
<file path=[Content_Types].xml><?xml version="1.0" encoding="utf-8"?>
<Types xmlns="http://schemas.openxmlformats.org/package/2006/content-types">
  <Default Extension="bin" ContentType="application/vnd.openxmlformats-officedocument.oleObject"/>
  <Default Extension="png" ContentType="image/png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34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272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136" algn="l" defTabSz="3686272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272" algn="l" defTabSz="3686272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29408" algn="l" defTabSz="3686272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2541" algn="l" defTabSz="3686272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5676" algn="l" defTabSz="3686272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58813" algn="l" defTabSz="3686272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1948" algn="l" defTabSz="3686272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5084" algn="l" defTabSz="3686272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pos="26825" userDrawn="1">
          <p15:clr>
            <a:srgbClr val="A4A3A4"/>
          </p15:clr>
        </p15:guide>
        <p15:guide id="4" orient="horz" pos="20049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23B1DD"/>
    <a:srgbClr val="0099FF"/>
    <a:srgbClr val="00FFFF"/>
    <a:srgbClr val="F5FBFD"/>
    <a:srgbClr val="4EBBE2"/>
    <a:srgbClr val="00B011"/>
    <a:srgbClr val="0C618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24" d="100"/>
          <a:sy n="24" d="100"/>
        </p:scale>
        <p:origin x="1464" y="114"/>
      </p:cViewPr>
      <p:guideLst>
        <p:guide pos="26825"/>
        <p:guide orient="horz" pos="20049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69812C2-4653-4382-9261-000BAB8D6FA0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5C7B631-75ED-450B-A54A-6669DB458CB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582660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272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136" algn="l" defTabSz="3686272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272" algn="l" defTabSz="3686272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29408" algn="l" defTabSz="3686272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2541" algn="l" defTabSz="3686272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5676" algn="l" defTabSz="3686272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58813" algn="l" defTabSz="3686272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1948" algn="l" defTabSz="3686272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5084" algn="l" defTabSz="3686272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1371600" y="1143000"/>
            <a:ext cx="41148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5C7B631-75ED-450B-A54A-6669DB458CB5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257319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168586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311441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179925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9539941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341386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858752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66184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22842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052422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932371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469750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F02756-A103-4EAD-8770-85B3CC272DAE}" type="datetimeFigureOut">
              <a:rPr lang="en-US" smtClean="0"/>
              <a:t>4/18/2014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E9E5F9-0C14-4CED-A127-BE896A90AC0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29372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35" r:id="rId1"/>
    <p:sldLayoutId id="2147483836" r:id="rId2"/>
    <p:sldLayoutId id="2147483837" r:id="rId3"/>
    <p:sldLayoutId id="2147483838" r:id="rId4"/>
    <p:sldLayoutId id="2147483839" r:id="rId5"/>
    <p:sldLayoutId id="2147483840" r:id="rId6"/>
    <p:sldLayoutId id="2147483841" r:id="rId7"/>
    <p:sldLayoutId id="2147483842" r:id="rId8"/>
    <p:sldLayoutId id="2147483843" r:id="rId9"/>
    <p:sldLayoutId id="2147483844" r:id="rId10"/>
    <p:sldLayoutId id="2147483845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eg"/><Relationship Id="rId13" Type="http://schemas.openxmlformats.org/officeDocument/2006/relationships/image" Target="../media/image9.jpg"/><Relationship Id="rId18" Type="http://schemas.openxmlformats.org/officeDocument/2006/relationships/image" Target="../media/image14.png"/><Relationship Id="rId26" Type="http://schemas.openxmlformats.org/officeDocument/2006/relationships/image" Target="../media/image12.png"/><Relationship Id="rId3" Type="http://schemas.openxmlformats.org/officeDocument/2006/relationships/notesSlide" Target="../notesSlides/notesSlide1.xml"/><Relationship Id="rId21" Type="http://schemas.openxmlformats.org/officeDocument/2006/relationships/image" Target="../media/image17.png"/><Relationship Id="rId7" Type="http://schemas.openxmlformats.org/officeDocument/2006/relationships/image" Target="../media/image5.jpeg"/><Relationship Id="rId12" Type="http://schemas.openxmlformats.org/officeDocument/2006/relationships/image" Target="../media/image8.jpg"/><Relationship Id="rId25" Type="http://schemas.openxmlformats.org/officeDocument/2006/relationships/image" Target="../media/image21.png"/><Relationship Id="rId2" Type="http://schemas.openxmlformats.org/officeDocument/2006/relationships/slideLayout" Target="../slideLayouts/slideLayout1.xml"/><Relationship Id="rId20" Type="http://schemas.openxmlformats.org/officeDocument/2006/relationships/image" Target="../media/image16.png"/><Relationship Id="rId1" Type="http://schemas.openxmlformats.org/officeDocument/2006/relationships/vmlDrawing" Target="../drawings/vmlDrawing1.vml"/><Relationship Id="rId6" Type="http://schemas.openxmlformats.org/officeDocument/2006/relationships/image" Target="../media/image4.jpeg"/><Relationship Id="rId11" Type="http://schemas.openxmlformats.org/officeDocument/2006/relationships/image" Target="../media/image7.jpg"/><Relationship Id="rId24" Type="http://schemas.openxmlformats.org/officeDocument/2006/relationships/image" Target="../media/image20.png"/><Relationship Id="rId5" Type="http://schemas.openxmlformats.org/officeDocument/2006/relationships/image" Target="../media/image3.jpeg"/><Relationship Id="rId23" Type="http://schemas.openxmlformats.org/officeDocument/2006/relationships/image" Target="../media/image19.png"/><Relationship Id="rId28" Type="http://schemas.openxmlformats.org/officeDocument/2006/relationships/image" Target="../media/image15.png"/><Relationship Id="rId10" Type="http://schemas.openxmlformats.org/officeDocument/2006/relationships/image" Target="../media/image1.wmf"/><Relationship Id="rId19" Type="http://schemas.openxmlformats.org/officeDocument/2006/relationships/image" Target="../media/image11.png"/><Relationship Id="rId4" Type="http://schemas.openxmlformats.org/officeDocument/2006/relationships/image" Target="../media/image2.jpg"/><Relationship Id="rId9" Type="http://schemas.openxmlformats.org/officeDocument/2006/relationships/oleObject" Target="../embeddings/oleObject1.bin"/><Relationship Id="rId14" Type="http://schemas.openxmlformats.org/officeDocument/2006/relationships/image" Target="../media/image10.jpg"/><Relationship Id="rId22" Type="http://schemas.openxmlformats.org/officeDocument/2006/relationships/image" Target="../media/image18.png"/><Relationship Id="rId27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23B1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-312364"/>
            <a:ext cx="43891200" cy="5133746"/>
          </a:xfrm>
          <a:prstGeom prst="rect">
            <a:avLst/>
          </a:prstGeom>
          <a:gradFill flip="none" rotWithShape="1">
            <a:gsLst>
              <a:gs pos="73000">
                <a:srgbClr val="86A3D9"/>
              </a:gs>
              <a:gs pos="1000">
                <a:srgbClr val="F5FBFD"/>
              </a:gs>
              <a:gs pos="6000">
                <a:schemeClr val="accent5">
                  <a:lumMod val="45000"/>
                  <a:lumOff val="55000"/>
                </a:schemeClr>
              </a:gs>
              <a:gs pos="100000">
                <a:schemeClr val="accent5">
                  <a:lumMod val="68000"/>
                  <a:lumOff val="32000"/>
                  <a:alpha val="16000"/>
                </a:schemeClr>
              </a:gs>
              <a:gs pos="100000">
                <a:schemeClr val="accent5">
                  <a:lumMod val="30000"/>
                  <a:lumOff val="70000"/>
                  <a:alpha val="31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74815" tIns="37407" rIns="74815" bIns="37407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en-US" sz="5938"/>
          </a:p>
        </p:txBody>
      </p:sp>
      <p:sp>
        <p:nvSpPr>
          <p:cNvPr id="7" name="TextBox 6"/>
          <p:cNvSpPr txBox="1"/>
          <p:nvPr/>
        </p:nvSpPr>
        <p:spPr>
          <a:xfrm>
            <a:off x="4200604" y="379260"/>
            <a:ext cx="3446956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9600" dirty="0" smtClean="0">
                <a:latin typeface="Calisto MT" panose="02040603050505030304" pitchFamily="18" charset="0"/>
              </a:rPr>
              <a:t>Flow Separation </a:t>
            </a:r>
            <a:r>
              <a:rPr lang="en-US" sz="9600" dirty="0">
                <a:latin typeface="Calisto MT" panose="02040603050505030304" pitchFamily="18" charset="0"/>
              </a:rPr>
              <a:t>Phenomena </a:t>
            </a:r>
            <a:r>
              <a:rPr lang="en-US" sz="9600" dirty="0" smtClean="0">
                <a:latin typeface="Calisto MT" panose="02040603050505030304" pitchFamily="18" charset="0"/>
              </a:rPr>
              <a:t>In </a:t>
            </a:r>
            <a:r>
              <a:rPr lang="en-US" sz="9600" dirty="0">
                <a:latin typeface="Calisto MT" panose="02040603050505030304" pitchFamily="18" charset="0"/>
              </a:rPr>
              <a:t>Shear </a:t>
            </a:r>
            <a:r>
              <a:rPr lang="en-US" sz="9600" dirty="0" smtClean="0">
                <a:latin typeface="Calisto MT" panose="02040603050505030304" pitchFamily="18" charset="0"/>
              </a:rPr>
              <a:t>Wake/Cylinder Interaction</a:t>
            </a:r>
            <a:endParaRPr lang="en-US" sz="9600" dirty="0">
              <a:latin typeface="Calisto MT" panose="0204060305050503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14938314" y="1993030"/>
            <a:ext cx="1358346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 smtClean="0"/>
              <a:t>Team Members</a:t>
            </a:r>
            <a:r>
              <a:rPr lang="en-US" sz="3600" dirty="0" smtClean="0"/>
              <a:t>: Michael Auger, Douglas Carter, Amanda </a:t>
            </a:r>
            <a:r>
              <a:rPr lang="en-US" sz="3600" dirty="0" err="1" smtClean="0"/>
              <a:t>Makowiecki</a:t>
            </a:r>
            <a:endParaRPr lang="en-US" sz="3600" dirty="0"/>
          </a:p>
        </p:txBody>
      </p:sp>
      <p:sp>
        <p:nvSpPr>
          <p:cNvPr id="9" name="TextBox 8"/>
          <p:cNvSpPr txBox="1"/>
          <p:nvPr/>
        </p:nvSpPr>
        <p:spPr>
          <a:xfrm>
            <a:off x="3433233" y="5335751"/>
            <a:ext cx="607868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atin typeface="Calisto MT" panose="02040603050505030304" pitchFamily="18" charset="0"/>
              </a:rPr>
              <a:t>Introduction</a:t>
            </a:r>
            <a:endParaRPr lang="en-US" sz="4800" b="1" dirty="0">
              <a:latin typeface="Calisto MT" panose="02040603050505030304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9717361" y="5335751"/>
            <a:ext cx="41148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atin typeface="Calisto MT" panose="02040603050505030304" pitchFamily="18" charset="0"/>
              </a:rPr>
              <a:t>Findings</a:t>
            </a:r>
            <a:endParaRPr lang="en-US" sz="4800" b="1" dirty="0">
              <a:latin typeface="Calisto MT" panose="0204060305050503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2561535" y="5335751"/>
            <a:ext cx="793865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atin typeface="Calisto MT" panose="02040603050505030304" pitchFamily="18" charset="0"/>
              </a:rPr>
              <a:t>Discussion</a:t>
            </a:r>
            <a:endParaRPr lang="en-US" sz="4800" b="1" dirty="0">
              <a:latin typeface="Calisto MT" panose="02040603050505030304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349906" y="20438111"/>
            <a:ext cx="62453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atin typeface="Calisto MT" panose="02040603050505030304" pitchFamily="18" charset="0"/>
              </a:rPr>
              <a:t>Visualization Method</a:t>
            </a:r>
            <a:endParaRPr lang="en-US" sz="4800" b="1" dirty="0">
              <a:latin typeface="Calisto MT" panose="02040603050505030304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127840" y="20438111"/>
            <a:ext cx="680604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b="1" dirty="0" smtClean="0">
                <a:latin typeface="Calisto MT" panose="02040603050505030304" pitchFamily="18" charset="0"/>
              </a:rPr>
              <a:t>Future Study</a:t>
            </a:r>
            <a:endParaRPr lang="en-US" sz="4800" b="1" dirty="0">
              <a:latin typeface="Calisto MT" panose="02040603050505030304" pitchFamily="18" charset="0"/>
            </a:endParaRPr>
          </a:p>
        </p:txBody>
      </p:sp>
      <p:sp>
        <p:nvSpPr>
          <p:cNvPr id="21" name="AutoShape 6" descr="https://dl-web.dropbox.com/get/Senior%20Project%20(1)/SR0.401639%202.8%203.9/IMG_0463.JPG?_subject_uid=281313520&amp;w=AADx76CRVUl3Z_77nbsZKENiuZ9wS3ZrNtAovAbUPyFBTg"/>
          <p:cNvSpPr>
            <a:spLocks noChangeAspect="1" noChangeArrowheads="1"/>
          </p:cNvSpPr>
          <p:nvPr/>
        </p:nvSpPr>
        <p:spPr bwMode="auto">
          <a:xfrm>
            <a:off x="1124816" y="-118197"/>
            <a:ext cx="249382" cy="2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815" tIns="37407" rIns="74815" bIns="37407" numCol="1" anchor="t" anchorCtr="0" compatLnSpc="1">
            <a:prstTxWarp prst="textNoShape">
              <a:avLst/>
            </a:prstTxWarp>
          </a:bodyPr>
          <a:lstStyle/>
          <a:p>
            <a:endParaRPr lang="en-US" sz="5938"/>
          </a:p>
        </p:txBody>
      </p:sp>
      <p:sp>
        <p:nvSpPr>
          <p:cNvPr id="22" name="AutoShape 8" descr="https://dl-web.dropbox.com/get/Senior%20Project%20(1)/SR0.401639%202.8%203.9/IMG_0463.JPG?_subject_uid=281313520&amp;w=AADx76CRVUl3Z_77nbsZKENiuZ9wS3ZrNtAovAbUPyFBTg"/>
          <p:cNvSpPr>
            <a:spLocks noChangeAspect="1" noChangeArrowheads="1"/>
          </p:cNvSpPr>
          <p:nvPr/>
        </p:nvSpPr>
        <p:spPr bwMode="auto">
          <a:xfrm>
            <a:off x="1249507" y="6494"/>
            <a:ext cx="249382" cy="249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74815" tIns="37407" rIns="74815" bIns="37407" numCol="1" anchor="t" anchorCtr="0" compatLnSpc="1">
            <a:prstTxWarp prst="textNoShape">
              <a:avLst/>
            </a:prstTxWarp>
          </a:bodyPr>
          <a:lstStyle/>
          <a:p>
            <a:endParaRPr lang="en-US" sz="5938"/>
          </a:p>
        </p:txBody>
      </p:sp>
      <p:sp>
        <p:nvSpPr>
          <p:cNvPr id="27" name="TextBox 26"/>
          <p:cNvSpPr txBox="1"/>
          <p:nvPr/>
        </p:nvSpPr>
        <p:spPr>
          <a:xfrm>
            <a:off x="17315925" y="2725856"/>
            <a:ext cx="863939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u="sng" dirty="0" smtClean="0"/>
              <a:t>Advisor</a:t>
            </a:r>
            <a:r>
              <a:rPr lang="en-US" sz="3600" dirty="0" smtClean="0"/>
              <a:t>:  Dr. Joseph </a:t>
            </a:r>
            <a:r>
              <a:rPr lang="en-US" sz="3600" dirty="0" err="1" smtClean="0"/>
              <a:t>Klewicki</a:t>
            </a:r>
            <a:endParaRPr lang="en-US" sz="3600" dirty="0"/>
          </a:p>
        </p:txBody>
      </p:sp>
      <p:sp>
        <p:nvSpPr>
          <p:cNvPr id="28" name="TextBox 27"/>
          <p:cNvSpPr txBox="1"/>
          <p:nvPr/>
        </p:nvSpPr>
        <p:spPr>
          <a:xfrm>
            <a:off x="944709" y="22496193"/>
            <a:ext cx="6517261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Hydrogen bubbles 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are an excellent way of tracking flow due to their nearly neutral buoyancy. They are created by running a current through a thin steel wire, causing hydrogen bubbles to be liberated from the water.</a:t>
            </a:r>
          </a:p>
          <a:p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An argon ion LASER is passed through a cylindrical lens and creates a </a:t>
            </a:r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laser sheet 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that spreads along the axis of the cylinder. When the hydrogen bubbles pass through the laser sheet they brightly reflect the light.</a:t>
            </a:r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7094721" y="6775209"/>
            <a:ext cx="6071801" cy="79714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A </a:t>
            </a:r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shear </a:t>
            </a:r>
            <a:r>
              <a:rPr lang="en-US" sz="3200" b="1" dirty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w</a:t>
            </a:r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ake 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is special flow situation in which two boundary layer flows come together at the end of a splitter plate. The region in which the two flows meet is a region of </a:t>
            </a:r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reduced velocity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. </a:t>
            </a:r>
          </a:p>
          <a:p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When the shear wake encounters a uniform </a:t>
            </a:r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adverse pressure 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distribution (created in this project with a cylinder) an array of </a:t>
            </a:r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horseshoe vortices 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are produced. Investigating the characteristics of these vortices is the purpose of this study.</a:t>
            </a:r>
          </a:p>
        </p:txBody>
      </p:sp>
      <p:pic>
        <p:nvPicPr>
          <p:cNvPr id="18" name="Picture 1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45283" y="22628878"/>
            <a:ext cx="4368800" cy="7213600"/>
          </a:xfrm>
          <a:prstGeom prst="rect">
            <a:avLst/>
          </a:prstGeom>
        </p:spPr>
      </p:pic>
      <p:pic>
        <p:nvPicPr>
          <p:cNvPr id="20" name="Picture 1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45030" y="6613984"/>
            <a:ext cx="3595950" cy="5486400"/>
          </a:xfrm>
          <a:prstGeom prst="rect">
            <a:avLst/>
          </a:prstGeom>
        </p:spPr>
      </p:pic>
      <p:pic>
        <p:nvPicPr>
          <p:cNvPr id="33" name="Picture 3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707598" y="6613984"/>
            <a:ext cx="3593478" cy="5486400"/>
          </a:xfrm>
          <a:prstGeom prst="rect">
            <a:avLst/>
          </a:prstGeom>
        </p:spPr>
      </p:pic>
      <p:pic>
        <p:nvPicPr>
          <p:cNvPr id="34" name="Picture 3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967694" y="6613984"/>
            <a:ext cx="3595955" cy="5486400"/>
          </a:xfrm>
          <a:prstGeom prst="rect">
            <a:avLst/>
          </a:prstGeom>
        </p:spPr>
      </p:pic>
      <p:pic>
        <p:nvPicPr>
          <p:cNvPr id="35" name="Picture 34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30267" y="6613984"/>
            <a:ext cx="3595955" cy="5486400"/>
          </a:xfrm>
          <a:prstGeom prst="rect">
            <a:avLst/>
          </a:prstGeom>
        </p:spPr>
      </p:pic>
      <p:cxnSp>
        <p:nvCxnSpPr>
          <p:cNvPr id="37" name="Straight Arrow Connector 36"/>
          <p:cNvCxnSpPr/>
          <p:nvPr/>
        </p:nvCxnSpPr>
        <p:spPr>
          <a:xfrm>
            <a:off x="14922461" y="13071816"/>
            <a:ext cx="13394627" cy="0"/>
          </a:xfrm>
          <a:prstGeom prst="straightConnector1">
            <a:avLst/>
          </a:prstGeom>
          <a:ln w="152400">
            <a:solidFill>
              <a:srgbClr val="FFFF00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9" name="TextBox 38"/>
          <p:cNvSpPr txBox="1"/>
          <p:nvPr/>
        </p:nvSpPr>
        <p:spPr>
          <a:xfrm>
            <a:off x="16204879" y="13187947"/>
            <a:ext cx="1113976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latin typeface="Calisto MT" panose="02040603050505030304" pitchFamily="18" charset="0"/>
              </a:rPr>
              <a:t>Increasing Reynolds Number (S.R.= 0.04)</a:t>
            </a:r>
            <a:endParaRPr lang="en-US" sz="4800" dirty="0">
              <a:latin typeface="Calisto MT" panose="02040603050505030304" pitchFamily="18" charset="0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31582160" y="7716510"/>
            <a:ext cx="9897404" cy="109260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The balance between shear ratio and Reynolds number has important consequences on the resulting vortex formation characteristics. </a:t>
            </a:r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An increase in Reynolds number encourages the development of vortices. 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At low Reynolds number, only partial vortex formation is observed, but as it increases the number of well developed vortices increases.</a:t>
            </a:r>
          </a:p>
          <a:p>
            <a:endParaRPr lang="en-US" sz="3200" dirty="0" smtClean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Large shear ratio 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shifts vortices away from the side with a dominant velocity and</a:t>
            </a:r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 suppresses the formation of vortices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. This is supported by data that indicates that only one partial vortex is observed at moderate Reynolds numbers for high shear ratios.</a:t>
            </a:r>
          </a:p>
          <a:p>
            <a:endParaRPr lang="en-US" sz="3200" dirty="0" smtClean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Although an increase in Reynolds number promotes the development of vortices, eventually </a:t>
            </a:r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too much inertial force destabilizes the vortex system 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and it becomes unsteady. For this study unsteadiness was observed at Reynolds numbers of approximately 750.</a:t>
            </a:r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30954409" y="21924498"/>
            <a:ext cx="6164078" cy="944874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For a more comprehensive understanding of the vortex system, velocity measurements need to be taken in the region upstream the cylinder.</a:t>
            </a:r>
          </a:p>
          <a:p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Use of laser Doppler </a:t>
            </a:r>
            <a:r>
              <a:rPr lang="en-US" sz="3200" dirty="0" err="1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velocimetry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 would allow for </a:t>
            </a:r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three dimensional velocity data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 to be obtained and assembled for a more complete description of the shear wake interaction.</a:t>
            </a:r>
          </a:p>
          <a:p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Future study will hopefully yield a more </a:t>
            </a:r>
            <a:r>
              <a:rPr lang="en-US" sz="3200" b="1" dirty="0" smtClean="0">
                <a:solidFill>
                  <a:srgbClr val="FFFF00"/>
                </a:solidFill>
                <a:latin typeface="Adobe Kaiti Std R" panose="02020400000000000000" pitchFamily="18" charset="-128"/>
                <a:ea typeface="Adobe Kaiti Std R" panose="02020400000000000000" pitchFamily="18" charset="-128"/>
              </a:rPr>
              <a:t>quantitative understanding </a:t>
            </a:r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of the underlying mechanics behind the generation of the horseshoe vortex system.</a:t>
            </a:r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</p:txBody>
      </p:sp>
      <p:graphicFrame>
        <p:nvGraphicFramePr>
          <p:cNvPr id="44" name="Object 4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74429256"/>
              </p:ext>
            </p:extLst>
          </p:nvPr>
        </p:nvGraphicFramePr>
        <p:xfrm>
          <a:off x="37347087" y="23817648"/>
          <a:ext cx="5583010" cy="501071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60" name="Image" r:id="rId9" imgW="13674600" imgH="12272400" progId="Photoshop.Image.13">
                  <p:embed/>
                </p:oleObj>
              </mc:Choice>
              <mc:Fallback>
                <p:oleObj name="Image" r:id="rId9" imgW="13674600" imgH="12272400" progId="Photoshop.Image.13">
                  <p:embed/>
                  <p:pic>
                    <p:nvPicPr>
                      <p:cNvPr id="0" name=""/>
                      <p:cNvPicPr/>
                      <p:nvPr/>
                    </p:nvPicPr>
                    <p:blipFill>
                      <a:blip r:embed="rId10"/>
                      <a:stretch>
                        <a:fillRect/>
                      </a:stretch>
                    </p:blipFill>
                    <p:spPr>
                      <a:xfrm>
                        <a:off x="37347087" y="23817648"/>
                        <a:ext cx="5583010" cy="501071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Pictur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409291" y="14705494"/>
            <a:ext cx="3058726" cy="4867767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3496" y="14789641"/>
            <a:ext cx="3132981" cy="4699472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816634" y="15099043"/>
            <a:ext cx="3291840" cy="3881120"/>
          </a:xfrm>
          <a:prstGeom prst="rect">
            <a:avLst/>
          </a:prstGeom>
        </p:spPr>
      </p:pic>
      <p:pic>
        <p:nvPicPr>
          <p:cNvPr id="14" name="Picture 13"/>
          <p:cNvPicPr>
            <a:picLocks noChangeAspect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590286" y="15099043"/>
            <a:ext cx="4267200" cy="3912375"/>
          </a:xfrm>
          <a:prstGeom prst="rect">
            <a:avLst/>
          </a:prstGeom>
        </p:spPr>
      </p:pic>
      <p:cxnSp>
        <p:nvCxnSpPr>
          <p:cNvPr id="36" name="Straight Arrow Connector 35"/>
          <p:cNvCxnSpPr/>
          <p:nvPr/>
        </p:nvCxnSpPr>
        <p:spPr>
          <a:xfrm>
            <a:off x="14922461" y="20603228"/>
            <a:ext cx="13394627" cy="0"/>
          </a:xfrm>
          <a:prstGeom prst="straightConnector1">
            <a:avLst/>
          </a:prstGeom>
          <a:ln w="152400">
            <a:solidFill>
              <a:srgbClr val="FFFF00"/>
            </a:solidFill>
            <a:headEnd w="lg" len="lg"/>
            <a:tailEnd type="triangle" w="lg" len="lg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8" name="TextBox 37"/>
              <p:cNvSpPr txBox="1"/>
              <p:nvPr/>
            </p:nvSpPr>
            <p:spPr>
              <a:xfrm>
                <a:off x="16204879" y="20831465"/>
                <a:ext cx="11139764" cy="83099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800" dirty="0" smtClean="0">
                    <a:latin typeface="Calisto MT" panose="02040603050505030304" pitchFamily="18" charset="0"/>
                  </a:rPr>
                  <a:t>Increasing Shear Ratio (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sz="4800" i="1">
                            <a:latin typeface="Cambria Math" panose="02040503050406030204" pitchFamily="18" charset="0"/>
                            <a:ea typeface="Adobe Kaiti Std R" panose="02020400000000000000" pitchFamily="18" charset="-128"/>
                          </a:rPr>
                        </m:ctrlPr>
                      </m:sSubPr>
                      <m:e>
                        <m:r>
                          <a:rPr lang="en-US" sz="4800" i="1">
                            <a:latin typeface="Cambria Math" panose="02040503050406030204" pitchFamily="18" charset="0"/>
                            <a:ea typeface="Adobe Kaiti Std R" panose="02020400000000000000" pitchFamily="18" charset="-128"/>
                          </a:rPr>
                          <m:t>𝑅𝑒</m:t>
                        </m:r>
                      </m:e>
                      <m:sub>
                        <m:r>
                          <a:rPr lang="en-US" sz="4800" i="1">
                            <a:latin typeface="Cambria Math" panose="02040503050406030204" pitchFamily="18" charset="0"/>
                            <a:ea typeface="Adobe Kaiti Std R" panose="02020400000000000000" pitchFamily="18" charset="-128"/>
                          </a:rPr>
                          <m:t>𝐷</m:t>
                        </m:r>
                      </m:sub>
                    </m:sSub>
                  </m:oMath>
                </a14:m>
                <a:r>
                  <a:rPr lang="en-US" sz="4800" dirty="0" smtClean="0">
                    <a:latin typeface="Calisto MT" panose="02040603050505030304" pitchFamily="18" charset="0"/>
                  </a:rPr>
                  <a:t> = 500)</a:t>
                </a:r>
                <a:endParaRPr lang="en-US" sz="4800" dirty="0">
                  <a:latin typeface="Calisto MT" panose="02040603050505030304" pitchFamily="18" charset="0"/>
                </a:endParaRPr>
              </a:p>
            </p:txBody>
          </p:sp>
        </mc:Choice>
        <mc:Fallback xmlns="">
          <p:sp>
            <p:nvSpPr>
              <p:cNvPr id="38" name="TextBox 37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204879" y="20831465"/>
                <a:ext cx="11139764" cy="830997"/>
              </a:xfrm>
              <a:prstGeom prst="rect">
                <a:avLst/>
              </a:prstGeom>
              <a:blipFill rotWithShape="0">
                <a:blip r:embed="rId18"/>
                <a:stretch>
                  <a:fillRect t="-16788" b="-37226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37" name="Picture 13" descr="http://www.ceps.unh.edu/sites/ceps.unh.edu/files/pdf/ceps_box_notitle_135x135.fw.png"/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907768" y="-154391"/>
            <a:ext cx="4983432" cy="49834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45" name="TextBox 44"/>
              <p:cNvSpPr txBox="1"/>
              <p:nvPr/>
            </p:nvSpPr>
            <p:spPr>
              <a:xfrm>
                <a:off x="558743" y="15999015"/>
                <a:ext cx="6332323" cy="351019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US" sz="3200" dirty="0">
                  <a:latin typeface="Adobe Kaiti Std R" panose="02020400000000000000" pitchFamily="18" charset="-128"/>
                  <a:ea typeface="Adobe Kaiti Std R" panose="02020400000000000000" pitchFamily="18" charset="-128"/>
                </a:endParaRPr>
              </a:p>
              <a:p>
                <a:pPr algn="ctr"/>
                <a:endParaRPr lang="en-US" sz="3200" dirty="0">
                  <a:latin typeface="Adobe Kaiti Std R" panose="02020400000000000000" pitchFamily="18" charset="-128"/>
                  <a:ea typeface="Adobe Kaiti Std R" panose="02020400000000000000" pitchFamily="18" charset="-128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b="1" i="1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3200" b="1" i="1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𝑹𝒆</m:t>
                          </m:r>
                        </m:e>
                        <m:sub>
                          <m:r>
                            <a:rPr lang="en-US" sz="3200" b="1" i="1">
                              <a:solidFill>
                                <a:srgbClr val="FFFF00"/>
                              </a:solidFill>
                              <a:latin typeface="Cambria Math" panose="02040503050406030204" pitchFamily="18" charset="0"/>
                            </a:rPr>
                            <m:t>𝑫</m:t>
                          </m:r>
                        </m:sub>
                      </m:sSub>
                      <m:r>
                        <a:rPr lang="en-US" sz="3200" i="1">
                          <a:latin typeface="Cambria Math" panose="02040503050406030204" pitchFamily="18" charset="0"/>
                        </a:rPr>
                        <m:t>=</m:t>
                      </m:r>
                      <m:f>
                        <m:f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sSub>
                            <m:sSub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𝑚</m:t>
                              </m:r>
                            </m:sub>
                          </m:sSub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𝐷</m:t>
                          </m:r>
                        </m:num>
                        <m:den>
                          <m:r>
                            <a:rPr lang="en-US" sz="3200" i="1"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𝜐</m:t>
                          </m:r>
                        </m:den>
                      </m:f>
                    </m:oMath>
                  </m:oMathPara>
                </a14:m>
                <a:endParaRPr lang="en-US" sz="3200" dirty="0">
                  <a:latin typeface="Adobe Kaiti Std R" panose="02020400000000000000" pitchFamily="18" charset="-128"/>
                  <a:ea typeface="Adobe Kaiti Std R" panose="02020400000000000000" pitchFamily="18" charset="-128"/>
                </a:endParaRPr>
              </a:p>
              <a:p>
                <a:pPr algn="ctr"/>
                <a:endParaRPr lang="en-US" sz="3200" dirty="0">
                  <a:latin typeface="Adobe Kaiti Std R" panose="02020400000000000000" pitchFamily="18" charset="-128"/>
                  <a:ea typeface="Adobe Kaiti Std R" panose="02020400000000000000" pitchFamily="18" charset="-128"/>
                </a:endParaRPr>
              </a:p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US" sz="32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𝑺</m:t>
                      </m:r>
                      <m:r>
                        <a:rPr lang="en-US" sz="32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.</m:t>
                      </m:r>
                      <m:r>
                        <a:rPr lang="en-US" sz="32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𝑹</m:t>
                      </m:r>
                      <m:r>
                        <a:rPr lang="en-US" sz="3200" b="1" i="1">
                          <a:solidFill>
                            <a:srgbClr val="FFFF00"/>
                          </a:solidFill>
                          <a:latin typeface="Cambria Math" panose="02040503050406030204" pitchFamily="18" charset="0"/>
                        </a:rPr>
                        <m:t>. </m:t>
                      </m:r>
                      <m:r>
                        <a:rPr lang="en-US" sz="3200" i="1">
                          <a:latin typeface="Cambria Math" panose="02040503050406030204" pitchFamily="18" charset="0"/>
                        </a:rPr>
                        <m:t>= </m:t>
                      </m:r>
                      <m:f>
                        <m:fPr>
                          <m:ctrlPr>
                            <a:rPr lang="en-US" sz="3200" i="1"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2(</m:t>
                          </m:r>
                          <m:sSub>
                            <m:sSub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−</m:t>
                          </m:r>
                          <m:sSub>
                            <m:sSub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)</m:t>
                          </m:r>
                        </m:num>
                        <m:den>
                          <m:sSub>
                            <m:sSub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1</m:t>
                              </m:r>
                            </m:sub>
                          </m:sSub>
                          <m:r>
                            <a:rPr lang="en-US" sz="3200" i="1">
                              <a:latin typeface="Cambria Math" panose="02040503050406030204" pitchFamily="18" charset="0"/>
                            </a:rPr>
                            <m:t>+</m:t>
                          </m:r>
                          <m:sSub>
                            <m:sSubPr>
                              <m:ctrlPr>
                                <a:rPr lang="en-US" sz="3200" i="1">
                                  <a:latin typeface="Cambria Math" panose="02040503050406030204" pitchFamily="18" charset="0"/>
                                </a:rPr>
                              </m:ctrlPr>
                            </m:sSubPr>
                            <m:e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𝑈</m:t>
                              </m:r>
                            </m:e>
                            <m:sub>
                              <m:r>
                                <a:rPr lang="en-US" sz="3200" i="1"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b>
                          </m:sSub>
                        </m:den>
                      </m:f>
                    </m:oMath>
                  </m:oMathPara>
                </a14:m>
                <a:endParaRPr lang="en-US" sz="3200" dirty="0">
                  <a:latin typeface="Adobe Kaiti Std R" panose="02020400000000000000" pitchFamily="18" charset="-128"/>
                  <a:ea typeface="Adobe Kaiti Std R" panose="02020400000000000000" pitchFamily="18" charset="-128"/>
                </a:endParaRPr>
              </a:p>
            </p:txBody>
          </p:sp>
        </mc:Choice>
        <mc:Fallback xmlns="">
          <p:sp>
            <p:nvSpPr>
              <p:cNvPr id="45" name="TextBox 4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58743" y="15999015"/>
                <a:ext cx="6332323" cy="3510192"/>
              </a:xfrm>
              <a:prstGeom prst="rect">
                <a:avLst/>
              </a:prstGeom>
              <a:blipFill rotWithShape="0">
                <a:blip r:embed="rId20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6" name="TextBox 45"/>
          <p:cNvSpPr txBox="1"/>
          <p:nvPr/>
        </p:nvSpPr>
        <p:spPr>
          <a:xfrm>
            <a:off x="6858955" y="15857324"/>
            <a:ext cx="5535425" cy="403187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dirty="0" smtClean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pPr algn="ctr"/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pPr algn="ctr"/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Reynolds number based on cylinder diameter.</a:t>
            </a:r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pPr algn="ctr"/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pPr algn="ctr"/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Shear Ratio, determined using the velocity on each side of the wake</a:t>
            </a:r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4100859" y="15448643"/>
            <a:ext cx="553542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endParaRPr lang="en-US" sz="3200" dirty="0" smtClean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  <a:p>
            <a:pPr algn="ctr"/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Primary Variables</a:t>
            </a:r>
            <a:endParaRPr lang="en-US" sz="3200" dirty="0">
              <a:latin typeface="Adobe Kaiti Std R" panose="02020400000000000000" pitchFamily="18" charset="-128"/>
              <a:ea typeface="Adobe Kaiti Std R" panose="02020400000000000000" pitchFamily="18" charset="-128"/>
            </a:endParaRPr>
          </a:p>
        </p:txBody>
      </p:sp>
      <p:cxnSp>
        <p:nvCxnSpPr>
          <p:cNvPr id="30" name="Straight Arrow Connector 29"/>
          <p:cNvCxnSpPr/>
          <p:nvPr/>
        </p:nvCxnSpPr>
        <p:spPr>
          <a:xfrm>
            <a:off x="5515897" y="17462090"/>
            <a:ext cx="1205189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Straight Arrow Connector 50"/>
          <p:cNvCxnSpPr/>
          <p:nvPr/>
        </p:nvCxnSpPr>
        <p:spPr>
          <a:xfrm>
            <a:off x="5709891" y="18971341"/>
            <a:ext cx="1205189" cy="0"/>
          </a:xfrm>
          <a:prstGeom prst="straightConnector1">
            <a:avLst/>
          </a:prstGeom>
          <a:ln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52" name="TextBox 51"/>
              <p:cNvSpPr txBox="1"/>
              <p:nvPr/>
            </p:nvSpPr>
            <p:spPr>
              <a:xfrm>
                <a:off x="12475292" y="12121926"/>
                <a:ext cx="55354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  <m:t>𝑅𝑒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  <m:t>𝐷</m:t>
                          </m:r>
                        </m:sub>
                      </m:sSub>
                      <m:r>
                        <a:rPr lang="en-US" sz="3200" b="0" i="1" smtClean="0">
                          <a:latin typeface="Cambria Math" panose="02040503050406030204" pitchFamily="18" charset="0"/>
                          <a:ea typeface="Adobe Kaiti Std R" panose="02020400000000000000" pitchFamily="18" charset="-128"/>
                        </a:rPr>
                        <m:t>=261</m:t>
                      </m:r>
                    </m:oMath>
                  </m:oMathPara>
                </a14:m>
                <a:endParaRPr lang="en-US" sz="3200" dirty="0" smtClean="0">
                  <a:latin typeface="Adobe Kaiti Std R" panose="02020400000000000000" pitchFamily="18" charset="-128"/>
                  <a:ea typeface="Adobe Kaiti Std R" panose="02020400000000000000" pitchFamily="18" charset="-128"/>
                </a:endParaRPr>
              </a:p>
            </p:txBody>
          </p:sp>
        </mc:Choice>
        <mc:Fallback xmlns="">
          <p:sp>
            <p:nvSpPr>
              <p:cNvPr id="52" name="TextBox 51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2475292" y="12121926"/>
                <a:ext cx="5535425" cy="584775"/>
              </a:xfrm>
              <a:prstGeom prst="rect">
                <a:avLst/>
              </a:prstGeom>
              <a:blipFill rotWithShape="0">
                <a:blip r:embed="rId21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3" name="TextBox 52"/>
              <p:cNvSpPr txBox="1"/>
              <p:nvPr/>
            </p:nvSpPr>
            <p:spPr>
              <a:xfrm>
                <a:off x="16736624" y="12121926"/>
                <a:ext cx="55354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  <m:t>𝑅𝑒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  <m:t>𝐷</m:t>
                          </m:r>
                        </m:sub>
                      </m:sSub>
                      <m:r>
                        <a:rPr lang="en-US" sz="3200" b="0" i="1" smtClean="0">
                          <a:latin typeface="Cambria Math" panose="02040503050406030204" pitchFamily="18" charset="0"/>
                          <a:ea typeface="Adobe Kaiti Std R" panose="02020400000000000000" pitchFamily="18" charset="-128"/>
                        </a:rPr>
                        <m:t>=389</m:t>
                      </m:r>
                    </m:oMath>
                  </m:oMathPara>
                </a14:m>
                <a:endParaRPr lang="en-US" sz="3200" dirty="0" smtClean="0">
                  <a:latin typeface="Adobe Kaiti Std R" panose="02020400000000000000" pitchFamily="18" charset="-128"/>
                  <a:ea typeface="Adobe Kaiti Std R" panose="02020400000000000000" pitchFamily="18" charset="-128"/>
                </a:endParaRPr>
              </a:p>
            </p:txBody>
          </p:sp>
        </mc:Choice>
        <mc:Fallback xmlns="">
          <p:sp>
            <p:nvSpPr>
              <p:cNvPr id="53" name="TextBox 5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6736624" y="12121926"/>
                <a:ext cx="5535425" cy="584775"/>
              </a:xfrm>
              <a:prstGeom prst="rect">
                <a:avLst/>
              </a:prstGeom>
              <a:blipFill rotWithShape="0">
                <a:blip r:embed="rId2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4" name="TextBox 53"/>
              <p:cNvSpPr txBox="1"/>
              <p:nvPr/>
            </p:nvSpPr>
            <p:spPr>
              <a:xfrm>
                <a:off x="20999192" y="12121926"/>
                <a:ext cx="55354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  <m:t>𝑅𝑒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  <m:t>𝐷</m:t>
                          </m:r>
                        </m:sub>
                      </m:sSub>
                      <m:r>
                        <a:rPr lang="en-US" sz="3200" b="0" i="1" smtClean="0">
                          <a:latin typeface="Cambria Math" panose="02040503050406030204" pitchFamily="18" charset="0"/>
                          <a:ea typeface="Adobe Kaiti Std R" panose="02020400000000000000" pitchFamily="18" charset="-128"/>
                        </a:rPr>
                        <m:t>=547</m:t>
                      </m:r>
                    </m:oMath>
                  </m:oMathPara>
                </a14:m>
                <a:endParaRPr lang="en-US" sz="3200" dirty="0" smtClean="0">
                  <a:latin typeface="Adobe Kaiti Std R" panose="02020400000000000000" pitchFamily="18" charset="-128"/>
                  <a:ea typeface="Adobe Kaiti Std R" panose="02020400000000000000" pitchFamily="18" charset="-128"/>
                </a:endParaRPr>
              </a:p>
            </p:txBody>
          </p:sp>
        </mc:Choice>
        <mc:Fallback xmlns="">
          <p:sp>
            <p:nvSpPr>
              <p:cNvPr id="54" name="TextBox 5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999192" y="12121926"/>
                <a:ext cx="5535425" cy="584775"/>
              </a:xfrm>
              <a:prstGeom prst="rect">
                <a:avLst/>
              </a:prstGeom>
              <a:blipFill rotWithShape="0">
                <a:blip r:embed="rId23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55" name="TextBox 54"/>
              <p:cNvSpPr txBox="1"/>
              <p:nvPr/>
            </p:nvSpPr>
            <p:spPr>
              <a:xfrm>
                <a:off x="25260524" y="12121926"/>
                <a:ext cx="5535425" cy="58477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n-US" sz="320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</m:ctrlPr>
                        </m:sSubPr>
                        <m:e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  <m:t>𝑅𝑒</m:t>
                          </m:r>
                        </m:e>
                        <m:sub>
                          <m:r>
                            <a:rPr lang="en-US" sz="3200" b="0" i="1" smtClean="0">
                              <a:latin typeface="Cambria Math" panose="02040503050406030204" pitchFamily="18" charset="0"/>
                              <a:ea typeface="Adobe Kaiti Std R" panose="02020400000000000000" pitchFamily="18" charset="-128"/>
                            </a:rPr>
                            <m:t>𝐷</m:t>
                          </m:r>
                        </m:sub>
                      </m:sSub>
                      <m:r>
                        <a:rPr lang="en-US" sz="3200" b="0" i="1" smtClean="0">
                          <a:latin typeface="Cambria Math" panose="02040503050406030204" pitchFamily="18" charset="0"/>
                          <a:ea typeface="Adobe Kaiti Std R" panose="02020400000000000000" pitchFamily="18" charset="-128"/>
                        </a:rPr>
                        <m:t>=832</m:t>
                      </m:r>
                    </m:oMath>
                  </m:oMathPara>
                </a14:m>
                <a:endParaRPr lang="en-US" sz="3200" dirty="0" smtClean="0">
                  <a:latin typeface="Adobe Kaiti Std R" panose="02020400000000000000" pitchFamily="18" charset="-128"/>
                  <a:ea typeface="Adobe Kaiti Std R" panose="02020400000000000000" pitchFamily="18" charset="-128"/>
                </a:endParaRPr>
              </a:p>
            </p:txBody>
          </p:sp>
        </mc:Choice>
        <mc:Fallback xmlns="">
          <p:sp>
            <p:nvSpPr>
              <p:cNvPr id="55" name="TextBox 5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5260524" y="12121926"/>
                <a:ext cx="5535425" cy="584775"/>
              </a:xfrm>
              <a:prstGeom prst="rect">
                <a:avLst/>
              </a:prstGeom>
              <a:blipFill rotWithShape="0">
                <a:blip r:embed="rId2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56" name="TextBox 55"/>
          <p:cNvSpPr txBox="1"/>
          <p:nvPr/>
        </p:nvSpPr>
        <p:spPr>
          <a:xfrm>
            <a:off x="12170942" y="19676811"/>
            <a:ext cx="553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S.R. = 0.16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6432274" y="19676811"/>
            <a:ext cx="553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S.R. = 0.39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20694842" y="19676811"/>
            <a:ext cx="553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S.R. = 0.41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24956174" y="19676811"/>
            <a:ext cx="55354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dirty="0" smtClean="0">
                <a:latin typeface="Adobe Kaiti Std R" panose="02020400000000000000" pitchFamily="18" charset="-128"/>
                <a:ea typeface="Adobe Kaiti Std R" panose="02020400000000000000" pitchFamily="18" charset="-128"/>
              </a:rPr>
              <a:t>S.R. = 0.59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/>
              <p:cNvSpPr txBox="1"/>
              <p:nvPr/>
            </p:nvSpPr>
            <p:spPr>
              <a:xfrm>
                <a:off x="7461971" y="29550171"/>
                <a:ext cx="5535425" cy="107721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endParaRPr lang="en-US" sz="3200" dirty="0" smtClean="0">
                  <a:latin typeface="Adobe Kaiti Std R" panose="02020400000000000000" pitchFamily="18" charset="-128"/>
                  <a:ea typeface="Adobe Kaiti Std R" panose="02020400000000000000" pitchFamily="18" charset="-128"/>
                </a:endParaRPr>
              </a:p>
              <a:p>
                <a:pPr algn="ctr"/>
                <a14:m>
                  <m:oMath xmlns:m="http://schemas.openxmlformats.org/officeDocument/2006/math">
                    <m:sSub>
                      <m:sSubPr>
                        <m:ctrlPr>
                          <a:rPr lang="en-US" sz="3200" i="1" smtClean="0">
                            <a:latin typeface="Cambria Math" panose="02040503050406030204" pitchFamily="18" charset="0"/>
                            <a:ea typeface="Adobe Kaiti Std R" panose="02020400000000000000" pitchFamily="18" charset="-128"/>
                          </a:rPr>
                        </m:ctrlPr>
                      </m:sSubPr>
                      <m:e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Adobe Kaiti Std R" panose="02020400000000000000" pitchFamily="18" charset="-128"/>
                          </a:rPr>
                          <m:t>𝑅𝑒</m:t>
                        </m:r>
                      </m:e>
                      <m:sub>
                        <m:r>
                          <a:rPr lang="en-US" sz="3200" b="0" i="1" smtClean="0">
                            <a:latin typeface="Cambria Math" panose="02040503050406030204" pitchFamily="18" charset="0"/>
                            <a:ea typeface="Adobe Kaiti Std R" panose="02020400000000000000" pitchFamily="18" charset="-128"/>
                          </a:rPr>
                          <m:t>𝐷</m:t>
                        </m:r>
                      </m:sub>
                    </m:sSub>
                    <m:r>
                      <a:rPr lang="en-US" sz="3200" b="0" i="1" smtClean="0">
                        <a:latin typeface="Cambria Math" panose="02040503050406030204" pitchFamily="18" charset="0"/>
                        <a:ea typeface="Adobe Kaiti Std R" panose="02020400000000000000" pitchFamily="18" charset="-128"/>
                      </a:rPr>
                      <m:t>=503</m:t>
                    </m:r>
                  </m:oMath>
                </a14:m>
                <a:r>
                  <a:rPr lang="en-US" sz="3200" dirty="0" smtClean="0">
                    <a:latin typeface="Adobe Kaiti Std R" panose="02020400000000000000" pitchFamily="18" charset="-128"/>
                    <a:ea typeface="Adobe Kaiti Std R" panose="02020400000000000000" pitchFamily="18" charset="-128"/>
                  </a:rPr>
                  <a:t>, S.R. = 0.12</a:t>
                </a:r>
                <a:endParaRPr lang="en-US" sz="3200" dirty="0">
                  <a:latin typeface="Adobe Kaiti Std R" panose="02020400000000000000" pitchFamily="18" charset="-128"/>
                  <a:ea typeface="Adobe Kaiti Std R" panose="02020400000000000000" pitchFamily="18" charset="-128"/>
                </a:endParaRPr>
              </a:p>
            </p:txBody>
          </p:sp>
        </mc:Choice>
        <mc:Fallback xmlns="">
          <p:sp>
            <p:nvSpPr>
              <p:cNvPr id="64" name="TextBox 63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7461971" y="29550171"/>
                <a:ext cx="5535425" cy="1077218"/>
              </a:xfrm>
              <a:prstGeom prst="rect">
                <a:avLst/>
              </a:prstGeom>
              <a:blipFill rotWithShape="0">
                <a:blip r:embed="rId25"/>
                <a:stretch>
                  <a:fillRect b="-17514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7" name="Picture 16"/>
          <p:cNvPicPr>
            <a:picLocks noChangeAspect="1"/>
          </p:cNvPicPr>
          <p:nvPr/>
        </p:nvPicPr>
        <p:blipFill>
          <a:blip r:embed="rId26"/>
          <a:stretch>
            <a:fillRect/>
          </a:stretch>
        </p:blipFill>
        <p:spPr>
          <a:xfrm>
            <a:off x="852822" y="6758329"/>
            <a:ext cx="5800000" cy="8542857"/>
          </a:xfrm>
          <a:prstGeom prst="rect">
            <a:avLst/>
          </a:prstGeom>
        </p:spPr>
      </p:pic>
      <p:pic>
        <p:nvPicPr>
          <p:cNvPr id="24" name="Picture 23"/>
          <p:cNvPicPr>
            <a:picLocks noChangeAspect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21907" y="23308600"/>
            <a:ext cx="18016279" cy="9064439"/>
          </a:xfrm>
          <a:prstGeom prst="rect">
            <a:avLst/>
          </a:prstGeom>
        </p:spPr>
      </p:pic>
      <p:sp>
        <p:nvSpPr>
          <p:cNvPr id="40" name="TextBox 39"/>
          <p:cNvSpPr txBox="1"/>
          <p:nvPr/>
        </p:nvSpPr>
        <p:spPr>
          <a:xfrm>
            <a:off x="14505821" y="22324870"/>
            <a:ext cx="14448451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800" dirty="0" smtClean="0">
                <a:latin typeface="Calisto MT" panose="02040603050505030304" pitchFamily="18" charset="0"/>
              </a:rPr>
              <a:t>Vortex System Characteristics as a function of Reynolds Number and Shear Ratio</a:t>
            </a:r>
            <a:endParaRPr lang="en-US" sz="4800" dirty="0">
              <a:latin typeface="Calisto MT" panose="02040603050505030304" pitchFamily="18" charset="0"/>
            </a:endParaRPr>
          </a:p>
        </p:txBody>
      </p:sp>
      <p:pic>
        <p:nvPicPr>
          <p:cNvPr id="15" name="Picture 14"/>
          <p:cNvPicPr>
            <a:picLocks noChangeAspect="1"/>
          </p:cNvPicPr>
          <p:nvPr/>
        </p:nvPicPr>
        <p:blipFill rotWithShape="1">
          <a:blip r:embed="rId2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900" t="-1" r="38765" b="30636"/>
          <a:stretch/>
        </p:blipFill>
        <p:spPr>
          <a:xfrm>
            <a:off x="-477082" y="-69283"/>
            <a:ext cx="5068916" cy="48132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9868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731</TotalTime>
  <Words>460</Words>
  <Application>Microsoft Office PowerPoint</Application>
  <PresentationFormat>Custom</PresentationFormat>
  <Paragraphs>52</Paragraphs>
  <Slides>1</Slides>
  <Notes>1</Notes>
  <HiddenSlides>0</HiddenSlides>
  <MMClips>0</MMClips>
  <ScaleCrop>false</ScaleCrop>
  <HeadingPairs>
    <vt:vector size="8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9" baseType="lpstr">
      <vt:lpstr>Adobe Kaiti Std R</vt:lpstr>
      <vt:lpstr>Arial</vt:lpstr>
      <vt:lpstr>Calibri</vt:lpstr>
      <vt:lpstr>Calibri Light</vt:lpstr>
      <vt:lpstr>Calisto MT</vt:lpstr>
      <vt:lpstr>Cambria Math</vt:lpstr>
      <vt:lpstr>Office Theme</vt:lpstr>
      <vt:lpstr>Image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Michael P Auger</dc:creator>
  <cp:lastModifiedBy>Douglas W Carter</cp:lastModifiedBy>
  <cp:revision>60</cp:revision>
  <dcterms:created xsi:type="dcterms:W3CDTF">2014-04-08T21:20:35Z</dcterms:created>
  <dcterms:modified xsi:type="dcterms:W3CDTF">2014-04-18T13:16:38Z</dcterms:modified>
</cp:coreProperties>
</file>