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algn="l" defTabSz="4806950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2403475" indent="-1946275" algn="l" defTabSz="4806950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4806950" indent="-3892550" algn="l" defTabSz="4806950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7210425" indent="-5838825" algn="l" defTabSz="4806950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9613900" indent="-7785100" algn="l" defTabSz="4806950" rtl="0" fontAlgn="base">
      <a:spcBef>
        <a:spcPct val="0"/>
      </a:spcBef>
      <a:spcAft>
        <a:spcPct val="0"/>
      </a:spcAft>
      <a:defRPr sz="95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95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95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95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95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0368">
          <p15:clr>
            <a:srgbClr val="A4A3A4"/>
          </p15:clr>
        </p15:guide>
        <p15:guide id="2" orient="horz" pos="707">
          <p15:clr>
            <a:srgbClr val="A4A3A4"/>
          </p15:clr>
        </p15:guide>
        <p15:guide id="3" orient="horz" pos="19793">
          <p15:clr>
            <a:srgbClr val="A4A3A4"/>
          </p15:clr>
        </p15:guide>
        <p15:guide id="4" pos="7632">
          <p15:clr>
            <a:srgbClr val="A4A3A4"/>
          </p15:clr>
        </p15:guide>
        <p15:guide id="5" pos="864">
          <p15:clr>
            <a:srgbClr val="A4A3A4"/>
          </p15:clr>
        </p15:guide>
        <p15:guide id="6" pos="26784">
          <p15:clr>
            <a:srgbClr val="A4A3A4"/>
          </p15:clr>
        </p15:guide>
        <p15:guide id="7" pos="20640">
          <p15:clr>
            <a:srgbClr val="A4A3A4"/>
          </p15:clr>
        </p15:guide>
        <p15:guide id="8" pos="8112">
          <p15:clr>
            <a:srgbClr val="A4A3A4"/>
          </p15:clr>
        </p15:guide>
        <p15:guide id="9" pos="2107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D0D0D"/>
    <a:srgbClr val="C5C4E2"/>
    <a:srgbClr val="D3CFE3"/>
    <a:srgbClr val="F8F8FA"/>
    <a:srgbClr val="EDEDF3"/>
    <a:srgbClr val="DBD9E7"/>
    <a:srgbClr val="F0EF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38" autoAdjust="0"/>
    <p:restoredTop sz="96400" autoAdjust="0"/>
  </p:normalViewPr>
  <p:slideViewPr>
    <p:cSldViewPr>
      <p:cViewPr>
        <p:scale>
          <a:sx n="40" d="100"/>
          <a:sy n="40" d="100"/>
        </p:scale>
        <p:origin x="-210" y="2946"/>
      </p:cViewPr>
      <p:guideLst>
        <p:guide orient="horz" pos="10368"/>
        <p:guide orient="horz" pos="707"/>
        <p:guide orient="horz" pos="19793"/>
        <p:guide pos="7632"/>
        <p:guide pos="864"/>
        <p:guide pos="26784"/>
        <p:guide pos="20640"/>
        <p:guide pos="8112"/>
        <p:guide pos="2107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AE579337-C788-484E-A4BE-D7BFAEAFFA86}" type="datetimeFigureOut">
              <a:rPr lang="en-US"/>
              <a:pPr>
                <a:defRPr/>
              </a:pPr>
              <a:t>4/17/2014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941CB07-5FDF-4FD8-BCAA-9DF8E79F68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03557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941CB07-5FDF-4FD8-BCAA-9DF8E79F68A4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7045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4"/>
            <a:ext cx="3730752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403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8070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2106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614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0177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44212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8248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92283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A87984-8EFB-49EB-91ED-98DFD853A0C1}" type="datetimeFigureOut">
              <a:rPr lang="en-US"/>
              <a:pPr>
                <a:defRPr/>
              </a:pPr>
              <a:t>4/17/2014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423DE-280F-4834-9DC6-2CFB48CD017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265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97271-AEBD-4A95-A571-03C818CFB116}" type="datetimeFigureOut">
              <a:rPr lang="en-US"/>
              <a:pPr>
                <a:defRPr/>
              </a:pPr>
              <a:t>4/17/2014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8A3D3-97AD-4C39-AEDA-07AABBFA08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203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21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6"/>
            <a:ext cx="37307520" cy="7200898"/>
          </a:xfrm>
        </p:spPr>
        <p:txBody>
          <a:bodyPr anchor="b"/>
          <a:lstStyle>
            <a:lvl1pPr marL="0" indent="0">
              <a:buNone/>
              <a:defRPr sz="10500">
                <a:solidFill>
                  <a:schemeClr val="tx1">
                    <a:tint val="75000"/>
                  </a:schemeClr>
                </a:solidFill>
              </a:defRPr>
            </a:lvl1pPr>
            <a:lvl2pPr marL="2403546" indent="0">
              <a:buNone/>
              <a:defRPr sz="9500">
                <a:solidFill>
                  <a:schemeClr val="tx1">
                    <a:tint val="75000"/>
                  </a:schemeClr>
                </a:solidFill>
              </a:defRPr>
            </a:lvl2pPr>
            <a:lvl3pPr marL="4807092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3pPr>
            <a:lvl4pPr marL="7210638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4pPr>
            <a:lvl5pPr marL="9614184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5pPr>
            <a:lvl6pPr marL="12017731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6pPr>
            <a:lvl7pPr marL="14421277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7pPr>
            <a:lvl8pPr marL="16824823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8pPr>
            <a:lvl9pPr marL="19228369" indent="0">
              <a:buNone/>
              <a:defRPr sz="7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BC3B09-8D76-4380-B7DD-B5D008BD3B3B}" type="datetimeFigureOut">
              <a:rPr lang="en-US"/>
              <a:pPr>
                <a:defRPr/>
              </a:pPr>
              <a:t>4/17/2014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2AB50B-6F8D-44EE-9F66-46D7E65E2D8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1359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4560" y="7680963"/>
            <a:ext cx="19385280" cy="21724622"/>
          </a:xfrm>
        </p:spPr>
        <p:txBody>
          <a:bodyPr/>
          <a:lstStyle>
            <a:lvl1pPr>
              <a:defRPr sz="14700"/>
            </a:lvl1pPr>
            <a:lvl2pPr>
              <a:defRPr sz="12600"/>
            </a:lvl2pPr>
            <a:lvl3pPr>
              <a:defRPr sz="105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311360" y="7680963"/>
            <a:ext cx="19385280" cy="21724622"/>
          </a:xfrm>
        </p:spPr>
        <p:txBody>
          <a:bodyPr/>
          <a:lstStyle>
            <a:lvl1pPr>
              <a:defRPr sz="14700"/>
            </a:lvl1pPr>
            <a:lvl2pPr>
              <a:defRPr sz="12600"/>
            </a:lvl2pPr>
            <a:lvl3pPr>
              <a:defRPr sz="105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43608-6B41-47FE-9802-04CB0AF6FA34}" type="datetimeFigureOut">
              <a:rPr lang="en-US"/>
              <a:pPr>
                <a:defRPr/>
              </a:pPr>
              <a:t>4/17/2014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E083D-A251-4232-BF13-A1D26739F65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253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2" y="7368542"/>
            <a:ext cx="19392902" cy="3070857"/>
          </a:xfrm>
        </p:spPr>
        <p:txBody>
          <a:bodyPr anchor="b"/>
          <a:lstStyle>
            <a:lvl1pPr marL="0" indent="0">
              <a:buNone/>
              <a:defRPr sz="12600" b="1"/>
            </a:lvl1pPr>
            <a:lvl2pPr marL="2403546" indent="0">
              <a:buNone/>
              <a:defRPr sz="10500" b="1"/>
            </a:lvl2pPr>
            <a:lvl3pPr marL="4807092" indent="0">
              <a:buNone/>
              <a:defRPr sz="9500" b="1"/>
            </a:lvl3pPr>
            <a:lvl4pPr marL="7210638" indent="0">
              <a:buNone/>
              <a:defRPr sz="8400" b="1"/>
            </a:lvl4pPr>
            <a:lvl5pPr marL="9614184" indent="0">
              <a:buNone/>
              <a:defRPr sz="8400" b="1"/>
            </a:lvl5pPr>
            <a:lvl6pPr marL="12017731" indent="0">
              <a:buNone/>
              <a:defRPr sz="8400" b="1"/>
            </a:lvl6pPr>
            <a:lvl7pPr marL="14421277" indent="0">
              <a:buNone/>
              <a:defRPr sz="8400" b="1"/>
            </a:lvl7pPr>
            <a:lvl8pPr marL="16824823" indent="0">
              <a:buNone/>
              <a:defRPr sz="8400" b="1"/>
            </a:lvl8pPr>
            <a:lvl9pPr marL="19228369" indent="0">
              <a:buNone/>
              <a:defRPr sz="8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2" y="10439399"/>
            <a:ext cx="19392902" cy="18966183"/>
          </a:xfrm>
        </p:spPr>
        <p:txBody>
          <a:bodyPr/>
          <a:lstStyle>
            <a:lvl1pPr>
              <a:defRPr sz="12600"/>
            </a:lvl1pPr>
            <a:lvl2pPr>
              <a:defRPr sz="10500"/>
            </a:lvl2pPr>
            <a:lvl3pPr>
              <a:defRPr sz="95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7"/>
          </a:xfrm>
        </p:spPr>
        <p:txBody>
          <a:bodyPr anchor="b"/>
          <a:lstStyle>
            <a:lvl1pPr marL="0" indent="0">
              <a:buNone/>
              <a:defRPr sz="12600" b="1"/>
            </a:lvl1pPr>
            <a:lvl2pPr marL="2403546" indent="0">
              <a:buNone/>
              <a:defRPr sz="10500" b="1"/>
            </a:lvl2pPr>
            <a:lvl3pPr marL="4807092" indent="0">
              <a:buNone/>
              <a:defRPr sz="9500" b="1"/>
            </a:lvl3pPr>
            <a:lvl4pPr marL="7210638" indent="0">
              <a:buNone/>
              <a:defRPr sz="8400" b="1"/>
            </a:lvl4pPr>
            <a:lvl5pPr marL="9614184" indent="0">
              <a:buNone/>
              <a:defRPr sz="8400" b="1"/>
            </a:lvl5pPr>
            <a:lvl6pPr marL="12017731" indent="0">
              <a:buNone/>
              <a:defRPr sz="8400" b="1"/>
            </a:lvl6pPr>
            <a:lvl7pPr marL="14421277" indent="0">
              <a:buNone/>
              <a:defRPr sz="8400" b="1"/>
            </a:lvl7pPr>
            <a:lvl8pPr marL="16824823" indent="0">
              <a:buNone/>
              <a:defRPr sz="8400" b="1"/>
            </a:lvl8pPr>
            <a:lvl9pPr marL="19228369" indent="0">
              <a:buNone/>
              <a:defRPr sz="84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399"/>
            <a:ext cx="19400520" cy="18966183"/>
          </a:xfrm>
        </p:spPr>
        <p:txBody>
          <a:bodyPr/>
          <a:lstStyle>
            <a:lvl1pPr>
              <a:defRPr sz="12600"/>
            </a:lvl1pPr>
            <a:lvl2pPr>
              <a:defRPr sz="10500"/>
            </a:lvl2pPr>
            <a:lvl3pPr>
              <a:defRPr sz="9500"/>
            </a:lvl3pPr>
            <a:lvl4pPr>
              <a:defRPr sz="8400"/>
            </a:lvl4pPr>
            <a:lvl5pPr>
              <a:defRPr sz="8400"/>
            </a:lvl5pPr>
            <a:lvl6pPr>
              <a:defRPr sz="8400"/>
            </a:lvl6pPr>
            <a:lvl7pPr>
              <a:defRPr sz="8400"/>
            </a:lvl7pPr>
            <a:lvl8pPr>
              <a:defRPr sz="8400"/>
            </a:lvl8pPr>
            <a:lvl9pPr>
              <a:defRPr sz="8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2F0F6-38D4-4733-B127-453FDAD1C651}" type="datetimeFigureOut">
              <a:rPr lang="en-US"/>
              <a:pPr>
                <a:defRPr/>
              </a:pPr>
              <a:t>4/17/2014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68A41F-E3DB-41C1-864A-B237B9206D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290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BDDE6B-5422-4798-8982-25F2E320D3B0}" type="datetimeFigureOut">
              <a:rPr lang="en-US"/>
              <a:pPr>
                <a:defRPr/>
              </a:pPr>
              <a:t>4/17/2014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D7C45F-526B-4B4C-BD6A-B7E0E769C8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0816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3E4F68-8CDB-40BE-B79D-00D31743FBDE}" type="datetimeFigureOut">
              <a:rPr lang="en-US"/>
              <a:pPr>
                <a:defRPr/>
              </a:pPr>
              <a:t>4/17/2014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5D70C-F3E0-4B11-8B7B-D1021D6088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398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5" y="1310640"/>
            <a:ext cx="14439902" cy="5577840"/>
          </a:xfrm>
        </p:spPr>
        <p:txBody>
          <a:bodyPr anchor="b"/>
          <a:lstStyle>
            <a:lvl1pPr algn="l">
              <a:defRPr sz="10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4"/>
            <a:ext cx="24536400" cy="28094942"/>
          </a:xfrm>
        </p:spPr>
        <p:txBody>
          <a:bodyPr/>
          <a:lstStyle>
            <a:lvl1pPr>
              <a:defRPr sz="16800"/>
            </a:lvl1pPr>
            <a:lvl2pPr>
              <a:defRPr sz="14700"/>
            </a:lvl2pPr>
            <a:lvl3pPr>
              <a:defRPr sz="12600"/>
            </a:lvl3pPr>
            <a:lvl4pPr>
              <a:defRPr sz="10500"/>
            </a:lvl4pPr>
            <a:lvl5pPr>
              <a:defRPr sz="10500"/>
            </a:lvl5pPr>
            <a:lvl6pPr>
              <a:defRPr sz="10500"/>
            </a:lvl6pPr>
            <a:lvl7pPr>
              <a:defRPr sz="10500"/>
            </a:lvl7pPr>
            <a:lvl8pPr>
              <a:defRPr sz="10500"/>
            </a:lvl8pPr>
            <a:lvl9pPr>
              <a:defRPr sz="10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5" y="6888484"/>
            <a:ext cx="14439902" cy="22517102"/>
          </a:xfrm>
        </p:spPr>
        <p:txBody>
          <a:bodyPr/>
          <a:lstStyle>
            <a:lvl1pPr marL="0" indent="0">
              <a:buNone/>
              <a:defRPr sz="7400"/>
            </a:lvl1pPr>
            <a:lvl2pPr marL="2403546" indent="0">
              <a:buNone/>
              <a:defRPr sz="6300"/>
            </a:lvl2pPr>
            <a:lvl3pPr marL="4807092" indent="0">
              <a:buNone/>
              <a:defRPr sz="5300"/>
            </a:lvl3pPr>
            <a:lvl4pPr marL="7210638" indent="0">
              <a:buNone/>
              <a:defRPr sz="4700"/>
            </a:lvl4pPr>
            <a:lvl5pPr marL="9614184" indent="0">
              <a:buNone/>
              <a:defRPr sz="4700"/>
            </a:lvl5pPr>
            <a:lvl6pPr marL="12017731" indent="0">
              <a:buNone/>
              <a:defRPr sz="4700"/>
            </a:lvl6pPr>
            <a:lvl7pPr marL="14421277" indent="0">
              <a:buNone/>
              <a:defRPr sz="4700"/>
            </a:lvl7pPr>
            <a:lvl8pPr marL="16824823" indent="0">
              <a:buNone/>
              <a:defRPr sz="4700"/>
            </a:lvl8pPr>
            <a:lvl9pPr marL="19228369" indent="0">
              <a:buNone/>
              <a:defRPr sz="4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6FBFE-1FB3-444F-850B-F0A715D09BD7}" type="datetimeFigureOut">
              <a:rPr lang="en-US"/>
              <a:pPr>
                <a:defRPr/>
              </a:pPr>
              <a:t>4/17/2014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1F3CA1-C412-4944-AAAC-7257F1D1EF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12959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2"/>
            <a:ext cx="26334720" cy="2720342"/>
          </a:xfrm>
        </p:spPr>
        <p:txBody>
          <a:bodyPr anchor="b"/>
          <a:lstStyle>
            <a:lvl1pPr algn="l">
              <a:defRPr sz="10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 rtlCol="0">
            <a:normAutofit/>
          </a:bodyPr>
          <a:lstStyle>
            <a:lvl1pPr marL="0" indent="0">
              <a:buNone/>
              <a:defRPr sz="16800"/>
            </a:lvl1pPr>
            <a:lvl2pPr marL="2403546" indent="0">
              <a:buNone/>
              <a:defRPr sz="14700"/>
            </a:lvl2pPr>
            <a:lvl3pPr marL="4807092" indent="0">
              <a:buNone/>
              <a:defRPr sz="12600"/>
            </a:lvl3pPr>
            <a:lvl4pPr marL="7210638" indent="0">
              <a:buNone/>
              <a:defRPr sz="10500"/>
            </a:lvl4pPr>
            <a:lvl5pPr marL="9614184" indent="0">
              <a:buNone/>
              <a:defRPr sz="10500"/>
            </a:lvl5pPr>
            <a:lvl6pPr marL="12017731" indent="0">
              <a:buNone/>
              <a:defRPr sz="10500"/>
            </a:lvl6pPr>
            <a:lvl7pPr marL="14421277" indent="0">
              <a:buNone/>
              <a:defRPr sz="10500"/>
            </a:lvl7pPr>
            <a:lvl8pPr marL="16824823" indent="0">
              <a:buNone/>
              <a:defRPr sz="10500"/>
            </a:lvl8pPr>
            <a:lvl9pPr marL="19228369" indent="0">
              <a:buNone/>
              <a:defRPr sz="105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4"/>
            <a:ext cx="26334720" cy="3863338"/>
          </a:xfrm>
        </p:spPr>
        <p:txBody>
          <a:bodyPr/>
          <a:lstStyle>
            <a:lvl1pPr marL="0" indent="0">
              <a:buNone/>
              <a:defRPr sz="7400"/>
            </a:lvl1pPr>
            <a:lvl2pPr marL="2403546" indent="0">
              <a:buNone/>
              <a:defRPr sz="6300"/>
            </a:lvl2pPr>
            <a:lvl3pPr marL="4807092" indent="0">
              <a:buNone/>
              <a:defRPr sz="5300"/>
            </a:lvl3pPr>
            <a:lvl4pPr marL="7210638" indent="0">
              <a:buNone/>
              <a:defRPr sz="4700"/>
            </a:lvl4pPr>
            <a:lvl5pPr marL="9614184" indent="0">
              <a:buNone/>
              <a:defRPr sz="4700"/>
            </a:lvl5pPr>
            <a:lvl6pPr marL="12017731" indent="0">
              <a:buNone/>
              <a:defRPr sz="4700"/>
            </a:lvl6pPr>
            <a:lvl7pPr marL="14421277" indent="0">
              <a:buNone/>
              <a:defRPr sz="4700"/>
            </a:lvl7pPr>
            <a:lvl8pPr marL="16824823" indent="0">
              <a:buNone/>
              <a:defRPr sz="4700"/>
            </a:lvl8pPr>
            <a:lvl9pPr marL="19228369" indent="0">
              <a:buNone/>
              <a:defRPr sz="47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8AED1A-1CFA-4FD7-8837-D526338E26CB}" type="datetimeFigureOut">
              <a:rPr lang="en-US"/>
              <a:pPr>
                <a:defRPr/>
              </a:pPr>
              <a:t>4/17/2014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A2C1A-264C-4BC0-80F5-6965380836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0392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873456-7AFC-4081-B359-52AEA1338266}" type="datetimeFigureOut">
              <a:rPr lang="en-US"/>
              <a:pPr>
                <a:defRPr/>
              </a:pPr>
              <a:t>4/17/2014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5BBAF-72F4-484C-9824-B5DBBCE8F3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9576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120" y="1318267"/>
            <a:ext cx="987552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4560" y="1318267"/>
            <a:ext cx="2889504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5E18B-AE23-4EB1-A29C-D5779633A82D}" type="datetimeFigureOut">
              <a:rPr lang="en-US"/>
              <a:pPr>
                <a:defRPr/>
              </a:pPr>
              <a:t>4/17/2014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FCD2A-9A72-4E03-828B-D3CFF65D98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1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2193925" y="1317625"/>
            <a:ext cx="39503350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80709" tIns="240355" rIns="480709" bIns="240355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193925" y="7681913"/>
            <a:ext cx="39503350" cy="2172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80709" tIns="240355" rIns="480709" bIns="2403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3925" y="30510163"/>
            <a:ext cx="10242550" cy="1752600"/>
          </a:xfrm>
          <a:prstGeom prst="rect">
            <a:avLst/>
          </a:prstGeom>
        </p:spPr>
        <p:txBody>
          <a:bodyPr vert="horz" lIns="480709" tIns="240355" rIns="480709" bIns="240355" rtlCol="0" anchor="ctr"/>
          <a:lstStyle>
            <a:lvl1pPr algn="l" defTabSz="4807092" fontAlgn="auto">
              <a:spcBef>
                <a:spcPts val="0"/>
              </a:spcBef>
              <a:spcAft>
                <a:spcPts val="0"/>
              </a:spcAft>
              <a:defRPr sz="6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E542935-118E-489A-8570-2E165ECF8803}" type="datetimeFigureOut">
              <a:rPr lang="en-US"/>
              <a:pPr>
                <a:defRPr/>
              </a:pPr>
              <a:t>4/17/2014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5525" y="30510163"/>
            <a:ext cx="13900150" cy="1752600"/>
          </a:xfrm>
          <a:prstGeom prst="rect">
            <a:avLst/>
          </a:prstGeom>
        </p:spPr>
        <p:txBody>
          <a:bodyPr vert="horz" lIns="480709" tIns="240355" rIns="480709" bIns="240355" rtlCol="0" anchor="ctr"/>
          <a:lstStyle>
            <a:lvl1pPr algn="ctr" defTabSz="4807092" fontAlgn="auto">
              <a:spcBef>
                <a:spcPts val="0"/>
              </a:spcBef>
              <a:spcAft>
                <a:spcPts val="0"/>
              </a:spcAft>
              <a:defRPr sz="6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4725" y="30510163"/>
            <a:ext cx="10242550" cy="1752600"/>
          </a:xfrm>
          <a:prstGeom prst="rect">
            <a:avLst/>
          </a:prstGeom>
        </p:spPr>
        <p:txBody>
          <a:bodyPr vert="horz" lIns="480709" tIns="240355" rIns="480709" bIns="240355" rtlCol="0" anchor="ctr"/>
          <a:lstStyle>
            <a:lvl1pPr algn="r" defTabSz="4807092" fontAlgn="auto">
              <a:spcBef>
                <a:spcPts val="0"/>
              </a:spcBef>
              <a:spcAft>
                <a:spcPts val="0"/>
              </a:spcAft>
              <a:defRPr sz="63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1B0897-B7FF-4FC9-AAAE-BA0BE8E88E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806950" rtl="0" eaLnBrk="0" fontAlgn="base" hangingPunct="0">
        <a:spcBef>
          <a:spcPct val="0"/>
        </a:spcBef>
        <a:spcAft>
          <a:spcPct val="0"/>
        </a:spcAft>
        <a:defRPr sz="23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806950" rtl="0" eaLnBrk="0" fontAlgn="base" hangingPunct="0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itchFamily="34" charset="0"/>
        </a:defRPr>
      </a:lvl2pPr>
      <a:lvl3pPr algn="ctr" defTabSz="4806950" rtl="0" eaLnBrk="0" fontAlgn="base" hangingPunct="0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itchFamily="34" charset="0"/>
        </a:defRPr>
      </a:lvl3pPr>
      <a:lvl4pPr algn="ctr" defTabSz="4806950" rtl="0" eaLnBrk="0" fontAlgn="base" hangingPunct="0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itchFamily="34" charset="0"/>
        </a:defRPr>
      </a:lvl4pPr>
      <a:lvl5pPr algn="ctr" defTabSz="4806950" rtl="0" eaLnBrk="0" fontAlgn="base" hangingPunct="0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itchFamily="34" charset="0"/>
        </a:defRPr>
      </a:lvl5pPr>
      <a:lvl6pPr marL="457200" algn="ctr" defTabSz="4806950" rtl="0" fontAlgn="base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itchFamily="34" charset="0"/>
        </a:defRPr>
      </a:lvl6pPr>
      <a:lvl7pPr marL="914400" algn="ctr" defTabSz="4806950" rtl="0" fontAlgn="base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itchFamily="34" charset="0"/>
        </a:defRPr>
      </a:lvl7pPr>
      <a:lvl8pPr marL="1371600" algn="ctr" defTabSz="4806950" rtl="0" fontAlgn="base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itchFamily="34" charset="0"/>
        </a:defRPr>
      </a:lvl8pPr>
      <a:lvl9pPr marL="1828800" algn="ctr" defTabSz="4806950" rtl="0" fontAlgn="base">
        <a:spcBef>
          <a:spcPct val="0"/>
        </a:spcBef>
        <a:spcAft>
          <a:spcPct val="0"/>
        </a:spcAft>
        <a:defRPr sz="23100">
          <a:solidFill>
            <a:schemeClr val="tx1"/>
          </a:solidFill>
          <a:latin typeface="Calibri" pitchFamily="34" charset="0"/>
        </a:defRPr>
      </a:lvl9pPr>
    </p:titleStyle>
    <p:bodyStyle>
      <a:lvl1pPr marL="1801813" indent="-1801813" algn="l" defTabSz="48069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800" kern="1200">
          <a:solidFill>
            <a:schemeClr val="tx1"/>
          </a:solidFill>
          <a:latin typeface="+mn-lt"/>
          <a:ea typeface="+mn-ea"/>
          <a:cs typeface="+mn-cs"/>
        </a:defRPr>
      </a:lvl1pPr>
      <a:lvl2pPr marL="3905250" indent="-1501775" algn="l" defTabSz="48069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4700" kern="1200">
          <a:solidFill>
            <a:schemeClr val="tx1"/>
          </a:solidFill>
          <a:latin typeface="+mn-lt"/>
          <a:ea typeface="+mn-ea"/>
          <a:cs typeface="+mn-cs"/>
        </a:defRPr>
      </a:lvl2pPr>
      <a:lvl3pPr marL="6008688" indent="-1201738" algn="l" defTabSz="48069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2600" kern="1200">
          <a:solidFill>
            <a:schemeClr val="tx1"/>
          </a:solidFill>
          <a:latin typeface="+mn-lt"/>
          <a:ea typeface="+mn-ea"/>
          <a:cs typeface="+mn-cs"/>
        </a:defRPr>
      </a:lvl3pPr>
      <a:lvl4pPr marL="8412163" indent="-1201738" algn="l" defTabSz="48069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0500" kern="1200">
          <a:solidFill>
            <a:schemeClr val="tx1"/>
          </a:solidFill>
          <a:latin typeface="+mn-lt"/>
          <a:ea typeface="+mn-ea"/>
          <a:cs typeface="+mn-cs"/>
        </a:defRPr>
      </a:lvl4pPr>
      <a:lvl5pPr marL="10815638" indent="-1201738" algn="l" defTabSz="480695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0500" kern="1200">
          <a:solidFill>
            <a:schemeClr val="tx1"/>
          </a:solidFill>
          <a:latin typeface="+mn-lt"/>
          <a:ea typeface="+mn-ea"/>
          <a:cs typeface="+mn-cs"/>
        </a:defRPr>
      </a:lvl5pPr>
      <a:lvl6pPr marL="13219504" indent="-1201773" algn="l" defTabSz="4807092" rtl="0" eaLnBrk="1" latinLnBrk="0" hangingPunct="1">
        <a:spcBef>
          <a:spcPct val="20000"/>
        </a:spcBef>
        <a:buFont typeface="Arial" pitchFamily="34" charset="0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6pPr>
      <a:lvl7pPr marL="15623050" indent="-1201773" algn="l" defTabSz="4807092" rtl="0" eaLnBrk="1" latinLnBrk="0" hangingPunct="1">
        <a:spcBef>
          <a:spcPct val="20000"/>
        </a:spcBef>
        <a:buFont typeface="Arial" pitchFamily="34" charset="0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7pPr>
      <a:lvl8pPr marL="18026596" indent="-1201773" algn="l" defTabSz="4807092" rtl="0" eaLnBrk="1" latinLnBrk="0" hangingPunct="1">
        <a:spcBef>
          <a:spcPct val="20000"/>
        </a:spcBef>
        <a:buFont typeface="Arial" pitchFamily="34" charset="0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8pPr>
      <a:lvl9pPr marL="20430142" indent="-1201773" algn="l" defTabSz="4807092" rtl="0" eaLnBrk="1" latinLnBrk="0" hangingPunct="1">
        <a:spcBef>
          <a:spcPct val="20000"/>
        </a:spcBef>
        <a:buFont typeface="Arial" pitchFamily="34" charset="0"/>
        <a:buChar char="•"/>
        <a:defRPr sz="10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7092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1pPr>
      <a:lvl2pPr marL="2403546" algn="l" defTabSz="4807092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2pPr>
      <a:lvl3pPr marL="4807092" algn="l" defTabSz="4807092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3pPr>
      <a:lvl4pPr marL="7210638" algn="l" defTabSz="4807092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4pPr>
      <a:lvl5pPr marL="9614184" algn="l" defTabSz="4807092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5pPr>
      <a:lvl6pPr marL="12017731" algn="l" defTabSz="4807092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6pPr>
      <a:lvl7pPr marL="14421277" algn="l" defTabSz="4807092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7pPr>
      <a:lvl8pPr marL="16824823" algn="l" defTabSz="4807092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8pPr>
      <a:lvl9pPr marL="19228369" algn="l" defTabSz="4807092" rtl="0" eaLnBrk="1" latinLnBrk="0" hangingPunct="1">
        <a:defRPr sz="9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17" Type="http://schemas.openxmlformats.org/officeDocument/2006/relationships/image" Target="../media/image13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2.png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wmf"/><Relationship Id="rId15" Type="http://schemas.openxmlformats.org/officeDocument/2006/relationships/image" Target="../media/image11.png"/><Relationship Id="rId10" Type="http://schemas.openxmlformats.org/officeDocument/2006/relationships/image" Target="../media/image6.jpeg"/><Relationship Id="rId4" Type="http://schemas.openxmlformats.org/officeDocument/2006/relationships/oleObject" Target="../embeddings/oleObject1.bin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8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30098037" y="5583428"/>
            <a:ext cx="12650163" cy="7903972"/>
          </a:xfrm>
          <a:prstGeom prst="rect">
            <a:avLst/>
          </a:prstGeom>
          <a:gradFill>
            <a:gsLst>
              <a:gs pos="100000">
                <a:srgbClr val="C5C4E2"/>
              </a:gs>
              <a:gs pos="53000">
                <a:srgbClr val="D1CEE4">
                  <a:lumMod val="33000"/>
                  <a:lumOff val="67000"/>
                </a:srgbClr>
              </a:gs>
              <a:gs pos="15000">
                <a:schemeClr val="bg1">
                  <a:lumMod val="31000"/>
                  <a:lumOff val="69000"/>
                </a:schemeClr>
              </a:gs>
            </a:gsLst>
            <a:lin ang="27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4"/>
          <p:cNvSpPr/>
          <p:nvPr/>
        </p:nvSpPr>
        <p:spPr>
          <a:xfrm>
            <a:off x="13411200" y="5638801"/>
            <a:ext cx="16306799" cy="8915400"/>
          </a:xfrm>
          <a:prstGeom prst="rect">
            <a:avLst/>
          </a:prstGeom>
          <a:gradFill>
            <a:gsLst>
              <a:gs pos="100000">
                <a:srgbClr val="C5C4E2"/>
              </a:gs>
              <a:gs pos="53000">
                <a:srgbClr val="D1CEE4">
                  <a:lumMod val="33000"/>
                  <a:lumOff val="67000"/>
                </a:srgbClr>
              </a:gs>
              <a:gs pos="15000">
                <a:schemeClr val="bg1">
                  <a:lumMod val="31000"/>
                  <a:lumOff val="69000"/>
                </a:schemeClr>
              </a:gs>
            </a:gsLst>
            <a:lin ang="27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219200" y="26822400"/>
            <a:ext cx="11658601" cy="4788729"/>
          </a:xfrm>
          <a:prstGeom prst="rect">
            <a:avLst/>
          </a:prstGeom>
          <a:gradFill>
            <a:gsLst>
              <a:gs pos="100000">
                <a:srgbClr val="C5C4E2"/>
              </a:gs>
              <a:gs pos="53000">
                <a:srgbClr val="D1CEE4">
                  <a:lumMod val="33000"/>
                  <a:lumOff val="67000"/>
                </a:srgbClr>
              </a:gs>
              <a:gs pos="15000">
                <a:schemeClr val="bg1">
                  <a:lumMod val="31000"/>
                  <a:lumOff val="69000"/>
                </a:schemeClr>
              </a:gs>
            </a:gsLst>
            <a:lin ang="2700000" scaled="0"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54" name="TextBox 1"/>
          <p:cNvSpPr txBox="1">
            <a:spLocks noChangeArrowheads="1"/>
          </p:cNvSpPr>
          <p:nvPr/>
        </p:nvSpPr>
        <p:spPr bwMode="auto">
          <a:xfrm>
            <a:off x="10515601" y="1184275"/>
            <a:ext cx="32283363" cy="41767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7200" b="1" dirty="0" smtClean="0"/>
              <a:t>Synthesis of Silver Nanowires for Conductive Ink</a:t>
            </a:r>
            <a:endParaRPr lang="en-US" sz="7200" b="1" dirty="0"/>
          </a:p>
          <a:p>
            <a:pPr algn="ctr" eaLnBrk="1" hangingPunct="1"/>
            <a:r>
              <a:rPr lang="en-US" sz="6600" dirty="0" smtClean="0"/>
              <a:t>Ryan Huard, Derek </a:t>
            </a:r>
            <a:r>
              <a:rPr lang="en-US" sz="6600" dirty="0" err="1" smtClean="0"/>
              <a:t>Hellested</a:t>
            </a:r>
            <a:r>
              <a:rPr lang="en-US" sz="6600" dirty="0" smtClean="0"/>
              <a:t> </a:t>
            </a:r>
          </a:p>
          <a:p>
            <a:pPr algn="ctr" eaLnBrk="1" hangingPunct="1"/>
            <a:r>
              <a:rPr lang="en-US" sz="6600" dirty="0" smtClean="0"/>
              <a:t>Department </a:t>
            </a:r>
            <a:r>
              <a:rPr lang="en-US" sz="6600" dirty="0"/>
              <a:t>of Chemical Engineering</a:t>
            </a:r>
          </a:p>
          <a:p>
            <a:pPr algn="ctr" eaLnBrk="1" hangingPunct="1"/>
            <a:r>
              <a:rPr lang="en-US" sz="6600" dirty="0"/>
              <a:t>University of New Hampshire, Durham, NH</a:t>
            </a:r>
          </a:p>
        </p:txBody>
      </p:sp>
      <p:sp>
        <p:nvSpPr>
          <p:cNvPr id="2055" name="TextBox 3"/>
          <p:cNvSpPr txBox="1">
            <a:spLocks noChangeArrowheads="1"/>
          </p:cNvSpPr>
          <p:nvPr/>
        </p:nvSpPr>
        <p:spPr bwMode="auto">
          <a:xfrm>
            <a:off x="1371600" y="1184275"/>
            <a:ext cx="9144001" cy="4176713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US"/>
          </a:p>
        </p:txBody>
      </p:sp>
      <p:sp>
        <p:nvSpPr>
          <p:cNvPr id="35" name="Rectangle 34"/>
          <p:cNvSpPr/>
          <p:nvPr/>
        </p:nvSpPr>
        <p:spPr>
          <a:xfrm>
            <a:off x="1371599" y="5575551"/>
            <a:ext cx="11582399" cy="8893407"/>
          </a:xfrm>
          <a:prstGeom prst="rect">
            <a:avLst/>
          </a:prstGeom>
          <a:gradFill>
            <a:gsLst>
              <a:gs pos="100000">
                <a:srgbClr val="C5C4E2"/>
              </a:gs>
              <a:gs pos="53000">
                <a:srgbClr val="D1CEE4">
                  <a:lumMod val="33000"/>
                  <a:lumOff val="67000"/>
                </a:srgbClr>
              </a:gs>
              <a:gs pos="15000">
                <a:schemeClr val="bg1">
                  <a:lumMod val="31000"/>
                  <a:lumOff val="69000"/>
                </a:schemeClr>
              </a:gs>
            </a:gsLst>
            <a:lin ang="27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63" name="TextBox 7"/>
          <p:cNvSpPr txBox="1">
            <a:spLocks noChangeArrowheads="1"/>
          </p:cNvSpPr>
          <p:nvPr/>
        </p:nvSpPr>
        <p:spPr bwMode="auto">
          <a:xfrm>
            <a:off x="1371600" y="5638800"/>
            <a:ext cx="11562090" cy="1015663"/>
          </a:xfrm>
          <a:prstGeom prst="rect">
            <a:avLst/>
          </a:prstGeom>
          <a:noFill/>
          <a:ln w="152400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6000" b="1" dirty="0"/>
              <a:t>Background</a:t>
            </a:r>
          </a:p>
        </p:txBody>
      </p:sp>
      <p:sp>
        <p:nvSpPr>
          <p:cNvPr id="64" name="TextBox 5"/>
          <p:cNvSpPr txBox="1">
            <a:spLocks noChangeArrowheads="1"/>
          </p:cNvSpPr>
          <p:nvPr/>
        </p:nvSpPr>
        <p:spPr bwMode="auto">
          <a:xfrm>
            <a:off x="1219200" y="26746200"/>
            <a:ext cx="11658600" cy="1015663"/>
          </a:xfrm>
          <a:prstGeom prst="rect">
            <a:avLst/>
          </a:prstGeom>
          <a:noFill/>
          <a:ln w="152400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6000" b="1" dirty="0" smtClean="0"/>
              <a:t>Objectives</a:t>
            </a:r>
            <a:endParaRPr lang="en-US" sz="6000" b="1" dirty="0"/>
          </a:p>
        </p:txBody>
      </p:sp>
      <p:sp>
        <p:nvSpPr>
          <p:cNvPr id="5" name="Rectangle 4"/>
          <p:cNvSpPr/>
          <p:nvPr/>
        </p:nvSpPr>
        <p:spPr>
          <a:xfrm>
            <a:off x="13353037" y="15092169"/>
            <a:ext cx="16441163" cy="6853431"/>
          </a:xfrm>
          <a:prstGeom prst="rect">
            <a:avLst/>
          </a:prstGeom>
          <a:gradFill>
            <a:gsLst>
              <a:gs pos="100000">
                <a:srgbClr val="C5C4E2"/>
              </a:gs>
              <a:gs pos="53000">
                <a:srgbClr val="D1CEE4">
                  <a:lumMod val="33000"/>
                  <a:lumOff val="67000"/>
                </a:srgbClr>
              </a:gs>
              <a:gs pos="15000">
                <a:schemeClr val="bg1">
                  <a:lumMod val="31000"/>
                  <a:lumOff val="69000"/>
                </a:schemeClr>
              </a:gs>
            </a:gsLst>
            <a:lin ang="27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066" name="TextBox 5"/>
          <p:cNvSpPr txBox="1">
            <a:spLocks noChangeArrowheads="1"/>
          </p:cNvSpPr>
          <p:nvPr/>
        </p:nvSpPr>
        <p:spPr bwMode="auto">
          <a:xfrm>
            <a:off x="13411200" y="15092169"/>
            <a:ext cx="16324237" cy="1015663"/>
          </a:xfrm>
          <a:prstGeom prst="rect">
            <a:avLst/>
          </a:prstGeom>
          <a:noFill/>
          <a:ln w="152400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6000" b="1" dirty="0" smtClean="0"/>
              <a:t>Particle Characterization</a:t>
            </a:r>
            <a:endParaRPr lang="en-US" sz="6000" b="1" dirty="0"/>
          </a:p>
        </p:txBody>
      </p:sp>
      <p:sp>
        <p:nvSpPr>
          <p:cNvPr id="63" name="Rectangle 62"/>
          <p:cNvSpPr/>
          <p:nvPr/>
        </p:nvSpPr>
        <p:spPr>
          <a:xfrm>
            <a:off x="30124437" y="19198469"/>
            <a:ext cx="12591678" cy="4956931"/>
          </a:xfrm>
          <a:prstGeom prst="rect">
            <a:avLst/>
          </a:prstGeom>
          <a:gradFill>
            <a:gsLst>
              <a:gs pos="100000">
                <a:srgbClr val="C5C4E2"/>
              </a:gs>
              <a:gs pos="53000">
                <a:srgbClr val="D1CEE4">
                  <a:lumMod val="33000"/>
                  <a:lumOff val="67000"/>
                </a:srgbClr>
              </a:gs>
              <a:gs pos="15000">
                <a:schemeClr val="bg1">
                  <a:lumMod val="31000"/>
                  <a:lumOff val="69000"/>
                </a:schemeClr>
              </a:gs>
            </a:gsLst>
            <a:lin ang="27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TextBox 72"/>
          <p:cNvSpPr txBox="1">
            <a:spLocks noChangeArrowheads="1"/>
          </p:cNvSpPr>
          <p:nvPr/>
        </p:nvSpPr>
        <p:spPr bwMode="auto">
          <a:xfrm>
            <a:off x="30099000" y="5638800"/>
            <a:ext cx="12590485" cy="1015663"/>
          </a:xfrm>
          <a:prstGeom prst="rect">
            <a:avLst/>
          </a:prstGeom>
          <a:noFill/>
          <a:ln w="152400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6000" b="1" dirty="0" smtClean="0"/>
              <a:t>Screen Printing</a:t>
            </a:r>
            <a:endParaRPr lang="en-US" sz="6000" b="1" dirty="0"/>
          </a:p>
        </p:txBody>
      </p:sp>
      <p:sp>
        <p:nvSpPr>
          <p:cNvPr id="2082" name="TextBox 15"/>
          <p:cNvSpPr txBox="1">
            <a:spLocks noChangeArrowheads="1"/>
          </p:cNvSpPr>
          <p:nvPr/>
        </p:nvSpPr>
        <p:spPr bwMode="auto">
          <a:xfrm>
            <a:off x="30092352" y="19254159"/>
            <a:ext cx="12623763" cy="1016000"/>
          </a:xfrm>
          <a:prstGeom prst="rect">
            <a:avLst/>
          </a:prstGeom>
          <a:noFill/>
          <a:ln w="152400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6000" b="1" dirty="0" smtClean="0"/>
              <a:t>Future Research</a:t>
            </a:r>
            <a:endParaRPr lang="en-US" sz="6000" b="1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26624758"/>
              </p:ext>
            </p:extLst>
          </p:nvPr>
        </p:nvGraphicFramePr>
        <p:xfrm>
          <a:off x="21888450" y="163512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7" name="Equation" r:id="rId4" imgW="114120" imgH="215640" progId="Equation.3">
                  <p:embed/>
                </p:oleObj>
              </mc:Choice>
              <mc:Fallback>
                <p:oleObj name="Equation" r:id="rId4" imgW="114120" imgH="215640" progId="Equation.3">
                  <p:embed/>
                  <p:pic>
                    <p:nvPicPr>
                      <p:cNvPr id="0" name="Picture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88450" y="16351250"/>
                        <a:ext cx="114300" cy="215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0" name="Rectangle 39"/>
          <p:cNvSpPr/>
          <p:nvPr/>
        </p:nvSpPr>
        <p:spPr>
          <a:xfrm>
            <a:off x="30059214" y="29812880"/>
            <a:ext cx="12612785" cy="1888629"/>
          </a:xfrm>
          <a:prstGeom prst="rect">
            <a:avLst/>
          </a:prstGeom>
          <a:gradFill>
            <a:gsLst>
              <a:gs pos="100000">
                <a:srgbClr val="C5C4E2"/>
              </a:gs>
              <a:gs pos="53000">
                <a:srgbClr val="D1CEE4">
                  <a:lumMod val="33000"/>
                  <a:lumOff val="67000"/>
                </a:srgbClr>
              </a:gs>
              <a:gs pos="15000">
                <a:schemeClr val="bg1">
                  <a:lumMod val="31000"/>
                  <a:lumOff val="69000"/>
                </a:schemeClr>
              </a:gs>
            </a:gsLst>
            <a:lin ang="2700000" scaled="0"/>
          </a:gra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1" name="TextBox 20"/>
          <p:cNvSpPr txBox="1"/>
          <p:nvPr/>
        </p:nvSpPr>
        <p:spPr bwMode="auto">
          <a:xfrm>
            <a:off x="30175201" y="29870400"/>
            <a:ext cx="11555952" cy="1846659"/>
          </a:xfrm>
          <a:prstGeom prst="rect">
            <a:avLst/>
          </a:prstGeom>
          <a:noFill/>
          <a:ln w="152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eaLnBrk="1" hangingPunct="1"/>
            <a:r>
              <a:rPr lang="en-US" sz="3800" b="1" dirty="0" smtClean="0">
                <a:latin typeface="+mn-lt"/>
              </a:rPr>
              <a:t>Acknowledgement: We would like to thank Dr. Dale </a:t>
            </a:r>
            <a:r>
              <a:rPr lang="en-US" sz="3800" b="1" dirty="0" err="1" smtClean="0">
                <a:latin typeface="+mn-lt"/>
              </a:rPr>
              <a:t>Barkey</a:t>
            </a:r>
            <a:r>
              <a:rPr lang="en-US" sz="3800" b="1" dirty="0">
                <a:latin typeface="+mn-lt"/>
              </a:rPr>
              <a:t> </a:t>
            </a:r>
            <a:r>
              <a:rPr lang="en-US" sz="3800" b="1" dirty="0" smtClean="0">
                <a:latin typeface="+mn-lt"/>
              </a:rPr>
              <a:t>and </a:t>
            </a:r>
            <a:r>
              <a:rPr lang="en-US" sz="3800" b="1" dirty="0" err="1" smtClean="0">
                <a:latin typeface="+mn-lt"/>
              </a:rPr>
              <a:t>Shohreh</a:t>
            </a:r>
            <a:r>
              <a:rPr lang="en-US" sz="3800" b="1" dirty="0" smtClean="0">
                <a:latin typeface="+mn-lt"/>
              </a:rPr>
              <a:t> </a:t>
            </a:r>
            <a:r>
              <a:rPr lang="en-US" sz="3800" b="1" dirty="0" err="1" smtClean="0">
                <a:latin typeface="+mn-lt"/>
              </a:rPr>
              <a:t>Hemmati</a:t>
            </a:r>
            <a:r>
              <a:rPr lang="en-US" sz="3800" b="1" dirty="0" smtClean="0">
                <a:latin typeface="+mn-lt"/>
              </a:rPr>
              <a:t> for supporting this project with funding provided by the NSF.</a:t>
            </a:r>
            <a:endParaRPr lang="en-US" sz="3800" b="1" dirty="0">
              <a:latin typeface="+mn-lt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3335001" y="22250400"/>
            <a:ext cx="16455020" cy="9340850"/>
          </a:xfrm>
          <a:prstGeom prst="rect">
            <a:avLst/>
          </a:prstGeom>
          <a:gradFill>
            <a:gsLst>
              <a:gs pos="100000">
                <a:srgbClr val="C5C4E2"/>
              </a:gs>
              <a:gs pos="53000">
                <a:srgbClr val="D1CEE4">
                  <a:lumMod val="33000"/>
                  <a:lumOff val="67000"/>
                </a:srgbClr>
              </a:gs>
              <a:gs pos="15000">
                <a:schemeClr val="bg1">
                  <a:lumMod val="31000"/>
                  <a:lumOff val="69000"/>
                </a:schemeClr>
              </a:gs>
            </a:gsLst>
            <a:lin ang="27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 bwMode="auto">
          <a:xfrm>
            <a:off x="13335000" y="22250400"/>
            <a:ext cx="16434624" cy="1015663"/>
          </a:xfrm>
          <a:prstGeom prst="rect">
            <a:avLst/>
          </a:prstGeom>
          <a:noFill/>
          <a:ln w="152400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 eaLnBrk="1" hangingPunct="1"/>
            <a:r>
              <a:rPr lang="en-US" sz="6000" b="1" dirty="0" smtClean="0"/>
              <a:t>Reaction Mechanisms</a:t>
            </a:r>
            <a:endParaRPr lang="en-US" sz="6000" b="1" dirty="0"/>
          </a:p>
        </p:txBody>
      </p:sp>
      <p:sp>
        <p:nvSpPr>
          <p:cNvPr id="9" name="TextBox 8"/>
          <p:cNvSpPr txBox="1"/>
          <p:nvPr/>
        </p:nvSpPr>
        <p:spPr bwMode="auto">
          <a:xfrm>
            <a:off x="13411200" y="5638800"/>
            <a:ext cx="16383000" cy="1015663"/>
          </a:xfrm>
          <a:prstGeom prst="rect">
            <a:avLst/>
          </a:prstGeom>
          <a:noFill/>
          <a:ln w="152400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 eaLnBrk="1" hangingPunct="1"/>
            <a:r>
              <a:rPr lang="en-US" sz="6000" b="1" dirty="0" smtClean="0"/>
              <a:t>Reactor Design</a:t>
            </a:r>
            <a:endParaRPr lang="en-US" sz="6000" b="1" dirty="0"/>
          </a:p>
        </p:txBody>
      </p:sp>
      <p:sp>
        <p:nvSpPr>
          <p:cNvPr id="28" name="Rectangle 27"/>
          <p:cNvSpPr/>
          <p:nvPr/>
        </p:nvSpPr>
        <p:spPr>
          <a:xfrm>
            <a:off x="30078832" y="13715999"/>
            <a:ext cx="12669367" cy="5308789"/>
          </a:xfrm>
          <a:prstGeom prst="rect">
            <a:avLst/>
          </a:prstGeom>
          <a:gradFill>
            <a:gsLst>
              <a:gs pos="100000">
                <a:srgbClr val="C5C4E2"/>
              </a:gs>
              <a:gs pos="53000">
                <a:srgbClr val="D1CEE4">
                  <a:lumMod val="33000"/>
                  <a:lumOff val="67000"/>
                </a:srgbClr>
              </a:gs>
              <a:gs pos="15000">
                <a:schemeClr val="bg1">
                  <a:lumMod val="31000"/>
                  <a:lumOff val="69000"/>
                </a:schemeClr>
              </a:gs>
            </a:gsLst>
            <a:lin ang="27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TextBox 10"/>
          <p:cNvSpPr txBox="1"/>
          <p:nvPr/>
        </p:nvSpPr>
        <p:spPr bwMode="auto">
          <a:xfrm>
            <a:off x="30099000" y="13716000"/>
            <a:ext cx="12649200" cy="1015663"/>
          </a:xfrm>
          <a:prstGeom prst="rect">
            <a:avLst/>
          </a:prstGeom>
          <a:noFill/>
          <a:ln w="152400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 eaLnBrk="1" hangingPunct="1"/>
            <a:r>
              <a:rPr lang="en-US" sz="6000" b="1" dirty="0" smtClean="0"/>
              <a:t>Current Results </a:t>
            </a:r>
            <a:endParaRPr lang="en-US" sz="6000" b="1" dirty="0"/>
          </a:p>
        </p:txBody>
      </p:sp>
      <p:sp>
        <p:nvSpPr>
          <p:cNvPr id="31" name="Text Box 1"/>
          <p:cNvSpPr txBox="1"/>
          <p:nvPr/>
        </p:nvSpPr>
        <p:spPr>
          <a:xfrm>
            <a:off x="1371600" y="6781800"/>
            <a:ext cx="11506200" cy="7750407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3800" dirty="0">
                <a:ea typeface="ＭＳ 明朝"/>
                <a:cs typeface="Times New Roman"/>
              </a:rPr>
              <a:t> </a:t>
            </a:r>
            <a:r>
              <a:rPr lang="en-US" sz="3800" dirty="0" smtClean="0">
                <a:ea typeface="ＭＳ 明朝"/>
                <a:cs typeface="Times New Roman"/>
              </a:rPr>
              <a:t>     </a:t>
            </a:r>
            <a:r>
              <a:rPr lang="en-US" sz="3800" dirty="0" smtClean="0">
                <a:effectLst/>
                <a:ea typeface="ＭＳ 明朝"/>
                <a:cs typeface="Times New Roman"/>
              </a:rPr>
              <a:t>Conductive </a:t>
            </a:r>
            <a:r>
              <a:rPr lang="en-US" sz="3800" dirty="0">
                <a:effectLst/>
                <a:ea typeface="ＭＳ 明朝"/>
                <a:cs typeface="Times New Roman"/>
              </a:rPr>
              <a:t>ink is used in various technologies, such as solar panel current collectors. The </a:t>
            </a:r>
            <a:r>
              <a:rPr lang="en-US" sz="3800" dirty="0" smtClean="0">
                <a:effectLst/>
                <a:ea typeface="ＭＳ 明朝"/>
                <a:cs typeface="Times New Roman"/>
              </a:rPr>
              <a:t>purpose is </a:t>
            </a:r>
            <a:r>
              <a:rPr lang="en-US" sz="3800" dirty="0">
                <a:effectLst/>
                <a:ea typeface="ＭＳ 明朝"/>
                <a:cs typeface="Times New Roman"/>
              </a:rPr>
              <a:t>to create ink with a low resistance, allowing for the a higher collection </a:t>
            </a:r>
            <a:r>
              <a:rPr lang="en-US" sz="3800" dirty="0" smtClean="0">
                <a:effectLst/>
                <a:ea typeface="ＭＳ 明朝"/>
                <a:cs typeface="Times New Roman"/>
              </a:rPr>
              <a:t>of solar radiation to </a:t>
            </a:r>
            <a:r>
              <a:rPr lang="en-US" sz="3800" dirty="0">
                <a:effectLst/>
                <a:ea typeface="ＭＳ 明朝"/>
                <a:cs typeface="Times New Roman"/>
              </a:rPr>
              <a:t>increase efficiency.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3800" dirty="0">
                <a:ea typeface="ＭＳ 明朝"/>
                <a:cs typeface="Times New Roman"/>
              </a:rPr>
              <a:t> </a:t>
            </a:r>
            <a:r>
              <a:rPr lang="en-US" sz="3800" dirty="0" smtClean="0">
                <a:ea typeface="ＭＳ 明朝"/>
                <a:cs typeface="Times New Roman"/>
              </a:rPr>
              <a:t>     </a:t>
            </a:r>
            <a:r>
              <a:rPr lang="en-US" sz="3800" dirty="0" smtClean="0">
                <a:effectLst/>
                <a:ea typeface="ＭＳ 明朝"/>
                <a:cs typeface="Times New Roman"/>
              </a:rPr>
              <a:t> Typical </a:t>
            </a:r>
            <a:r>
              <a:rPr lang="en-US" sz="3800" dirty="0">
                <a:effectLst/>
                <a:ea typeface="ＭＳ 明朝"/>
                <a:cs typeface="Times New Roman"/>
              </a:rPr>
              <a:t>inks contain </a:t>
            </a:r>
            <a:r>
              <a:rPr lang="en-US" sz="3800" dirty="0" smtClean="0">
                <a:effectLst/>
                <a:ea typeface="ＭＳ 明朝"/>
                <a:cs typeface="Times New Roman"/>
              </a:rPr>
              <a:t> </a:t>
            </a:r>
            <a:r>
              <a:rPr lang="en-US" sz="3800" dirty="0">
                <a:effectLst/>
                <a:ea typeface="ＭＳ 明朝"/>
                <a:cs typeface="Times New Roman"/>
              </a:rPr>
              <a:t>solvent, binder, silver powder, and rheological agents. The </a:t>
            </a:r>
            <a:r>
              <a:rPr lang="en-US" sz="3800" dirty="0" smtClean="0">
                <a:effectLst/>
                <a:ea typeface="ＭＳ 明朝"/>
                <a:cs typeface="Times New Roman"/>
              </a:rPr>
              <a:t>binder </a:t>
            </a:r>
            <a:r>
              <a:rPr lang="en-US" sz="3800" dirty="0">
                <a:effectLst/>
                <a:ea typeface="ＭＳ 明朝"/>
                <a:cs typeface="Times New Roman"/>
              </a:rPr>
              <a:t>is useful in dispersing silver powder into the solution to form smooth, homogeneous </a:t>
            </a:r>
            <a:r>
              <a:rPr lang="en-US" sz="3800" dirty="0" smtClean="0">
                <a:effectLst/>
                <a:ea typeface="ＭＳ 明朝"/>
                <a:cs typeface="Times New Roman"/>
              </a:rPr>
              <a:t>ink.</a:t>
            </a:r>
            <a:r>
              <a:rPr lang="en-US" sz="3800" baseline="30000" dirty="0" smtClean="0">
                <a:effectLst/>
                <a:ea typeface="ＭＳ 明朝"/>
                <a:cs typeface="Times New Roman"/>
              </a:rPr>
              <a:t>1</a:t>
            </a:r>
            <a:r>
              <a:rPr lang="en-US" sz="3800" dirty="0" smtClean="0">
                <a:effectLst/>
                <a:ea typeface="ＭＳ 明朝"/>
                <a:cs typeface="Times New Roman"/>
              </a:rPr>
              <a:t>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3800" dirty="0">
                <a:ea typeface="ＭＳ 明朝"/>
                <a:cs typeface="Times New Roman"/>
              </a:rPr>
              <a:t> </a:t>
            </a:r>
            <a:r>
              <a:rPr lang="en-US" sz="3800" dirty="0" smtClean="0">
                <a:ea typeface="ＭＳ 明朝"/>
                <a:cs typeface="Times New Roman"/>
              </a:rPr>
              <a:t>      </a:t>
            </a:r>
            <a:r>
              <a:rPr lang="en-US" sz="3800" dirty="0" smtClean="0">
                <a:ea typeface="ＭＳ 明朝"/>
                <a:cs typeface="Times New Roman"/>
              </a:rPr>
              <a:t>Research </a:t>
            </a:r>
            <a:r>
              <a:rPr lang="en-US" sz="3800" dirty="0" smtClean="0">
                <a:ea typeface="ＭＳ 明朝"/>
                <a:cs typeface="Times New Roman"/>
              </a:rPr>
              <a:t>groups at the University of New Hampshire </a:t>
            </a:r>
            <a:r>
              <a:rPr lang="en-US" sz="3800" dirty="0">
                <a:ea typeface="ＭＳ 明朝"/>
                <a:cs typeface="Times New Roman"/>
              </a:rPr>
              <a:t>C</a:t>
            </a:r>
            <a:r>
              <a:rPr lang="en-US" sz="3800" dirty="0" smtClean="0">
                <a:ea typeface="ＭＳ 明朝"/>
                <a:cs typeface="Times New Roman"/>
              </a:rPr>
              <a:t>hemical Engineering Department  </a:t>
            </a:r>
            <a:r>
              <a:rPr lang="en-US" sz="3800" dirty="0" smtClean="0">
                <a:ea typeface="ＭＳ 明朝"/>
                <a:cs typeface="Times New Roman"/>
              </a:rPr>
              <a:t>and Conductive Compounds LLC in Hudson, NH are working together on this </a:t>
            </a:r>
            <a:r>
              <a:rPr lang="en-US" sz="3800" dirty="0" smtClean="0">
                <a:ea typeface="ＭＳ 明朝"/>
                <a:cs typeface="Times New Roman"/>
              </a:rPr>
              <a:t>project with support from the NSF under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3800" dirty="0" smtClean="0">
                <a:effectLst/>
                <a:ea typeface="ＭＳ 明朝"/>
                <a:cs typeface="Times New Roman"/>
              </a:rPr>
              <a:t>Grant </a:t>
            </a:r>
            <a:r>
              <a:rPr lang="en-US" sz="3800" dirty="0" smtClean="0">
                <a:effectLst/>
                <a:ea typeface="ＭＳ 明朝"/>
                <a:cs typeface="Times New Roman"/>
              </a:rPr>
              <a:t>#CMMI-1200544</a:t>
            </a:r>
            <a:endParaRPr lang="en-US" sz="3800" dirty="0">
              <a:effectLst/>
              <a:ea typeface="ＭＳ 明朝"/>
              <a:cs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200" dirty="0">
              <a:effectLst/>
              <a:ea typeface="ＭＳ 明朝"/>
              <a:cs typeface="Times New Roman"/>
            </a:endParaRPr>
          </a:p>
        </p:txBody>
      </p:sp>
      <p:sp>
        <p:nvSpPr>
          <p:cNvPr id="32" name="Text Box 2"/>
          <p:cNvSpPr txBox="1"/>
          <p:nvPr/>
        </p:nvSpPr>
        <p:spPr>
          <a:xfrm>
            <a:off x="1295400" y="27736800"/>
            <a:ext cx="11703379" cy="434340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571500" marR="0" indent="-5715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 smtClean="0">
                <a:effectLst/>
                <a:ea typeface="ＭＳ 明朝"/>
                <a:cs typeface="Times New Roman"/>
              </a:rPr>
              <a:t>Synthesis </a:t>
            </a:r>
            <a:r>
              <a:rPr lang="en-US" sz="4000" dirty="0">
                <a:effectLst/>
                <a:ea typeface="ＭＳ 明朝"/>
                <a:cs typeface="Times New Roman"/>
              </a:rPr>
              <a:t>of silver nanowires </a:t>
            </a:r>
            <a:r>
              <a:rPr lang="en-US" sz="4000" dirty="0" smtClean="0">
                <a:effectLst/>
                <a:ea typeface="ＭＳ 明朝"/>
                <a:cs typeface="Times New Roman"/>
              </a:rPr>
              <a:t>(</a:t>
            </a:r>
            <a:r>
              <a:rPr lang="en-US" sz="4000" dirty="0" err="1" smtClean="0">
                <a:effectLst/>
                <a:ea typeface="ＭＳ 明朝"/>
                <a:cs typeface="Times New Roman"/>
              </a:rPr>
              <a:t>AgNW</a:t>
            </a:r>
            <a:r>
              <a:rPr lang="en-US" sz="4000" dirty="0" smtClean="0">
                <a:effectLst/>
                <a:ea typeface="ＭＳ 明朝"/>
                <a:cs typeface="Times New Roman"/>
              </a:rPr>
              <a:t>)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sz="4000" dirty="0" smtClean="0">
                <a:ea typeface="ＭＳ 明朝"/>
                <a:cs typeface="Times New Roman"/>
              </a:rPr>
              <a:t>-   </a:t>
            </a:r>
            <a:r>
              <a:rPr lang="en-US" sz="4000" dirty="0" smtClean="0">
                <a:effectLst/>
                <a:ea typeface="ＭＳ 明朝"/>
                <a:cs typeface="Times New Roman"/>
              </a:rPr>
              <a:t> </a:t>
            </a:r>
            <a:r>
              <a:rPr lang="en-US" sz="4000" dirty="0" smtClean="0">
                <a:effectLst/>
                <a:ea typeface="ＭＳ 明朝"/>
                <a:cs typeface="Times New Roman"/>
              </a:rPr>
              <a:t>Reactor scale </a:t>
            </a:r>
            <a:r>
              <a:rPr lang="en-US" sz="4000" dirty="0">
                <a:effectLst/>
                <a:ea typeface="ＭＳ 明朝"/>
                <a:cs typeface="Times New Roman"/>
              </a:rPr>
              <a:t>up to ten </a:t>
            </a:r>
            <a:r>
              <a:rPr lang="en-US" sz="4000" dirty="0" smtClean="0">
                <a:effectLst/>
                <a:ea typeface="ＭＳ 明朝"/>
                <a:cs typeface="Times New Roman"/>
              </a:rPr>
              <a:t>times the </a:t>
            </a:r>
            <a:r>
              <a:rPr lang="en-US" sz="4000" dirty="0" smtClean="0">
                <a:effectLst/>
                <a:ea typeface="ＭＳ 明朝"/>
                <a:cs typeface="Times New Roman"/>
              </a:rPr>
              <a:t>bench scale</a:t>
            </a:r>
            <a:endParaRPr lang="en-US" sz="4000" dirty="0">
              <a:effectLst/>
              <a:ea typeface="ＭＳ 明朝"/>
              <a:cs typeface="Times New Roman"/>
            </a:endParaRPr>
          </a:p>
          <a:p>
            <a:pPr marL="571500" marR="0" indent="-5715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 smtClean="0">
                <a:effectLst/>
                <a:ea typeface="ＭＳ 明朝"/>
                <a:cs typeface="Times New Roman"/>
              </a:rPr>
              <a:t>Collect </a:t>
            </a:r>
            <a:r>
              <a:rPr lang="en-US" sz="4000" dirty="0">
                <a:effectLst/>
                <a:ea typeface="ＭＳ 明朝"/>
                <a:cs typeface="Times New Roman"/>
              </a:rPr>
              <a:t>rheological data under </a:t>
            </a:r>
            <a:r>
              <a:rPr lang="en-US" sz="4000" dirty="0" smtClean="0">
                <a:effectLst/>
                <a:ea typeface="ＭＳ 明朝"/>
                <a:cs typeface="Times New Roman"/>
              </a:rPr>
              <a:t>screen printing </a:t>
            </a:r>
            <a:r>
              <a:rPr lang="en-US" sz="4000" dirty="0">
                <a:effectLst/>
                <a:ea typeface="ＭＳ 明朝"/>
                <a:cs typeface="Times New Roman"/>
              </a:rPr>
              <a:t>conditions</a:t>
            </a:r>
          </a:p>
          <a:p>
            <a:pPr marL="571500" marR="0" indent="-5715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 smtClean="0">
                <a:effectLst/>
                <a:ea typeface="ＭＳ 明朝"/>
                <a:cs typeface="Times New Roman"/>
              </a:rPr>
              <a:t>Ink formulation </a:t>
            </a:r>
            <a:r>
              <a:rPr lang="en-US" sz="4000" dirty="0">
                <a:effectLst/>
                <a:ea typeface="ＭＳ 明朝"/>
                <a:cs typeface="Times New Roman"/>
              </a:rPr>
              <a:t>to minimize </a:t>
            </a:r>
            <a:r>
              <a:rPr lang="en-US" sz="4000" dirty="0" smtClean="0">
                <a:effectLst/>
                <a:ea typeface="ＭＳ 明朝"/>
                <a:cs typeface="Times New Roman"/>
              </a:rPr>
              <a:t>electrical resistance and optimize printing performance</a:t>
            </a:r>
            <a:endParaRPr lang="en-US" sz="4000" dirty="0">
              <a:effectLst/>
              <a:ea typeface="ＭＳ 明朝"/>
              <a:cs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3900" dirty="0">
                <a:effectLst/>
                <a:ea typeface="ＭＳ 明朝"/>
                <a:cs typeface="Times New Roman"/>
              </a:rPr>
              <a:t> </a:t>
            </a:r>
          </a:p>
        </p:txBody>
      </p:sp>
      <p:grpSp>
        <p:nvGrpSpPr>
          <p:cNvPr id="33" name="Group 7"/>
          <p:cNvGrpSpPr>
            <a:grpSpLocks/>
          </p:cNvGrpSpPr>
          <p:nvPr/>
        </p:nvGrpSpPr>
        <p:grpSpPr bwMode="auto">
          <a:xfrm>
            <a:off x="14630400" y="9601200"/>
            <a:ext cx="13995400" cy="4852987"/>
            <a:chOff x="12903200" y="13269913"/>
            <a:chExt cx="13995400" cy="4852987"/>
          </a:xfrm>
        </p:grpSpPr>
        <p:pic>
          <p:nvPicPr>
            <p:cNvPr id="34" name="Picture 13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107400" y="13269913"/>
              <a:ext cx="5791200" cy="4789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" name="Picture 15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903200" y="13385800"/>
              <a:ext cx="5461000" cy="4737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Rectangle 12"/>
          <p:cNvSpPr/>
          <p:nvPr/>
        </p:nvSpPr>
        <p:spPr>
          <a:xfrm>
            <a:off x="13487400" y="6705600"/>
            <a:ext cx="16611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Tx/>
              <a:buChar char="-"/>
            </a:pPr>
            <a:r>
              <a:rPr lang="en-US" sz="4000" dirty="0" smtClean="0">
                <a:latin typeface="+mn-lt"/>
              </a:rPr>
              <a:t>Nanowire </a:t>
            </a:r>
            <a:r>
              <a:rPr lang="en-US" sz="4000" dirty="0">
                <a:latin typeface="+mn-lt"/>
              </a:rPr>
              <a:t>synthesis </a:t>
            </a:r>
            <a:r>
              <a:rPr lang="en-US" sz="4000" dirty="0" smtClean="0">
                <a:latin typeface="+mn-lt"/>
              </a:rPr>
              <a:t>under inert atmosphere with rapid magnetic stirring </a:t>
            </a:r>
          </a:p>
          <a:p>
            <a:pPr marL="571500" indent="-571500">
              <a:buFontTx/>
              <a:buChar char="-"/>
            </a:pPr>
            <a:r>
              <a:rPr lang="en-US" sz="4000" dirty="0" smtClean="0">
                <a:latin typeface="+mn-lt"/>
              </a:rPr>
              <a:t>Successive scale up design</a:t>
            </a:r>
          </a:p>
          <a:p>
            <a:pPr marL="571500" indent="-571500">
              <a:buFontTx/>
              <a:buChar char="-"/>
            </a:pPr>
            <a:r>
              <a:rPr lang="en-US" sz="4000" dirty="0" smtClean="0">
                <a:latin typeface="+mn-lt"/>
              </a:rPr>
              <a:t>Challenges of scale up include good mixing and clean injection</a:t>
            </a:r>
          </a:p>
          <a:p>
            <a:pPr marL="571500" indent="-571500">
              <a:buFontTx/>
              <a:buChar char="-"/>
            </a:pPr>
            <a:r>
              <a:rPr lang="en-US" sz="4000" dirty="0" smtClean="0">
                <a:latin typeface="+mn-lt"/>
              </a:rPr>
              <a:t>3 times </a:t>
            </a:r>
            <a:r>
              <a:rPr lang="en-US" sz="4000" dirty="0" smtClean="0">
                <a:latin typeface="+mn-lt"/>
              </a:rPr>
              <a:t>(</a:t>
            </a:r>
            <a:r>
              <a:rPr lang="en-US" sz="4000" dirty="0" smtClean="0">
                <a:latin typeface="+mn-lt"/>
              </a:rPr>
              <a:t>right) </a:t>
            </a:r>
            <a:r>
              <a:rPr lang="en-US" sz="4000" dirty="0" smtClean="0">
                <a:latin typeface="+mn-lt"/>
              </a:rPr>
              <a:t>and 10 times (left) than original bench scale</a:t>
            </a:r>
            <a:endParaRPr lang="en-US" sz="4000" dirty="0">
              <a:latin typeface="+mn-lt"/>
            </a:endParaRPr>
          </a:p>
        </p:txBody>
      </p:sp>
      <p:grpSp>
        <p:nvGrpSpPr>
          <p:cNvPr id="39" name="Group 11"/>
          <p:cNvGrpSpPr>
            <a:grpSpLocks/>
          </p:cNvGrpSpPr>
          <p:nvPr/>
        </p:nvGrpSpPr>
        <p:grpSpPr bwMode="auto">
          <a:xfrm>
            <a:off x="30784800" y="10058400"/>
            <a:ext cx="11337264" cy="3237714"/>
            <a:chOff x="28689300" y="21031200"/>
            <a:chExt cx="12992100" cy="3895725"/>
          </a:xfrm>
        </p:grpSpPr>
        <p:pic>
          <p:nvPicPr>
            <p:cNvPr id="42" name="Picture 11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42800" y="21031200"/>
              <a:ext cx="4038600" cy="3895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Picture 12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886650" y="21107400"/>
              <a:ext cx="4146550" cy="3759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8" name="Picture 56" descr="C:\NSF\CC\Conductive.jpg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89300" y="21031200"/>
              <a:ext cx="3619500" cy="3670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Picture 14" descr="3X RAB-2.TIF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9800" y="19259550"/>
            <a:ext cx="2971800" cy="2228850"/>
          </a:xfrm>
          <a:prstGeom prst="rect">
            <a:avLst/>
          </a:prstGeom>
        </p:spPr>
      </p:pic>
      <p:pic>
        <p:nvPicPr>
          <p:cNvPr id="16" name="Picture 15" descr="10x NAB-2.tif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74000" y="19202400"/>
            <a:ext cx="2971799" cy="2228849"/>
          </a:xfrm>
          <a:prstGeom prst="rect">
            <a:avLst/>
          </a:prstGeom>
        </p:spPr>
      </p:pic>
      <p:pic>
        <p:nvPicPr>
          <p:cNvPr id="17" name="Picture 16" descr="10x RAB-5.tif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3800" y="19126200"/>
            <a:ext cx="2971800" cy="2228849"/>
          </a:xfrm>
          <a:prstGeom prst="rect">
            <a:avLst/>
          </a:prstGeom>
        </p:spPr>
      </p:pic>
      <p:sp>
        <p:nvSpPr>
          <p:cNvPr id="18" name="Rectangle 17"/>
          <p:cNvSpPr/>
          <p:nvPr/>
        </p:nvSpPr>
        <p:spPr>
          <a:xfrm>
            <a:off x="13411200" y="16306800"/>
            <a:ext cx="16230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smtClean="0">
                <a:latin typeface="+mn-lt"/>
              </a:rPr>
              <a:t>-    Smaller </a:t>
            </a:r>
            <a:r>
              <a:rPr lang="en-US" sz="4000" dirty="0" smtClean="0">
                <a:latin typeface="+mn-lt"/>
              </a:rPr>
              <a:t>reactor scales </a:t>
            </a:r>
            <a:r>
              <a:rPr lang="en-US" sz="4000" dirty="0" smtClean="0">
                <a:latin typeface="+mn-lt"/>
              </a:rPr>
              <a:t>have higher yield of cylindrical particles</a:t>
            </a:r>
            <a:endParaRPr lang="en-US" sz="4000" dirty="0">
              <a:latin typeface="+mn-lt"/>
            </a:endParaRPr>
          </a:p>
          <a:p>
            <a:r>
              <a:rPr lang="en-US" sz="4000" dirty="0" smtClean="0">
                <a:latin typeface="+mn-lt"/>
              </a:rPr>
              <a:t>-    More </a:t>
            </a:r>
            <a:r>
              <a:rPr lang="en-US" sz="4000" dirty="0">
                <a:latin typeface="+mn-lt"/>
              </a:rPr>
              <a:t>spherical particles </a:t>
            </a:r>
            <a:r>
              <a:rPr lang="en-US" sz="4000" dirty="0" smtClean="0">
                <a:latin typeface="+mn-lt"/>
              </a:rPr>
              <a:t>present without needle injection of argon</a:t>
            </a:r>
            <a:endParaRPr lang="en-US" sz="4000" dirty="0">
              <a:latin typeface="+mn-lt"/>
            </a:endParaRPr>
          </a:p>
          <a:p>
            <a:pPr marL="571500" indent="-571500">
              <a:buFontTx/>
              <a:buChar char="-"/>
            </a:pPr>
            <a:r>
              <a:rPr lang="en-US" sz="4000" dirty="0" smtClean="0">
                <a:latin typeface="+mn-lt"/>
              </a:rPr>
              <a:t>Gas atmosphere in reactor </a:t>
            </a:r>
            <a:r>
              <a:rPr lang="en-US" sz="4000" dirty="0">
                <a:latin typeface="+mn-lt"/>
              </a:rPr>
              <a:t>influences particle </a:t>
            </a:r>
            <a:r>
              <a:rPr lang="en-US" sz="4000" dirty="0" smtClean="0">
                <a:latin typeface="+mn-lt"/>
              </a:rPr>
              <a:t>shape</a:t>
            </a:r>
            <a:r>
              <a:rPr lang="en-US" sz="4000" baseline="30000" dirty="0" smtClean="0">
                <a:latin typeface="+mn-lt"/>
              </a:rPr>
              <a:t>1</a:t>
            </a:r>
            <a:endParaRPr lang="en-US" sz="4000" dirty="0" smtClean="0">
              <a:latin typeface="+mn-lt"/>
            </a:endParaRPr>
          </a:p>
          <a:p>
            <a:r>
              <a:rPr lang="en-US" sz="4000" dirty="0" smtClean="0">
                <a:latin typeface="+mn-lt"/>
              </a:rPr>
              <a:t>	SEM Imaging of particles from various experiments</a:t>
            </a:r>
            <a:endParaRPr lang="en-US" sz="4000" dirty="0" smtClean="0">
              <a:latin typeface="+mn-lt"/>
            </a:endParaRPr>
          </a:p>
        </p:txBody>
      </p:sp>
      <p:sp>
        <p:nvSpPr>
          <p:cNvPr id="51" name="Text Box 5"/>
          <p:cNvSpPr txBox="1"/>
          <p:nvPr/>
        </p:nvSpPr>
        <p:spPr>
          <a:xfrm>
            <a:off x="30190506" y="14859000"/>
            <a:ext cx="12329094" cy="396240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457200" marR="0" indent="-4572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 smtClean="0">
                <a:ea typeface="ＭＳ 明朝"/>
                <a:cs typeface="Times New Roman"/>
              </a:rPr>
              <a:t>Synthesized silver nanowires</a:t>
            </a: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 smtClean="0">
                <a:solidFill>
                  <a:schemeClr val="tx1"/>
                </a:solidFill>
                <a:ea typeface="ＭＳ 明朝"/>
                <a:cs typeface="Times New Roman"/>
              </a:rPr>
              <a:t>Scaled up reactor 10 times the original quantity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>
                <a:ea typeface="ＭＳ 明朝"/>
                <a:cs typeface="Times New Roman"/>
              </a:rPr>
              <a:t>Synthesized silver </a:t>
            </a:r>
            <a:r>
              <a:rPr lang="en-US" sz="4000" dirty="0" smtClean="0">
                <a:ea typeface="ＭＳ 明朝"/>
                <a:cs typeface="Times New Roman"/>
              </a:rPr>
              <a:t>nanowires </a:t>
            </a:r>
            <a:r>
              <a:rPr lang="en-US" sz="4000" dirty="0">
                <a:ea typeface="ＭＳ 明朝"/>
                <a:cs typeface="Times New Roman"/>
              </a:rPr>
              <a:t>with dimensions </a:t>
            </a:r>
            <a:r>
              <a:rPr lang="en-US" sz="4000" dirty="0" smtClean="0">
                <a:solidFill>
                  <a:schemeClr val="tx1"/>
                </a:solidFill>
                <a:ea typeface="ＭＳ 明朝"/>
                <a:cs typeface="Times New Roman"/>
              </a:rPr>
              <a:t>25nm in diameter with a 230nm length</a:t>
            </a:r>
          </a:p>
          <a:p>
            <a:pPr marL="457200" indent="-4572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 smtClean="0">
                <a:solidFill>
                  <a:schemeClr val="tx1"/>
                </a:solidFill>
                <a:ea typeface="ＭＳ 明朝"/>
                <a:cs typeface="Times New Roman"/>
              </a:rPr>
              <a:t>111 orientation of nanowire determined by x-ray diffraction</a:t>
            </a:r>
            <a:endParaRPr lang="en-US" sz="4000" dirty="0">
              <a:solidFill>
                <a:schemeClr val="tx1"/>
              </a:solidFill>
              <a:ea typeface="ＭＳ 明朝"/>
              <a:cs typeface="Times New Roman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en-US" sz="3900" dirty="0" smtClean="0">
              <a:solidFill>
                <a:schemeClr val="tx1"/>
              </a:solidFill>
              <a:ea typeface="ＭＳ 明朝"/>
              <a:cs typeface="Times New Roman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en-US" sz="2800" dirty="0" smtClean="0">
              <a:solidFill>
                <a:schemeClr val="tx1"/>
              </a:solidFill>
              <a:ea typeface="ＭＳ 明朝"/>
              <a:cs typeface="Times New Roman"/>
            </a:endParaRPr>
          </a:p>
          <a:p>
            <a:pPr marL="457200" marR="0" indent="-457200">
              <a:spcBef>
                <a:spcPts val="0"/>
              </a:spcBef>
              <a:spcAft>
                <a:spcPts val="0"/>
              </a:spcAft>
              <a:buFontTx/>
              <a:buChar char="-"/>
            </a:pPr>
            <a:endParaRPr lang="en-US" sz="2800" dirty="0">
              <a:effectLst/>
              <a:ea typeface="ＭＳ 明朝"/>
              <a:cs typeface="Times New Roman"/>
            </a:endParaRPr>
          </a:p>
        </p:txBody>
      </p:sp>
      <p:sp>
        <p:nvSpPr>
          <p:cNvPr id="52" name="Text Box 5"/>
          <p:cNvSpPr txBox="1"/>
          <p:nvPr/>
        </p:nvSpPr>
        <p:spPr>
          <a:xfrm>
            <a:off x="30251400" y="6705600"/>
            <a:ext cx="12268200" cy="281940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571500" marR="0" indent="-5715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 smtClean="0">
                <a:effectLst/>
                <a:ea typeface="ＭＳ 明朝"/>
                <a:cs typeface="Times New Roman"/>
              </a:rPr>
              <a:t>Commercial application of conductive ink with </a:t>
            </a:r>
            <a:r>
              <a:rPr lang="en-US" sz="4000" dirty="0" err="1" smtClean="0">
                <a:effectLst/>
                <a:ea typeface="ＭＳ 明朝"/>
                <a:cs typeface="Times New Roman"/>
              </a:rPr>
              <a:t>AgNW</a:t>
            </a:r>
            <a:endParaRPr lang="en-US" sz="4000" dirty="0" smtClean="0">
              <a:effectLst/>
              <a:ea typeface="ＭＳ 明朝"/>
              <a:cs typeface="Times New Roman"/>
            </a:endParaRPr>
          </a:p>
          <a:p>
            <a:pPr marL="571500" indent="-5715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>
                <a:ea typeface="ＭＳ 明朝"/>
                <a:cs typeface="Times New Roman"/>
              </a:rPr>
              <a:t>Print test circuits using commercial ink and compare results to synthesized </a:t>
            </a:r>
            <a:r>
              <a:rPr lang="en-US" sz="4000" dirty="0" smtClean="0">
                <a:ea typeface="ＭＳ 明朝"/>
                <a:cs typeface="Times New Roman"/>
              </a:rPr>
              <a:t>ink</a:t>
            </a:r>
          </a:p>
          <a:p>
            <a:pPr marL="571500" indent="-5715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 smtClean="0">
                <a:effectLst/>
                <a:ea typeface="ＭＳ 明朝"/>
                <a:cs typeface="Times New Roman"/>
              </a:rPr>
              <a:t>Print onto silicon ships and test resistance</a:t>
            </a:r>
            <a:endParaRPr lang="en-US" sz="4000" dirty="0">
              <a:effectLst/>
              <a:ea typeface="ＭＳ 明朝"/>
              <a:cs typeface="Times New Roman"/>
            </a:endParaRPr>
          </a:p>
        </p:txBody>
      </p:sp>
      <p:sp>
        <p:nvSpPr>
          <p:cNvPr id="47" name="Text Box 5"/>
          <p:cNvSpPr txBox="1"/>
          <p:nvPr/>
        </p:nvSpPr>
        <p:spPr>
          <a:xfrm>
            <a:off x="30251400" y="20497800"/>
            <a:ext cx="12473996" cy="335102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571500" marR="0" indent="-5715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 smtClean="0">
                <a:ea typeface="ＭＳ 明朝"/>
                <a:cs typeface="Times New Roman"/>
              </a:rPr>
              <a:t>Study rheological </a:t>
            </a:r>
            <a:r>
              <a:rPr lang="en-US" sz="4000" dirty="0" smtClean="0">
                <a:ea typeface="ＭＳ 明朝"/>
                <a:cs typeface="Times New Roman"/>
              </a:rPr>
              <a:t>properties </a:t>
            </a:r>
            <a:r>
              <a:rPr lang="en-US" sz="4000" dirty="0" smtClean="0">
                <a:ea typeface="ＭＳ 明朝"/>
                <a:cs typeface="Times New Roman"/>
              </a:rPr>
              <a:t>of conductive inks</a:t>
            </a:r>
          </a:p>
          <a:p>
            <a:pPr marL="571500" indent="-5715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>
                <a:ea typeface="ＭＳ 明朝"/>
                <a:cs typeface="Times New Roman"/>
              </a:rPr>
              <a:t>Determine if wire orientation of nanowires in ink can </a:t>
            </a:r>
            <a:r>
              <a:rPr lang="en-US" sz="4000">
                <a:ea typeface="ＭＳ 明朝"/>
                <a:cs typeface="Times New Roman"/>
              </a:rPr>
              <a:t>be       </a:t>
            </a:r>
            <a:r>
              <a:rPr lang="en-US" sz="4000" smtClean="0">
                <a:ea typeface="ＭＳ 明朝"/>
                <a:cs typeface="Times New Roman"/>
              </a:rPr>
              <a:t>controlled</a:t>
            </a:r>
            <a:endParaRPr lang="en-US" sz="4000" dirty="0" smtClean="0">
              <a:ea typeface="ＭＳ 明朝"/>
              <a:cs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4000" dirty="0" smtClean="0">
                <a:ea typeface="ＭＳ 明朝"/>
                <a:cs typeface="Times New Roman"/>
              </a:rPr>
              <a:t>-   Investigate production of 100 nanowire orientation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4000" dirty="0" smtClean="0">
                <a:ea typeface="ＭＳ 明朝"/>
                <a:cs typeface="Times New Roman"/>
              </a:rPr>
              <a:t>-   Investigate synthesis of longer nanowires 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3600" dirty="0" smtClean="0">
              <a:ea typeface="ＭＳ 明朝"/>
              <a:cs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3600" dirty="0" smtClean="0">
              <a:ea typeface="ＭＳ 明朝"/>
              <a:cs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800" dirty="0">
              <a:effectLst/>
              <a:ea typeface="ＭＳ 明朝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 bwMode="auto">
          <a:xfrm>
            <a:off x="13563600" y="23164800"/>
            <a:ext cx="16030983" cy="7725192"/>
          </a:xfrm>
          <a:prstGeom prst="rect">
            <a:avLst/>
          </a:prstGeom>
          <a:noFill/>
          <a:ln w="1524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rtlCol="0">
            <a:spAutoFit/>
          </a:bodyPr>
          <a:lstStyle/>
          <a:p>
            <a:pPr algn="ctr" eaLnBrk="1" hangingPunct="1"/>
            <a:r>
              <a:rPr lang="en-US" sz="4000" dirty="0" smtClean="0">
                <a:latin typeface="+mn-lt"/>
              </a:rPr>
              <a:t>The reaction below shows the </a:t>
            </a:r>
            <a:r>
              <a:rPr lang="en-US" sz="4000" dirty="0" smtClean="0">
                <a:latin typeface="+mn-lt"/>
              </a:rPr>
              <a:t>formation of silver </a:t>
            </a:r>
            <a:r>
              <a:rPr lang="en-US" sz="4000" dirty="0" smtClean="0">
                <a:latin typeface="+mn-lt"/>
              </a:rPr>
              <a:t>nanowires</a:t>
            </a:r>
          </a:p>
          <a:p>
            <a:pPr algn="ctr" eaLnBrk="1" hangingPunct="1"/>
            <a:endParaRPr lang="en-US" sz="2400" dirty="0" smtClean="0">
              <a:latin typeface="+mn-lt"/>
            </a:endParaRPr>
          </a:p>
          <a:p>
            <a:pPr algn="ctr"/>
            <a:r>
              <a:rPr lang="en-US" sz="9600" dirty="0" smtClean="0">
                <a:latin typeface="+mn-lt"/>
              </a:rPr>
              <a:t>Ag</a:t>
            </a:r>
            <a:r>
              <a:rPr lang="en-US" sz="9600" baseline="-25000" dirty="0" smtClean="0">
                <a:latin typeface="+mn-lt"/>
              </a:rPr>
              <a:t>(</a:t>
            </a:r>
            <a:r>
              <a:rPr lang="en-US" sz="9600" baseline="-25000" dirty="0" err="1" smtClean="0">
                <a:latin typeface="+mn-lt"/>
              </a:rPr>
              <a:t>aq</a:t>
            </a:r>
            <a:r>
              <a:rPr lang="en-US" sz="9600" baseline="-25000" dirty="0" smtClean="0">
                <a:latin typeface="+mn-lt"/>
              </a:rPr>
              <a:t>) </a:t>
            </a:r>
            <a:r>
              <a:rPr lang="en-US" sz="9600" dirty="0" smtClean="0">
                <a:latin typeface="+mn-lt"/>
              </a:rPr>
              <a:t>+ </a:t>
            </a:r>
            <a:r>
              <a:rPr lang="en-US" sz="9600" dirty="0">
                <a:latin typeface="+mn-lt"/>
              </a:rPr>
              <a:t>R </a:t>
            </a:r>
            <a:r>
              <a:rPr lang="en-US" sz="9600" dirty="0">
                <a:latin typeface="+mn-lt"/>
                <a:sym typeface="Wingdings"/>
              </a:rPr>
              <a:t></a:t>
            </a:r>
            <a:r>
              <a:rPr lang="en-US" sz="9600" dirty="0">
                <a:latin typeface="+mn-lt"/>
              </a:rPr>
              <a:t> Ag</a:t>
            </a:r>
            <a:r>
              <a:rPr lang="en-US" sz="9600" baseline="-25000" dirty="0" smtClean="0">
                <a:latin typeface="+mn-lt"/>
              </a:rPr>
              <a:t>(s) </a:t>
            </a:r>
            <a:r>
              <a:rPr lang="en-US" sz="9600" dirty="0">
                <a:latin typeface="+mn-lt"/>
              </a:rPr>
              <a:t>+ </a:t>
            </a:r>
            <a:r>
              <a:rPr lang="en-US" sz="9600" dirty="0" smtClean="0">
                <a:latin typeface="+mn-lt"/>
              </a:rPr>
              <a:t>O</a:t>
            </a:r>
          </a:p>
          <a:p>
            <a:pPr algn="ctr"/>
            <a:endParaRPr lang="en-US" sz="2400" dirty="0" smtClean="0">
              <a:latin typeface="+mn-lt"/>
            </a:endParaRPr>
          </a:p>
          <a:p>
            <a:pPr algn="ctr"/>
            <a:endParaRPr lang="en-US" sz="2400" dirty="0" smtClean="0">
              <a:latin typeface="+mn-lt"/>
            </a:endParaRPr>
          </a:p>
          <a:p>
            <a:pPr algn="ctr"/>
            <a:r>
              <a:rPr lang="en-US" sz="4000" dirty="0" smtClean="0">
                <a:latin typeface="+mn-lt"/>
              </a:rPr>
              <a:t>The R represents a reduced form of EG. </a:t>
            </a:r>
            <a:r>
              <a:rPr lang="en-US" sz="4000" dirty="0">
                <a:latin typeface="+mn-lt"/>
              </a:rPr>
              <a:t>T</a:t>
            </a:r>
            <a:r>
              <a:rPr lang="en-US" sz="4000" dirty="0" smtClean="0">
                <a:latin typeface="+mn-lt"/>
              </a:rPr>
              <a:t>he O represents the oxidized EG agent. The Ag</a:t>
            </a:r>
            <a:r>
              <a:rPr lang="en-US" sz="4000" baseline="-25000" dirty="0" smtClean="0">
                <a:latin typeface="+mn-lt"/>
              </a:rPr>
              <a:t>(</a:t>
            </a:r>
            <a:r>
              <a:rPr lang="en-US" sz="4000" baseline="-25000" dirty="0" err="1" smtClean="0">
                <a:latin typeface="+mn-lt"/>
              </a:rPr>
              <a:t>aq</a:t>
            </a:r>
            <a:r>
              <a:rPr lang="en-US" sz="4000" baseline="-25000" dirty="0" smtClean="0">
                <a:latin typeface="+mn-lt"/>
              </a:rPr>
              <a:t>) </a:t>
            </a:r>
            <a:r>
              <a:rPr lang="en-US" sz="4000" dirty="0" smtClean="0">
                <a:latin typeface="+mn-lt"/>
              </a:rPr>
              <a:t>is provided by AgNO</a:t>
            </a:r>
            <a:r>
              <a:rPr lang="en-US" sz="4000" baseline="-25000" dirty="0" smtClean="0">
                <a:latin typeface="+mn-lt"/>
              </a:rPr>
              <a:t>3</a:t>
            </a:r>
            <a:r>
              <a:rPr lang="en-US" sz="4000" dirty="0" smtClean="0">
                <a:latin typeface="+mn-lt"/>
              </a:rPr>
              <a:t>.</a:t>
            </a:r>
            <a:endParaRPr lang="en-US" sz="4000" dirty="0">
              <a:latin typeface="+mn-lt"/>
            </a:endParaRPr>
          </a:p>
          <a:p>
            <a:pPr algn="ctr" eaLnBrk="1" hangingPunct="1"/>
            <a:endParaRPr lang="en-US" sz="2400" dirty="0" smtClean="0">
              <a:latin typeface="+mn-lt"/>
            </a:endParaRPr>
          </a:p>
          <a:p>
            <a:pPr algn="ctr" eaLnBrk="1" hangingPunct="1"/>
            <a:endParaRPr lang="en-US" sz="2400" dirty="0" smtClean="0">
              <a:latin typeface="+mn-lt"/>
            </a:endParaRPr>
          </a:p>
          <a:p>
            <a:pPr algn="ctr" eaLnBrk="1" hangingPunct="1"/>
            <a:r>
              <a:rPr lang="en-US" sz="4000" dirty="0" smtClean="0">
                <a:latin typeface="+mn-lt"/>
              </a:rPr>
              <a:t>Cu(II), added as CuCl</a:t>
            </a:r>
            <a:r>
              <a:rPr lang="en-US" sz="4000" baseline="-25000" dirty="0" smtClean="0">
                <a:latin typeface="+mn-lt"/>
              </a:rPr>
              <a:t>2 </a:t>
            </a:r>
            <a:r>
              <a:rPr lang="en-US" sz="4000" dirty="0">
                <a:latin typeface="+mn-lt"/>
              </a:rPr>
              <a:t> </a:t>
            </a:r>
            <a:r>
              <a:rPr lang="en-US" sz="4000" dirty="0" smtClean="0">
                <a:latin typeface="+mn-lt"/>
              </a:rPr>
              <a:t>is reduced by EG to Cu(I). Cu(I) is then oxidized by oxygen back to the Cu(II) state. The reaction with oxygen removes dissolved O</a:t>
            </a:r>
            <a:r>
              <a:rPr lang="en-US" sz="4000" baseline="-25000" dirty="0" smtClean="0">
                <a:latin typeface="+mn-lt"/>
              </a:rPr>
              <a:t>2</a:t>
            </a:r>
            <a:r>
              <a:rPr lang="en-US" sz="4000" dirty="0" smtClean="0">
                <a:latin typeface="+mn-lt"/>
              </a:rPr>
              <a:t> from the solution. O</a:t>
            </a:r>
            <a:r>
              <a:rPr lang="en-US" sz="4000" baseline="-25000" dirty="0" smtClean="0">
                <a:latin typeface="+mn-lt"/>
              </a:rPr>
              <a:t>2</a:t>
            </a:r>
            <a:r>
              <a:rPr lang="en-US" sz="4000" dirty="0" smtClean="0">
                <a:latin typeface="+mn-lt"/>
              </a:rPr>
              <a:t> is a poison  for the crystal growth.</a:t>
            </a:r>
            <a:endParaRPr lang="en-US" sz="4000" dirty="0" smtClean="0"/>
          </a:p>
          <a:p>
            <a:pPr algn="ctr" eaLnBrk="1" hangingPunct="1"/>
            <a:endParaRPr lang="en-US" sz="4000" b="1" dirty="0"/>
          </a:p>
        </p:txBody>
      </p:sp>
      <p:sp>
        <p:nvSpPr>
          <p:cNvPr id="49" name="Rectangle 48"/>
          <p:cNvSpPr/>
          <p:nvPr/>
        </p:nvSpPr>
        <p:spPr>
          <a:xfrm>
            <a:off x="1274617" y="14635828"/>
            <a:ext cx="11679383" cy="11881772"/>
          </a:xfrm>
          <a:prstGeom prst="rect">
            <a:avLst/>
          </a:prstGeom>
          <a:gradFill>
            <a:gsLst>
              <a:gs pos="100000">
                <a:srgbClr val="C5C4E2"/>
              </a:gs>
              <a:gs pos="53000">
                <a:srgbClr val="D1CEE4">
                  <a:lumMod val="33000"/>
                  <a:lumOff val="67000"/>
                </a:srgbClr>
              </a:gs>
              <a:gs pos="15000">
                <a:schemeClr val="bg1">
                  <a:lumMod val="31000"/>
                  <a:lumOff val="69000"/>
                </a:schemeClr>
              </a:gs>
            </a:gsLst>
            <a:lin ang="27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0" name="TextBox 7"/>
          <p:cNvSpPr txBox="1">
            <a:spLocks noChangeArrowheads="1"/>
          </p:cNvSpPr>
          <p:nvPr/>
        </p:nvSpPr>
        <p:spPr bwMode="auto">
          <a:xfrm>
            <a:off x="1295400" y="14630400"/>
            <a:ext cx="11658600" cy="1015663"/>
          </a:xfrm>
          <a:prstGeom prst="rect">
            <a:avLst/>
          </a:prstGeom>
          <a:noFill/>
          <a:ln w="152400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6000" b="1" dirty="0" smtClean="0"/>
              <a:t>Nanowire Synthesis</a:t>
            </a:r>
            <a:endParaRPr lang="en-US" sz="6000" b="1" dirty="0"/>
          </a:p>
        </p:txBody>
      </p:sp>
      <p:sp>
        <p:nvSpPr>
          <p:cNvPr id="53" name="Text Box 1"/>
          <p:cNvSpPr txBox="1"/>
          <p:nvPr/>
        </p:nvSpPr>
        <p:spPr>
          <a:xfrm>
            <a:off x="1404531" y="15684735"/>
            <a:ext cx="11473269" cy="10756665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571500" marR="0" indent="-5715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 smtClean="0">
                <a:ea typeface="ＭＳ 明朝"/>
                <a:cs typeface="Times New Roman"/>
              </a:rPr>
              <a:t>Two stages: Nucleation and Crystal Growth</a:t>
            </a:r>
          </a:p>
          <a:p>
            <a:pPr marL="571500" marR="0" indent="-5715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 smtClean="0">
                <a:ea typeface="ＭＳ 明朝"/>
                <a:cs typeface="Times New Roman"/>
              </a:rPr>
              <a:t>Start </a:t>
            </a:r>
            <a:r>
              <a:rPr lang="en-US" sz="4000" dirty="0" smtClean="0">
                <a:ea typeface="ＭＳ 明朝"/>
                <a:cs typeface="Times New Roman"/>
              </a:rPr>
              <a:t>synthesis by forming </a:t>
            </a:r>
            <a:r>
              <a:rPr lang="en-US" sz="4000" dirty="0" smtClean="0">
                <a:ea typeface="ＭＳ 明朝"/>
                <a:cs typeface="Times New Roman"/>
              </a:rPr>
              <a:t>silver nuclei</a:t>
            </a:r>
          </a:p>
          <a:p>
            <a:pPr marL="571500" marR="0" indent="-5715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 smtClean="0">
                <a:ea typeface="ＭＳ 明朝"/>
                <a:cs typeface="Times New Roman"/>
              </a:rPr>
              <a:t>Reach the critical </a:t>
            </a:r>
            <a:r>
              <a:rPr lang="en-US" sz="4000" dirty="0" smtClean="0">
                <a:ea typeface="ＭＳ 明朝"/>
                <a:cs typeface="Times New Roman"/>
              </a:rPr>
              <a:t>nucleus </a:t>
            </a:r>
            <a:r>
              <a:rPr lang="en-US" sz="4000" dirty="0" smtClean="0">
                <a:ea typeface="ＭＳ 明朝"/>
                <a:cs typeface="Times New Roman"/>
              </a:rPr>
              <a:t>size</a:t>
            </a:r>
          </a:p>
          <a:p>
            <a:pPr marR="0">
              <a:spcBef>
                <a:spcPts val="0"/>
              </a:spcBef>
              <a:spcAft>
                <a:spcPts val="0"/>
              </a:spcAft>
            </a:pPr>
            <a:r>
              <a:rPr lang="en-US" sz="4000" dirty="0" smtClean="0">
                <a:ea typeface="ＭＳ 明朝"/>
                <a:cs typeface="Times New Roman"/>
              </a:rPr>
              <a:t>-    Particles </a:t>
            </a:r>
            <a:r>
              <a:rPr lang="en-US" sz="4000" dirty="0" smtClean="0">
                <a:ea typeface="ＭＳ 明朝"/>
                <a:cs typeface="Times New Roman"/>
              </a:rPr>
              <a:t>continue to grow </a:t>
            </a:r>
            <a:r>
              <a:rPr lang="en-US" sz="4000" dirty="0" smtClean="0">
                <a:ea typeface="ＭＳ 明朝"/>
                <a:cs typeface="Times New Roman"/>
              </a:rPr>
              <a:t>from the </a:t>
            </a:r>
            <a:r>
              <a:rPr lang="en-US" sz="4000" dirty="0" smtClean="0">
                <a:ea typeface="ＭＳ 明朝"/>
                <a:cs typeface="Times New Roman"/>
              </a:rPr>
              <a:t>critical </a:t>
            </a:r>
            <a:r>
              <a:rPr lang="en-US" sz="4000" dirty="0" smtClean="0">
                <a:ea typeface="ＭＳ 明朝"/>
                <a:cs typeface="Times New Roman"/>
              </a:rPr>
              <a:t>nuclei</a:t>
            </a:r>
            <a:endParaRPr lang="en-US" sz="4000" dirty="0" smtClean="0">
              <a:ea typeface="ＭＳ 明朝"/>
              <a:cs typeface="Times New Roman"/>
            </a:endParaRPr>
          </a:p>
          <a:p>
            <a:pPr marL="571500" marR="0" indent="-5715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 smtClean="0">
                <a:ea typeface="ＭＳ 明朝"/>
                <a:cs typeface="Times New Roman"/>
              </a:rPr>
              <a:t>Growth </a:t>
            </a:r>
            <a:r>
              <a:rPr lang="en-US" sz="4000" dirty="0" smtClean="0">
                <a:ea typeface="ＭＳ 明朝"/>
                <a:cs typeface="Times New Roman"/>
              </a:rPr>
              <a:t>is limited </a:t>
            </a:r>
            <a:r>
              <a:rPr lang="en-US" sz="4000" dirty="0" smtClean="0">
                <a:ea typeface="ＭＳ 明朝"/>
                <a:cs typeface="Times New Roman"/>
              </a:rPr>
              <a:t>by diffusion</a:t>
            </a:r>
          </a:p>
          <a:p>
            <a:pPr marL="571500" marR="0" indent="-5715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 smtClean="0">
                <a:ea typeface="ＭＳ 明朝"/>
                <a:cs typeface="Times New Roman"/>
              </a:rPr>
              <a:t>Ethylene glycol (EG) is used as a precursor reducing agent and solvent</a:t>
            </a:r>
          </a:p>
          <a:p>
            <a:pPr marL="571500" indent="-5715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>
                <a:ea typeface="ＭＳ 明朝"/>
                <a:cs typeface="Times New Roman"/>
              </a:rPr>
              <a:t>Silver </a:t>
            </a:r>
            <a:r>
              <a:rPr lang="en-US" sz="4000" dirty="0" smtClean="0">
                <a:ea typeface="ＭＳ 明朝"/>
                <a:cs typeface="Times New Roman"/>
              </a:rPr>
              <a:t>Nitrate (</a:t>
            </a:r>
            <a:r>
              <a:rPr lang="en-US" sz="4000" dirty="0">
                <a:ea typeface="ＭＳ 明朝"/>
                <a:cs typeface="Times New Roman"/>
              </a:rPr>
              <a:t>AgNO</a:t>
            </a:r>
            <a:r>
              <a:rPr lang="en-US" sz="4000" baseline="-25000" dirty="0">
                <a:ea typeface="ＭＳ 明朝"/>
                <a:cs typeface="Times New Roman"/>
              </a:rPr>
              <a:t>3</a:t>
            </a:r>
            <a:r>
              <a:rPr lang="en-US" sz="4000" dirty="0" smtClean="0">
                <a:ea typeface="ＭＳ 明朝"/>
                <a:cs typeface="Times New Roman"/>
              </a:rPr>
              <a:t>) is used as the source for silver.</a:t>
            </a:r>
          </a:p>
          <a:p>
            <a:pPr marL="571500" indent="-5715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 smtClean="0">
                <a:ea typeface="ＭＳ 明朝"/>
                <a:cs typeface="Times New Roman"/>
              </a:rPr>
              <a:t>Copper (II) Chloride (CuCl</a:t>
            </a:r>
            <a:r>
              <a:rPr lang="en-US" sz="4000" baseline="-25000" dirty="0" smtClean="0">
                <a:ea typeface="ＭＳ 明朝"/>
                <a:cs typeface="Times New Roman"/>
              </a:rPr>
              <a:t>2</a:t>
            </a:r>
            <a:r>
              <a:rPr lang="en-US" sz="4000" dirty="0" smtClean="0">
                <a:ea typeface="ＭＳ 明朝"/>
                <a:cs typeface="Times New Roman"/>
              </a:rPr>
              <a:t>) is added to </a:t>
            </a:r>
            <a:r>
              <a:rPr lang="en-US" sz="4000" dirty="0" smtClean="0">
                <a:ea typeface="ＭＳ 明朝"/>
                <a:cs typeface="Times New Roman"/>
              </a:rPr>
              <a:t>scavenge oxygen</a:t>
            </a:r>
            <a:endParaRPr lang="en-US" sz="4000" dirty="0" smtClean="0">
              <a:ea typeface="ＭＳ 明朝"/>
              <a:cs typeface="Times New Roman"/>
            </a:endParaRPr>
          </a:p>
          <a:p>
            <a:pPr marL="571500" marR="0" indent="-57150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en-US" sz="4000" dirty="0" err="1" smtClean="0">
                <a:effectLst/>
                <a:ea typeface="ＭＳ 明朝"/>
                <a:cs typeface="Times New Roman"/>
              </a:rPr>
              <a:t>Polyvinylpyrrolidone</a:t>
            </a:r>
            <a:r>
              <a:rPr lang="en-US" sz="4000" dirty="0" smtClean="0">
                <a:effectLst/>
                <a:ea typeface="ＭＳ 明朝"/>
                <a:cs typeface="Times New Roman"/>
              </a:rPr>
              <a:t> (PVP) adsorbs faces of silver to inhibit growth in 2 directions (perpendicular to face, </a:t>
            </a:r>
            <a:r>
              <a:rPr lang="en-US" sz="4000" dirty="0" smtClean="0">
                <a:effectLst/>
                <a:ea typeface="ＭＳ 明朝"/>
                <a:cs typeface="Times New Roman"/>
              </a:rPr>
              <a:t>100)</a:t>
            </a:r>
            <a:r>
              <a:rPr lang="en-US" sz="4000" baseline="30000" dirty="0" smtClean="0">
                <a:effectLst/>
                <a:ea typeface="ＭＳ 明朝"/>
                <a:cs typeface="Times New Roman"/>
              </a:rPr>
              <a:t>3</a:t>
            </a:r>
            <a:r>
              <a:rPr lang="en-US" sz="4000" dirty="0" smtClean="0">
                <a:effectLst/>
                <a:ea typeface="ＭＳ 明朝"/>
                <a:cs typeface="Times New Roman"/>
              </a:rPr>
              <a:t>, resulting in 1D growth</a:t>
            </a:r>
            <a:endParaRPr lang="en-US" sz="4000" dirty="0" smtClean="0">
              <a:effectLst/>
              <a:ea typeface="ＭＳ 明朝"/>
              <a:cs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1200" dirty="0">
              <a:effectLst/>
              <a:ea typeface="ＭＳ 明朝"/>
              <a:cs typeface="Times New Roman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019800" y="24460200"/>
            <a:ext cx="1371600" cy="198303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610600" y="24460200"/>
            <a:ext cx="1371600" cy="201631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201400" y="24384000"/>
            <a:ext cx="1524000" cy="2065865"/>
          </a:xfrm>
          <a:prstGeom prst="rect">
            <a:avLst/>
          </a:prstGeom>
        </p:spPr>
      </p:pic>
      <p:sp>
        <p:nvSpPr>
          <p:cNvPr id="54" name="Rectangle 53"/>
          <p:cNvSpPr/>
          <p:nvPr/>
        </p:nvSpPr>
        <p:spPr>
          <a:xfrm>
            <a:off x="30101633" y="24469686"/>
            <a:ext cx="12549259" cy="5139806"/>
          </a:xfrm>
          <a:prstGeom prst="rect">
            <a:avLst/>
          </a:prstGeom>
          <a:gradFill>
            <a:gsLst>
              <a:gs pos="100000">
                <a:srgbClr val="C5C4E2"/>
              </a:gs>
              <a:gs pos="53000">
                <a:srgbClr val="D1CEE4">
                  <a:lumMod val="33000"/>
                  <a:lumOff val="67000"/>
                </a:srgbClr>
              </a:gs>
              <a:gs pos="15000">
                <a:schemeClr val="bg1">
                  <a:lumMod val="31000"/>
                  <a:lumOff val="69000"/>
                </a:schemeClr>
              </a:gs>
            </a:gsLst>
            <a:lin ang="2700000" scaled="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55" name="TextBox 15"/>
          <p:cNvSpPr txBox="1">
            <a:spLocks noChangeArrowheads="1"/>
          </p:cNvSpPr>
          <p:nvPr/>
        </p:nvSpPr>
        <p:spPr bwMode="auto">
          <a:xfrm>
            <a:off x="30101633" y="24405151"/>
            <a:ext cx="12623763" cy="1016000"/>
          </a:xfrm>
          <a:prstGeom prst="rect">
            <a:avLst/>
          </a:prstGeom>
          <a:noFill/>
          <a:ln w="152400">
            <a:solidFill>
              <a:schemeClr val="tx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defTabSz="4806950" eaLnBrk="0" fontAlgn="base" hangingPunct="0">
              <a:spcBef>
                <a:spcPct val="0"/>
              </a:spcBef>
              <a:spcAft>
                <a:spcPct val="0"/>
              </a:spcAft>
              <a:defRPr sz="95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n-US" sz="6000" b="1" dirty="0" smtClean="0"/>
              <a:t>References</a:t>
            </a:r>
            <a:endParaRPr lang="en-US" sz="6000" b="1" dirty="0"/>
          </a:p>
        </p:txBody>
      </p:sp>
      <p:sp>
        <p:nvSpPr>
          <p:cNvPr id="58" name="Text Box 5"/>
          <p:cNvSpPr txBox="1"/>
          <p:nvPr/>
        </p:nvSpPr>
        <p:spPr>
          <a:xfrm>
            <a:off x="30171509" y="25613353"/>
            <a:ext cx="12348092" cy="3885241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600" dirty="0" smtClean="0">
                <a:ea typeface="ＭＳ 明朝"/>
                <a:cs typeface="Times New Roman"/>
              </a:rPr>
              <a:t>1) Kylee, K. E.; </a:t>
            </a:r>
            <a:r>
              <a:rPr lang="en-US" sz="2600" dirty="0" err="1" smtClean="0">
                <a:ea typeface="ＭＳ 明朝"/>
                <a:cs typeface="Times New Roman"/>
              </a:rPr>
              <a:t>Skrabalak</a:t>
            </a:r>
            <a:r>
              <a:rPr lang="en-US" sz="2600" dirty="0" smtClean="0">
                <a:ea typeface="ＭＳ 明朝"/>
                <a:cs typeface="Times New Roman"/>
              </a:rPr>
              <a:t>, S. E.; Xia, </a:t>
            </a:r>
            <a:r>
              <a:rPr lang="en-US" sz="2600" dirty="0" err="1" smtClean="0">
                <a:ea typeface="ＭＳ 明朝"/>
                <a:cs typeface="Times New Roman"/>
              </a:rPr>
              <a:t>Younan</a:t>
            </a:r>
            <a:r>
              <a:rPr lang="en-US" sz="2600" dirty="0" smtClean="0">
                <a:ea typeface="ＭＳ 明朝"/>
                <a:cs typeface="Times New Roman"/>
              </a:rPr>
              <a:t>. Rapid synthesis of silver nanowires through a </a:t>
            </a:r>
            <a:r>
              <a:rPr lang="en-US" sz="2600" dirty="0" err="1" smtClean="0">
                <a:ea typeface="ＭＳ 明朝"/>
                <a:cs typeface="Times New Roman"/>
              </a:rPr>
              <a:t>CuCl</a:t>
            </a:r>
            <a:r>
              <a:rPr lang="en-US" sz="2600" dirty="0" smtClean="0">
                <a:ea typeface="ＭＳ 明朝"/>
                <a:cs typeface="Times New Roman"/>
              </a:rPr>
              <a:t>- or CuCl</a:t>
            </a:r>
            <a:r>
              <a:rPr lang="en-US" sz="2600" baseline="-25000" dirty="0" smtClean="0">
                <a:ea typeface="ＭＳ 明朝"/>
                <a:cs typeface="Times New Roman"/>
              </a:rPr>
              <a:t>2-</a:t>
            </a:r>
            <a:r>
              <a:rPr lang="en-US" sz="2600" dirty="0" smtClean="0">
                <a:ea typeface="ＭＳ 明朝"/>
                <a:cs typeface="Times New Roman"/>
              </a:rPr>
              <a:t>mediated </a:t>
            </a:r>
            <a:r>
              <a:rPr lang="en-US" sz="2600" dirty="0" err="1" smtClean="0">
                <a:ea typeface="ＭＳ 明朝"/>
                <a:cs typeface="Times New Roman"/>
              </a:rPr>
              <a:t>polyol</a:t>
            </a:r>
            <a:r>
              <a:rPr lang="en-US" sz="2600" dirty="0" smtClean="0">
                <a:ea typeface="ＭＳ 明朝"/>
                <a:cs typeface="Times New Roman"/>
              </a:rPr>
              <a:t> process. </a:t>
            </a:r>
            <a:r>
              <a:rPr lang="en-US" sz="2600" i="1" dirty="0" smtClean="0">
                <a:ea typeface="ＭＳ 明朝"/>
                <a:cs typeface="Times New Roman"/>
              </a:rPr>
              <a:t>Journal of Materials Chemistry. </a:t>
            </a:r>
            <a:r>
              <a:rPr lang="en-US" sz="2600" dirty="0" smtClean="0">
                <a:ea typeface="ＭＳ 明朝"/>
                <a:cs typeface="Times New Roman"/>
              </a:rPr>
              <a:t>2008, 18, 437-441.</a:t>
            </a:r>
            <a:endParaRPr lang="en-US" sz="2600" dirty="0">
              <a:ea typeface="ＭＳ 明朝"/>
              <a:cs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600" dirty="0" smtClean="0">
                <a:ea typeface="ＭＳ 明朝"/>
                <a:cs typeface="Times New Roman"/>
              </a:rPr>
              <a:t>2) Lee, J. H.; Lee, P.; Lee, D.; Lee, S. S.; </a:t>
            </a:r>
            <a:r>
              <a:rPr lang="en-US" sz="2600" dirty="0" err="1" smtClean="0">
                <a:ea typeface="ＭＳ 明朝"/>
                <a:cs typeface="Times New Roman"/>
              </a:rPr>
              <a:t>Ko</a:t>
            </a:r>
            <a:r>
              <a:rPr lang="en-US" sz="2600" dirty="0" smtClean="0">
                <a:ea typeface="ＭＳ 明朝"/>
                <a:cs typeface="Times New Roman"/>
              </a:rPr>
              <a:t>, </a:t>
            </a:r>
            <a:r>
              <a:rPr lang="en-US" sz="2600" dirty="0" err="1" smtClean="0">
                <a:ea typeface="ＭＳ 明朝"/>
                <a:cs typeface="Times New Roman"/>
              </a:rPr>
              <a:t>Seung</a:t>
            </a:r>
            <a:r>
              <a:rPr lang="en-US" sz="2600" dirty="0" smtClean="0">
                <a:ea typeface="ＭＳ 明朝"/>
                <a:cs typeface="Times New Roman"/>
              </a:rPr>
              <a:t> Hwan. Large-Scale Synthesis and </a:t>
            </a:r>
            <a:r>
              <a:rPr lang="en-US" sz="2600" dirty="0" err="1" smtClean="0">
                <a:ea typeface="ＭＳ 明朝"/>
                <a:cs typeface="Times New Roman"/>
              </a:rPr>
              <a:t>Charazterization</a:t>
            </a:r>
            <a:r>
              <a:rPr lang="en-US" sz="2600" dirty="0" smtClean="0">
                <a:ea typeface="ＭＳ 明朝"/>
                <a:cs typeface="Times New Roman"/>
              </a:rPr>
              <a:t> of Very Long Silver Nanowires via Successive Multistep Growth. </a:t>
            </a:r>
            <a:r>
              <a:rPr lang="en-US" sz="2600" i="1" dirty="0" smtClean="0">
                <a:ea typeface="ＭＳ 明朝"/>
                <a:cs typeface="Times New Roman"/>
              </a:rPr>
              <a:t>Crystal Growth Des. </a:t>
            </a:r>
            <a:r>
              <a:rPr lang="en-US" sz="2600" dirty="0" smtClean="0">
                <a:ea typeface="ＭＳ 明朝"/>
                <a:cs typeface="Times New Roman"/>
              </a:rPr>
              <a:t>2012, 12, 5598-5605. </a:t>
            </a:r>
            <a:endParaRPr lang="en-US" sz="2600" dirty="0">
              <a:ea typeface="ＭＳ 明朝"/>
              <a:cs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600" dirty="0" smtClean="0">
                <a:ea typeface="ＭＳ 明朝"/>
                <a:cs typeface="Times New Roman"/>
              </a:rPr>
              <a:t>3) Zhu, J. J.; </a:t>
            </a:r>
            <a:r>
              <a:rPr lang="en-US" sz="2600" dirty="0" err="1" smtClean="0">
                <a:ea typeface="ＭＳ 明朝"/>
                <a:cs typeface="Times New Roman"/>
              </a:rPr>
              <a:t>Kan</a:t>
            </a:r>
            <a:r>
              <a:rPr lang="en-US" sz="2600" dirty="0" smtClean="0">
                <a:ea typeface="ＭＳ 明朝"/>
                <a:cs typeface="Times New Roman"/>
              </a:rPr>
              <a:t>, J. G.; Han, M.; Wang, G. H. High-Yield Synthesis of Uniform Ag Nanowires with High Aspect Ratios by Introducing the Long-Chain PVP in an Improved </a:t>
            </a:r>
            <a:r>
              <a:rPr lang="en-US" sz="2600" dirty="0" err="1" smtClean="0">
                <a:ea typeface="ＭＳ 明朝"/>
                <a:cs typeface="Times New Roman"/>
              </a:rPr>
              <a:t>Polyol</a:t>
            </a:r>
            <a:r>
              <a:rPr lang="en-US" sz="2600" dirty="0" smtClean="0">
                <a:ea typeface="ＭＳ 明朝"/>
                <a:cs typeface="Times New Roman"/>
              </a:rPr>
              <a:t> Process. </a:t>
            </a:r>
            <a:r>
              <a:rPr lang="en-US" sz="2600" i="1" dirty="0" smtClean="0">
                <a:ea typeface="ＭＳ 明朝"/>
                <a:cs typeface="Times New Roman"/>
              </a:rPr>
              <a:t>Journal of Nanowires. </a:t>
            </a:r>
            <a:r>
              <a:rPr lang="en-US" sz="2600" dirty="0" smtClean="0">
                <a:ea typeface="ＭＳ 明朝"/>
                <a:cs typeface="Times New Roman"/>
              </a:rPr>
              <a:t>2011, 982547.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600" dirty="0" smtClean="0">
                <a:ea typeface="ＭＳ 明朝"/>
                <a:cs typeface="Times New Roman"/>
              </a:rPr>
              <a:t>4) Neil W. Ashcroft and N. David </a:t>
            </a:r>
            <a:r>
              <a:rPr lang="en-US" sz="2600" dirty="0" err="1" smtClean="0">
                <a:ea typeface="ＭＳ 明朝"/>
                <a:cs typeface="Times New Roman"/>
              </a:rPr>
              <a:t>Mermin</a:t>
            </a:r>
            <a:r>
              <a:rPr lang="en-US" sz="2600" dirty="0" smtClean="0">
                <a:ea typeface="ＭＳ 明朝"/>
                <a:cs typeface="Times New Roman"/>
              </a:rPr>
              <a:t>, Solid State Physics (Harcourt: New York, 1976).</a:t>
            </a: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600" dirty="0" smtClean="0">
              <a:ea typeface="ＭＳ 明朝"/>
              <a:cs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600" dirty="0" smtClean="0">
              <a:ea typeface="ＭＳ 明朝"/>
              <a:cs typeface="Times New Roman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US" sz="2600" dirty="0">
              <a:effectLst/>
              <a:ea typeface="ＭＳ 明朝"/>
              <a:cs typeface="Times New Roman"/>
            </a:endParaRPr>
          </a:p>
        </p:txBody>
      </p:sp>
      <p:sp>
        <p:nvSpPr>
          <p:cNvPr id="56" name="Text Box 1"/>
          <p:cNvSpPr txBox="1"/>
          <p:nvPr/>
        </p:nvSpPr>
        <p:spPr>
          <a:xfrm>
            <a:off x="13639800" y="21412200"/>
            <a:ext cx="15849600" cy="533400"/>
          </a:xfrm>
          <a:prstGeom prst="rect">
            <a:avLst/>
          </a:prstGeom>
          <a:noFill/>
          <a:ln>
            <a:noFill/>
          </a:ln>
          <a:effectLst/>
          <a:extLst>
            <a:ext uri="{C572A759-6A51-4108-AA02-DFA0A04FC94B}">
              <ma14:wrappingTextBoxFlag xmlns:ma14="http://schemas.microsoft.com/office/mac/drawingml/2011/main" xmlns=""/>
            </a:ext>
          </a:extLst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800" dirty="0">
                <a:effectLst/>
                <a:ea typeface="ＭＳ 明朝"/>
                <a:cs typeface="Times New Roman"/>
              </a:rPr>
              <a:t>3x in </a:t>
            </a:r>
            <a:r>
              <a:rPr lang="en-US" sz="2800" dirty="0" err="1">
                <a:effectLst/>
                <a:ea typeface="ＭＳ 明朝"/>
                <a:cs typeface="Times New Roman"/>
              </a:rPr>
              <a:t>Ar</a:t>
            </a:r>
            <a:r>
              <a:rPr lang="en-US" sz="2800" dirty="0">
                <a:effectLst/>
                <a:ea typeface="ＭＳ 明朝"/>
                <a:cs typeface="Times New Roman"/>
              </a:rPr>
              <a:t> with </a:t>
            </a:r>
            <a:r>
              <a:rPr lang="en-US" sz="2800" dirty="0" smtClean="0">
                <a:effectLst/>
                <a:ea typeface="ＭＳ 明朝"/>
                <a:cs typeface="Times New Roman"/>
              </a:rPr>
              <a:t>Needle</a:t>
            </a:r>
            <a:r>
              <a:rPr lang="en-US" sz="2800" dirty="0">
                <a:effectLst/>
                <a:ea typeface="ＭＳ 明朝"/>
                <a:cs typeface="Times New Roman"/>
              </a:rPr>
              <a:t>	</a:t>
            </a:r>
            <a:r>
              <a:rPr lang="en-US" sz="2800" dirty="0" smtClean="0">
                <a:effectLst/>
                <a:ea typeface="ＭＳ 明朝"/>
                <a:cs typeface="Times New Roman"/>
              </a:rPr>
              <a:t>                        10x </a:t>
            </a:r>
            <a:r>
              <a:rPr lang="en-US" sz="2800" dirty="0">
                <a:effectLst/>
                <a:ea typeface="ＭＳ 明朝"/>
                <a:cs typeface="Times New Roman"/>
              </a:rPr>
              <a:t>in </a:t>
            </a:r>
            <a:r>
              <a:rPr lang="en-US" sz="2800" dirty="0" err="1">
                <a:effectLst/>
                <a:ea typeface="ＭＳ 明朝"/>
                <a:cs typeface="Times New Roman"/>
              </a:rPr>
              <a:t>Ar</a:t>
            </a:r>
            <a:r>
              <a:rPr lang="en-US" sz="2800" dirty="0">
                <a:effectLst/>
                <a:ea typeface="ＭＳ 明朝"/>
                <a:cs typeface="Times New Roman"/>
              </a:rPr>
              <a:t> with </a:t>
            </a:r>
            <a:r>
              <a:rPr lang="en-US" sz="2800" dirty="0" smtClean="0">
                <a:effectLst/>
                <a:ea typeface="ＭＳ 明朝"/>
                <a:cs typeface="Times New Roman"/>
              </a:rPr>
              <a:t>Needle             </a:t>
            </a:r>
            <a:r>
              <a:rPr lang="en-US" sz="2800" dirty="0" smtClean="0">
                <a:ea typeface="ＭＳ 明朝"/>
                <a:cs typeface="Times New Roman"/>
              </a:rPr>
              <a:t>                               </a:t>
            </a:r>
            <a:r>
              <a:rPr lang="en-US" sz="2800" dirty="0" smtClean="0">
                <a:effectLst/>
                <a:ea typeface="ＭＳ 明朝"/>
                <a:cs typeface="Times New Roman"/>
              </a:rPr>
              <a:t>10x </a:t>
            </a:r>
            <a:r>
              <a:rPr lang="en-US" sz="2800" dirty="0">
                <a:effectLst/>
                <a:ea typeface="ＭＳ 明朝"/>
                <a:cs typeface="Times New Roman"/>
              </a:rPr>
              <a:t>in </a:t>
            </a:r>
            <a:r>
              <a:rPr lang="en-US" sz="2800" dirty="0" err="1">
                <a:effectLst/>
                <a:ea typeface="ＭＳ 明朝"/>
                <a:cs typeface="Times New Roman"/>
              </a:rPr>
              <a:t>Ar</a:t>
            </a:r>
            <a:endParaRPr lang="en-US" sz="2800" dirty="0">
              <a:effectLst/>
              <a:ea typeface="ＭＳ 明朝"/>
              <a:cs typeface="Times New Roman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458248" y="1259006"/>
            <a:ext cx="9023021" cy="40515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 bwMode="auto">
        <a:noFill/>
        <a:ln w="152400">
          <a:solidFill>
            <a:schemeClr val="tx2"/>
          </a:solidFill>
          <a:miter lim="800000"/>
          <a:headEnd/>
          <a:tailEnd/>
        </a:ln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</a:extLst>
      </a:spPr>
      <a:bodyPr wrap="square" rtlCol="0">
        <a:spAutoFit/>
      </a:bodyPr>
      <a:lstStyle>
        <a:defPPr algn="ctr" eaLnBrk="1" hangingPunct="1">
          <a:defRPr sz="6000" b="1" dirty="0"/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9188</TotalTime>
  <Words>720</Words>
  <Application>Microsoft Office PowerPoint</Application>
  <PresentationFormat>Custom</PresentationFormat>
  <Paragraphs>70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Office Theme</vt:lpstr>
      <vt:lpstr>Equation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PT Vasudevan</dc:creator>
  <cp:lastModifiedBy>Dale Barkey</cp:lastModifiedBy>
  <cp:revision>328</cp:revision>
  <dcterms:created xsi:type="dcterms:W3CDTF">2007-06-19T16:20:19Z</dcterms:created>
  <dcterms:modified xsi:type="dcterms:W3CDTF">2014-04-17T17:45:48Z</dcterms:modified>
</cp:coreProperties>
</file>