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43891200" cy="32918400"/>
  <p:notesSz cx="6858000" cy="92964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nie" initials="A" lastIdx="8" clrIdx="0"/>
  <p:cmAuthor id="1" name="John Heavisdes" initials="JH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6699"/>
    <a:srgbClr val="CC9900"/>
    <a:srgbClr val="FFFFFF"/>
    <a:srgbClr val="CCCC00"/>
    <a:srgbClr val="99CC00"/>
    <a:srgbClr val="CCFF99"/>
    <a:srgbClr val="3366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0204" autoAdjust="0"/>
    <p:restoredTop sz="99891" autoAdjust="0"/>
  </p:normalViewPr>
  <p:slideViewPr>
    <p:cSldViewPr snapToGrid="0">
      <p:cViewPr>
        <p:scale>
          <a:sx n="50" d="100"/>
          <a:sy n="50" d="100"/>
        </p:scale>
        <p:origin x="5946" y="4062"/>
      </p:cViewPr>
      <p:guideLst>
        <p:guide orient="horz" pos="20313"/>
        <p:guide pos="504"/>
      </p:guideLst>
    </p:cSldViewPr>
  </p:slideViewPr>
  <p:outlineViewPr>
    <p:cViewPr varScale="1">
      <p:scale>
        <a:sx n="170" d="200"/>
        <a:sy n="170" d="200"/>
      </p:scale>
      <p:origin x="-786" y="-9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9" d="100"/>
          <a:sy n="59" d="100"/>
        </p:scale>
        <p:origin x="-1752" y="-72"/>
      </p:cViewPr>
      <p:guideLst>
        <p:guide orient="horz" pos="2903"/>
        <p:guide pos="211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19" tIns="45459" rIns="90919" bIns="45459" numCol="1" anchor="t" anchorCtr="0" compatLnSpc="1">
            <a:prstTxWarp prst="textNoShape">
              <a:avLst/>
            </a:prstTxWarp>
          </a:bodyPr>
          <a:lstStyle>
            <a:lvl1pPr defTabSz="909638"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9850" y="0"/>
            <a:ext cx="2982913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19" tIns="45459" rIns="90919" bIns="45459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2850"/>
            <a:ext cx="29845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19" tIns="45459" rIns="90919" bIns="45459" numCol="1" anchor="b" anchorCtr="0" compatLnSpc="1">
            <a:prstTxWarp prst="textNoShape">
              <a:avLst/>
            </a:prstTxWarp>
          </a:bodyPr>
          <a:lstStyle>
            <a:lvl1pPr defTabSz="909638"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9850" y="8832850"/>
            <a:ext cx="2982913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919" tIns="45459" rIns="90919" bIns="45459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03D1A15C-E0DE-40CC-9AA7-975A56D140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3010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6858000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0" y="0"/>
            <a:ext cx="6858000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6858000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5" name="Rectangle 7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2179300" y="-9261475"/>
            <a:ext cx="31213425" cy="23409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6" name="Rectangle 8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15988" y="4416425"/>
            <a:ext cx="5024437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886200" y="8832850"/>
            <a:ext cx="297021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93" tIns="46175" rIns="91993" bIns="46175" anchor="b">
            <a:spAutoFit/>
          </a:bodyPr>
          <a:lstStyle>
            <a:lvl1pPr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4025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9638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63663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17688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74888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32088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89288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46488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buClr>
                <a:srgbClr val="000000"/>
              </a:buClr>
              <a:buFont typeface="Times New Roman" pitchFamily="18" charset="0"/>
              <a:buNone/>
            </a:pPr>
            <a:r>
              <a:rPr lang="en-GB" sz="120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336628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2179300" y="-9261475"/>
            <a:ext cx="31213425" cy="234092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515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15988" y="4416425"/>
            <a:ext cx="5024437" cy="4181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919" tIns="45459" rIns="90919" bIns="45459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675"/>
            <a:ext cx="3730752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125"/>
            <a:ext cx="30723840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030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843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793" y="21153439"/>
            <a:ext cx="37307520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793" y="13952538"/>
            <a:ext cx="37307520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57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1840" y="9509125"/>
            <a:ext cx="18583102" cy="19743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07946" y="9509125"/>
            <a:ext cx="18584487" cy="19743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27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7625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9176"/>
            <a:ext cx="19393593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1"/>
            <a:ext cx="19393593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0" y="7369176"/>
            <a:ext cx="1940052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10439401"/>
            <a:ext cx="1940052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583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76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6173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1" y="1311275"/>
            <a:ext cx="14440593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1" y="6888163"/>
            <a:ext cx="14440593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791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3673" y="23042564"/>
            <a:ext cx="26334720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3673" y="2941639"/>
            <a:ext cx="26334720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3673" y="25763539"/>
            <a:ext cx="26334720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837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423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68325" y="2925763"/>
            <a:ext cx="9324109" cy="26327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1840" y="2925763"/>
            <a:ext cx="27843480" cy="26327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471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3291841" y="2925763"/>
            <a:ext cx="37300593" cy="54784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91840" y="9509126"/>
            <a:ext cx="18583102" cy="9794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07946" y="9509126"/>
            <a:ext cx="18584487" cy="9794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3291840" y="19456401"/>
            <a:ext cx="18583102" cy="9796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07946" y="19456401"/>
            <a:ext cx="18584487" cy="9796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004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1841" y="2925763"/>
            <a:ext cx="37300593" cy="547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1841" y="9509125"/>
            <a:ext cx="37300593" cy="1974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2pPr>
      <a:lvl3pPr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3pPr>
      <a:lvl4pPr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4pPr>
      <a:lvl5pPr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5pPr>
      <a:lvl6pPr marL="457200"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6pPr>
      <a:lvl7pPr marL="914400"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7pPr>
      <a:lvl8pPr marL="1371600"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8pPr>
      <a:lvl9pPr marL="1828800" algn="l" defTabSz="446088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200">
          <a:solidFill>
            <a:srgbClr val="000000"/>
          </a:solidFill>
          <a:latin typeface="Times New Roman" pitchFamily="18" charset="0"/>
        </a:defRPr>
      </a:lvl9pPr>
    </p:titleStyle>
    <p:bodyStyle>
      <a:lvl1pPr marL="1676400" indent="-1676400" algn="l" defTabSz="446088" rtl="0" fontAlgn="base">
        <a:spcBef>
          <a:spcPts val="383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5600">
          <a:solidFill>
            <a:srgbClr val="000000"/>
          </a:solidFill>
          <a:latin typeface="+mn-lt"/>
          <a:ea typeface="+mn-ea"/>
          <a:cs typeface="+mn-cs"/>
        </a:defRPr>
      </a:lvl1pPr>
      <a:lvl2pPr marL="3640138" indent="-1403350" algn="l" defTabSz="446088" rtl="0" fontAlgn="base">
        <a:spcBef>
          <a:spcPts val="3375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0">
          <a:solidFill>
            <a:srgbClr val="000000"/>
          </a:solidFill>
          <a:latin typeface="+mn-lt"/>
        </a:defRPr>
      </a:lvl2pPr>
      <a:lvl3pPr marL="5605463" indent="-1114425" algn="l" defTabSz="446088" rtl="0" fontAlgn="base">
        <a:spcBef>
          <a:spcPts val="2863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2000">
          <a:solidFill>
            <a:srgbClr val="000000"/>
          </a:solidFill>
          <a:latin typeface="+mn-lt"/>
        </a:defRPr>
      </a:lvl3pPr>
      <a:lvl4pPr marL="7858125" indent="-1122363" algn="l" defTabSz="446088" rtl="0" fontAlgn="base">
        <a:spcBef>
          <a:spcPts val="2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9900">
          <a:solidFill>
            <a:srgbClr val="000000"/>
          </a:solidFill>
          <a:latin typeface="+mn-lt"/>
        </a:defRPr>
      </a:lvl4pPr>
      <a:lvl5pPr marL="10104438" indent="-1122363" algn="l" defTabSz="446088" rtl="0" fontAlgn="base">
        <a:spcBef>
          <a:spcPts val="2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9900">
          <a:solidFill>
            <a:srgbClr val="000000"/>
          </a:solidFill>
          <a:latin typeface="+mn-lt"/>
        </a:defRPr>
      </a:lvl5pPr>
      <a:lvl6pPr marL="10561638" indent="-1122363" algn="l" defTabSz="446088" rtl="0" fontAlgn="base">
        <a:spcBef>
          <a:spcPts val="2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9900">
          <a:solidFill>
            <a:srgbClr val="000000"/>
          </a:solidFill>
          <a:latin typeface="+mn-lt"/>
        </a:defRPr>
      </a:lvl6pPr>
      <a:lvl7pPr marL="11018838" indent="-1122363" algn="l" defTabSz="446088" rtl="0" fontAlgn="base">
        <a:spcBef>
          <a:spcPts val="2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9900">
          <a:solidFill>
            <a:srgbClr val="000000"/>
          </a:solidFill>
          <a:latin typeface="+mn-lt"/>
        </a:defRPr>
      </a:lvl7pPr>
      <a:lvl8pPr marL="11476038" indent="-1122363" algn="l" defTabSz="446088" rtl="0" fontAlgn="base">
        <a:spcBef>
          <a:spcPts val="2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9900">
          <a:solidFill>
            <a:srgbClr val="000000"/>
          </a:solidFill>
          <a:latin typeface="+mn-lt"/>
        </a:defRPr>
      </a:lvl8pPr>
      <a:lvl9pPr marL="11933238" indent="-1122363" algn="l" defTabSz="446088" rtl="0" fontAlgn="base">
        <a:spcBef>
          <a:spcPts val="2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99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6">
                <a:lumMod val="5000"/>
                <a:lumOff val="95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ounded Rectangle 66"/>
          <p:cNvSpPr/>
          <p:nvPr/>
        </p:nvSpPr>
        <p:spPr bwMode="auto">
          <a:xfrm>
            <a:off x="22820233" y="24444140"/>
            <a:ext cx="8929189" cy="7610655"/>
          </a:xfrm>
          <a:prstGeom prst="roundRect">
            <a:avLst>
              <a:gd name="adj" fmla="val 14235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</a:pPr>
            <a:endParaRPr lang="en-US" sz="2400" dirty="0" smtClean="0"/>
          </a:p>
          <a:p>
            <a:pPr marR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804950" y="1087440"/>
            <a:ext cx="42108120" cy="4999036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000" dirty="0" smtClean="0">
              <a:latin typeface="Bell MT" pitchFamily="18" charset="0"/>
              <a:cs typeface="Arabic Typesetting" pitchFamily="66" charset="-78"/>
            </a:endParaRPr>
          </a:p>
          <a:p>
            <a:pPr algn="ctr"/>
            <a:endParaRPr lang="en-US" sz="2000" dirty="0">
              <a:latin typeface="Bell MT" pitchFamily="18" charset="0"/>
              <a:cs typeface="Arabic Typesetting" pitchFamily="66" charset="-78"/>
            </a:endParaRPr>
          </a:p>
          <a:p>
            <a:pPr algn="ctr"/>
            <a:r>
              <a:rPr lang="en-US" sz="9600" dirty="0" smtClean="0">
                <a:latin typeface="Bell MT" pitchFamily="18" charset="0"/>
                <a:cs typeface="Arabic Typesetting" pitchFamily="66" charset="-78"/>
              </a:rPr>
              <a:t>Extremely-Low-Frequency Whistler-Like Waves Observed at </a:t>
            </a:r>
            <a:r>
              <a:rPr lang="en-US" sz="9600" dirty="0">
                <a:latin typeface="Bell MT" pitchFamily="18" charset="0"/>
                <a:cs typeface="Arabic Typesetting" pitchFamily="66" charset="-78"/>
              </a:rPr>
              <a:t>South Pole </a:t>
            </a:r>
            <a:r>
              <a:rPr lang="en-US" sz="9600" dirty="0" smtClean="0">
                <a:latin typeface="Bell MT" pitchFamily="18" charset="0"/>
                <a:cs typeface="Arabic Typesetting" pitchFamily="66" charset="-78"/>
              </a:rPr>
              <a:t>Station</a:t>
            </a:r>
          </a:p>
          <a:p>
            <a:pPr algn="ctr"/>
            <a:endParaRPr lang="en-US" sz="2400" dirty="0" smtClean="0">
              <a:latin typeface="Bell MT" pitchFamily="18" charset="0"/>
              <a:cs typeface="Arabic Typesetting" pitchFamily="66" charset="-78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33019700" y="14985721"/>
            <a:ext cx="9918470" cy="8644300"/>
          </a:xfrm>
          <a:prstGeom prst="roundRect">
            <a:avLst>
              <a:gd name="adj" fmla="val 14235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marR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Drastically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lower frequency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ELF events are found between 150-60 Hz, as opposed to the kHz range of radio whistlers.</a:t>
            </a:r>
          </a:p>
          <a:p>
            <a:pPr marL="342900" marR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Not correlated to lightning strikes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VLF whistlers have been shown to be caused by lightning strikes, but no such correlation exists for ELF waves.</a:t>
            </a:r>
          </a:p>
          <a:p>
            <a:pPr marL="342900" marR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Much longer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timescales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typical ELF event lasts about 30 seconds, an order of magnitude longer than VLF events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marR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Correlation to solar elevation angle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ELF events of this nature seem to occur when the ionosphere is lit and therefor more electrically conductive, which might play a role in their creation.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0026" y="3672492"/>
            <a:ext cx="1884729" cy="1837113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 bwMode="auto">
          <a:xfrm>
            <a:off x="804949" y="6838122"/>
            <a:ext cx="9918470" cy="8181703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Extremely-Low-Frequency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(ELF)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waves are narrow-bandwidth events that occur between 60-200 Hz. First detected in 1974 in Alaska,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waves start at a high frequency which then decreases over a period of ~30 seconds. Their structure is reminiscent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lightning-generated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radio whistlers, but last much longer. ELF events are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electromagnetic in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nature and have had no demonstrated temporal connection to lightning strikes, suggesting a very different (and yet unknown) origin. Recent investigations have centered around a UNH-MIRL magnetometer at Amundsen-Scott South Pole Station, and data collected by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 magnetometer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from the National Cheng Kung University in Taiwan in 2004, before the device was destroyed in a lightning strike. For the first 	time, data was collected in two locations at once.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11996651" y="6702344"/>
            <a:ext cx="19780828" cy="16927677"/>
          </a:xfrm>
          <a:prstGeom prst="roundRect">
            <a:avLst>
              <a:gd name="adj" fmla="val 10205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32994600" y="24516331"/>
            <a:ext cx="9918470" cy="7610655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Thank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you to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Kaiti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Wang for providing us with Taiwan data for 2004.</a:t>
            </a:r>
          </a:p>
          <a:p>
            <a:r>
              <a:rPr lang="en-US" sz="2400" dirty="0">
                <a:latin typeface="Arial" pitchFamily="34" charset="0"/>
                <a:cs typeface="Arial" pitchFamily="34" charset="0"/>
              </a:rPr>
              <a:t>Funding for this research provided by NSF grants to the University of New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Hampshire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ANT-0839938 and ANT-0838910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Heacock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, R. R. (1974), Whistler-Like Pulsation Events in the Frequency Range 20 to 200 Hz, , 1, 77–79,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	doi:10.1029/GL001i002p00077</a:t>
            </a: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  <a:p>
            <a:r>
              <a:rPr lang="en-US" sz="1400" dirty="0">
                <a:latin typeface="Arial" pitchFamily="34" charset="0"/>
                <a:cs typeface="Arial" pitchFamily="34" charset="0"/>
              </a:rPr>
              <a:t>Kim, H., M. R.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Lessard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, J. LaBelle, and J. R. Johnson (2006), Narrow-band extremely low frequency (ELF) wave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	phenomena observed at 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South Pole Station, , 33, L06109,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doi:10.1029/2005GL023638</a:t>
            </a: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  <a:p>
            <a:r>
              <a:rPr lang="en-US" sz="1400" dirty="0" err="1">
                <a:latin typeface="Arial" pitchFamily="34" charset="0"/>
                <a:cs typeface="Arial" pitchFamily="34" charset="0"/>
              </a:rPr>
              <a:t>Sentman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, D. D., and D. A.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Ehring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(1994), </a:t>
            </a:r>
            <a:r>
              <a:rPr lang="en-US" sz="1400" dirty="0" err="1">
                <a:latin typeface="Arial" pitchFamily="34" charset="0"/>
                <a:cs typeface="Arial" pitchFamily="34" charset="0"/>
              </a:rPr>
              <a:t>Midlatitude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detection of ELF whistlers, , 99, 2183–2190,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	doi:10.1029/93JA02103</a:t>
            </a: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  <a:p>
            <a:r>
              <a:rPr lang="en-US" sz="1400" dirty="0">
                <a:latin typeface="Arial" pitchFamily="34" charset="0"/>
                <a:cs typeface="Arial" pitchFamily="34" charset="0"/>
              </a:rPr>
              <a:t>Wang, K., Y.-C. Wang, H.-T. Su, R.-R. Hsu, and T.-Y. Lin (2011), Wave mode of the low-latitudinal ELF-whistlers,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	Journal of Geophysical 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Research (Space Physics), 116, A09323,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doi:10.1029/2011JA016832</a:t>
            </a: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  <a:p>
            <a:r>
              <a:rPr lang="en-US" sz="1400" dirty="0" smtClean="0"/>
              <a:t>Wang, Y.-C., K. Wang, H.-T. Su, and R.-R. Hsu (2005), Low-latitude ELF-whistlers observed in Taiwan, , 32, 	L08102, 	doi:10.1029/2005GL022412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3088696" y="7163948"/>
            <a:ext cx="5350976" cy="5370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44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 bwMode="auto">
          <a:xfrm>
            <a:off x="19183522" y="7160659"/>
            <a:ext cx="5350976" cy="5370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Sample Events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04949" y="24444142"/>
            <a:ext cx="9918472" cy="7610655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 bwMode="auto">
          <a:xfrm>
            <a:off x="2335965" y="24875883"/>
            <a:ext cx="6856440" cy="5370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The Instrument: ELF magnetometer</a:t>
            </a:r>
            <a:endParaRPr kumimoji="0" lang="en-US" sz="4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7229" y="28670248"/>
            <a:ext cx="4057834" cy="3083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7762" y="25412910"/>
            <a:ext cx="4661248" cy="3390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ounded Rectangle 31"/>
          <p:cNvSpPr/>
          <p:nvPr/>
        </p:nvSpPr>
        <p:spPr bwMode="auto">
          <a:xfrm>
            <a:off x="35278345" y="27393588"/>
            <a:ext cx="5350976" cy="5370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References</a:t>
            </a:r>
            <a:endParaRPr lang="en-US" sz="44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 bwMode="auto">
          <a:xfrm>
            <a:off x="33953116" y="15515855"/>
            <a:ext cx="8051639" cy="47630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What Makes ELF Waves Different from Whistlers? </a:t>
            </a:r>
          </a:p>
        </p:txBody>
      </p:sp>
      <p:sp>
        <p:nvSpPr>
          <p:cNvPr id="27" name="Rounded Rectangle 26"/>
          <p:cNvSpPr/>
          <p:nvPr/>
        </p:nvSpPr>
        <p:spPr bwMode="auto">
          <a:xfrm>
            <a:off x="11968596" y="24444142"/>
            <a:ext cx="9918470" cy="7610655"/>
          </a:xfrm>
          <a:prstGeom prst="roundRect">
            <a:avLst>
              <a:gd name="adj" fmla="val 14235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</a:pPr>
            <a:endParaRPr lang="en-US" sz="2400" dirty="0" smtClean="0"/>
          </a:p>
          <a:p>
            <a:pPr marL="342900" marR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marR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ELF events have been correlated to solar  elevation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With access to year-long observational data, ELF waves at South Pole Station appear to abruptly stop when the sun drops below 10 degrees above the horizon.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42900" marR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Events are localized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Simultaneous measurements from a research team in Taiwan show that events detected in one location are not detected at the other.</a:t>
            </a:r>
          </a:p>
          <a:p>
            <a:pPr marL="342900" marR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Automatic data processing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MIRL undergraduates John Heavisides and Matt Smith have been working on automatic processing of ELF data files.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14252343" y="24875882"/>
            <a:ext cx="5350976" cy="5370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Recent Developments</a:t>
            </a: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1735" y="8790391"/>
            <a:ext cx="6660887" cy="624570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1710" y="8785166"/>
            <a:ext cx="6834593" cy="62457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8356" y="8790391"/>
            <a:ext cx="6785166" cy="626871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7285" y="16173588"/>
            <a:ext cx="6655337" cy="616967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3168" y="16168282"/>
            <a:ext cx="6791194" cy="631188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7912" y="16154494"/>
            <a:ext cx="6778142" cy="6339461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3906500" y="8247162"/>
            <a:ext cx="4206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January 20 (00:53 UT)</a:t>
            </a:r>
            <a:endParaRPr lang="en-US" sz="28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25942292" y="8247162"/>
            <a:ext cx="3966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January 20 (00:53 UT)</a:t>
            </a:r>
            <a:endParaRPr lang="en-US" sz="2800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19916105" y="8247162"/>
            <a:ext cx="38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February 2 (23:34 UT)</a:t>
            </a:r>
            <a:endParaRPr lang="en-US" sz="28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13838314" y="15047829"/>
            <a:ext cx="3905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Nearly constant slope, harmonic present.</a:t>
            </a:r>
            <a:endParaRPr lang="en-US" sz="1600" dirty="0"/>
          </a:p>
        </p:txBody>
      </p:sp>
      <p:sp>
        <p:nvSpPr>
          <p:cNvPr id="57" name="TextBox 56"/>
          <p:cNvSpPr txBox="1"/>
          <p:nvPr/>
        </p:nvSpPr>
        <p:spPr>
          <a:xfrm>
            <a:off x="19183522" y="15047829"/>
            <a:ext cx="5523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Note the point at which spectral power briefly increases in one event and decreases in the other.</a:t>
            </a:r>
            <a:endParaRPr lang="en-US" sz="1600" dirty="0"/>
          </a:p>
        </p:txBody>
      </p:sp>
      <p:sp>
        <p:nvSpPr>
          <p:cNvPr id="58" name="TextBox 57"/>
          <p:cNvSpPr txBox="1"/>
          <p:nvPr/>
        </p:nvSpPr>
        <p:spPr>
          <a:xfrm>
            <a:off x="25466146" y="15059101"/>
            <a:ext cx="5517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The slope decreases, flattens, then decreases again.</a:t>
            </a:r>
            <a:endParaRPr lang="en-US" sz="1600" dirty="0"/>
          </a:p>
        </p:txBody>
      </p:sp>
      <p:sp>
        <p:nvSpPr>
          <p:cNvPr id="59" name="TextBox 58"/>
          <p:cNvSpPr txBox="1"/>
          <p:nvPr/>
        </p:nvSpPr>
        <p:spPr>
          <a:xfrm>
            <a:off x="19842285" y="15754008"/>
            <a:ext cx="4206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October 31 (18:33 UT)</a:t>
            </a:r>
            <a:endParaRPr lang="en-US" sz="28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3906500" y="15755675"/>
            <a:ext cx="4206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November 5 (20:50 UT)</a:t>
            </a:r>
            <a:endParaRPr lang="en-US" sz="28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25988445" y="15754008"/>
            <a:ext cx="4206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November 5 (03:33 UT)</a:t>
            </a:r>
            <a:endParaRPr lang="en-US" sz="28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13294992" y="22343265"/>
            <a:ext cx="5335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Slope decreases with decreasing frequency. X-axis shows three harmonics.</a:t>
            </a:r>
            <a:endParaRPr lang="en-US" sz="1600" dirty="0"/>
          </a:p>
        </p:txBody>
      </p:sp>
      <p:sp>
        <p:nvSpPr>
          <p:cNvPr id="63" name="TextBox 62"/>
          <p:cNvSpPr txBox="1"/>
          <p:nvPr/>
        </p:nvSpPr>
        <p:spPr>
          <a:xfrm>
            <a:off x="19086054" y="22310888"/>
            <a:ext cx="55459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 broad event with pronounced harmonic.</a:t>
            </a:r>
            <a:endParaRPr lang="en-US" sz="1600" dirty="0"/>
          </a:p>
        </p:txBody>
      </p:sp>
      <p:sp>
        <p:nvSpPr>
          <p:cNvPr id="64" name="TextBox 63"/>
          <p:cNvSpPr txBox="1"/>
          <p:nvPr/>
        </p:nvSpPr>
        <p:spPr>
          <a:xfrm>
            <a:off x="25211724" y="22297098"/>
            <a:ext cx="5745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An event with more prominent high-frequency part.</a:t>
            </a:r>
            <a:endParaRPr lang="en-US" sz="1600" dirty="0"/>
          </a:p>
        </p:txBody>
      </p:sp>
      <p:sp>
        <p:nvSpPr>
          <p:cNvPr id="65" name="Rounded Rectangle 64"/>
          <p:cNvSpPr/>
          <p:nvPr/>
        </p:nvSpPr>
        <p:spPr bwMode="auto">
          <a:xfrm>
            <a:off x="35278345" y="24712657"/>
            <a:ext cx="5350976" cy="5370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Acknowledgements</a:t>
            </a:r>
            <a:endParaRPr lang="en-US" sz="4400" b="1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84" y="3621553"/>
            <a:ext cx="12056226" cy="193899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3835" y="3672491"/>
            <a:ext cx="1837113" cy="1837113"/>
          </a:xfrm>
          <a:prstGeom prst="rect">
            <a:avLst/>
          </a:prstGeom>
        </p:spPr>
      </p:pic>
      <p:sp>
        <p:nvSpPr>
          <p:cNvPr id="51" name="Rounded Rectangle 50"/>
          <p:cNvSpPr/>
          <p:nvPr/>
        </p:nvSpPr>
        <p:spPr bwMode="auto">
          <a:xfrm>
            <a:off x="32931489" y="6702344"/>
            <a:ext cx="9918470" cy="7442771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Falling Tone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These waves are observed to begin with a certain frequency which then gradually decreases. How much and how fast they decrease varies between individual events and locations – events in Taiwan are generally longer and decrease slower than those at the South Pole.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Narrow Bandwidth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signals are intense, and only spread over several Hertz.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Global Distribution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Events have been recorded at high, mid, and low latitudes. High latitude measurements come from both hemispheres.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ounded Rectangle 51"/>
          <p:cNvSpPr/>
          <p:nvPr/>
        </p:nvSpPr>
        <p:spPr bwMode="auto">
          <a:xfrm>
            <a:off x="35215236" y="7118344"/>
            <a:ext cx="5350976" cy="5370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Key Features</a:t>
            </a:r>
            <a:endParaRPr lang="en-US" sz="4400" b="1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964" y="25678303"/>
            <a:ext cx="6856441" cy="5142331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2335965" y="30927323"/>
            <a:ext cx="68564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Figure 1:</a:t>
            </a:r>
          </a:p>
          <a:p>
            <a:r>
              <a:rPr lang="en-US" dirty="0" smtClean="0"/>
              <a:t>The ELF magnetometer measures changes in the magnetic field in two axes.</a:t>
            </a:r>
            <a:endParaRPr lang="en-US" dirty="0"/>
          </a:p>
        </p:txBody>
      </p:sp>
      <p:sp>
        <p:nvSpPr>
          <p:cNvPr id="66" name="Rounded Rectangle 65"/>
          <p:cNvSpPr/>
          <p:nvPr/>
        </p:nvSpPr>
        <p:spPr bwMode="auto">
          <a:xfrm>
            <a:off x="804947" y="15539313"/>
            <a:ext cx="9918472" cy="8090708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The Ion Cyclotron?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When a charged particle encounters a magnetic field, it begins spinning with a frequency proportional to the particle’s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charge and speed, as well as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strength of the magnetic field. A possible explanation is that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 ion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moving through the Earth’s magnetic field could be causing these oscillations. As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wave propagates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the source, higher frequencies may disperse more rapidly than lower ones, reaching the ground first.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Sunlit Ionosphere?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Events that are shown to occur during times when the ionosphere has been exposed to sunlight.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increased conductivity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might play an unknown role in the creation of these waves. </a:t>
            </a:r>
            <a:endParaRPr kumimoji="0" lang="en-US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Rounded Rectangle 48"/>
          <p:cNvSpPr/>
          <p:nvPr/>
        </p:nvSpPr>
        <p:spPr bwMode="auto">
          <a:xfrm>
            <a:off x="3147950" y="15745506"/>
            <a:ext cx="5350976" cy="5370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Potential Sources</a:t>
            </a:r>
            <a:endParaRPr lang="en-US" sz="24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Rounded Rectangle 67"/>
          <p:cNvSpPr/>
          <p:nvPr/>
        </p:nvSpPr>
        <p:spPr bwMode="auto">
          <a:xfrm>
            <a:off x="23752873" y="24712656"/>
            <a:ext cx="7182095" cy="47966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Events as a Function of Solar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Elevation Angle</a:t>
            </a: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b="1" u="sng" dirty="0">
              <a:latin typeface="Arial" pitchFamily="34" charset="0"/>
              <a:cs typeface="Arial" pitchFamily="34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769010" y="25706109"/>
            <a:ext cx="35991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smtClean="0"/>
              <a:t>For the first time, we can now show when these events happen from a year’s worth of data. In Taiwan events only occur well after sunrise, but persist into the evening. The south pole, with its year-long day, sees an abrupt cutoff once the sun is very low in the sky. This seems to indicate that solar heating plays a role in ELF wave generation.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15936039" y="4083217"/>
            <a:ext cx="118459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i="1" dirty="0" smtClean="0"/>
              <a:t>John </a:t>
            </a:r>
            <a:r>
              <a:rPr lang="en-US" sz="3600" i="1" dirty="0" smtClean="0"/>
              <a:t>Heavisides			 </a:t>
            </a:r>
            <a:r>
              <a:rPr lang="en-US" sz="3600" i="1" dirty="0" smtClean="0"/>
              <a:t>Dr. Marc </a:t>
            </a:r>
            <a:r>
              <a:rPr lang="en-US" sz="3600" i="1" dirty="0" err="1" smtClean="0"/>
              <a:t>Lessard</a:t>
            </a:r>
            <a:r>
              <a:rPr lang="en-US" sz="3600" i="1" dirty="0" smtClean="0"/>
              <a:t>, Faculty </a:t>
            </a:r>
            <a:r>
              <a:rPr lang="en-US" sz="3600" i="1" dirty="0"/>
              <a:t>A</a:t>
            </a:r>
            <a:r>
              <a:rPr lang="en-US" sz="3600" i="1" dirty="0" smtClean="0"/>
              <a:t>dviser</a:t>
            </a:r>
          </a:p>
          <a:p>
            <a:pPr algn="ctr"/>
            <a:r>
              <a:rPr lang="en-US" sz="2400" i="1" dirty="0" smtClean="0"/>
              <a:t>Department of Physics, University of New Hampshire, Durham, NH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25608</TotalTime>
  <Words>667</Words>
  <Application>Microsoft Office PowerPoint</Application>
  <PresentationFormat>Custom</PresentationFormat>
  <Paragraphs>86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 Presentation</vt:lpstr>
      <vt:lpstr>PowerPoint Presentation</vt:lpstr>
    </vt:vector>
  </TitlesOfParts>
  <Company>Mark Lessard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Heavisdes</dc:creator>
  <cp:lastModifiedBy>John Heavisdes</cp:lastModifiedBy>
  <cp:revision>614</cp:revision>
  <cp:lastPrinted>2006-06-26T12:29:01Z</cp:lastPrinted>
  <dcterms:modified xsi:type="dcterms:W3CDTF">2014-04-21T20:01:18Z</dcterms:modified>
</cp:coreProperties>
</file>