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4" r:id="rId1"/>
  </p:sldMasterIdLst>
  <p:notesMasterIdLst>
    <p:notesMasterId r:id="rId3"/>
  </p:notesMasterIdLst>
  <p:sldIdLst>
    <p:sldId id="256" r:id="rId2"/>
  </p:sldIdLst>
  <p:sldSz cx="43891200" cy="32918400"/>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4" d="100"/>
          <a:sy n="34" d="100"/>
        </p:scale>
        <p:origin x="1416" y="344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21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 name="Shape 3"/>
          <p:cNvSpPr txBox="1">
            <a:spLocks noGrp="1"/>
          </p:cNvSpPr>
          <p:nvPr>
            <p:ph type="body" idx="1"/>
          </p:nvPr>
        </p:nvSpPr>
        <p:spPr>
          <a:xfrm>
            <a:off x="685800" y="4343400"/>
            <a:ext cx="5486399" cy="4114800"/>
          </a:xfrm>
          <a:prstGeom prst="rect">
            <a:avLst/>
          </a:prstGeom>
        </p:spPr>
        <p:txBody>
          <a:bodyPr lIns="91425" tIns="91425" rIns="91425" b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a:endParaRPr/>
          </a:p>
        </p:txBody>
      </p:sp>
    </p:spTree>
    <p:extLst>
      <p:ext uri="{BB962C8B-B14F-4D97-AF65-F5344CB8AC3E}">
        <p14:creationId xmlns:p14="http://schemas.microsoft.com/office/powerpoint/2010/main" val="3132887373"/>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3" name="Shape 11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buNone/>
            </a:pPr>
            <a:r>
              <a:rPr lang="en"/>
              <a:t>Further work: higher order leapfrog inegrator, FEM and collisions,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3291839" y="10133390"/>
            <a:ext cx="37307699" cy="7422899"/>
          </a:xfrm>
          <a:prstGeom prst="rect">
            <a:avLst/>
          </a:prstGeom>
        </p:spPr>
        <p:txBody>
          <a:bodyPr lIns="479475" tIns="479475" rIns="479475" bIns="479475" anchor="b" anchorCtr="0"/>
          <a:lstStyle>
            <a:lvl1pPr indent="1600200" algn="ctr">
              <a:buSzPct val="100000"/>
              <a:defRPr sz="25200"/>
            </a:lvl1pPr>
            <a:lvl2pPr indent="1600200" algn="ctr">
              <a:buSzPct val="100000"/>
              <a:defRPr sz="25200"/>
            </a:lvl2pPr>
            <a:lvl3pPr indent="1600200" algn="ctr">
              <a:buSzPct val="100000"/>
              <a:defRPr sz="25200"/>
            </a:lvl3pPr>
            <a:lvl4pPr indent="1600200" algn="ctr">
              <a:buSzPct val="100000"/>
              <a:defRPr sz="25200"/>
            </a:lvl4pPr>
            <a:lvl5pPr indent="1600200" algn="ctr">
              <a:buSzPct val="100000"/>
              <a:defRPr sz="25200"/>
            </a:lvl5pPr>
            <a:lvl6pPr indent="1600200" algn="ctr">
              <a:buSzPct val="100000"/>
              <a:defRPr sz="25200"/>
            </a:lvl6pPr>
            <a:lvl7pPr indent="1600200" algn="ctr">
              <a:buSzPct val="100000"/>
              <a:defRPr sz="25200"/>
            </a:lvl7pPr>
            <a:lvl8pPr indent="1600200" algn="ctr">
              <a:buSzPct val="100000"/>
              <a:defRPr sz="25200"/>
            </a:lvl8pPr>
            <a:lvl9pPr indent="1600200" algn="ctr">
              <a:buSzPct val="100000"/>
              <a:defRPr sz="25200"/>
            </a:lvl9pPr>
          </a:lstStyle>
          <a:p>
            <a:endParaRPr/>
          </a:p>
        </p:txBody>
      </p:sp>
      <p:sp>
        <p:nvSpPr>
          <p:cNvPr id="9" name="Shape 9"/>
          <p:cNvSpPr txBox="1">
            <a:spLocks noGrp="1"/>
          </p:cNvSpPr>
          <p:nvPr>
            <p:ph type="subTitle" idx="1"/>
          </p:nvPr>
        </p:nvSpPr>
        <p:spPr>
          <a:xfrm>
            <a:off x="3291839" y="18176342"/>
            <a:ext cx="37307699" cy="5022300"/>
          </a:xfrm>
          <a:prstGeom prst="rect">
            <a:avLst/>
          </a:prstGeom>
        </p:spPr>
        <p:txBody>
          <a:bodyPr lIns="479475" tIns="479475" rIns="479475" bIns="479475" anchor="t" anchorCtr="0"/>
          <a:lstStyle>
            <a:lvl1pPr marL="0" algn="ctr">
              <a:spcBef>
                <a:spcPts val="0"/>
              </a:spcBef>
              <a:buClr>
                <a:schemeClr val="dk2"/>
              </a:buClr>
              <a:buNone/>
              <a:defRPr>
                <a:solidFill>
                  <a:schemeClr val="dk2"/>
                </a:solidFill>
              </a:defRPr>
            </a:lvl1pPr>
            <a:lvl2pPr marL="0" indent="1003300" algn="ctr">
              <a:spcBef>
                <a:spcPts val="0"/>
              </a:spcBef>
              <a:buClr>
                <a:schemeClr val="dk2"/>
              </a:buClr>
              <a:buSzPct val="100000"/>
              <a:buNone/>
              <a:defRPr sz="15700">
                <a:solidFill>
                  <a:schemeClr val="dk2"/>
                </a:solidFill>
              </a:defRPr>
            </a:lvl2pPr>
            <a:lvl3pPr marL="0" indent="1003300" algn="ctr">
              <a:spcBef>
                <a:spcPts val="0"/>
              </a:spcBef>
              <a:buClr>
                <a:schemeClr val="dk2"/>
              </a:buClr>
              <a:buSzPct val="100000"/>
              <a:buNone/>
              <a:defRPr sz="15700">
                <a:solidFill>
                  <a:schemeClr val="dk2"/>
                </a:solidFill>
              </a:defRPr>
            </a:lvl3pPr>
            <a:lvl4pPr marL="0" indent="1003300" algn="ctr">
              <a:spcBef>
                <a:spcPts val="0"/>
              </a:spcBef>
              <a:buClr>
                <a:schemeClr val="dk2"/>
              </a:buClr>
              <a:buSzPct val="100000"/>
              <a:buNone/>
              <a:defRPr sz="15700">
                <a:solidFill>
                  <a:schemeClr val="dk2"/>
                </a:solidFill>
              </a:defRPr>
            </a:lvl4pPr>
            <a:lvl5pPr marL="0" indent="1003300" algn="ctr">
              <a:spcBef>
                <a:spcPts val="0"/>
              </a:spcBef>
              <a:buClr>
                <a:schemeClr val="dk2"/>
              </a:buClr>
              <a:buSzPct val="100000"/>
              <a:buNone/>
              <a:defRPr sz="15700">
                <a:solidFill>
                  <a:schemeClr val="dk2"/>
                </a:solidFill>
              </a:defRPr>
            </a:lvl5pPr>
            <a:lvl6pPr marL="0" indent="1003300" algn="ctr">
              <a:spcBef>
                <a:spcPts val="0"/>
              </a:spcBef>
              <a:buClr>
                <a:schemeClr val="dk2"/>
              </a:buClr>
              <a:buSzPct val="100000"/>
              <a:buNone/>
              <a:defRPr sz="15700">
                <a:solidFill>
                  <a:schemeClr val="dk2"/>
                </a:solidFill>
              </a:defRPr>
            </a:lvl6pPr>
            <a:lvl7pPr marL="0" indent="1003300" algn="ctr">
              <a:spcBef>
                <a:spcPts val="0"/>
              </a:spcBef>
              <a:buClr>
                <a:schemeClr val="dk2"/>
              </a:buClr>
              <a:buSzPct val="100000"/>
              <a:buNone/>
              <a:defRPr sz="15700">
                <a:solidFill>
                  <a:schemeClr val="dk2"/>
                </a:solidFill>
              </a:defRPr>
            </a:lvl7pPr>
            <a:lvl8pPr marL="0" indent="1003300" algn="ctr">
              <a:spcBef>
                <a:spcPts val="0"/>
              </a:spcBef>
              <a:buClr>
                <a:schemeClr val="dk2"/>
              </a:buClr>
              <a:buSzPct val="100000"/>
              <a:buNone/>
              <a:defRPr sz="15700">
                <a:solidFill>
                  <a:schemeClr val="dk2"/>
                </a:solidFill>
              </a:defRPr>
            </a:lvl8pPr>
            <a:lvl9pPr marL="0" indent="1003300" algn="ctr">
              <a:spcBef>
                <a:spcPts val="0"/>
              </a:spcBef>
              <a:buClr>
                <a:schemeClr val="dk2"/>
              </a:buClr>
              <a:buSzPct val="100000"/>
              <a:buNone/>
              <a:defRPr sz="157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2" name="Shape 12"/>
          <p:cNvSpPr txBox="1">
            <a:spLocks noGrp="1"/>
          </p:cNvSpPr>
          <p:nvPr>
            <p:ph type="body" idx="1"/>
          </p:nvPr>
        </p:nvSpPr>
        <p:spPr>
          <a:xfrm>
            <a:off x="2194559" y="7680960"/>
            <a:ext cx="39501900" cy="23844300"/>
          </a:xfrm>
          <a:prstGeom prst="rect">
            <a:avLst/>
          </a:prstGeom>
        </p:spPr>
        <p:txBody>
          <a:bodyPr lIns="479475" tIns="479475" rIns="479475" bIns="479475" anchor="t" anchorCtr="0"/>
          <a:lstStyle>
            <a:lvl1pPr>
              <a:defRPr/>
            </a:lvl1pPr>
            <a:lvl2pPr indent="2400300">
              <a:defRPr/>
            </a:lvl2pPr>
            <a:lvl3pPr indent="4800600">
              <a:defRPr/>
            </a:lvl3pPr>
            <a:lvl4pPr indent="7188200">
              <a:defRPr/>
            </a:lvl4pPr>
            <a:lvl5pPr>
              <a:defRPr/>
            </a:lvl5pPr>
            <a:lvl6pPr>
              <a:defRPr/>
            </a:lvl6pPr>
            <a:lvl7pPr>
              <a:defRPr/>
            </a:lvl7pPr>
            <a:lvl8pPr>
              <a:defRPr/>
            </a:lvl8pPr>
            <a:lvl9pP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5" name="Shape 15"/>
          <p:cNvSpPr txBox="1">
            <a:spLocks noGrp="1"/>
          </p:cNvSpPr>
          <p:nvPr>
            <p:ph type="body" idx="1"/>
          </p:nvPr>
        </p:nvSpPr>
        <p:spPr>
          <a:xfrm>
            <a:off x="2194559" y="7680960"/>
            <a:ext cx="19173600" cy="23844300"/>
          </a:xfrm>
          <a:prstGeom prst="rect">
            <a:avLst/>
          </a:prstGeom>
        </p:spPr>
        <p:txBody>
          <a:bodyPr lIns="479475" tIns="479475" rIns="479475" bIns="479475" anchor="t"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6" name="Shape 16"/>
          <p:cNvSpPr txBox="1">
            <a:spLocks noGrp="1"/>
          </p:cNvSpPr>
          <p:nvPr>
            <p:ph type="body" idx="2"/>
          </p:nvPr>
        </p:nvSpPr>
        <p:spPr>
          <a:xfrm>
            <a:off x="22522914" y="7680960"/>
            <a:ext cx="19173600" cy="23844300"/>
          </a:xfrm>
          <a:prstGeom prst="rect">
            <a:avLst/>
          </a:prstGeom>
        </p:spPr>
        <p:txBody>
          <a:bodyPr lIns="479475" tIns="479475" rIns="479475" bIns="479475" anchor="t"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2194559" y="28200378"/>
            <a:ext cx="39501900" cy="3324899"/>
          </a:xfrm>
          <a:prstGeom prst="rect">
            <a:avLst/>
          </a:prstGeom>
        </p:spPr>
        <p:txBody>
          <a:bodyPr lIns="479475" tIns="479475" rIns="479475" bIns="479475" anchor="t" anchorCtr="0"/>
          <a:lstStyle>
            <a:lvl1pPr marL="1498600" indent="-901700" algn="ctr">
              <a:spcBef>
                <a:spcPts val="1900"/>
              </a:spcBef>
              <a:buSzPct val="100000"/>
              <a:buNone/>
              <a:defRPr sz="9400"/>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marL="0" indent="1193800">
              <a:buClr>
                <a:schemeClr val="dk1"/>
              </a:buClr>
              <a:buSzPct val="100000"/>
              <a:buNone/>
              <a:defRPr sz="18900" b="1">
                <a:solidFill>
                  <a:schemeClr val="dk1"/>
                </a:solidFill>
              </a:defRPr>
            </a:lvl1pPr>
            <a:lvl2pPr marL="0" indent="1193800">
              <a:buClr>
                <a:schemeClr val="dk1"/>
              </a:buClr>
              <a:buSzPct val="100000"/>
              <a:buNone/>
              <a:defRPr sz="18900" b="1">
                <a:solidFill>
                  <a:schemeClr val="dk1"/>
                </a:solidFill>
              </a:defRPr>
            </a:lvl2pPr>
            <a:lvl3pPr marL="0" indent="1193800">
              <a:buClr>
                <a:schemeClr val="dk1"/>
              </a:buClr>
              <a:buSzPct val="100000"/>
              <a:buNone/>
              <a:defRPr sz="18900" b="1">
                <a:solidFill>
                  <a:schemeClr val="dk1"/>
                </a:solidFill>
              </a:defRPr>
            </a:lvl3pPr>
            <a:lvl4pPr marL="0" indent="1193800">
              <a:buClr>
                <a:schemeClr val="dk1"/>
              </a:buClr>
              <a:buSzPct val="100000"/>
              <a:buNone/>
              <a:defRPr sz="18900" b="1">
                <a:solidFill>
                  <a:schemeClr val="dk1"/>
                </a:solidFill>
              </a:defRPr>
            </a:lvl4pPr>
            <a:lvl5pPr marL="0" indent="1193800">
              <a:buClr>
                <a:schemeClr val="dk1"/>
              </a:buClr>
              <a:buSzPct val="100000"/>
              <a:buNone/>
              <a:defRPr sz="18900" b="1">
                <a:solidFill>
                  <a:schemeClr val="dk1"/>
                </a:solidFill>
              </a:defRPr>
            </a:lvl5pPr>
            <a:lvl6pPr marL="0" indent="1193800">
              <a:buClr>
                <a:schemeClr val="dk1"/>
              </a:buClr>
              <a:buSzPct val="100000"/>
              <a:buNone/>
              <a:defRPr sz="18900" b="1">
                <a:solidFill>
                  <a:schemeClr val="dk1"/>
                </a:solidFill>
              </a:defRPr>
            </a:lvl6pPr>
            <a:lvl7pPr marL="0" indent="1193800">
              <a:buClr>
                <a:schemeClr val="dk1"/>
              </a:buClr>
              <a:buSzPct val="100000"/>
              <a:buNone/>
              <a:defRPr sz="18900" b="1">
                <a:solidFill>
                  <a:schemeClr val="dk1"/>
                </a:solidFill>
              </a:defRPr>
            </a:lvl7pPr>
            <a:lvl8pPr marL="0" indent="1193800">
              <a:buClr>
                <a:schemeClr val="dk1"/>
              </a:buClr>
              <a:buSzPct val="100000"/>
              <a:buNone/>
              <a:defRPr sz="18900" b="1">
                <a:solidFill>
                  <a:schemeClr val="dk1"/>
                </a:solidFill>
              </a:defRPr>
            </a:lvl8pPr>
            <a:lvl9pPr marL="0" indent="1193800">
              <a:buClr>
                <a:schemeClr val="dk1"/>
              </a:buClr>
              <a:buSzPct val="100000"/>
              <a:buNone/>
              <a:defRPr sz="18900" b="1">
                <a:solidFill>
                  <a:schemeClr val="dk1"/>
                </a:solidFill>
              </a:defRPr>
            </a:lvl9pPr>
          </a:lstStyle>
          <a:p>
            <a:endParaRPr/>
          </a:p>
        </p:txBody>
      </p:sp>
      <p:sp>
        <p:nvSpPr>
          <p:cNvPr id="6" name="Shape 6"/>
          <p:cNvSpPr txBox="1">
            <a:spLocks noGrp="1"/>
          </p:cNvSpPr>
          <p:nvPr>
            <p:ph type="body" idx="1"/>
          </p:nvPr>
        </p:nvSpPr>
        <p:spPr>
          <a:xfrm>
            <a:off x="2194559" y="7680960"/>
            <a:ext cx="39501900" cy="23844300"/>
          </a:xfrm>
          <a:prstGeom prst="rect">
            <a:avLst/>
          </a:prstGeom>
        </p:spPr>
        <p:txBody>
          <a:bodyPr lIns="479475" tIns="479475" rIns="479475" bIns="479475" anchor="t" anchorCtr="0"/>
          <a:lstStyle>
            <a:lvl1pPr marL="1803400" indent="-800100">
              <a:spcBef>
                <a:spcPts val="3100"/>
              </a:spcBef>
              <a:buClr>
                <a:schemeClr val="dk1"/>
              </a:buClr>
              <a:buSzPct val="100000"/>
              <a:defRPr sz="15700">
                <a:solidFill>
                  <a:schemeClr val="dk1"/>
                </a:solidFill>
              </a:defRPr>
            </a:lvl1pPr>
            <a:lvl2pPr marL="3898900" indent="-698500">
              <a:spcBef>
                <a:spcPts val="2500"/>
              </a:spcBef>
              <a:buClr>
                <a:schemeClr val="dk1"/>
              </a:buClr>
              <a:buSzPct val="100000"/>
              <a:defRPr sz="12600">
                <a:solidFill>
                  <a:schemeClr val="dk1"/>
                </a:solidFill>
              </a:defRPr>
            </a:lvl2pPr>
            <a:lvl3pPr marL="5994400" indent="-393700">
              <a:spcBef>
                <a:spcPts val="2500"/>
              </a:spcBef>
              <a:buClr>
                <a:schemeClr val="dk1"/>
              </a:buClr>
              <a:buSzPct val="100000"/>
              <a:defRPr sz="12600">
                <a:solidFill>
                  <a:schemeClr val="dk1"/>
                </a:solidFill>
              </a:defRPr>
            </a:lvl3pPr>
            <a:lvl4pPr marL="8394700" indent="-596900">
              <a:spcBef>
                <a:spcPts val="1900"/>
              </a:spcBef>
              <a:buClr>
                <a:schemeClr val="dk1"/>
              </a:buClr>
              <a:buSzPct val="100000"/>
              <a:defRPr sz="9400">
                <a:solidFill>
                  <a:schemeClr val="dk1"/>
                </a:solidFill>
              </a:defRPr>
            </a:lvl4pPr>
            <a:lvl5pPr marL="10795000" indent="-609600">
              <a:spcBef>
                <a:spcPts val="1900"/>
              </a:spcBef>
              <a:buClr>
                <a:schemeClr val="dk1"/>
              </a:buClr>
              <a:buSzPct val="100000"/>
              <a:defRPr sz="9400">
                <a:solidFill>
                  <a:schemeClr val="dk1"/>
                </a:solidFill>
              </a:defRPr>
            </a:lvl5pPr>
            <a:lvl6pPr marL="13182600" indent="-596900">
              <a:spcBef>
                <a:spcPts val="1900"/>
              </a:spcBef>
              <a:buClr>
                <a:schemeClr val="dk1"/>
              </a:buClr>
              <a:buSzPct val="100000"/>
              <a:defRPr sz="9400">
                <a:solidFill>
                  <a:schemeClr val="dk1"/>
                </a:solidFill>
              </a:defRPr>
            </a:lvl6pPr>
            <a:lvl7pPr marL="15582900" indent="-596900">
              <a:spcBef>
                <a:spcPts val="1900"/>
              </a:spcBef>
              <a:buClr>
                <a:schemeClr val="dk1"/>
              </a:buClr>
              <a:buSzPct val="100000"/>
              <a:defRPr sz="9400">
                <a:solidFill>
                  <a:schemeClr val="dk1"/>
                </a:solidFill>
              </a:defRPr>
            </a:lvl7pPr>
            <a:lvl8pPr marL="17983200" indent="-596900">
              <a:spcBef>
                <a:spcPts val="1900"/>
              </a:spcBef>
              <a:buClr>
                <a:schemeClr val="dk1"/>
              </a:buClr>
              <a:buSzPct val="100000"/>
              <a:defRPr sz="9400">
                <a:solidFill>
                  <a:schemeClr val="dk1"/>
                </a:solidFill>
              </a:defRPr>
            </a:lvl8pPr>
            <a:lvl9pPr marL="20383500" indent="-596900">
              <a:spcBef>
                <a:spcPts val="1900"/>
              </a:spcBef>
              <a:buClr>
                <a:schemeClr val="dk1"/>
              </a:buClr>
              <a:buSzPct val="100000"/>
              <a:defRPr sz="9400">
                <a:solidFill>
                  <a:schemeClr val="dk1"/>
                </a:solidFi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22"/>
        <p:cNvGrpSpPr/>
        <p:nvPr/>
      </p:nvGrpSpPr>
      <p:grpSpPr>
        <a:xfrm>
          <a:off x="0" y="0"/>
          <a:ext cx="0" cy="0"/>
          <a:chOff x="0" y="0"/>
          <a:chExt cx="0" cy="0"/>
        </a:xfrm>
      </p:grpSpPr>
      <p:sp>
        <p:nvSpPr>
          <p:cNvPr id="23" name="Shape 23"/>
          <p:cNvSpPr/>
          <p:nvPr/>
        </p:nvSpPr>
        <p:spPr>
          <a:xfrm>
            <a:off x="21705412" y="9735925"/>
            <a:ext cx="7288800" cy="9160499"/>
          </a:xfrm>
          <a:prstGeom prst="rect">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24" name="Shape 24"/>
          <p:cNvSpPr/>
          <p:nvPr/>
        </p:nvSpPr>
        <p:spPr>
          <a:xfrm>
            <a:off x="0" y="-39800"/>
            <a:ext cx="43891199" cy="3917399"/>
          </a:xfrm>
          <a:prstGeom prst="rect">
            <a:avLst/>
          </a:prstGeom>
          <a:solidFill>
            <a:srgbClr val="A4C2F4"/>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25" name="Shape 25"/>
          <p:cNvSpPr/>
          <p:nvPr/>
        </p:nvSpPr>
        <p:spPr>
          <a:xfrm>
            <a:off x="29858075" y="7708350"/>
            <a:ext cx="6916199" cy="22050899"/>
          </a:xfrm>
          <a:prstGeom prst="roundRect">
            <a:avLst>
              <a:gd name="adj" fmla="val 16667"/>
            </a:avLst>
          </a:prstGeom>
          <a:solidFill>
            <a:srgbClr val="C9DAF8"/>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26" name="Shape 26"/>
          <p:cNvSpPr/>
          <p:nvPr/>
        </p:nvSpPr>
        <p:spPr>
          <a:xfrm>
            <a:off x="14214337" y="7708350"/>
            <a:ext cx="6916199" cy="22050899"/>
          </a:xfrm>
          <a:prstGeom prst="roundRect">
            <a:avLst>
              <a:gd name="adj" fmla="val 16667"/>
            </a:avLst>
          </a:prstGeom>
          <a:solidFill>
            <a:srgbClr val="C9DAF8"/>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27" name="Shape 27"/>
          <p:cNvSpPr txBox="1"/>
          <p:nvPr/>
        </p:nvSpPr>
        <p:spPr>
          <a:xfrm>
            <a:off x="0" y="0"/>
            <a:ext cx="43891199" cy="2460600"/>
          </a:xfrm>
          <a:prstGeom prst="rect">
            <a:avLst/>
          </a:prstGeom>
        </p:spPr>
        <p:txBody>
          <a:bodyPr lIns="91425" tIns="91425" rIns="91425" bIns="91425" anchor="t" anchorCtr="0">
            <a:noAutofit/>
          </a:bodyPr>
          <a:lstStyle/>
          <a:p>
            <a:pPr lvl="0" algn="ctr" rtl="0">
              <a:buNone/>
            </a:pPr>
            <a:r>
              <a:rPr lang="en" sz="12800"/>
              <a:t>Asteroid Modeling and Prediction</a:t>
            </a:r>
          </a:p>
        </p:txBody>
      </p:sp>
      <p:sp>
        <p:nvSpPr>
          <p:cNvPr id="28" name="Shape 28"/>
          <p:cNvSpPr txBox="1"/>
          <p:nvPr/>
        </p:nvSpPr>
        <p:spPr>
          <a:xfrm>
            <a:off x="721825" y="5314950"/>
            <a:ext cx="6916199" cy="1862100"/>
          </a:xfrm>
          <a:prstGeom prst="rect">
            <a:avLst/>
          </a:prstGeom>
        </p:spPr>
        <p:txBody>
          <a:bodyPr lIns="91425" tIns="91425" rIns="91425" bIns="91425" anchor="t" anchorCtr="0">
            <a:noAutofit/>
          </a:bodyPr>
          <a:lstStyle/>
          <a:p>
            <a:pPr>
              <a:buNone/>
            </a:pPr>
            <a:r>
              <a:rPr lang="en" sz="7200" b="1"/>
              <a:t>Introduction</a:t>
            </a:r>
          </a:p>
        </p:txBody>
      </p:sp>
      <p:sp>
        <p:nvSpPr>
          <p:cNvPr id="29" name="Shape 29"/>
          <p:cNvSpPr txBox="1"/>
          <p:nvPr/>
        </p:nvSpPr>
        <p:spPr>
          <a:xfrm>
            <a:off x="721825" y="7177050"/>
            <a:ext cx="11658900" cy="5970900"/>
          </a:xfrm>
          <a:prstGeom prst="rect">
            <a:avLst/>
          </a:prstGeom>
        </p:spPr>
        <p:txBody>
          <a:bodyPr lIns="91425" tIns="91425" rIns="91425" bIns="91425" anchor="t" anchorCtr="0">
            <a:noAutofit/>
          </a:bodyPr>
          <a:lstStyle/>
          <a:p>
            <a:pPr>
              <a:buNone/>
            </a:pPr>
            <a:r>
              <a:rPr lang="en" sz="3000"/>
              <a:t>Asteroid impact with Earth is an ever present danger for the inhabitants of our planet.  The desire to be able to avoid such catastrophe is very clear.  For that reason, asteroids are closely studied, and data is collected that will help predict their paths of travel.  But how can this data be used to accurately predict if an asteroid is a threat to us in something so large and complex as our solar system?  Moreover, if it is discovered that an asteroid will impact the planet in the future, could it be effectively deflected away from Earth in time?  These are the problems that the Asteroid Modeling and Prediction team attempted to solve.  It was the goal of the team to model the planets and asteroids within the solar system in a way that is accurate and fast to compute.</a:t>
            </a:r>
          </a:p>
        </p:txBody>
      </p:sp>
      <p:sp>
        <p:nvSpPr>
          <p:cNvPr id="30" name="Shape 30"/>
          <p:cNvSpPr txBox="1"/>
          <p:nvPr/>
        </p:nvSpPr>
        <p:spPr>
          <a:xfrm>
            <a:off x="14883587" y="5314950"/>
            <a:ext cx="14110499" cy="1862100"/>
          </a:xfrm>
          <a:prstGeom prst="rect">
            <a:avLst/>
          </a:prstGeom>
        </p:spPr>
        <p:txBody>
          <a:bodyPr lIns="91425" tIns="91425" rIns="91425" bIns="91425" anchor="t" anchorCtr="0">
            <a:noAutofit/>
          </a:bodyPr>
          <a:lstStyle/>
          <a:p>
            <a:pPr lvl="0" rtl="0">
              <a:buNone/>
            </a:pPr>
            <a:r>
              <a:rPr lang="en" sz="7200" b="1"/>
              <a:t>Astronomical Body Simulation</a:t>
            </a:r>
          </a:p>
        </p:txBody>
      </p:sp>
      <p:sp>
        <p:nvSpPr>
          <p:cNvPr id="31" name="Shape 31"/>
          <p:cNvSpPr txBox="1"/>
          <p:nvPr/>
        </p:nvSpPr>
        <p:spPr>
          <a:xfrm>
            <a:off x="30946700" y="5314950"/>
            <a:ext cx="9856500" cy="1862100"/>
          </a:xfrm>
          <a:prstGeom prst="rect">
            <a:avLst/>
          </a:prstGeom>
        </p:spPr>
        <p:txBody>
          <a:bodyPr lIns="91425" tIns="91425" rIns="91425" bIns="91425" anchor="t" anchorCtr="0">
            <a:noAutofit/>
          </a:bodyPr>
          <a:lstStyle/>
          <a:p>
            <a:pPr>
              <a:buNone/>
            </a:pPr>
            <a:r>
              <a:rPr lang="en" sz="7200" b="1"/>
              <a:t>Technical Methods</a:t>
            </a:r>
          </a:p>
        </p:txBody>
      </p:sp>
      <p:sp>
        <p:nvSpPr>
          <p:cNvPr id="32" name="Shape 32"/>
          <p:cNvSpPr txBox="1"/>
          <p:nvPr/>
        </p:nvSpPr>
        <p:spPr>
          <a:xfrm>
            <a:off x="14883587" y="8219500"/>
            <a:ext cx="4675500" cy="1074000"/>
          </a:xfrm>
          <a:prstGeom prst="rect">
            <a:avLst/>
          </a:prstGeom>
        </p:spPr>
        <p:txBody>
          <a:bodyPr lIns="91425" tIns="91425" rIns="91425" bIns="91425" anchor="t" anchorCtr="0">
            <a:noAutofit/>
          </a:bodyPr>
          <a:lstStyle/>
          <a:p>
            <a:pPr>
              <a:buNone/>
            </a:pPr>
            <a:r>
              <a:rPr lang="en" sz="3600" b="1"/>
              <a:t>N-Body Simulation</a:t>
            </a:r>
          </a:p>
        </p:txBody>
      </p:sp>
      <p:sp>
        <p:nvSpPr>
          <p:cNvPr id="33" name="Shape 33"/>
          <p:cNvSpPr txBox="1"/>
          <p:nvPr/>
        </p:nvSpPr>
        <p:spPr>
          <a:xfrm>
            <a:off x="721825" y="13576275"/>
            <a:ext cx="7392299" cy="1326899"/>
          </a:xfrm>
          <a:prstGeom prst="rect">
            <a:avLst/>
          </a:prstGeom>
        </p:spPr>
        <p:txBody>
          <a:bodyPr lIns="91425" tIns="91425" rIns="91425" bIns="91425" anchor="t" anchorCtr="0">
            <a:noAutofit/>
          </a:bodyPr>
          <a:lstStyle/>
          <a:p>
            <a:pPr>
              <a:buNone/>
            </a:pPr>
            <a:r>
              <a:rPr lang="en" sz="7200" b="1"/>
              <a:t>Results</a:t>
            </a:r>
          </a:p>
        </p:txBody>
      </p:sp>
      <p:sp>
        <p:nvSpPr>
          <p:cNvPr id="34" name="Shape 34"/>
          <p:cNvSpPr txBox="1"/>
          <p:nvPr/>
        </p:nvSpPr>
        <p:spPr>
          <a:xfrm>
            <a:off x="950425" y="15264500"/>
            <a:ext cx="11658900" cy="5370599"/>
          </a:xfrm>
          <a:prstGeom prst="rect">
            <a:avLst/>
          </a:prstGeom>
        </p:spPr>
        <p:txBody>
          <a:bodyPr lIns="91425" tIns="91425" rIns="91425" bIns="91425" anchor="t" anchorCtr="0">
            <a:noAutofit/>
          </a:bodyPr>
          <a:lstStyle/>
          <a:p>
            <a:pPr>
              <a:buNone/>
            </a:pPr>
            <a:r>
              <a:rPr lang="en" sz="3000"/>
              <a:t>Many mathematical models were evaluated for use with the project.  The equations and methods that were determined to be possible to implement within the scope of the project are detailed on this poster.  The software system that was built can model the solar system with asteroids moving through it.  This can be used to predict their destination of an asteroid and its origin.  However, there are several aspects of asteroid modeling that the team was not able to implement. Modelling collisions with asteroids was determined to be to much work for the given time frame. Finite Element Analysis was considered for modelling the asteroid collisions.  This can be a possible task for future asteroid modeling teams.</a:t>
            </a:r>
          </a:p>
        </p:txBody>
      </p:sp>
      <p:sp>
        <p:nvSpPr>
          <p:cNvPr id="35" name="Shape 35"/>
          <p:cNvSpPr txBox="1"/>
          <p:nvPr/>
        </p:nvSpPr>
        <p:spPr>
          <a:xfrm>
            <a:off x="14883587" y="9735925"/>
            <a:ext cx="5791500" cy="9834000"/>
          </a:xfrm>
          <a:prstGeom prst="rect">
            <a:avLst/>
          </a:prstGeom>
        </p:spPr>
        <p:txBody>
          <a:bodyPr lIns="91425" tIns="91425" rIns="91425" bIns="91425" anchor="t" anchorCtr="0">
            <a:noAutofit/>
          </a:bodyPr>
          <a:lstStyle/>
          <a:p>
            <a:pPr marL="457200" lvl="0" indent="-419100" rtl="0">
              <a:buClr>
                <a:schemeClr val="dk1"/>
              </a:buClr>
              <a:buSzPct val="100000"/>
              <a:buFont typeface="Arial"/>
              <a:buChar char="●"/>
            </a:pPr>
            <a:r>
              <a:rPr lang="en" sz="3000" dirty="0">
                <a:solidFill>
                  <a:schemeClr val="dk1"/>
                </a:solidFill>
              </a:rPr>
              <a:t>Gravity connects all astronomical bodies, including asteroids</a:t>
            </a:r>
          </a:p>
          <a:p>
            <a:endParaRPr lang="en" sz="3000" dirty="0">
              <a:solidFill>
                <a:schemeClr val="dk1"/>
              </a:solidFill>
            </a:endParaRPr>
          </a:p>
          <a:p>
            <a:pPr marL="457200" lvl="0" indent="-419100" rtl="0">
              <a:buClr>
                <a:schemeClr val="dk1"/>
              </a:buClr>
              <a:buSzPct val="100000"/>
              <a:buFont typeface="Arial"/>
              <a:buChar char="●"/>
            </a:pPr>
            <a:r>
              <a:rPr lang="en" sz="3000" dirty="0">
                <a:solidFill>
                  <a:schemeClr val="dk1"/>
                </a:solidFill>
              </a:rPr>
              <a:t>The gravitational force between two bodies can be found using a simple equation</a:t>
            </a:r>
          </a:p>
          <a:p>
            <a:endParaRPr lang="en" sz="3000" dirty="0">
              <a:solidFill>
                <a:schemeClr val="dk1"/>
              </a:solidFill>
            </a:endParaRPr>
          </a:p>
          <a:p>
            <a:pPr marL="457200" lvl="0" indent="-419100" rtl="0">
              <a:buClr>
                <a:schemeClr val="dk1"/>
              </a:buClr>
              <a:buSzPct val="100000"/>
              <a:buFont typeface="Arial"/>
              <a:buChar char="●"/>
            </a:pPr>
            <a:r>
              <a:rPr lang="en" sz="3000" dirty="0">
                <a:solidFill>
                  <a:schemeClr val="dk1"/>
                </a:solidFill>
              </a:rPr>
              <a:t>The equation can be applied to many pairs of bodies in one simulation to find a net force for each one</a:t>
            </a:r>
          </a:p>
          <a:p>
            <a:endParaRPr lang="en" sz="3000" dirty="0">
              <a:solidFill>
                <a:schemeClr val="dk1"/>
              </a:solidFill>
            </a:endParaRPr>
          </a:p>
          <a:p>
            <a:pPr marL="457200" lvl="0" indent="-419100" rtl="0">
              <a:buClr>
                <a:schemeClr val="dk1"/>
              </a:buClr>
              <a:buSzPct val="100000"/>
              <a:buFont typeface="Arial"/>
              <a:buChar char="●"/>
            </a:pPr>
            <a:r>
              <a:rPr lang="en" sz="3000" dirty="0">
                <a:solidFill>
                  <a:schemeClr val="dk1"/>
                </a:solidFill>
              </a:rPr>
              <a:t>These forces can be found at each time interval to model the motion of a system</a:t>
            </a:r>
          </a:p>
          <a:p>
            <a:endParaRPr lang="en" sz="3000" dirty="0">
              <a:solidFill>
                <a:schemeClr val="dk1"/>
              </a:solidFill>
            </a:endParaRPr>
          </a:p>
          <a:p>
            <a:pPr lvl="0" rtl="0">
              <a:buNone/>
            </a:pPr>
            <a:r>
              <a:rPr lang="en" sz="3000" dirty="0">
                <a:solidFill>
                  <a:schemeClr val="dk1"/>
                </a:solidFill>
              </a:rPr>
              <a:t>Equation: </a:t>
            </a:r>
          </a:p>
          <a:p>
            <a:pPr lvl="0" rtl="0">
              <a:buNone/>
            </a:pPr>
            <a:r>
              <a:rPr lang="en" sz="3000" dirty="0">
                <a:solidFill>
                  <a:schemeClr val="dk1"/>
                </a:solidFill>
              </a:rPr>
              <a:t>		</a:t>
            </a:r>
            <a:r>
              <a:rPr lang="en" sz="3000" dirty="0" smtClean="0">
                <a:solidFill>
                  <a:schemeClr val="dk1"/>
                </a:solidFill>
              </a:rPr>
              <a:t>F </a:t>
            </a:r>
            <a:r>
              <a:rPr lang="en" sz="3000" dirty="0">
                <a:solidFill>
                  <a:schemeClr val="dk1"/>
                </a:solidFill>
              </a:rPr>
              <a:t>= GM</a:t>
            </a:r>
            <a:r>
              <a:rPr lang="en" sz="3000" baseline="-25000" dirty="0">
                <a:solidFill>
                  <a:schemeClr val="dk1"/>
                </a:solidFill>
              </a:rPr>
              <a:t>1</a:t>
            </a:r>
            <a:r>
              <a:rPr lang="en" sz="3000" dirty="0">
                <a:solidFill>
                  <a:schemeClr val="dk1"/>
                </a:solidFill>
              </a:rPr>
              <a:t>M</a:t>
            </a:r>
            <a:r>
              <a:rPr lang="en" sz="3000" baseline="-25000" dirty="0">
                <a:solidFill>
                  <a:schemeClr val="dk1"/>
                </a:solidFill>
              </a:rPr>
              <a:t>2</a:t>
            </a:r>
          </a:p>
          <a:p>
            <a:pPr lvl="0" rtl="0">
              <a:buNone/>
            </a:pPr>
            <a:r>
              <a:rPr lang="en" sz="3000" dirty="0">
                <a:solidFill>
                  <a:schemeClr val="dk1"/>
                </a:solidFill>
              </a:rPr>
              <a:t>                             </a:t>
            </a:r>
          </a:p>
        </p:txBody>
      </p:sp>
      <p:sp>
        <p:nvSpPr>
          <p:cNvPr id="36" name="Shape 36"/>
          <p:cNvSpPr txBox="1"/>
          <p:nvPr/>
        </p:nvSpPr>
        <p:spPr>
          <a:xfrm>
            <a:off x="15007962" y="21488675"/>
            <a:ext cx="5791500" cy="7953000"/>
          </a:xfrm>
          <a:prstGeom prst="rect">
            <a:avLst/>
          </a:prstGeom>
        </p:spPr>
        <p:txBody>
          <a:bodyPr lIns="91425" tIns="91425" rIns="91425" bIns="91425" anchor="t" anchorCtr="0">
            <a:noAutofit/>
          </a:bodyPr>
          <a:lstStyle/>
          <a:p>
            <a:pPr marL="457200" lvl="0" indent="-419100" rtl="0">
              <a:buClr>
                <a:srgbClr val="000000"/>
              </a:buClr>
              <a:buSzPct val="100000"/>
              <a:buFont typeface="Arial"/>
              <a:buChar char="●"/>
            </a:pPr>
            <a:r>
              <a:rPr lang="en" sz="3000"/>
              <a:t>Radiation from the sun exerts force on the astronomical bodies that it hits</a:t>
            </a:r>
          </a:p>
          <a:p>
            <a:endParaRPr lang="en" sz="3000"/>
          </a:p>
          <a:p>
            <a:pPr marL="457200" lvl="0" indent="-419100" rtl="0">
              <a:buClr>
                <a:srgbClr val="000000"/>
              </a:buClr>
              <a:buSzPct val="100000"/>
              <a:buFont typeface="Arial"/>
              <a:buChar char="●"/>
            </a:pPr>
            <a:r>
              <a:rPr lang="en" sz="3000"/>
              <a:t>Effect of solar pressure on a planet or asteroid is much smaller than gravitational forces</a:t>
            </a:r>
          </a:p>
          <a:p>
            <a:endParaRPr lang="en" sz="3000"/>
          </a:p>
          <a:p>
            <a:endParaRPr lang="en" sz="3000"/>
          </a:p>
          <a:p>
            <a:pPr lvl="0" rtl="0">
              <a:buNone/>
            </a:pPr>
            <a:r>
              <a:rPr lang="en" sz="3000"/>
              <a:t>Equation:</a:t>
            </a:r>
          </a:p>
          <a:p>
            <a:endParaRPr lang="en" sz="3000"/>
          </a:p>
        </p:txBody>
      </p:sp>
      <p:sp>
        <p:nvSpPr>
          <p:cNvPr id="37" name="Shape 37"/>
          <p:cNvSpPr txBox="1"/>
          <p:nvPr/>
        </p:nvSpPr>
        <p:spPr>
          <a:xfrm>
            <a:off x="15007962" y="20173350"/>
            <a:ext cx="5433900" cy="939300"/>
          </a:xfrm>
          <a:prstGeom prst="rect">
            <a:avLst/>
          </a:prstGeom>
        </p:spPr>
        <p:txBody>
          <a:bodyPr lIns="91425" tIns="91425" rIns="91425" bIns="91425" anchor="t" anchorCtr="0">
            <a:noAutofit/>
          </a:bodyPr>
          <a:lstStyle/>
          <a:p>
            <a:pPr>
              <a:buNone/>
            </a:pPr>
            <a:r>
              <a:rPr lang="en" sz="3600" b="1"/>
              <a:t>Solar Pressure</a:t>
            </a:r>
          </a:p>
        </p:txBody>
      </p:sp>
      <p:sp>
        <p:nvSpPr>
          <p:cNvPr id="38" name="Shape 38"/>
          <p:cNvSpPr/>
          <p:nvPr/>
        </p:nvSpPr>
        <p:spPr>
          <a:xfrm>
            <a:off x="21705412" y="21270475"/>
            <a:ext cx="7288800" cy="7320000"/>
          </a:xfrm>
          <a:prstGeom prst="rect">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39" name="Shape 39"/>
          <p:cNvSpPr txBox="1"/>
          <p:nvPr/>
        </p:nvSpPr>
        <p:spPr>
          <a:xfrm>
            <a:off x="30599225" y="8219500"/>
            <a:ext cx="9287999" cy="1862100"/>
          </a:xfrm>
          <a:prstGeom prst="rect">
            <a:avLst/>
          </a:prstGeom>
        </p:spPr>
        <p:txBody>
          <a:bodyPr lIns="91425" tIns="91425" rIns="91425" bIns="91425" anchor="t" anchorCtr="0">
            <a:noAutofit/>
          </a:bodyPr>
          <a:lstStyle/>
          <a:p>
            <a:pPr>
              <a:buNone/>
            </a:pPr>
            <a:r>
              <a:rPr lang="en" sz="3400" b="1"/>
              <a:t>Parallel Programing </a:t>
            </a:r>
          </a:p>
        </p:txBody>
      </p:sp>
      <p:sp>
        <p:nvSpPr>
          <p:cNvPr id="40" name="Shape 40"/>
          <p:cNvSpPr txBox="1"/>
          <p:nvPr/>
        </p:nvSpPr>
        <p:spPr>
          <a:xfrm>
            <a:off x="30599225" y="9735925"/>
            <a:ext cx="5433900" cy="8171100"/>
          </a:xfrm>
          <a:prstGeom prst="rect">
            <a:avLst/>
          </a:prstGeom>
        </p:spPr>
        <p:txBody>
          <a:bodyPr lIns="91425" tIns="91425" rIns="91425" bIns="91425" anchor="t" anchorCtr="0">
            <a:noAutofit/>
          </a:bodyPr>
          <a:lstStyle/>
          <a:p>
            <a:pPr marL="457200" lvl="0" indent="-419100" rtl="0">
              <a:buClr>
                <a:schemeClr val="dk1"/>
              </a:buClr>
              <a:buSzPct val="100000"/>
              <a:buFont typeface="Arial"/>
              <a:buChar char="●"/>
            </a:pPr>
            <a:r>
              <a:rPr lang="en" sz="3000">
                <a:solidFill>
                  <a:schemeClr val="dk1"/>
                </a:solidFill>
              </a:rPr>
              <a:t>Orbital mechanics calculations require calculating the gravitational force of every body against every other body</a:t>
            </a:r>
          </a:p>
          <a:p>
            <a:endParaRPr lang="en" sz="3000">
              <a:solidFill>
                <a:schemeClr val="dk1"/>
              </a:solidFill>
            </a:endParaRPr>
          </a:p>
          <a:p>
            <a:pPr marL="457200" lvl="0" indent="-419100" rtl="0">
              <a:buClr>
                <a:schemeClr val="dk1"/>
              </a:buClr>
              <a:buSzPct val="100000"/>
              <a:buFont typeface="Arial"/>
              <a:buChar char="●"/>
            </a:pPr>
            <a:r>
              <a:rPr lang="en" sz="3000">
                <a:solidFill>
                  <a:schemeClr val="dk1"/>
                </a:solidFill>
              </a:rPr>
              <a:t>These calculations are independent and can be done simultaneously</a:t>
            </a:r>
          </a:p>
          <a:p>
            <a:endParaRPr lang="en" sz="3000">
              <a:solidFill>
                <a:schemeClr val="dk1"/>
              </a:solidFill>
            </a:endParaRPr>
          </a:p>
          <a:p>
            <a:pPr marL="457200" lvl="0" indent="-419100" rtl="0">
              <a:buClr>
                <a:schemeClr val="dk1"/>
              </a:buClr>
              <a:buSzPct val="100000"/>
              <a:buFont typeface="Arial"/>
              <a:buChar char="●"/>
            </a:pPr>
            <a:r>
              <a:rPr lang="en" sz="3000">
                <a:solidFill>
                  <a:schemeClr val="dk1"/>
                </a:solidFill>
              </a:rPr>
              <a:t>Modern graphics processing hardware perform large amounts of math simultaneously</a:t>
            </a:r>
          </a:p>
          <a:p>
            <a:endParaRPr lang="en" sz="3000">
              <a:solidFill>
                <a:schemeClr val="dk1"/>
              </a:solidFill>
            </a:endParaRPr>
          </a:p>
          <a:p>
            <a:pPr marL="457200" lvl="0" indent="-419100" rtl="0">
              <a:buClr>
                <a:schemeClr val="dk1"/>
              </a:buClr>
              <a:buSzPct val="100000"/>
              <a:buFont typeface="Arial"/>
              <a:buChar char="●"/>
            </a:pPr>
            <a:r>
              <a:rPr lang="en" sz="3000">
                <a:solidFill>
                  <a:schemeClr val="dk1"/>
                </a:solidFill>
              </a:rPr>
              <a:t>NVIDIA’s CUDA framework allows us to run our orbital calculations on NVIDIA graphics hardware</a:t>
            </a:r>
          </a:p>
        </p:txBody>
      </p:sp>
      <p:sp>
        <p:nvSpPr>
          <p:cNvPr id="41" name="Shape 41"/>
          <p:cNvSpPr txBox="1"/>
          <p:nvPr/>
        </p:nvSpPr>
        <p:spPr>
          <a:xfrm>
            <a:off x="30599225" y="19287325"/>
            <a:ext cx="5433900" cy="1074000"/>
          </a:xfrm>
          <a:prstGeom prst="rect">
            <a:avLst/>
          </a:prstGeom>
        </p:spPr>
        <p:txBody>
          <a:bodyPr lIns="91425" tIns="91425" rIns="91425" bIns="91425" anchor="t" anchorCtr="0">
            <a:noAutofit/>
          </a:bodyPr>
          <a:lstStyle/>
          <a:p>
            <a:pPr>
              <a:buNone/>
            </a:pPr>
            <a:r>
              <a:rPr lang="en" sz="3400" b="1"/>
              <a:t>Leap-Frog Integration</a:t>
            </a:r>
          </a:p>
        </p:txBody>
      </p:sp>
      <p:sp>
        <p:nvSpPr>
          <p:cNvPr id="42" name="Shape 42"/>
          <p:cNvSpPr txBox="1"/>
          <p:nvPr/>
        </p:nvSpPr>
        <p:spPr>
          <a:xfrm>
            <a:off x="30667962" y="20284975"/>
            <a:ext cx="4896600" cy="8171100"/>
          </a:xfrm>
          <a:prstGeom prst="rect">
            <a:avLst/>
          </a:prstGeom>
        </p:spPr>
        <p:txBody>
          <a:bodyPr lIns="91425" tIns="91425" rIns="91425" bIns="91425" anchor="t" anchorCtr="0">
            <a:noAutofit/>
          </a:bodyPr>
          <a:lstStyle/>
          <a:p>
            <a:pPr marL="495300" lvl="0" indent="-457200" rtl="0">
              <a:buClr>
                <a:schemeClr val="dk1"/>
              </a:buClr>
              <a:buSzPct val="125000"/>
              <a:buFont typeface="Arial" panose="020B0604020202020204" pitchFamily="34" charset="0"/>
              <a:buChar char="•"/>
            </a:pPr>
            <a:r>
              <a:rPr lang="en" sz="3000" dirty="0" smtClean="0">
                <a:solidFill>
                  <a:schemeClr val="dk1"/>
                </a:solidFill>
              </a:rPr>
              <a:t>Symplectic </a:t>
            </a:r>
            <a:r>
              <a:rPr lang="en" sz="3000" dirty="0">
                <a:solidFill>
                  <a:schemeClr val="dk1"/>
                </a:solidFill>
              </a:rPr>
              <a:t>- conserves energy of dynamic systems</a:t>
            </a:r>
          </a:p>
          <a:p>
            <a:endParaRPr lang="en" sz="3000" dirty="0">
              <a:solidFill>
                <a:schemeClr val="dk1"/>
              </a:solidFill>
            </a:endParaRPr>
          </a:p>
          <a:p>
            <a:pPr marL="457200" lvl="0" indent="-419100" rtl="0">
              <a:buClr>
                <a:schemeClr val="dk1"/>
              </a:buClr>
              <a:buSzPct val="100000"/>
              <a:buFont typeface="Arial"/>
              <a:buChar char="●"/>
            </a:pPr>
            <a:r>
              <a:rPr lang="en" sz="3000" dirty="0">
                <a:solidFill>
                  <a:schemeClr val="dk1"/>
                </a:solidFill>
              </a:rPr>
              <a:t>Numerical approximation</a:t>
            </a:r>
          </a:p>
          <a:p>
            <a:endParaRPr lang="en" sz="3000" dirty="0">
              <a:solidFill>
                <a:schemeClr val="dk1"/>
              </a:solidFill>
            </a:endParaRPr>
          </a:p>
          <a:p>
            <a:pPr marL="457200" lvl="0" indent="-419100" rtl="0">
              <a:buClr>
                <a:schemeClr val="dk1"/>
              </a:buClr>
              <a:buSzPct val="100000"/>
              <a:buFont typeface="Arial"/>
              <a:buChar char="●"/>
            </a:pPr>
            <a:r>
              <a:rPr lang="en" sz="3000" dirty="0">
                <a:solidFill>
                  <a:schemeClr val="dk1"/>
                </a:solidFill>
              </a:rPr>
              <a:t>Time Reversible </a:t>
            </a:r>
          </a:p>
          <a:p>
            <a:endParaRPr lang="en" sz="3000" dirty="0">
              <a:solidFill>
                <a:schemeClr val="dk1"/>
              </a:solidFill>
            </a:endParaRPr>
          </a:p>
          <a:p>
            <a:pPr lvl="0" indent="457200" rtl="0">
              <a:buNone/>
            </a:pPr>
            <a:r>
              <a:rPr lang="en" sz="3000" dirty="0">
                <a:solidFill>
                  <a:schemeClr val="dk1"/>
                </a:solidFill>
              </a:rPr>
              <a:t>Equation:</a:t>
            </a:r>
          </a:p>
          <a:p>
            <a:endParaRPr lang="en" sz="3000" dirty="0">
              <a:solidFill>
                <a:schemeClr val="dk1"/>
              </a:solidFill>
            </a:endParaRPr>
          </a:p>
        </p:txBody>
      </p:sp>
      <p:sp>
        <p:nvSpPr>
          <p:cNvPr id="43" name="Shape 43"/>
          <p:cNvSpPr/>
          <p:nvPr/>
        </p:nvSpPr>
        <p:spPr>
          <a:xfrm>
            <a:off x="23732356" y="10862788"/>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1</a:t>
            </a:r>
          </a:p>
        </p:txBody>
      </p:sp>
      <p:sp>
        <p:nvSpPr>
          <p:cNvPr id="44" name="Shape 44"/>
          <p:cNvSpPr/>
          <p:nvPr/>
        </p:nvSpPr>
        <p:spPr>
          <a:xfrm>
            <a:off x="24501029" y="11052249"/>
            <a:ext cx="1011299" cy="86399"/>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45" name="Shape 45"/>
          <p:cNvSpPr/>
          <p:nvPr/>
        </p:nvSpPr>
        <p:spPr>
          <a:xfrm>
            <a:off x="25647259" y="10862788"/>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2</a:t>
            </a:r>
          </a:p>
        </p:txBody>
      </p:sp>
      <p:sp>
        <p:nvSpPr>
          <p:cNvPr id="46" name="Shape 46"/>
          <p:cNvSpPr txBox="1"/>
          <p:nvPr/>
        </p:nvSpPr>
        <p:spPr>
          <a:xfrm>
            <a:off x="24501029" y="11328407"/>
            <a:ext cx="1578000" cy="519599"/>
          </a:xfrm>
          <a:prstGeom prst="rect">
            <a:avLst/>
          </a:prstGeom>
        </p:spPr>
        <p:txBody>
          <a:bodyPr lIns="91425" tIns="91425" rIns="91425" bIns="91425" anchor="t" anchorCtr="0">
            <a:noAutofit/>
          </a:bodyPr>
          <a:lstStyle/>
          <a:p>
            <a:pPr lvl="0" rtl="0">
              <a:buNone/>
            </a:pPr>
            <a:r>
              <a:rPr lang="en" sz="1200"/>
              <a:t>F = G M</a:t>
            </a:r>
            <a:r>
              <a:rPr lang="en" sz="1200" baseline="-25000"/>
              <a:t>1</a:t>
            </a:r>
            <a:r>
              <a:rPr lang="en" sz="1200"/>
              <a:t>M</a:t>
            </a:r>
            <a:r>
              <a:rPr lang="en" sz="1200" baseline="-25000"/>
              <a:t>2</a:t>
            </a:r>
          </a:p>
        </p:txBody>
      </p:sp>
      <p:sp>
        <p:nvSpPr>
          <p:cNvPr id="47" name="Shape 47"/>
          <p:cNvSpPr txBox="1"/>
          <p:nvPr/>
        </p:nvSpPr>
        <p:spPr>
          <a:xfrm>
            <a:off x="24878585" y="10651678"/>
            <a:ext cx="634200" cy="303299"/>
          </a:xfrm>
          <a:prstGeom prst="rect">
            <a:avLst/>
          </a:prstGeom>
        </p:spPr>
        <p:txBody>
          <a:bodyPr lIns="91425" tIns="91425" rIns="91425" bIns="91425" anchor="t" anchorCtr="0">
            <a:noAutofit/>
          </a:bodyPr>
          <a:lstStyle/>
          <a:p>
            <a:pPr lvl="0" rtl="0">
              <a:buNone/>
            </a:pPr>
            <a:r>
              <a:rPr lang="en"/>
              <a:t>r</a:t>
            </a:r>
          </a:p>
        </p:txBody>
      </p:sp>
      <p:cxnSp>
        <p:nvCxnSpPr>
          <p:cNvPr id="48" name="Shape 48"/>
          <p:cNvCxnSpPr/>
          <p:nvPr/>
        </p:nvCxnSpPr>
        <p:spPr>
          <a:xfrm>
            <a:off x="24996571" y="11675045"/>
            <a:ext cx="586800" cy="5100"/>
          </a:xfrm>
          <a:prstGeom prst="straightConnector1">
            <a:avLst/>
          </a:prstGeom>
          <a:noFill/>
          <a:ln w="19050" cap="flat">
            <a:solidFill>
              <a:srgbClr val="000000"/>
            </a:solidFill>
            <a:prstDash val="solid"/>
            <a:round/>
            <a:headEnd type="none" w="lg" len="lg"/>
            <a:tailEnd type="none" w="lg" len="lg"/>
          </a:ln>
        </p:spPr>
      </p:cxnSp>
      <p:sp>
        <p:nvSpPr>
          <p:cNvPr id="49" name="Shape 49"/>
          <p:cNvSpPr txBox="1"/>
          <p:nvPr/>
        </p:nvSpPr>
        <p:spPr>
          <a:xfrm>
            <a:off x="25141459" y="11675045"/>
            <a:ext cx="586800" cy="368099"/>
          </a:xfrm>
          <a:prstGeom prst="rect">
            <a:avLst/>
          </a:prstGeom>
        </p:spPr>
        <p:txBody>
          <a:bodyPr lIns="91425" tIns="91425" rIns="91425" bIns="91425" anchor="t" anchorCtr="0">
            <a:noAutofit/>
          </a:bodyPr>
          <a:lstStyle/>
          <a:p>
            <a:pPr lvl="0" rtl="0">
              <a:buNone/>
            </a:pPr>
            <a:r>
              <a:rPr lang="en"/>
              <a:t>r</a:t>
            </a:r>
            <a:r>
              <a:rPr lang="en" baseline="30000"/>
              <a:t>2</a:t>
            </a:r>
          </a:p>
        </p:txBody>
      </p:sp>
      <p:sp>
        <p:nvSpPr>
          <p:cNvPr id="50" name="Shape 50"/>
          <p:cNvSpPr txBox="1"/>
          <p:nvPr/>
        </p:nvSpPr>
        <p:spPr>
          <a:xfrm>
            <a:off x="24069514" y="10034490"/>
            <a:ext cx="2117399" cy="465600"/>
          </a:xfrm>
          <a:prstGeom prst="rect">
            <a:avLst/>
          </a:prstGeom>
        </p:spPr>
        <p:txBody>
          <a:bodyPr lIns="91425" tIns="91425" rIns="91425" bIns="91425" anchor="t" anchorCtr="0">
            <a:noAutofit/>
          </a:bodyPr>
          <a:lstStyle/>
          <a:p>
            <a:pPr lvl="0" rtl="0">
              <a:buNone/>
            </a:pPr>
            <a:r>
              <a:rPr lang="en" sz="1800"/>
              <a:t>Two Bodies</a:t>
            </a:r>
          </a:p>
        </p:txBody>
      </p:sp>
      <p:sp>
        <p:nvSpPr>
          <p:cNvPr id="51" name="Shape 51"/>
          <p:cNvSpPr txBox="1"/>
          <p:nvPr/>
        </p:nvSpPr>
        <p:spPr>
          <a:xfrm>
            <a:off x="75" y="2274600"/>
            <a:ext cx="43891199" cy="1326899"/>
          </a:xfrm>
          <a:prstGeom prst="rect">
            <a:avLst/>
          </a:prstGeom>
        </p:spPr>
        <p:txBody>
          <a:bodyPr lIns="91425" tIns="91425" rIns="91425" bIns="91425" anchor="t" anchorCtr="0">
            <a:noAutofit/>
          </a:bodyPr>
          <a:lstStyle/>
          <a:p>
            <a:pPr lvl="0" algn="ctr" rtl="0">
              <a:buNone/>
            </a:pPr>
            <a:r>
              <a:rPr lang="en" sz="3000"/>
              <a:t>Laurenz Gallopyn, Michael Rabideau, Jonathan Thomas</a:t>
            </a:r>
          </a:p>
          <a:p>
            <a:pPr lvl="0" algn="ctr" rtl="0">
              <a:buNone/>
            </a:pPr>
            <a:r>
              <a:rPr lang="en" sz="3000"/>
              <a:t>Project Sponsor: Professor May-Win Thein</a:t>
            </a:r>
          </a:p>
        </p:txBody>
      </p:sp>
      <p:sp>
        <p:nvSpPr>
          <p:cNvPr id="52" name="Shape 52"/>
          <p:cNvSpPr txBox="1"/>
          <p:nvPr/>
        </p:nvSpPr>
        <p:spPr>
          <a:xfrm>
            <a:off x="22702759" y="13281359"/>
            <a:ext cx="2454599" cy="216600"/>
          </a:xfrm>
          <a:prstGeom prst="rect">
            <a:avLst/>
          </a:prstGeom>
        </p:spPr>
        <p:txBody>
          <a:bodyPr lIns="91425" tIns="91425" rIns="91425" bIns="91425" anchor="t" anchorCtr="0">
            <a:noAutofit/>
          </a:bodyPr>
          <a:lstStyle/>
          <a:p>
            <a:pPr lvl="0" rtl="0">
              <a:buNone/>
            </a:pPr>
            <a:r>
              <a:rPr lang="en"/>
              <a:t>Time Slice 1</a:t>
            </a:r>
          </a:p>
        </p:txBody>
      </p:sp>
      <p:sp>
        <p:nvSpPr>
          <p:cNvPr id="53" name="Shape 53"/>
          <p:cNvSpPr/>
          <p:nvPr/>
        </p:nvSpPr>
        <p:spPr>
          <a:xfrm>
            <a:off x="25429785" y="13346356"/>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1</a:t>
            </a:r>
          </a:p>
        </p:txBody>
      </p:sp>
      <p:sp>
        <p:nvSpPr>
          <p:cNvPr id="54" name="Shape 54"/>
          <p:cNvSpPr/>
          <p:nvPr/>
        </p:nvSpPr>
        <p:spPr>
          <a:xfrm>
            <a:off x="24660987" y="14274514"/>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2</a:t>
            </a:r>
          </a:p>
        </p:txBody>
      </p:sp>
      <p:sp>
        <p:nvSpPr>
          <p:cNvPr id="55" name="Shape 55"/>
          <p:cNvSpPr/>
          <p:nvPr/>
        </p:nvSpPr>
        <p:spPr>
          <a:xfrm>
            <a:off x="26133928" y="14274514"/>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3</a:t>
            </a:r>
          </a:p>
        </p:txBody>
      </p:sp>
      <p:sp>
        <p:nvSpPr>
          <p:cNvPr id="56" name="Shape 56"/>
          <p:cNvSpPr/>
          <p:nvPr/>
        </p:nvSpPr>
        <p:spPr>
          <a:xfrm rot="-3067429">
            <a:off x="25077251" y="14018288"/>
            <a:ext cx="570709" cy="59173"/>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57" name="Shape 57"/>
          <p:cNvSpPr/>
          <p:nvPr/>
        </p:nvSpPr>
        <p:spPr>
          <a:xfrm>
            <a:off x="25384810" y="14495182"/>
            <a:ext cx="659399" cy="50699"/>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58" name="Shape 58"/>
          <p:cNvSpPr/>
          <p:nvPr/>
        </p:nvSpPr>
        <p:spPr>
          <a:xfrm rot="3238894">
            <a:off x="25827584" y="13999779"/>
            <a:ext cx="565262" cy="59590"/>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59" name="Shape 59"/>
          <p:cNvSpPr txBox="1"/>
          <p:nvPr/>
        </p:nvSpPr>
        <p:spPr>
          <a:xfrm>
            <a:off x="23980253" y="13595232"/>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1</a:t>
            </a:r>
            <a:r>
              <a:rPr lang="en" sz="1200"/>
              <a:t>M</a:t>
            </a:r>
            <a:r>
              <a:rPr lang="en" sz="1200" baseline="-25000"/>
              <a:t>2</a:t>
            </a:r>
          </a:p>
        </p:txBody>
      </p:sp>
      <p:cxnSp>
        <p:nvCxnSpPr>
          <p:cNvPr id="60" name="Shape 60"/>
          <p:cNvCxnSpPr/>
          <p:nvPr/>
        </p:nvCxnSpPr>
        <p:spPr>
          <a:xfrm>
            <a:off x="24496089" y="13963532"/>
            <a:ext cx="586800" cy="5100"/>
          </a:xfrm>
          <a:prstGeom prst="straightConnector1">
            <a:avLst/>
          </a:prstGeom>
          <a:noFill/>
          <a:ln w="19050" cap="flat">
            <a:solidFill>
              <a:srgbClr val="000000"/>
            </a:solidFill>
            <a:prstDash val="solid"/>
            <a:round/>
            <a:headEnd type="none" w="lg" len="lg"/>
            <a:tailEnd type="none" w="lg" len="lg"/>
          </a:ln>
        </p:spPr>
      </p:cxnSp>
      <p:sp>
        <p:nvSpPr>
          <p:cNvPr id="61" name="Shape 61"/>
          <p:cNvSpPr txBox="1"/>
          <p:nvPr/>
        </p:nvSpPr>
        <p:spPr>
          <a:xfrm>
            <a:off x="24584059" y="13906201"/>
            <a:ext cx="498899" cy="368099"/>
          </a:xfrm>
          <a:prstGeom prst="rect">
            <a:avLst/>
          </a:prstGeom>
        </p:spPr>
        <p:txBody>
          <a:bodyPr lIns="91425" tIns="91425" rIns="91425" bIns="91425" anchor="t" anchorCtr="0">
            <a:noAutofit/>
          </a:bodyPr>
          <a:lstStyle/>
          <a:p>
            <a:pPr lvl="0" rtl="0">
              <a:buNone/>
            </a:pPr>
            <a:r>
              <a:rPr lang="en"/>
              <a:t>r</a:t>
            </a:r>
            <a:r>
              <a:rPr lang="en" baseline="-25000"/>
              <a:t>1</a:t>
            </a:r>
            <a:r>
              <a:rPr lang="en" baseline="30000"/>
              <a:t>2</a:t>
            </a:r>
          </a:p>
        </p:txBody>
      </p:sp>
      <p:sp>
        <p:nvSpPr>
          <p:cNvPr id="62" name="Shape 62"/>
          <p:cNvSpPr txBox="1"/>
          <p:nvPr/>
        </p:nvSpPr>
        <p:spPr>
          <a:xfrm>
            <a:off x="25089418" y="14580732"/>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3</a:t>
            </a:r>
            <a:r>
              <a:rPr lang="en" sz="1200"/>
              <a:t>M</a:t>
            </a:r>
            <a:r>
              <a:rPr lang="en" sz="1200" baseline="-25000"/>
              <a:t>2</a:t>
            </a:r>
          </a:p>
        </p:txBody>
      </p:sp>
      <p:cxnSp>
        <p:nvCxnSpPr>
          <p:cNvPr id="63" name="Shape 63"/>
          <p:cNvCxnSpPr/>
          <p:nvPr/>
        </p:nvCxnSpPr>
        <p:spPr>
          <a:xfrm>
            <a:off x="25605256" y="14949032"/>
            <a:ext cx="586800" cy="5100"/>
          </a:xfrm>
          <a:prstGeom prst="straightConnector1">
            <a:avLst/>
          </a:prstGeom>
          <a:noFill/>
          <a:ln w="19050" cap="flat">
            <a:solidFill>
              <a:srgbClr val="000000"/>
            </a:solidFill>
            <a:prstDash val="solid"/>
            <a:round/>
            <a:headEnd type="none" w="lg" len="lg"/>
            <a:tailEnd type="none" w="lg" len="lg"/>
          </a:ln>
        </p:spPr>
      </p:cxnSp>
      <p:sp>
        <p:nvSpPr>
          <p:cNvPr id="64" name="Shape 64"/>
          <p:cNvSpPr txBox="1"/>
          <p:nvPr/>
        </p:nvSpPr>
        <p:spPr>
          <a:xfrm>
            <a:off x="25693226" y="14891701"/>
            <a:ext cx="498899" cy="368099"/>
          </a:xfrm>
          <a:prstGeom prst="rect">
            <a:avLst/>
          </a:prstGeom>
        </p:spPr>
        <p:txBody>
          <a:bodyPr lIns="91425" tIns="91425" rIns="91425" bIns="91425" anchor="t" anchorCtr="0">
            <a:noAutofit/>
          </a:bodyPr>
          <a:lstStyle/>
          <a:p>
            <a:pPr lvl="0" rtl="0">
              <a:buNone/>
            </a:pPr>
            <a:r>
              <a:rPr lang="en"/>
              <a:t>r</a:t>
            </a:r>
            <a:r>
              <a:rPr lang="en" baseline="-25000"/>
              <a:t>3</a:t>
            </a:r>
            <a:r>
              <a:rPr lang="en" baseline="30000"/>
              <a:t>2</a:t>
            </a:r>
          </a:p>
        </p:txBody>
      </p:sp>
      <p:sp>
        <p:nvSpPr>
          <p:cNvPr id="65" name="Shape 65"/>
          <p:cNvSpPr txBox="1"/>
          <p:nvPr/>
        </p:nvSpPr>
        <p:spPr>
          <a:xfrm>
            <a:off x="25996121" y="13557189"/>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1</a:t>
            </a:r>
            <a:r>
              <a:rPr lang="en" sz="1200"/>
              <a:t>M</a:t>
            </a:r>
            <a:r>
              <a:rPr lang="en" sz="1200" baseline="-25000"/>
              <a:t>3</a:t>
            </a:r>
          </a:p>
        </p:txBody>
      </p:sp>
      <p:cxnSp>
        <p:nvCxnSpPr>
          <p:cNvPr id="66" name="Shape 66"/>
          <p:cNvCxnSpPr/>
          <p:nvPr/>
        </p:nvCxnSpPr>
        <p:spPr>
          <a:xfrm>
            <a:off x="26535396" y="13906189"/>
            <a:ext cx="586800" cy="5100"/>
          </a:xfrm>
          <a:prstGeom prst="straightConnector1">
            <a:avLst/>
          </a:prstGeom>
          <a:noFill/>
          <a:ln w="19050" cap="flat">
            <a:solidFill>
              <a:srgbClr val="000000"/>
            </a:solidFill>
            <a:prstDash val="solid"/>
            <a:round/>
            <a:headEnd type="none" w="lg" len="lg"/>
            <a:tailEnd type="none" w="lg" len="lg"/>
          </a:ln>
        </p:spPr>
      </p:cxnSp>
      <p:sp>
        <p:nvSpPr>
          <p:cNvPr id="67" name="Shape 67"/>
          <p:cNvSpPr txBox="1"/>
          <p:nvPr/>
        </p:nvSpPr>
        <p:spPr>
          <a:xfrm>
            <a:off x="26579384" y="13781965"/>
            <a:ext cx="498899" cy="368099"/>
          </a:xfrm>
          <a:prstGeom prst="rect">
            <a:avLst/>
          </a:prstGeom>
        </p:spPr>
        <p:txBody>
          <a:bodyPr lIns="91425" tIns="91425" rIns="91425" bIns="91425" anchor="t" anchorCtr="0">
            <a:noAutofit/>
          </a:bodyPr>
          <a:lstStyle/>
          <a:p>
            <a:pPr lvl="0" rtl="0">
              <a:buNone/>
            </a:pPr>
            <a:r>
              <a:rPr lang="en"/>
              <a:t>r</a:t>
            </a:r>
            <a:r>
              <a:rPr lang="en" baseline="-25000"/>
              <a:t>2</a:t>
            </a:r>
            <a:r>
              <a:rPr lang="en" baseline="30000"/>
              <a:t>2</a:t>
            </a:r>
          </a:p>
        </p:txBody>
      </p:sp>
      <p:sp>
        <p:nvSpPr>
          <p:cNvPr id="68" name="Shape 68"/>
          <p:cNvSpPr txBox="1"/>
          <p:nvPr/>
        </p:nvSpPr>
        <p:spPr>
          <a:xfrm>
            <a:off x="25356587" y="13865757"/>
            <a:ext cx="498899" cy="368099"/>
          </a:xfrm>
          <a:prstGeom prst="rect">
            <a:avLst/>
          </a:prstGeom>
        </p:spPr>
        <p:txBody>
          <a:bodyPr lIns="91425" tIns="91425" rIns="91425" bIns="91425" anchor="t" anchorCtr="0">
            <a:noAutofit/>
          </a:bodyPr>
          <a:lstStyle/>
          <a:p>
            <a:pPr lvl="0" rtl="0">
              <a:buNone/>
            </a:pPr>
            <a:r>
              <a:rPr lang="en"/>
              <a:t>r</a:t>
            </a:r>
            <a:r>
              <a:rPr lang="en" baseline="-25000"/>
              <a:t>1</a:t>
            </a:r>
          </a:p>
        </p:txBody>
      </p:sp>
      <p:sp>
        <p:nvSpPr>
          <p:cNvPr id="69" name="Shape 69"/>
          <p:cNvSpPr txBox="1"/>
          <p:nvPr/>
        </p:nvSpPr>
        <p:spPr>
          <a:xfrm>
            <a:off x="25824332" y="13859089"/>
            <a:ext cx="498899" cy="368099"/>
          </a:xfrm>
          <a:prstGeom prst="rect">
            <a:avLst/>
          </a:prstGeom>
        </p:spPr>
        <p:txBody>
          <a:bodyPr lIns="91425" tIns="91425" rIns="91425" bIns="91425" anchor="t" anchorCtr="0">
            <a:noAutofit/>
          </a:bodyPr>
          <a:lstStyle/>
          <a:p>
            <a:pPr lvl="0" rtl="0">
              <a:buClr>
                <a:srgbClr val="000000"/>
              </a:buClr>
              <a:buSzPct val="78571"/>
              <a:buFont typeface="Arial"/>
              <a:buNone/>
            </a:pPr>
            <a:r>
              <a:rPr lang="en"/>
              <a:t>r</a:t>
            </a:r>
            <a:r>
              <a:rPr lang="en" baseline="-25000"/>
              <a:t>2</a:t>
            </a:r>
          </a:p>
          <a:p>
            <a:endParaRPr lang="en" baseline="-25000"/>
          </a:p>
        </p:txBody>
      </p:sp>
      <p:sp>
        <p:nvSpPr>
          <p:cNvPr id="70" name="Shape 70"/>
          <p:cNvSpPr txBox="1"/>
          <p:nvPr/>
        </p:nvSpPr>
        <p:spPr>
          <a:xfrm>
            <a:off x="25601590" y="14167670"/>
            <a:ext cx="498899" cy="368099"/>
          </a:xfrm>
          <a:prstGeom prst="rect">
            <a:avLst/>
          </a:prstGeom>
        </p:spPr>
        <p:txBody>
          <a:bodyPr lIns="91425" tIns="91425" rIns="91425" bIns="91425" anchor="t" anchorCtr="0">
            <a:noAutofit/>
          </a:bodyPr>
          <a:lstStyle/>
          <a:p>
            <a:pPr lvl="0" rtl="0">
              <a:buNone/>
            </a:pPr>
            <a:r>
              <a:rPr lang="en"/>
              <a:t>r</a:t>
            </a:r>
            <a:r>
              <a:rPr lang="en" baseline="-25000"/>
              <a:t>3</a:t>
            </a:r>
          </a:p>
        </p:txBody>
      </p:sp>
      <p:sp>
        <p:nvSpPr>
          <p:cNvPr id="71" name="Shape 71"/>
          <p:cNvSpPr txBox="1"/>
          <p:nvPr/>
        </p:nvSpPr>
        <p:spPr>
          <a:xfrm>
            <a:off x="24087132" y="12679858"/>
            <a:ext cx="2695500" cy="465600"/>
          </a:xfrm>
          <a:prstGeom prst="rect">
            <a:avLst/>
          </a:prstGeom>
        </p:spPr>
        <p:txBody>
          <a:bodyPr lIns="91425" tIns="91425" rIns="91425" bIns="91425" anchor="t" anchorCtr="0">
            <a:noAutofit/>
          </a:bodyPr>
          <a:lstStyle/>
          <a:p>
            <a:pPr>
              <a:buNone/>
            </a:pPr>
            <a:r>
              <a:rPr lang="en" sz="1800"/>
              <a:t>Three Bodies</a:t>
            </a:r>
          </a:p>
        </p:txBody>
      </p:sp>
      <p:sp>
        <p:nvSpPr>
          <p:cNvPr id="72" name="Shape 72"/>
          <p:cNvSpPr txBox="1"/>
          <p:nvPr/>
        </p:nvSpPr>
        <p:spPr>
          <a:xfrm>
            <a:off x="22613435" y="15851271"/>
            <a:ext cx="1752899" cy="303299"/>
          </a:xfrm>
          <a:prstGeom prst="rect">
            <a:avLst/>
          </a:prstGeom>
        </p:spPr>
        <p:txBody>
          <a:bodyPr lIns="91425" tIns="91425" rIns="91425" bIns="91425" anchor="t" anchorCtr="0">
            <a:noAutofit/>
          </a:bodyPr>
          <a:lstStyle/>
          <a:p>
            <a:pPr lvl="0" rtl="0">
              <a:buNone/>
            </a:pPr>
            <a:r>
              <a:rPr lang="en"/>
              <a:t>Time Slice 2</a:t>
            </a:r>
          </a:p>
        </p:txBody>
      </p:sp>
      <p:sp>
        <p:nvSpPr>
          <p:cNvPr id="73" name="Shape 73"/>
          <p:cNvSpPr/>
          <p:nvPr/>
        </p:nvSpPr>
        <p:spPr>
          <a:xfrm>
            <a:off x="25663714" y="16043612"/>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1</a:t>
            </a:r>
          </a:p>
        </p:txBody>
      </p:sp>
      <p:sp>
        <p:nvSpPr>
          <p:cNvPr id="74" name="Shape 74"/>
          <p:cNvSpPr/>
          <p:nvPr/>
        </p:nvSpPr>
        <p:spPr>
          <a:xfrm>
            <a:off x="24813079" y="17076073"/>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2</a:t>
            </a:r>
          </a:p>
        </p:txBody>
      </p:sp>
      <p:sp>
        <p:nvSpPr>
          <p:cNvPr id="75" name="Shape 75"/>
          <p:cNvSpPr/>
          <p:nvPr/>
        </p:nvSpPr>
        <p:spPr>
          <a:xfrm>
            <a:off x="26274412" y="16881156"/>
            <a:ext cx="634200" cy="465600"/>
          </a:xfrm>
          <a:prstGeom prst="ellipse">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pPr lvl="0" rtl="0">
              <a:buNone/>
            </a:pPr>
            <a:r>
              <a:rPr lang="en" sz="1000"/>
              <a:t>M</a:t>
            </a:r>
            <a:r>
              <a:rPr lang="en" sz="1000" baseline="-25000"/>
              <a:t>3</a:t>
            </a:r>
          </a:p>
        </p:txBody>
      </p:sp>
      <p:sp>
        <p:nvSpPr>
          <p:cNvPr id="76" name="Shape 76"/>
          <p:cNvSpPr/>
          <p:nvPr/>
        </p:nvSpPr>
        <p:spPr>
          <a:xfrm rot="-3067429">
            <a:off x="25299379" y="16724688"/>
            <a:ext cx="570709" cy="59173"/>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77" name="Shape 77"/>
          <p:cNvSpPr/>
          <p:nvPr/>
        </p:nvSpPr>
        <p:spPr>
          <a:xfrm rot="-299745">
            <a:off x="25531778" y="17190571"/>
            <a:ext cx="657999" cy="50870"/>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78" name="Shape 78"/>
          <p:cNvSpPr/>
          <p:nvPr/>
        </p:nvSpPr>
        <p:spPr>
          <a:xfrm rot="3239411">
            <a:off x="26068255" y="16697467"/>
            <a:ext cx="431688" cy="36374"/>
          </a:xfrm>
          <a:prstGeom prst="leftRightArrow">
            <a:avLst>
              <a:gd name="adj1" fmla="val 50000"/>
              <a:gd name="adj2" fmla="val 50000"/>
            </a:avLst>
          </a:prstGeom>
          <a:solidFill>
            <a:srgbClr val="ACB4C2"/>
          </a:solidFill>
          <a:ln w="19050" cap="flat">
            <a:solidFill>
              <a:srgbClr val="5C6E95"/>
            </a:solidFill>
            <a:prstDash val="solid"/>
            <a:round/>
            <a:headEnd type="none" w="med" len="med"/>
            <a:tailEnd type="none" w="med" len="med"/>
          </a:ln>
        </p:spPr>
        <p:txBody>
          <a:bodyPr lIns="91425" tIns="91425" rIns="91425" bIns="91425" anchor="ctr" anchorCtr="0">
            <a:noAutofit/>
          </a:bodyPr>
          <a:lstStyle/>
          <a:p>
            <a:endParaRPr/>
          </a:p>
        </p:txBody>
      </p:sp>
      <p:sp>
        <p:nvSpPr>
          <p:cNvPr id="79" name="Shape 79"/>
          <p:cNvSpPr txBox="1"/>
          <p:nvPr/>
        </p:nvSpPr>
        <p:spPr>
          <a:xfrm>
            <a:off x="24190960" y="16173910"/>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1</a:t>
            </a:r>
            <a:r>
              <a:rPr lang="en" sz="1200"/>
              <a:t>M</a:t>
            </a:r>
            <a:r>
              <a:rPr lang="en" sz="1200" baseline="-25000"/>
              <a:t>2</a:t>
            </a:r>
          </a:p>
        </p:txBody>
      </p:sp>
      <p:sp>
        <p:nvSpPr>
          <p:cNvPr id="80" name="Shape 80"/>
          <p:cNvSpPr txBox="1"/>
          <p:nvPr/>
        </p:nvSpPr>
        <p:spPr>
          <a:xfrm>
            <a:off x="24813079" y="16492356"/>
            <a:ext cx="498899" cy="368099"/>
          </a:xfrm>
          <a:prstGeom prst="rect">
            <a:avLst/>
          </a:prstGeom>
        </p:spPr>
        <p:txBody>
          <a:bodyPr lIns="91425" tIns="91425" rIns="91425" bIns="91425" anchor="t" anchorCtr="0">
            <a:noAutofit/>
          </a:bodyPr>
          <a:lstStyle/>
          <a:p>
            <a:pPr lvl="0" rtl="0">
              <a:buNone/>
            </a:pPr>
            <a:r>
              <a:rPr lang="en"/>
              <a:t>r</a:t>
            </a:r>
            <a:r>
              <a:rPr lang="en" baseline="-25000"/>
              <a:t>1</a:t>
            </a:r>
            <a:r>
              <a:rPr lang="en" baseline="30000"/>
              <a:t>2</a:t>
            </a:r>
          </a:p>
        </p:txBody>
      </p:sp>
      <p:cxnSp>
        <p:nvCxnSpPr>
          <p:cNvPr id="81" name="Shape 81"/>
          <p:cNvCxnSpPr/>
          <p:nvPr/>
        </p:nvCxnSpPr>
        <p:spPr>
          <a:xfrm>
            <a:off x="24698145" y="16498937"/>
            <a:ext cx="586800" cy="5100"/>
          </a:xfrm>
          <a:prstGeom prst="straightConnector1">
            <a:avLst/>
          </a:prstGeom>
          <a:noFill/>
          <a:ln w="19050" cap="flat">
            <a:solidFill>
              <a:srgbClr val="000000"/>
            </a:solidFill>
            <a:prstDash val="solid"/>
            <a:round/>
            <a:headEnd type="none" w="lg" len="lg"/>
            <a:tailEnd type="none" w="lg" len="lg"/>
          </a:ln>
        </p:spPr>
      </p:cxnSp>
      <p:sp>
        <p:nvSpPr>
          <p:cNvPr id="82" name="Shape 82"/>
          <p:cNvSpPr txBox="1"/>
          <p:nvPr/>
        </p:nvSpPr>
        <p:spPr>
          <a:xfrm>
            <a:off x="26274412" y="16046037"/>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1</a:t>
            </a:r>
            <a:r>
              <a:rPr lang="en" sz="1200"/>
              <a:t>M</a:t>
            </a:r>
            <a:r>
              <a:rPr lang="en" sz="1200" baseline="-25000"/>
              <a:t>3</a:t>
            </a:r>
          </a:p>
        </p:txBody>
      </p:sp>
      <p:sp>
        <p:nvSpPr>
          <p:cNvPr id="83" name="Shape 83"/>
          <p:cNvSpPr txBox="1"/>
          <p:nvPr/>
        </p:nvSpPr>
        <p:spPr>
          <a:xfrm>
            <a:off x="26822465" y="16401490"/>
            <a:ext cx="498899" cy="368099"/>
          </a:xfrm>
          <a:prstGeom prst="rect">
            <a:avLst/>
          </a:prstGeom>
        </p:spPr>
        <p:txBody>
          <a:bodyPr lIns="91425" tIns="91425" rIns="91425" bIns="91425" anchor="t" anchorCtr="0">
            <a:noAutofit/>
          </a:bodyPr>
          <a:lstStyle/>
          <a:p>
            <a:pPr lvl="0" rtl="0">
              <a:buNone/>
            </a:pPr>
            <a:r>
              <a:rPr lang="en"/>
              <a:t>r</a:t>
            </a:r>
            <a:r>
              <a:rPr lang="en" baseline="-25000"/>
              <a:t>2</a:t>
            </a:r>
            <a:r>
              <a:rPr lang="en" baseline="30000"/>
              <a:t>2</a:t>
            </a:r>
          </a:p>
        </p:txBody>
      </p:sp>
      <p:cxnSp>
        <p:nvCxnSpPr>
          <p:cNvPr id="84" name="Shape 84"/>
          <p:cNvCxnSpPr/>
          <p:nvPr/>
        </p:nvCxnSpPr>
        <p:spPr>
          <a:xfrm>
            <a:off x="26778481" y="16401478"/>
            <a:ext cx="586800" cy="5100"/>
          </a:xfrm>
          <a:prstGeom prst="straightConnector1">
            <a:avLst/>
          </a:prstGeom>
          <a:noFill/>
          <a:ln w="19050" cap="flat">
            <a:solidFill>
              <a:srgbClr val="000000"/>
            </a:solidFill>
            <a:prstDash val="solid"/>
            <a:round/>
            <a:headEnd type="none" w="lg" len="lg"/>
            <a:tailEnd type="none" w="lg" len="lg"/>
          </a:ln>
        </p:spPr>
      </p:cxnSp>
      <p:sp>
        <p:nvSpPr>
          <p:cNvPr id="85" name="Shape 85"/>
          <p:cNvSpPr txBox="1"/>
          <p:nvPr/>
        </p:nvSpPr>
        <p:spPr>
          <a:xfrm>
            <a:off x="25379382" y="17321489"/>
            <a:ext cx="1314599" cy="368099"/>
          </a:xfrm>
          <a:prstGeom prst="rect">
            <a:avLst/>
          </a:prstGeom>
        </p:spPr>
        <p:txBody>
          <a:bodyPr lIns="91425" tIns="91425" rIns="91425" bIns="91425" anchor="t" anchorCtr="0">
            <a:noAutofit/>
          </a:bodyPr>
          <a:lstStyle/>
          <a:p>
            <a:pPr lvl="0" rtl="0">
              <a:buNone/>
            </a:pPr>
            <a:r>
              <a:rPr lang="en" sz="1200"/>
              <a:t>F = G M</a:t>
            </a:r>
            <a:r>
              <a:rPr lang="en" sz="1200" baseline="-25000"/>
              <a:t>3</a:t>
            </a:r>
            <a:r>
              <a:rPr lang="en" sz="1200"/>
              <a:t>M</a:t>
            </a:r>
            <a:r>
              <a:rPr lang="en" sz="1200" baseline="-25000"/>
              <a:t>2</a:t>
            </a:r>
          </a:p>
        </p:txBody>
      </p:sp>
      <p:sp>
        <p:nvSpPr>
          <p:cNvPr id="86" name="Shape 86"/>
          <p:cNvSpPr txBox="1"/>
          <p:nvPr/>
        </p:nvSpPr>
        <p:spPr>
          <a:xfrm>
            <a:off x="26034946" y="17533557"/>
            <a:ext cx="498899" cy="368099"/>
          </a:xfrm>
          <a:prstGeom prst="rect">
            <a:avLst/>
          </a:prstGeom>
        </p:spPr>
        <p:txBody>
          <a:bodyPr lIns="91425" tIns="91425" rIns="91425" bIns="91425" anchor="t" anchorCtr="0">
            <a:noAutofit/>
          </a:bodyPr>
          <a:lstStyle/>
          <a:p>
            <a:pPr lvl="0" rtl="0">
              <a:buNone/>
            </a:pPr>
            <a:r>
              <a:rPr lang="en"/>
              <a:t>r</a:t>
            </a:r>
            <a:r>
              <a:rPr lang="en" baseline="-25000"/>
              <a:t>3</a:t>
            </a:r>
            <a:r>
              <a:rPr lang="en" baseline="30000"/>
              <a:t>2</a:t>
            </a:r>
          </a:p>
        </p:txBody>
      </p:sp>
      <p:cxnSp>
        <p:nvCxnSpPr>
          <p:cNvPr id="87" name="Shape 87"/>
          <p:cNvCxnSpPr/>
          <p:nvPr/>
        </p:nvCxnSpPr>
        <p:spPr>
          <a:xfrm>
            <a:off x="25990962" y="17624234"/>
            <a:ext cx="586800" cy="5100"/>
          </a:xfrm>
          <a:prstGeom prst="straightConnector1">
            <a:avLst/>
          </a:prstGeom>
          <a:noFill/>
          <a:ln w="19050" cap="flat">
            <a:solidFill>
              <a:srgbClr val="000000"/>
            </a:solidFill>
            <a:prstDash val="solid"/>
            <a:round/>
            <a:headEnd type="none" w="lg" len="lg"/>
            <a:tailEnd type="none" w="lg" len="lg"/>
          </a:ln>
        </p:spPr>
      </p:cxnSp>
      <p:sp>
        <p:nvSpPr>
          <p:cNvPr id="88" name="Shape 88"/>
          <p:cNvSpPr txBox="1"/>
          <p:nvPr/>
        </p:nvSpPr>
        <p:spPr>
          <a:xfrm>
            <a:off x="25543745" y="16555548"/>
            <a:ext cx="498899" cy="368099"/>
          </a:xfrm>
          <a:prstGeom prst="rect">
            <a:avLst/>
          </a:prstGeom>
        </p:spPr>
        <p:txBody>
          <a:bodyPr lIns="91425" tIns="91425" rIns="91425" bIns="91425" anchor="t" anchorCtr="0">
            <a:noAutofit/>
          </a:bodyPr>
          <a:lstStyle/>
          <a:p>
            <a:pPr lvl="0" rtl="0">
              <a:buNone/>
            </a:pPr>
            <a:r>
              <a:rPr lang="en"/>
              <a:t>r</a:t>
            </a:r>
            <a:r>
              <a:rPr lang="en" baseline="-25000"/>
              <a:t>1</a:t>
            </a:r>
          </a:p>
        </p:txBody>
      </p:sp>
      <p:sp>
        <p:nvSpPr>
          <p:cNvPr id="89" name="Shape 89"/>
          <p:cNvSpPr txBox="1"/>
          <p:nvPr/>
        </p:nvSpPr>
        <p:spPr>
          <a:xfrm>
            <a:off x="25990946" y="16546112"/>
            <a:ext cx="498899" cy="368099"/>
          </a:xfrm>
          <a:prstGeom prst="rect">
            <a:avLst/>
          </a:prstGeom>
        </p:spPr>
        <p:txBody>
          <a:bodyPr lIns="91425" tIns="91425" rIns="91425" bIns="91425" anchor="t" anchorCtr="0">
            <a:noAutofit/>
          </a:bodyPr>
          <a:lstStyle/>
          <a:p>
            <a:pPr lvl="0" rtl="0">
              <a:buNone/>
            </a:pPr>
            <a:r>
              <a:rPr lang="en"/>
              <a:t>r</a:t>
            </a:r>
            <a:r>
              <a:rPr lang="en" baseline="-25000"/>
              <a:t>2</a:t>
            </a:r>
          </a:p>
        </p:txBody>
      </p:sp>
      <p:sp>
        <p:nvSpPr>
          <p:cNvPr id="90" name="Shape 90"/>
          <p:cNvSpPr txBox="1"/>
          <p:nvPr/>
        </p:nvSpPr>
        <p:spPr>
          <a:xfrm>
            <a:off x="25731281" y="16837226"/>
            <a:ext cx="498899" cy="368099"/>
          </a:xfrm>
          <a:prstGeom prst="rect">
            <a:avLst/>
          </a:prstGeom>
        </p:spPr>
        <p:txBody>
          <a:bodyPr lIns="91425" tIns="91425" rIns="91425" bIns="91425" anchor="t" anchorCtr="0">
            <a:noAutofit/>
          </a:bodyPr>
          <a:lstStyle/>
          <a:p>
            <a:pPr lvl="0" rtl="0">
              <a:buNone/>
            </a:pPr>
            <a:r>
              <a:rPr lang="en"/>
              <a:t>r</a:t>
            </a:r>
            <a:r>
              <a:rPr lang="en" baseline="-25000"/>
              <a:t>3</a:t>
            </a:r>
          </a:p>
        </p:txBody>
      </p:sp>
      <p:sp>
        <p:nvSpPr>
          <p:cNvPr id="91" name="Shape 91"/>
          <p:cNvSpPr/>
          <p:nvPr/>
        </p:nvSpPr>
        <p:spPr>
          <a:xfrm>
            <a:off x="22015515" y="24589243"/>
            <a:ext cx="1011599" cy="850499"/>
          </a:xfrm>
          <a:prstGeom prst="ellipse">
            <a:avLst/>
          </a:prstGeom>
          <a:solidFill>
            <a:srgbClr val="F1C23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2" name="Shape 92"/>
          <p:cNvSpPr/>
          <p:nvPr/>
        </p:nvSpPr>
        <p:spPr>
          <a:xfrm>
            <a:off x="23258695" y="24877968"/>
            <a:ext cx="3863699" cy="319199"/>
          </a:xfrm>
          <a:prstGeom prst="rightArrow">
            <a:avLst>
              <a:gd name="adj1" fmla="val 50000"/>
              <a:gd name="adj2" fmla="val 50000"/>
            </a:avLst>
          </a:prstGeom>
          <a:solidFill>
            <a:srgbClr val="F1C23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3" name="Shape 93"/>
          <p:cNvSpPr/>
          <p:nvPr/>
        </p:nvSpPr>
        <p:spPr>
          <a:xfrm>
            <a:off x="27353965" y="24866606"/>
            <a:ext cx="498899" cy="387899"/>
          </a:xfrm>
          <a:prstGeom prst="ellipse">
            <a:avLst/>
          </a:prstGeom>
          <a:solidFill>
            <a:srgbClr val="434343"/>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4" name="Shape 94"/>
          <p:cNvSpPr/>
          <p:nvPr/>
        </p:nvSpPr>
        <p:spPr>
          <a:xfrm rot="-3869998">
            <a:off x="22157664" y="23344176"/>
            <a:ext cx="2215968" cy="370281"/>
          </a:xfrm>
          <a:prstGeom prst="rightArrow">
            <a:avLst>
              <a:gd name="adj1" fmla="val 50000"/>
              <a:gd name="adj2" fmla="val 50000"/>
            </a:avLst>
          </a:prstGeom>
          <a:solidFill>
            <a:srgbClr val="F1C23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5" name="Shape 95"/>
          <p:cNvSpPr/>
          <p:nvPr/>
        </p:nvSpPr>
        <p:spPr>
          <a:xfrm>
            <a:off x="23612532" y="22066667"/>
            <a:ext cx="410699" cy="319199"/>
          </a:xfrm>
          <a:prstGeom prst="ellipse">
            <a:avLst/>
          </a:prstGeom>
          <a:solidFill>
            <a:srgbClr val="434343"/>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6" name="Shape 96"/>
          <p:cNvSpPr/>
          <p:nvPr/>
        </p:nvSpPr>
        <p:spPr>
          <a:xfrm>
            <a:off x="27708400" y="26917181"/>
            <a:ext cx="410699" cy="319199"/>
          </a:xfrm>
          <a:prstGeom prst="ellipse">
            <a:avLst/>
          </a:prstGeom>
          <a:solidFill>
            <a:srgbClr val="434343"/>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7" name="Shape 97"/>
          <p:cNvSpPr/>
          <p:nvPr/>
        </p:nvSpPr>
        <p:spPr>
          <a:xfrm rot="1100345">
            <a:off x="23064318" y="25979182"/>
            <a:ext cx="4536609" cy="327640"/>
          </a:xfrm>
          <a:prstGeom prst="rightArrow">
            <a:avLst>
              <a:gd name="adj1" fmla="val 50000"/>
              <a:gd name="adj2" fmla="val 50000"/>
            </a:avLst>
          </a:prstGeom>
          <a:solidFill>
            <a:srgbClr val="F1C232"/>
          </a:solidFill>
          <a:ln w="19050" cap="flat">
            <a:solidFill>
              <a:schemeClr val="dk2"/>
            </a:solidFill>
            <a:prstDash val="solid"/>
            <a:round/>
            <a:headEnd type="none" w="med" len="med"/>
            <a:tailEnd type="none" w="med" len="med"/>
          </a:ln>
        </p:spPr>
        <p:txBody>
          <a:bodyPr lIns="91425" tIns="91425" rIns="91425" bIns="91425" anchor="ctr" anchorCtr="0">
            <a:noAutofit/>
          </a:bodyPr>
          <a:lstStyle/>
          <a:p>
            <a:endParaRPr/>
          </a:p>
        </p:txBody>
      </p:sp>
      <p:sp>
        <p:nvSpPr>
          <p:cNvPr id="98" name="Shape 98"/>
          <p:cNvSpPr txBox="1"/>
          <p:nvPr/>
        </p:nvSpPr>
        <p:spPr>
          <a:xfrm>
            <a:off x="24023317" y="24353895"/>
            <a:ext cx="4603199" cy="486600"/>
          </a:xfrm>
          <a:prstGeom prst="rect">
            <a:avLst/>
          </a:prstGeom>
        </p:spPr>
        <p:txBody>
          <a:bodyPr lIns="91425" tIns="91425" rIns="91425" bIns="91425" anchor="t" anchorCtr="0">
            <a:noAutofit/>
          </a:bodyPr>
          <a:lstStyle/>
          <a:p>
            <a:endParaRPr/>
          </a:p>
        </p:txBody>
      </p:sp>
      <p:pic>
        <p:nvPicPr>
          <p:cNvPr id="99" name="Shape 99"/>
          <p:cNvPicPr preferRelativeResize="0"/>
          <p:nvPr/>
        </p:nvPicPr>
        <p:blipFill>
          <a:blip r:embed="rId3"/>
          <a:stretch>
            <a:fillRect/>
          </a:stretch>
        </p:blipFill>
        <p:spPr>
          <a:xfrm>
            <a:off x="23228018" y="23939675"/>
            <a:ext cx="4243588" cy="861701"/>
          </a:xfrm>
          <a:prstGeom prst="rect">
            <a:avLst/>
          </a:prstGeom>
        </p:spPr>
      </p:pic>
      <p:sp>
        <p:nvSpPr>
          <p:cNvPr id="100" name="Shape 100"/>
          <p:cNvSpPr txBox="1"/>
          <p:nvPr/>
        </p:nvSpPr>
        <p:spPr>
          <a:xfrm>
            <a:off x="22856162" y="27524900"/>
            <a:ext cx="3657600" cy="457200"/>
          </a:xfrm>
          <a:prstGeom prst="rect">
            <a:avLst/>
          </a:prstGeom>
        </p:spPr>
        <p:txBody>
          <a:bodyPr lIns="91425" tIns="91425" rIns="91425" bIns="91425" anchor="t" anchorCtr="0">
            <a:noAutofit/>
          </a:bodyPr>
          <a:lstStyle/>
          <a:p>
            <a:endParaRPr/>
          </a:p>
        </p:txBody>
      </p:sp>
      <p:pic>
        <p:nvPicPr>
          <p:cNvPr id="101" name="Shape 101"/>
          <p:cNvPicPr preferRelativeResize="0"/>
          <p:nvPr/>
        </p:nvPicPr>
        <p:blipFill>
          <a:blip r:embed="rId4"/>
          <a:stretch>
            <a:fillRect/>
          </a:stretch>
        </p:blipFill>
        <p:spPr>
          <a:xfrm>
            <a:off x="37286300" y="9900387"/>
            <a:ext cx="5791500" cy="3917399"/>
          </a:xfrm>
          <a:prstGeom prst="rect">
            <a:avLst/>
          </a:prstGeom>
          <a:noFill/>
          <a:ln>
            <a:noFill/>
          </a:ln>
        </p:spPr>
      </p:pic>
      <p:pic>
        <p:nvPicPr>
          <p:cNvPr id="102" name="Shape 102"/>
          <p:cNvPicPr preferRelativeResize="0"/>
          <p:nvPr/>
        </p:nvPicPr>
        <p:blipFill>
          <a:blip r:embed="rId5"/>
          <a:stretch>
            <a:fillRect/>
          </a:stretch>
        </p:blipFill>
        <p:spPr>
          <a:xfrm>
            <a:off x="1402900" y="21893300"/>
            <a:ext cx="9525000" cy="7143750"/>
          </a:xfrm>
          <a:prstGeom prst="rect">
            <a:avLst/>
          </a:prstGeom>
          <a:noFill/>
          <a:ln>
            <a:noFill/>
          </a:ln>
        </p:spPr>
      </p:pic>
      <p:sp>
        <p:nvSpPr>
          <p:cNvPr id="103" name="Shape 103"/>
          <p:cNvSpPr txBox="1"/>
          <p:nvPr/>
        </p:nvSpPr>
        <p:spPr>
          <a:xfrm>
            <a:off x="28119099" y="31402950"/>
            <a:ext cx="13397876" cy="1326899"/>
          </a:xfrm>
          <a:prstGeom prst="rect">
            <a:avLst/>
          </a:prstGeom>
        </p:spPr>
        <p:txBody>
          <a:bodyPr lIns="91425" tIns="91425" rIns="91425" bIns="91425" anchor="ctr" anchorCtr="0">
            <a:noAutofit/>
          </a:bodyPr>
          <a:lstStyle/>
          <a:p>
            <a:pPr lvl="0" rtl="0">
              <a:buNone/>
            </a:pPr>
            <a:r>
              <a:rPr lang="en" sz="3000" cap="small" dirty="0">
                <a:solidFill>
                  <a:schemeClr val="dk1"/>
                </a:solidFill>
              </a:rPr>
              <a:t>Acknowledgements: 	Professor T. Mimi </a:t>
            </a:r>
          </a:p>
          <a:p>
            <a:pPr marL="3200400" lvl="0" indent="457200" rtl="0">
              <a:buNone/>
            </a:pPr>
            <a:r>
              <a:rPr lang="en" sz="3000" cap="small" dirty="0" smtClean="0">
                <a:solidFill>
                  <a:schemeClr val="dk1"/>
                </a:solidFill>
              </a:rPr>
              <a:t>	Professor </a:t>
            </a:r>
            <a:r>
              <a:rPr lang="en" sz="3000" cap="small" dirty="0">
                <a:solidFill>
                  <a:schemeClr val="dk1"/>
                </a:solidFill>
              </a:rPr>
              <a:t>R. Daniel Bergeron</a:t>
            </a:r>
          </a:p>
          <a:p>
            <a:pPr lvl="0" rtl="0">
              <a:buNone/>
            </a:pPr>
            <a:r>
              <a:rPr lang="en" sz="3000" cap="small" dirty="0">
                <a:solidFill>
                  <a:schemeClr val="dk1"/>
                </a:solidFill>
              </a:rPr>
              <a:t>					</a:t>
            </a:r>
            <a:r>
              <a:rPr lang="en" sz="3000" cap="small" dirty="0" smtClean="0">
                <a:solidFill>
                  <a:schemeClr val="dk1"/>
                </a:solidFill>
              </a:rPr>
              <a:t>Graduate </a:t>
            </a:r>
            <a:r>
              <a:rPr lang="en" sz="3000" cap="small" dirty="0">
                <a:solidFill>
                  <a:schemeClr val="dk1"/>
                </a:solidFill>
              </a:rPr>
              <a:t>Research Student Dan Castelli</a:t>
            </a:r>
          </a:p>
        </p:txBody>
      </p:sp>
      <p:cxnSp>
        <p:nvCxnSpPr>
          <p:cNvPr id="104" name="Shape 104"/>
          <p:cNvCxnSpPr/>
          <p:nvPr/>
        </p:nvCxnSpPr>
        <p:spPr>
          <a:xfrm rot="10800000">
            <a:off x="17427162" y="18646225"/>
            <a:ext cx="1353600" cy="0"/>
          </a:xfrm>
          <a:prstGeom prst="straightConnector1">
            <a:avLst/>
          </a:prstGeom>
          <a:noFill/>
          <a:ln w="19050" cap="flat">
            <a:solidFill>
              <a:srgbClr val="000000"/>
            </a:solidFill>
            <a:prstDash val="solid"/>
            <a:round/>
            <a:headEnd type="none" w="lg" len="lg"/>
            <a:tailEnd type="none" w="lg" len="lg"/>
          </a:ln>
        </p:spPr>
      </p:cxnSp>
      <p:sp>
        <p:nvSpPr>
          <p:cNvPr id="105" name="Shape 105"/>
          <p:cNvSpPr txBox="1"/>
          <p:nvPr/>
        </p:nvSpPr>
        <p:spPr>
          <a:xfrm>
            <a:off x="17898462" y="18646225"/>
            <a:ext cx="1470600" cy="641099"/>
          </a:xfrm>
          <a:prstGeom prst="rect">
            <a:avLst/>
          </a:prstGeom>
        </p:spPr>
        <p:txBody>
          <a:bodyPr lIns="91425" tIns="91425" rIns="91425" bIns="91425" anchor="t" anchorCtr="0">
            <a:noAutofit/>
          </a:bodyPr>
          <a:lstStyle/>
          <a:p>
            <a:pPr>
              <a:buNone/>
            </a:pPr>
            <a:r>
              <a:rPr lang="en" sz="3000"/>
              <a:t>r</a:t>
            </a:r>
            <a:r>
              <a:rPr lang="en" sz="3000" baseline="30000"/>
              <a:t>2</a:t>
            </a:r>
          </a:p>
        </p:txBody>
      </p:sp>
      <p:pic>
        <p:nvPicPr>
          <p:cNvPr id="106" name="Shape 106"/>
          <p:cNvPicPr preferRelativeResize="0"/>
          <p:nvPr/>
        </p:nvPicPr>
        <p:blipFill>
          <a:blip r:embed="rId3"/>
          <a:stretch>
            <a:fillRect/>
          </a:stretch>
        </p:blipFill>
        <p:spPr>
          <a:xfrm>
            <a:off x="15094387" y="26917175"/>
            <a:ext cx="5289090" cy="1074000"/>
          </a:xfrm>
          <a:prstGeom prst="rect">
            <a:avLst/>
          </a:prstGeom>
        </p:spPr>
      </p:pic>
      <p:pic>
        <p:nvPicPr>
          <p:cNvPr id="107" name="Shape 107"/>
          <p:cNvPicPr preferRelativeResize="0"/>
          <p:nvPr/>
        </p:nvPicPr>
        <p:blipFill>
          <a:blip r:embed="rId6"/>
          <a:stretch>
            <a:fillRect/>
          </a:stretch>
        </p:blipFill>
        <p:spPr>
          <a:xfrm>
            <a:off x="37286300" y="14699600"/>
            <a:ext cx="5791500" cy="3509649"/>
          </a:xfrm>
          <a:prstGeom prst="rect">
            <a:avLst/>
          </a:prstGeom>
          <a:noFill/>
          <a:ln>
            <a:noFill/>
          </a:ln>
        </p:spPr>
      </p:pic>
      <p:pic>
        <p:nvPicPr>
          <p:cNvPr id="108" name="Shape 108"/>
          <p:cNvPicPr preferRelativeResize="0"/>
          <p:nvPr/>
        </p:nvPicPr>
        <p:blipFill>
          <a:blip r:embed="rId7"/>
          <a:stretch>
            <a:fillRect/>
          </a:stretch>
        </p:blipFill>
        <p:spPr>
          <a:xfrm>
            <a:off x="31177000" y="25182350"/>
            <a:ext cx="4059418" cy="3273724"/>
          </a:xfrm>
          <a:prstGeom prst="rect">
            <a:avLst/>
          </a:prstGeom>
          <a:noFill/>
          <a:ln>
            <a:noFill/>
          </a:ln>
        </p:spPr>
      </p:pic>
      <p:sp>
        <p:nvSpPr>
          <p:cNvPr id="109" name="Shape 109"/>
          <p:cNvSpPr txBox="1"/>
          <p:nvPr/>
        </p:nvSpPr>
        <p:spPr>
          <a:xfrm>
            <a:off x="37286300" y="20635100"/>
            <a:ext cx="6147700" cy="861600"/>
          </a:xfrm>
          <a:prstGeom prst="rect">
            <a:avLst/>
          </a:prstGeom>
        </p:spPr>
        <p:txBody>
          <a:bodyPr lIns="91425" tIns="91425" rIns="91425" bIns="91425" anchor="t" anchorCtr="0">
            <a:noAutofit/>
          </a:bodyPr>
          <a:lstStyle/>
          <a:p>
            <a:pPr marL="0" indent="0">
              <a:buNone/>
            </a:pPr>
            <a:r>
              <a:rPr lang="en" sz="3000" b="1" dirty="0"/>
              <a:t>Leap-Frog Integrator improved</a:t>
            </a:r>
          </a:p>
        </p:txBody>
      </p:sp>
      <p:pic>
        <p:nvPicPr>
          <p:cNvPr id="110" name="Shape 110"/>
          <p:cNvPicPr preferRelativeResize="0"/>
          <p:nvPr/>
        </p:nvPicPr>
        <p:blipFill>
          <a:blip r:embed="rId8"/>
          <a:stretch>
            <a:fillRect/>
          </a:stretch>
        </p:blipFill>
        <p:spPr>
          <a:xfrm>
            <a:off x="37286300" y="21924250"/>
            <a:ext cx="5791500" cy="3917399"/>
          </a:xfrm>
          <a:prstGeom prst="rect">
            <a:avLst/>
          </a:prstGeom>
          <a:noFill/>
          <a:ln>
            <a:noFill/>
          </a:ln>
        </p:spPr>
      </p:pic>
    </p:spTree>
  </p:cSld>
  <p:clrMapOvr>
    <a:masterClrMapping/>
  </p:clrMapOvr>
  <p:transition spd="slow">
    <p:cut/>
  </p:transition>
</p:sld>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538</Words>
  <Application>Microsoft Office PowerPoint</Application>
  <PresentationFormat>Custom</PresentationFormat>
  <Paragraphs>83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simple-light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Mike</cp:lastModifiedBy>
  <cp:revision>1</cp:revision>
  <dcterms:modified xsi:type="dcterms:W3CDTF">2014-04-18T22:05:13Z</dcterms:modified>
</cp:coreProperties>
</file>