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2" r:id="rId1"/>
  </p:sldMasterIdLst>
  <p:handoutMasterIdLst>
    <p:handoutMasterId r:id="rId3"/>
  </p:handout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46"/>
    <a:srgbClr val="000066"/>
    <a:srgbClr val="000099"/>
    <a:srgbClr val="00004C"/>
    <a:srgbClr val="00005C"/>
    <a:srgbClr val="00006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p:scale>
          <a:sx n="10" d="100"/>
          <a:sy n="10" d="100"/>
        </p:scale>
        <p:origin x="-2429" y="-557"/>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B2307E-BD96-460C-819B-73A687CF0C43}" type="datetimeFigureOut">
              <a:rPr lang="en-US" smtClean="0"/>
              <a:t>4/22/2014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CB24470-E490-4B13-8C44-10333588D1AD}" type="slidenum">
              <a:rPr lang="en-US" smtClean="0"/>
              <a:t>‹#›</a:t>
            </a:fld>
            <a:endParaRPr lang="en-US"/>
          </a:p>
        </p:txBody>
      </p:sp>
    </p:spTree>
    <p:extLst>
      <p:ext uri="{BB962C8B-B14F-4D97-AF65-F5344CB8AC3E}">
        <p14:creationId xmlns:p14="http://schemas.microsoft.com/office/powerpoint/2010/main" val="11573856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4/22/2014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874607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4/22/2014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16011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4/22/2014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074734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4/22/2014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53754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4/22/2014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631575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4/22/2014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02175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4/22/2014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295588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4/22/2014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733818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4/22/2014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947125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4/22/2014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02769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4/22/2014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266497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FBF82037-4B70-4EA4-A413-A03073B84B9E}" type="datetimeFigureOut">
              <a:rPr lang="en-US" smtClean="0"/>
              <a:pPr/>
              <a:t>4/22/2014</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553026772"/>
      </p:ext>
    </p:extLst>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2.bin"/><Relationship Id="rId13" Type="http://schemas.openxmlformats.org/officeDocument/2006/relationships/image" Target="../media/image4.emf"/><Relationship Id="rId18" Type="http://schemas.openxmlformats.org/officeDocument/2006/relationships/image" Target="../media/image6.emf"/><Relationship Id="rId3" Type="http://schemas.openxmlformats.org/officeDocument/2006/relationships/image" Target="../media/image7.tiff"/><Relationship Id="rId7" Type="http://schemas.openxmlformats.org/officeDocument/2006/relationships/image" Target="../media/image1.emf"/><Relationship Id="rId12" Type="http://schemas.openxmlformats.org/officeDocument/2006/relationships/oleObject" Target="../embeddings/oleObject4.bin"/><Relationship Id="rId17" Type="http://schemas.openxmlformats.org/officeDocument/2006/relationships/oleObject" Target="../embeddings/oleObject6.bin"/><Relationship Id="rId2" Type="http://schemas.openxmlformats.org/officeDocument/2006/relationships/slideLayout" Target="../slideLayouts/slideLayout1.xml"/><Relationship Id="rId16" Type="http://schemas.openxmlformats.org/officeDocument/2006/relationships/image" Target="../media/image10.tiff"/><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3.emf"/><Relationship Id="rId5" Type="http://schemas.openxmlformats.org/officeDocument/2006/relationships/image" Target="../media/image9.png"/><Relationship Id="rId15" Type="http://schemas.openxmlformats.org/officeDocument/2006/relationships/image" Target="../media/image5.emf"/><Relationship Id="rId10" Type="http://schemas.openxmlformats.org/officeDocument/2006/relationships/oleObject" Target="../embeddings/oleObject3.bin"/><Relationship Id="rId4" Type="http://schemas.openxmlformats.org/officeDocument/2006/relationships/image" Target="../media/image8.png"/><Relationship Id="rId9" Type="http://schemas.openxmlformats.org/officeDocument/2006/relationships/image" Target="../media/image2.emf"/><Relationship Id="rId14" Type="http://schemas.openxmlformats.org/officeDocument/2006/relationships/oleObject" Target="../embeddings/oleObject5.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2460"/>
            <a:ext cx="43891200" cy="1200329"/>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7200" b="1" dirty="0"/>
              <a:t>Modeling N–H･･･O Hydrogen Bonding in Biological </a:t>
            </a:r>
            <a:r>
              <a:rPr lang="en-US" sz="7200" b="1" dirty="0" err="1" smtClean="0"/>
              <a:t>Tyrosinate</a:t>
            </a:r>
            <a:r>
              <a:rPr lang="en-US" sz="7200" b="1" dirty="0" smtClean="0"/>
              <a:t>-bound </a:t>
            </a:r>
            <a:r>
              <a:rPr lang="en-US" sz="7200" b="1" dirty="0"/>
              <a:t>Iron </a:t>
            </a:r>
            <a:r>
              <a:rPr lang="en-US" sz="7200" b="1" dirty="0" smtClean="0"/>
              <a:t>Centers</a:t>
            </a:r>
            <a:endParaRPr lang="en-US" sz="7200" dirty="0">
              <a:latin typeface="Helvetica LT Std" pitchFamily="34" charset="0"/>
            </a:endParaRPr>
          </a:p>
        </p:txBody>
      </p:sp>
      <p:sp>
        <p:nvSpPr>
          <p:cNvPr id="6" name="TextBox 5"/>
          <p:cNvSpPr txBox="1"/>
          <p:nvPr/>
        </p:nvSpPr>
        <p:spPr>
          <a:xfrm>
            <a:off x="1447800" y="4953000"/>
            <a:ext cx="40157400" cy="861774"/>
          </a:xfrm>
          <a:prstGeom prst="rect">
            <a:avLst/>
          </a:prstGeom>
          <a:noFill/>
          <a:effectLst>
            <a:outerShdw blurRad="63500" sx="102000" sy="102000" algn="ctr" rotWithShape="0">
              <a:prstClr val="black">
                <a:alpha val="40000"/>
              </a:prstClr>
            </a:outerShdw>
          </a:effectLst>
        </p:spPr>
        <p:txBody>
          <a:bodyPr wrap="square" rtlCol="0">
            <a:spAutoFit/>
          </a:bodyPr>
          <a:lstStyle/>
          <a:p>
            <a:pPr>
              <a:spcAft>
                <a:spcPts val="1200"/>
              </a:spcAft>
            </a:pPr>
            <a:r>
              <a:rPr lang="en-US" sz="5000" b="1" dirty="0" smtClean="0">
                <a:latin typeface="Helvetica LT Std" pitchFamily="34" charset="0"/>
              </a:rPr>
              <a:t>INTRODUCTION</a:t>
            </a:r>
            <a:endParaRPr lang="en-US" sz="5000" b="1" dirty="0">
              <a:latin typeface="Helvetica LT Std" pitchFamily="34" charset="0"/>
              <a:cs typeface="Times New Roman" pitchFamily="18" charset="0"/>
            </a:endParaRPr>
          </a:p>
        </p:txBody>
      </p:sp>
      <p:sp>
        <p:nvSpPr>
          <p:cNvPr id="12" name="TextBox 11"/>
          <p:cNvSpPr txBox="1"/>
          <p:nvPr/>
        </p:nvSpPr>
        <p:spPr>
          <a:xfrm>
            <a:off x="27355800" y="26212800"/>
            <a:ext cx="14884202" cy="630942"/>
          </a:xfrm>
          <a:prstGeom prst="rect">
            <a:avLst/>
          </a:prstGeom>
          <a:noFill/>
        </p:spPr>
        <p:txBody>
          <a:bodyPr wrap="square" rtlCol="0">
            <a:spAutoFit/>
          </a:bodyPr>
          <a:lstStyle/>
          <a:p>
            <a:r>
              <a:rPr lang="en-US" sz="3500" b="1" dirty="0" smtClean="0">
                <a:latin typeface="Helvetica LT Std" pitchFamily="34" charset="0"/>
              </a:rPr>
              <a:t>Future Work: </a:t>
            </a:r>
          </a:p>
        </p:txBody>
      </p:sp>
      <p:sp>
        <p:nvSpPr>
          <p:cNvPr id="17" name="TextBox 16"/>
          <p:cNvSpPr txBox="1"/>
          <p:nvPr/>
        </p:nvSpPr>
        <p:spPr>
          <a:xfrm>
            <a:off x="3200400" y="23479780"/>
            <a:ext cx="7239000" cy="523220"/>
          </a:xfrm>
          <a:prstGeom prst="rect">
            <a:avLst/>
          </a:prstGeom>
          <a:noFill/>
        </p:spPr>
        <p:txBody>
          <a:bodyPr wrap="square" rtlCol="0">
            <a:spAutoFit/>
          </a:bodyPr>
          <a:lstStyle/>
          <a:p>
            <a:r>
              <a:rPr lang="en-US" sz="2800" b="1" dirty="0" smtClean="0">
                <a:latin typeface="Helvetica LT Std" pitchFamily="34" charset="0"/>
                <a:ea typeface="Cambria Math" pitchFamily="18" charset="0"/>
                <a:cs typeface="Arial" pitchFamily="34" charset="0"/>
              </a:rPr>
              <a:t>Table 1.</a:t>
            </a:r>
            <a:r>
              <a:rPr lang="en-US" sz="2800" dirty="0" smtClean="0">
                <a:latin typeface="Helvetica LT Std" pitchFamily="34" charset="0"/>
                <a:ea typeface="Cambria Math" pitchFamily="18" charset="0"/>
                <a:cs typeface="Arial" pitchFamily="34" charset="0"/>
              </a:rPr>
              <a:t> Synthesis of </a:t>
            </a:r>
            <a:r>
              <a:rPr lang="en-US" sz="2800" b="1" dirty="0" smtClean="0">
                <a:latin typeface="Helvetica LT Std" pitchFamily="34" charset="0"/>
                <a:ea typeface="Cambria Math" pitchFamily="18" charset="0"/>
                <a:cs typeface="Arial" pitchFamily="34" charset="0"/>
              </a:rPr>
              <a:t>1 </a:t>
            </a:r>
            <a:r>
              <a:rPr lang="en-US" sz="2800" dirty="0" smtClean="0">
                <a:latin typeface="Helvetica LT Std" pitchFamily="34" charset="0"/>
                <a:ea typeface="Cambria Math" pitchFamily="18" charset="0"/>
                <a:cs typeface="Arial" pitchFamily="34" charset="0"/>
              </a:rPr>
              <a:t>(2-Aminophenol).</a:t>
            </a:r>
            <a:endParaRPr lang="en-US" sz="2800" dirty="0">
              <a:latin typeface="Helvetica LT Std" pitchFamily="34" charset="0"/>
              <a:ea typeface="Cambria Math" pitchFamily="18" charset="0"/>
              <a:cs typeface="Arial" pitchFamily="34" charset="0"/>
            </a:endParaRPr>
          </a:p>
        </p:txBody>
      </p:sp>
      <p:pic>
        <p:nvPicPr>
          <p:cNvPr id="14" name="Picture 13" descr="C:\Users\Caitlin\AppData\Local\Microsoft\Windows\Temporary Internet Files\Low\Content.IE5\7QILM70Y\Logo_blue[1].tif"/>
          <p:cNvPicPr>
            <a:picLocks noChangeAspect="1" noChangeArrowheads="1"/>
          </p:cNvPicPr>
          <p:nvPr/>
        </p:nvPicPr>
        <p:blipFill>
          <a:blip r:embed="rId3" cstate="print"/>
          <a:srcRect/>
          <a:stretch>
            <a:fillRect/>
          </a:stretch>
        </p:blipFill>
        <p:spPr bwMode="auto">
          <a:xfrm>
            <a:off x="1905000" y="152400"/>
            <a:ext cx="3911402" cy="3970367"/>
          </a:xfrm>
          <a:prstGeom prst="rect">
            <a:avLst/>
          </a:prstGeom>
          <a:noFill/>
        </p:spPr>
      </p:pic>
      <p:pic>
        <p:nvPicPr>
          <p:cNvPr id="23" name="Picture 22" descr="C:\Users\Caitlin\AppData\Local\Microsoft\Windows\Temporary Internet Files\Low\Content.IE5\7QILM70Y\Logo_blue[1].tif"/>
          <p:cNvPicPr>
            <a:picLocks noChangeAspect="1" noChangeArrowheads="1"/>
          </p:cNvPicPr>
          <p:nvPr/>
        </p:nvPicPr>
        <p:blipFill>
          <a:blip r:embed="rId3" cstate="print"/>
          <a:srcRect/>
          <a:stretch>
            <a:fillRect/>
          </a:stretch>
        </p:blipFill>
        <p:spPr bwMode="auto">
          <a:xfrm>
            <a:off x="38328600" y="152400"/>
            <a:ext cx="3911402" cy="3970367"/>
          </a:xfrm>
          <a:prstGeom prst="rect">
            <a:avLst/>
          </a:prstGeom>
          <a:noFill/>
        </p:spPr>
      </p:pic>
      <p:cxnSp>
        <p:nvCxnSpPr>
          <p:cNvPr id="25" name="Straight Connector 24"/>
          <p:cNvCxnSpPr/>
          <p:nvPr/>
        </p:nvCxnSpPr>
        <p:spPr>
          <a:xfrm rot="10800000" flipV="1">
            <a:off x="0" y="4343399"/>
            <a:ext cx="43891200" cy="0"/>
          </a:xfrm>
          <a:prstGeom prst="line">
            <a:avLst/>
          </a:prstGeom>
          <a:ln w="88900">
            <a:solidFill>
              <a:schemeClr val="tx2"/>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7355800" y="26852940"/>
            <a:ext cx="13792200" cy="1569660"/>
          </a:xfrm>
          <a:prstGeom prst="rect">
            <a:avLst/>
          </a:prstGeom>
        </p:spPr>
        <p:txBody>
          <a:bodyPr wrap="square">
            <a:spAutoFit/>
          </a:bodyPr>
          <a:lstStyle/>
          <a:p>
            <a:r>
              <a:rPr lang="en-US" sz="3200" dirty="0" smtClean="0">
                <a:latin typeface="Helvetica LT Std" pitchFamily="34" charset="0"/>
              </a:rPr>
              <a:t>• Finish </a:t>
            </a:r>
            <a:r>
              <a:rPr lang="en-US" sz="3200" dirty="0">
                <a:latin typeface="Helvetica LT Std" pitchFamily="34" charset="0"/>
              </a:rPr>
              <a:t>preparing target </a:t>
            </a:r>
            <a:r>
              <a:rPr lang="en-US" sz="3200" dirty="0" smtClean="0">
                <a:latin typeface="Helvetica LT Std" pitchFamily="34" charset="0"/>
              </a:rPr>
              <a:t>complex.</a:t>
            </a:r>
            <a:endParaRPr lang="en-US" sz="3200" dirty="0">
              <a:latin typeface="Helvetica LT Std" pitchFamily="34" charset="0"/>
            </a:endParaRPr>
          </a:p>
          <a:p>
            <a:r>
              <a:rPr lang="en-US" sz="3200" dirty="0">
                <a:latin typeface="Helvetica LT Std" pitchFamily="34" charset="0"/>
              </a:rPr>
              <a:t>• </a:t>
            </a:r>
            <a:r>
              <a:rPr lang="en-US" sz="3200" dirty="0" smtClean="0">
                <a:latin typeface="Helvetica LT Std" pitchFamily="34" charset="0"/>
              </a:rPr>
              <a:t>Cyclic </a:t>
            </a:r>
            <a:r>
              <a:rPr lang="en-US" sz="3200" dirty="0">
                <a:latin typeface="Helvetica LT Std" pitchFamily="34" charset="0"/>
              </a:rPr>
              <a:t>Voltammetry to observe redox potentials of </a:t>
            </a:r>
            <a:r>
              <a:rPr lang="en-US" sz="3200" dirty="0" smtClean="0">
                <a:latin typeface="Helvetica LT Std" pitchFamily="34" charset="0"/>
              </a:rPr>
              <a:t>complexes.</a:t>
            </a:r>
            <a:endParaRPr lang="en-US" sz="3200" dirty="0">
              <a:latin typeface="Helvetica LT Std" pitchFamily="34" charset="0"/>
            </a:endParaRPr>
          </a:p>
          <a:p>
            <a:r>
              <a:rPr lang="en-US" sz="3200" dirty="0">
                <a:latin typeface="Helvetica LT Std" pitchFamily="34" charset="0"/>
              </a:rPr>
              <a:t>• </a:t>
            </a:r>
            <a:r>
              <a:rPr lang="en-US" sz="3200" dirty="0" smtClean="0">
                <a:latin typeface="Helvetica LT Std" pitchFamily="34" charset="0"/>
              </a:rPr>
              <a:t>X-ray </a:t>
            </a:r>
            <a:r>
              <a:rPr lang="en-US" sz="3200" dirty="0">
                <a:latin typeface="Helvetica LT Std" pitchFamily="34" charset="0"/>
              </a:rPr>
              <a:t>diffraction of target </a:t>
            </a:r>
            <a:r>
              <a:rPr lang="en-US" sz="3200" dirty="0" smtClean="0">
                <a:latin typeface="Helvetica LT Std" pitchFamily="34" charset="0"/>
              </a:rPr>
              <a:t>complex.</a:t>
            </a:r>
            <a:endParaRPr lang="en-US" sz="3200" dirty="0">
              <a:latin typeface="Helvetica LT Std" pitchFamily="34" charset="0"/>
            </a:endParaRPr>
          </a:p>
        </p:txBody>
      </p:sp>
      <p:graphicFrame>
        <p:nvGraphicFramePr>
          <p:cNvPr id="24" name="Table 23"/>
          <p:cNvGraphicFramePr>
            <a:graphicFrameLocks noGrp="1"/>
          </p:cNvGraphicFramePr>
          <p:nvPr>
            <p:extLst>
              <p:ext uri="{D42A27DB-BD31-4B8C-83A1-F6EECF244321}">
                <p14:modId xmlns:p14="http://schemas.microsoft.com/office/powerpoint/2010/main" val="2229009655"/>
              </p:ext>
            </p:extLst>
          </p:nvPr>
        </p:nvGraphicFramePr>
        <p:xfrm>
          <a:off x="2362200" y="28721538"/>
          <a:ext cx="10782300" cy="3351072"/>
        </p:xfrm>
        <a:graphic>
          <a:graphicData uri="http://schemas.openxmlformats.org/drawingml/2006/table">
            <a:tbl>
              <a:tblPr>
                <a:effectLst>
                  <a:outerShdw blurRad="50800" dist="38100" dir="2700000" algn="tl" rotWithShape="0">
                    <a:prstClr val="black">
                      <a:alpha val="40000"/>
                    </a:prstClr>
                  </a:outerShdw>
                </a:effectLst>
                <a:tableStyleId>{5C22544A-7EE6-4342-B048-85BDC9FD1C3A}</a:tableStyleId>
              </a:tblPr>
              <a:tblGrid>
                <a:gridCol w="798690"/>
                <a:gridCol w="8545970"/>
                <a:gridCol w="1437640"/>
              </a:tblGrid>
              <a:tr h="939852">
                <a:tc>
                  <a:txBody>
                    <a:bodyPr/>
                    <a:lstStyle/>
                    <a:p>
                      <a:pPr algn="ctr" fontAlgn="b"/>
                      <a:endParaRPr lang="en-US" sz="2800" b="0"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dirty="0">
                          <a:effectLst/>
                          <a:latin typeface="Helvetica LT Std" pitchFamily="34" charset="0"/>
                        </a:rPr>
                        <a:t>Product</a:t>
                      </a:r>
                      <a:endParaRPr lang="en-US" sz="2800" b="0"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a:effectLst/>
                          <a:latin typeface="Helvetica LT Std" pitchFamily="34" charset="0"/>
                        </a:rPr>
                        <a:t>Percent Yield</a:t>
                      </a:r>
                      <a:endParaRPr lang="en-US" sz="2800" b="0" i="0" u="none" strike="noStrike">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82244">
                <a:tc>
                  <a:txBody>
                    <a:bodyPr/>
                    <a:lstStyle/>
                    <a:p>
                      <a:pPr algn="ctr" fontAlgn="b"/>
                      <a:r>
                        <a:rPr lang="en-US" sz="2800" b="1" i="0" u="none" strike="noStrike" dirty="0" smtClean="0">
                          <a:solidFill>
                            <a:srgbClr val="000000"/>
                          </a:solidFill>
                          <a:effectLst/>
                          <a:latin typeface="Helvetica LT Std" pitchFamily="34" charset="0"/>
                        </a:rPr>
                        <a:t>(1)</a:t>
                      </a:r>
                      <a:endParaRPr lang="en-US" sz="2800" b="1" i="0" u="none" strike="noStrike" dirty="0">
                        <a:solidFill>
                          <a:srgbClr val="000000"/>
                        </a:solidFill>
                        <a:effectLst/>
                        <a:latin typeface="Helvetica LT Std"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2800" b="1" u="none" strike="noStrike" dirty="0" smtClean="0">
                          <a:effectLst/>
                          <a:latin typeface="Helvetica LT Std" pitchFamily="34" charset="0"/>
                        </a:rPr>
                        <a:t> 2-Aminophenol</a:t>
                      </a:r>
                      <a:endParaRPr lang="en-US" sz="2800" b="1" i="0" u="none" strike="noStrike" dirty="0">
                        <a:solidFill>
                          <a:srgbClr val="000000"/>
                        </a:solidFill>
                        <a:effectLst/>
                        <a:latin typeface="Helvetica LT Std"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a:effectLst/>
                          <a:latin typeface="Helvetica LT Std" pitchFamily="34" charset="0"/>
                        </a:rPr>
                        <a:t>35%</a:t>
                      </a:r>
                      <a:endParaRPr lang="en-US" sz="2800" b="0" i="0" u="none" strike="noStrike">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82244">
                <a:tc>
                  <a:txBody>
                    <a:bodyPr/>
                    <a:lstStyle/>
                    <a:p>
                      <a:pPr algn="ctr" fontAlgn="b"/>
                      <a:r>
                        <a:rPr lang="en-US" sz="2800" b="1" i="0" u="none" strike="noStrike" dirty="0" smtClean="0">
                          <a:solidFill>
                            <a:srgbClr val="000000"/>
                          </a:solidFill>
                          <a:effectLst/>
                          <a:latin typeface="Helvetica LT Std" pitchFamily="34" charset="0"/>
                        </a:rPr>
                        <a:t>(2)</a:t>
                      </a:r>
                      <a:endParaRPr lang="en-US" sz="2800" b="1" i="0" u="none" strike="noStrike" dirty="0">
                        <a:solidFill>
                          <a:srgbClr val="000000"/>
                        </a:solidFill>
                        <a:effectLst/>
                        <a:latin typeface="Helvetica LT Std"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2800" b="1" u="none" strike="noStrike" dirty="0" smtClean="0">
                          <a:effectLst/>
                          <a:latin typeface="Helvetica LT Std" pitchFamily="34" charset="0"/>
                        </a:rPr>
                        <a:t> 2-</a:t>
                      </a:r>
                      <a:r>
                        <a:rPr lang="en-US" sz="2800" b="1" u="none" strike="noStrike" dirty="0">
                          <a:effectLst/>
                          <a:latin typeface="Helvetica LT Std" pitchFamily="34" charset="0"/>
                        </a:rPr>
                        <a:t>(</a:t>
                      </a:r>
                      <a:r>
                        <a:rPr lang="en-US" sz="2800" b="1" u="none" strike="noStrike" dirty="0" err="1">
                          <a:effectLst/>
                          <a:latin typeface="Helvetica LT Std" pitchFamily="34" charset="0"/>
                        </a:rPr>
                        <a:t>hydroxyphenyl</a:t>
                      </a:r>
                      <a:r>
                        <a:rPr lang="en-US" sz="2800" b="1" u="none" strike="noStrike" dirty="0">
                          <a:effectLst/>
                          <a:latin typeface="Helvetica LT Std" pitchFamily="34" charset="0"/>
                        </a:rPr>
                        <a:t>) </a:t>
                      </a:r>
                      <a:r>
                        <a:rPr lang="en-US" sz="2800" b="1" u="none" strike="noStrike" dirty="0" err="1" smtClean="0">
                          <a:effectLst/>
                          <a:latin typeface="Helvetica LT Std" pitchFamily="34" charset="0"/>
                        </a:rPr>
                        <a:t>acetamide</a:t>
                      </a:r>
                      <a:r>
                        <a:rPr lang="en-US" sz="2800" b="1" u="none" strike="noStrike" dirty="0" smtClean="0">
                          <a:effectLst/>
                          <a:latin typeface="Helvetica LT Std" pitchFamily="34" charset="0"/>
                        </a:rPr>
                        <a:t> (X=</a:t>
                      </a:r>
                      <a:r>
                        <a:rPr lang="en-US" sz="2800" b="1" u="none" strike="noStrike" baseline="0" dirty="0" smtClean="0">
                          <a:effectLst/>
                          <a:latin typeface="Helvetica LT Std" pitchFamily="34" charset="0"/>
                        </a:rPr>
                        <a:t> CH</a:t>
                      </a:r>
                      <a:r>
                        <a:rPr lang="en-US" sz="1800" b="1" u="none" strike="noStrike" baseline="0" dirty="0" smtClean="0">
                          <a:effectLst/>
                          <a:latin typeface="Helvetica LT Std" pitchFamily="34" charset="0"/>
                        </a:rPr>
                        <a:t>3</a:t>
                      </a:r>
                      <a:r>
                        <a:rPr lang="en-US" sz="2800" b="1" u="none" strike="noStrike" baseline="0" dirty="0" smtClean="0">
                          <a:effectLst/>
                          <a:latin typeface="Helvetica LT Std" pitchFamily="34" charset="0"/>
                        </a:rPr>
                        <a:t>)</a:t>
                      </a:r>
                      <a:endParaRPr lang="en-US" sz="2800" b="1" i="0" u="none" strike="noStrike" dirty="0">
                        <a:solidFill>
                          <a:srgbClr val="000000"/>
                        </a:solidFill>
                        <a:effectLst/>
                        <a:latin typeface="Helvetica LT Std"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dirty="0">
                          <a:effectLst/>
                          <a:latin typeface="Helvetica LT Std" pitchFamily="34" charset="0"/>
                        </a:rPr>
                        <a:t>99%</a:t>
                      </a:r>
                      <a:endParaRPr lang="en-US" sz="2800" b="0"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82244">
                <a:tc>
                  <a:txBody>
                    <a:bodyPr/>
                    <a:lstStyle/>
                    <a:p>
                      <a:pPr algn="ctr" fontAlgn="b"/>
                      <a:r>
                        <a:rPr lang="en-US" sz="2800" b="1" i="0" u="none" strike="noStrike" dirty="0" smtClean="0">
                          <a:solidFill>
                            <a:srgbClr val="000000"/>
                          </a:solidFill>
                          <a:effectLst/>
                          <a:latin typeface="Helvetica LT Std" pitchFamily="34" charset="0"/>
                        </a:rPr>
                        <a:t>(3)</a:t>
                      </a:r>
                      <a:endParaRPr lang="en-US" sz="2800" b="1" i="0" u="none" strike="noStrike" dirty="0">
                        <a:solidFill>
                          <a:srgbClr val="000000"/>
                        </a:solidFill>
                        <a:effectLst/>
                        <a:latin typeface="Helvetica LT Std"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2800" b="1" u="none" strike="noStrike" dirty="0" smtClean="0">
                          <a:effectLst/>
                          <a:latin typeface="Helvetica LT Std" pitchFamily="34" charset="0"/>
                        </a:rPr>
                        <a:t> 2-</a:t>
                      </a:r>
                      <a:r>
                        <a:rPr lang="en-US" sz="2800" b="1" u="none" strike="noStrike" dirty="0">
                          <a:effectLst/>
                          <a:latin typeface="Helvetica LT Std" pitchFamily="34" charset="0"/>
                        </a:rPr>
                        <a:t>(</a:t>
                      </a:r>
                      <a:r>
                        <a:rPr lang="en-US" sz="2800" b="1" u="none" strike="noStrike" dirty="0" err="1">
                          <a:effectLst/>
                          <a:latin typeface="Helvetica LT Std" pitchFamily="34" charset="0"/>
                        </a:rPr>
                        <a:t>hydroxyphenyl</a:t>
                      </a:r>
                      <a:r>
                        <a:rPr lang="en-US" sz="2800" b="1" u="none" strike="noStrike" dirty="0">
                          <a:effectLst/>
                          <a:latin typeface="Helvetica LT Std" pitchFamily="34" charset="0"/>
                        </a:rPr>
                        <a:t>) </a:t>
                      </a:r>
                      <a:r>
                        <a:rPr lang="en-US" sz="2800" b="1" u="none" strike="noStrike" dirty="0" err="1" smtClean="0">
                          <a:effectLst/>
                          <a:latin typeface="Helvetica LT Std" pitchFamily="34" charset="0"/>
                        </a:rPr>
                        <a:t>trifluoroacetamide</a:t>
                      </a:r>
                      <a:r>
                        <a:rPr lang="en-US" sz="2800" b="1" u="none" strike="noStrike" dirty="0" smtClean="0">
                          <a:effectLst/>
                          <a:latin typeface="Helvetica LT Std" pitchFamily="34" charset="0"/>
                        </a:rPr>
                        <a:t> (X=CF</a:t>
                      </a:r>
                      <a:r>
                        <a:rPr lang="en-US" sz="1600" b="1" u="none" strike="noStrike" dirty="0" smtClean="0">
                          <a:effectLst/>
                          <a:latin typeface="Helvetica LT Std" pitchFamily="34" charset="0"/>
                        </a:rPr>
                        <a:t>3</a:t>
                      </a:r>
                      <a:r>
                        <a:rPr lang="en-US" sz="2800" b="1" u="none" strike="noStrike" dirty="0" smtClean="0">
                          <a:effectLst/>
                          <a:latin typeface="Helvetica LT Std" pitchFamily="34" charset="0"/>
                        </a:rPr>
                        <a:t>)</a:t>
                      </a:r>
                      <a:endParaRPr lang="en-US" sz="2800" b="1" i="0" u="none" strike="noStrike" dirty="0">
                        <a:solidFill>
                          <a:srgbClr val="000000"/>
                        </a:solidFill>
                        <a:effectLst/>
                        <a:latin typeface="Helvetica LT Std"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dirty="0" smtClean="0">
                          <a:effectLst/>
                          <a:latin typeface="Helvetica LT Std" pitchFamily="34" charset="0"/>
                        </a:rPr>
                        <a:t>85%</a:t>
                      </a:r>
                      <a:endParaRPr lang="en-US" sz="2800" b="0"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82244">
                <a:tc>
                  <a:txBody>
                    <a:bodyPr/>
                    <a:lstStyle/>
                    <a:p>
                      <a:pPr algn="ctr" fontAlgn="b"/>
                      <a:r>
                        <a:rPr lang="en-US" sz="2800" b="1" i="0" u="none" strike="noStrike" dirty="0" smtClean="0">
                          <a:solidFill>
                            <a:srgbClr val="000000"/>
                          </a:solidFill>
                          <a:effectLst/>
                          <a:latin typeface="Helvetica LT Std" pitchFamily="34" charset="0"/>
                        </a:rPr>
                        <a:t>(4)</a:t>
                      </a:r>
                      <a:endParaRPr lang="en-US" sz="2800" b="1" i="0" u="none" strike="noStrike" dirty="0">
                        <a:solidFill>
                          <a:srgbClr val="000000"/>
                        </a:solidFill>
                        <a:effectLst/>
                        <a:latin typeface="Helvetica LT Std"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2800" b="1" u="none" strike="noStrike" dirty="0" smtClean="0">
                          <a:effectLst/>
                          <a:latin typeface="Helvetica LT Std" pitchFamily="34" charset="0"/>
                        </a:rPr>
                        <a:t> 2-</a:t>
                      </a:r>
                      <a:r>
                        <a:rPr lang="en-US" sz="2800" b="1" u="none" strike="noStrike" dirty="0">
                          <a:effectLst/>
                          <a:latin typeface="Helvetica LT Std" pitchFamily="34" charset="0"/>
                        </a:rPr>
                        <a:t>(</a:t>
                      </a:r>
                      <a:r>
                        <a:rPr lang="en-US" sz="2800" b="1" u="none" strike="noStrike" dirty="0" err="1">
                          <a:effectLst/>
                          <a:latin typeface="Helvetica LT Std" pitchFamily="34" charset="0"/>
                        </a:rPr>
                        <a:t>hydroxyphenyl</a:t>
                      </a:r>
                      <a:r>
                        <a:rPr lang="en-US" sz="2800" b="1" u="none" strike="noStrike" dirty="0">
                          <a:effectLst/>
                          <a:latin typeface="Helvetica LT Std" pitchFamily="34" charset="0"/>
                        </a:rPr>
                        <a:t>) </a:t>
                      </a:r>
                      <a:r>
                        <a:rPr lang="en-US" sz="2800" b="1" u="none" strike="noStrike" dirty="0" err="1" smtClean="0">
                          <a:effectLst/>
                          <a:latin typeface="Helvetica LT Std" pitchFamily="34" charset="0"/>
                        </a:rPr>
                        <a:t>trichloroacetamide</a:t>
                      </a:r>
                      <a:r>
                        <a:rPr lang="en-US" sz="2800" b="1" u="none" strike="noStrike" dirty="0" smtClean="0">
                          <a:effectLst/>
                          <a:latin typeface="Helvetica LT Std" pitchFamily="34" charset="0"/>
                        </a:rPr>
                        <a:t> (CCl</a:t>
                      </a:r>
                      <a:r>
                        <a:rPr lang="en-US" sz="1600" b="1" u="none" strike="noStrike" dirty="0" smtClean="0">
                          <a:effectLst/>
                          <a:latin typeface="Helvetica LT Std" pitchFamily="34" charset="0"/>
                        </a:rPr>
                        <a:t>3</a:t>
                      </a:r>
                      <a:r>
                        <a:rPr lang="en-US" sz="2800" b="1" u="none" strike="noStrike" dirty="0" smtClean="0">
                          <a:effectLst/>
                          <a:latin typeface="Helvetica LT Std" pitchFamily="34" charset="0"/>
                        </a:rPr>
                        <a:t>)</a:t>
                      </a:r>
                      <a:endParaRPr lang="en-US" sz="2800" b="1" i="0" u="none" strike="noStrike" dirty="0">
                        <a:solidFill>
                          <a:srgbClr val="000000"/>
                        </a:solidFill>
                        <a:effectLst/>
                        <a:latin typeface="Helvetica LT Std"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dirty="0" smtClean="0">
                          <a:effectLst/>
                          <a:latin typeface="Helvetica LT Std" pitchFamily="34" charset="0"/>
                        </a:rPr>
                        <a:t>75%</a:t>
                      </a:r>
                      <a:endParaRPr lang="en-US" sz="2800" b="0"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82244">
                <a:tc>
                  <a:txBody>
                    <a:bodyPr/>
                    <a:lstStyle/>
                    <a:p>
                      <a:pPr algn="ctr" fontAlgn="b"/>
                      <a:r>
                        <a:rPr lang="en-US" sz="2800" b="1" i="0" u="none" strike="noStrike" dirty="0" smtClean="0">
                          <a:solidFill>
                            <a:srgbClr val="000000"/>
                          </a:solidFill>
                          <a:effectLst/>
                          <a:latin typeface="Helvetica LT Std" pitchFamily="34" charset="0"/>
                        </a:rPr>
                        <a:t>(5)</a:t>
                      </a:r>
                      <a:endParaRPr lang="en-US" sz="2800" b="1" i="0" u="none" strike="noStrike" dirty="0">
                        <a:solidFill>
                          <a:srgbClr val="000000"/>
                        </a:solidFill>
                        <a:effectLst/>
                        <a:latin typeface="Helvetica LT Std"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2800" b="1" u="none" strike="noStrike" dirty="0" smtClean="0">
                          <a:effectLst/>
                          <a:latin typeface="Helvetica LT Std" pitchFamily="34" charset="0"/>
                        </a:rPr>
                        <a:t> </a:t>
                      </a:r>
                      <a:r>
                        <a:rPr lang="en-US" sz="2800" b="1" u="none" strike="noStrike" dirty="0" err="1" smtClean="0">
                          <a:effectLst/>
                          <a:latin typeface="Helvetica LT Std" pitchFamily="34" charset="0"/>
                        </a:rPr>
                        <a:t>Tetraphenylphosphonium</a:t>
                      </a:r>
                      <a:r>
                        <a:rPr lang="en-US" sz="2800" b="1" u="none" strike="noStrike" dirty="0" smtClean="0">
                          <a:effectLst/>
                          <a:latin typeface="Helvetica LT Std" pitchFamily="34" charset="0"/>
                        </a:rPr>
                        <a:t> </a:t>
                      </a:r>
                      <a:r>
                        <a:rPr lang="en-US" sz="2800" b="1" u="none" strike="noStrike" dirty="0" err="1">
                          <a:effectLst/>
                          <a:latin typeface="Helvetica LT Std" pitchFamily="34" charset="0"/>
                        </a:rPr>
                        <a:t>Tetrachloroferrate</a:t>
                      </a:r>
                      <a:r>
                        <a:rPr lang="en-US" sz="2800" b="1" u="none" strike="noStrike" dirty="0">
                          <a:effectLst/>
                          <a:latin typeface="Helvetica LT Std" pitchFamily="34" charset="0"/>
                        </a:rPr>
                        <a:t> (III)</a:t>
                      </a:r>
                      <a:endParaRPr lang="en-US" sz="2800" b="1" i="0" u="none" strike="noStrike" dirty="0">
                        <a:solidFill>
                          <a:srgbClr val="000000"/>
                        </a:solidFill>
                        <a:effectLst/>
                        <a:latin typeface="Helvetica LT Std"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dirty="0">
                          <a:effectLst/>
                          <a:latin typeface="Helvetica LT Std" pitchFamily="34" charset="0"/>
                        </a:rPr>
                        <a:t>99%</a:t>
                      </a:r>
                      <a:endParaRPr lang="en-US" sz="2800" b="0"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26" name="Picture 3" descr="C:\Users\Eric\Downloads\EG_2TFAAP (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67663" y="26692155"/>
            <a:ext cx="10939706" cy="576904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7" name="Picture 2" descr="C:\Users\Eric\Downloads\EG_2AP (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67662" y="14879598"/>
            <a:ext cx="10906938" cy="491621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graphicFrame>
        <p:nvGraphicFramePr>
          <p:cNvPr id="28" name="Table 27"/>
          <p:cNvGraphicFramePr>
            <a:graphicFrameLocks noGrp="1"/>
          </p:cNvGraphicFramePr>
          <p:nvPr>
            <p:extLst>
              <p:ext uri="{D42A27DB-BD31-4B8C-83A1-F6EECF244321}">
                <p14:modId xmlns:p14="http://schemas.microsoft.com/office/powerpoint/2010/main" val="904481533"/>
              </p:ext>
            </p:extLst>
          </p:nvPr>
        </p:nvGraphicFramePr>
        <p:xfrm>
          <a:off x="3288965" y="20181859"/>
          <a:ext cx="8598235" cy="3243042"/>
        </p:xfrm>
        <a:graphic>
          <a:graphicData uri="http://schemas.openxmlformats.org/drawingml/2006/table">
            <a:tbl>
              <a:tblPr>
                <a:tableStyleId>{5C22544A-7EE6-4342-B048-85BDC9FD1C3A}</a:tableStyleId>
              </a:tblPr>
              <a:tblGrid>
                <a:gridCol w="3512899"/>
                <a:gridCol w="2275017"/>
                <a:gridCol w="2810319"/>
              </a:tblGrid>
              <a:tr h="1081014">
                <a:tc>
                  <a:txBody>
                    <a:bodyPr/>
                    <a:lstStyle/>
                    <a:p>
                      <a:pPr algn="ctr" fontAlgn="b"/>
                      <a:r>
                        <a:rPr lang="en-US" sz="2800" b="1" u="none" strike="noStrike" dirty="0">
                          <a:effectLst/>
                          <a:latin typeface="Helvetica LT Std" pitchFamily="34" charset="0"/>
                        </a:rPr>
                        <a:t>Proton Source</a:t>
                      </a:r>
                      <a:endParaRPr lang="en-US" sz="2800" b="1"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b="1" u="none" strike="noStrike">
                          <a:effectLst/>
                          <a:latin typeface="Helvetica LT Std" pitchFamily="34" charset="0"/>
                        </a:rPr>
                        <a:t>Equivalents</a:t>
                      </a:r>
                      <a:endParaRPr lang="en-US" sz="2800" b="1" i="0" u="none" strike="noStrike">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b="1" u="none" strike="noStrike" dirty="0">
                          <a:effectLst/>
                          <a:latin typeface="Helvetica LT Std" pitchFamily="34" charset="0"/>
                        </a:rPr>
                        <a:t>2-Aminophenol</a:t>
                      </a:r>
                      <a:endParaRPr lang="en-US" sz="2800" b="1"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81014">
                <a:tc>
                  <a:txBody>
                    <a:bodyPr/>
                    <a:lstStyle/>
                    <a:p>
                      <a:pPr algn="ctr" fontAlgn="b"/>
                      <a:r>
                        <a:rPr lang="en-US" sz="2800" b="1" u="none" strike="noStrike" dirty="0">
                          <a:effectLst/>
                          <a:latin typeface="Helvetica LT Std" pitchFamily="34" charset="0"/>
                        </a:rPr>
                        <a:t>1,4 </a:t>
                      </a:r>
                      <a:r>
                        <a:rPr lang="en-US" sz="2800" b="1" u="none" strike="noStrike" dirty="0" err="1">
                          <a:effectLst/>
                          <a:latin typeface="Helvetica LT Std" pitchFamily="34" charset="0"/>
                        </a:rPr>
                        <a:t>Cyclohexadiene</a:t>
                      </a:r>
                      <a:endParaRPr lang="en-US" sz="2800" b="1"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b="1" u="none" strike="noStrike" dirty="0">
                          <a:effectLst/>
                          <a:latin typeface="Helvetica LT Std" pitchFamily="34" charset="0"/>
                        </a:rPr>
                        <a:t>2</a:t>
                      </a:r>
                      <a:endParaRPr lang="en-US" sz="2800" b="1"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b="1" u="none" strike="noStrike" dirty="0">
                          <a:effectLst/>
                          <a:latin typeface="Helvetica LT Std" pitchFamily="34" charset="0"/>
                        </a:rPr>
                        <a:t>0 % yield</a:t>
                      </a:r>
                      <a:endParaRPr lang="en-US" sz="2800" b="1"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81014">
                <a:tc>
                  <a:txBody>
                    <a:bodyPr/>
                    <a:lstStyle/>
                    <a:p>
                      <a:pPr algn="ctr" fontAlgn="b"/>
                      <a:r>
                        <a:rPr lang="en-US" sz="2800" b="1" u="none" strike="noStrike" dirty="0">
                          <a:effectLst/>
                          <a:latin typeface="Helvetica LT Std" pitchFamily="34" charset="0"/>
                        </a:rPr>
                        <a:t>1,4 </a:t>
                      </a:r>
                      <a:r>
                        <a:rPr lang="en-US" sz="2800" b="1" u="none" strike="noStrike" dirty="0" err="1">
                          <a:effectLst/>
                          <a:latin typeface="Helvetica LT Std" pitchFamily="34" charset="0"/>
                        </a:rPr>
                        <a:t>Cyclohexadiene</a:t>
                      </a:r>
                      <a:endParaRPr lang="en-US" sz="2800" b="1"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b="1" u="none" strike="noStrike" dirty="0">
                          <a:effectLst/>
                          <a:latin typeface="Helvetica LT Std" pitchFamily="34" charset="0"/>
                        </a:rPr>
                        <a:t>8</a:t>
                      </a:r>
                      <a:endParaRPr lang="en-US" sz="2800" b="1"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b="1" u="none" strike="noStrike" dirty="0">
                          <a:effectLst/>
                          <a:latin typeface="Helvetica LT Std" pitchFamily="34" charset="0"/>
                        </a:rPr>
                        <a:t>35% yield</a:t>
                      </a:r>
                      <a:endParaRPr lang="en-US" sz="2800" b="1" i="0" u="none" strike="noStrike" dirty="0">
                        <a:solidFill>
                          <a:srgbClr val="000000"/>
                        </a:solidFill>
                        <a:effectLst/>
                        <a:latin typeface="Helvetica LT Std" pitchFamily="34" charset="0"/>
                      </a:endParaRPr>
                    </a:p>
                  </a:txBody>
                  <a:tcPr marL="7620" marR="7620" marT="7620" marB="0"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9" name="TextBox 8"/>
          <p:cNvSpPr txBox="1"/>
          <p:nvPr/>
        </p:nvSpPr>
        <p:spPr>
          <a:xfrm>
            <a:off x="1409700" y="5759576"/>
            <a:ext cx="21564600" cy="5678478"/>
          </a:xfrm>
          <a:prstGeom prst="rect">
            <a:avLst/>
          </a:prstGeom>
          <a:noFill/>
        </p:spPr>
        <p:txBody>
          <a:bodyPr wrap="square" rtlCol="0">
            <a:spAutoFit/>
          </a:bodyPr>
          <a:lstStyle/>
          <a:p>
            <a:pPr algn="just">
              <a:lnSpc>
                <a:spcPct val="150000"/>
              </a:lnSpc>
            </a:pPr>
            <a:r>
              <a:rPr lang="en-US" sz="3000" dirty="0">
                <a:latin typeface="Helvetica LT Std" pitchFamily="34" charset="0"/>
              </a:rPr>
              <a:t>Iron center proteins are featured in all living organisms and act as oxygen transport systems in molecules. </a:t>
            </a:r>
            <a:r>
              <a:rPr lang="en-US" sz="3000" dirty="0" smtClean="0">
                <a:latin typeface="Helvetica LT Std" pitchFamily="34" charset="0"/>
              </a:rPr>
              <a:t>Tyrosine residues represent 3-4 </a:t>
            </a:r>
            <a:r>
              <a:rPr lang="en-US" sz="3000" dirty="0" err="1" smtClean="0">
                <a:latin typeface="Helvetica LT Std" pitchFamily="34" charset="0"/>
              </a:rPr>
              <a:t>mol</a:t>
            </a:r>
            <a:r>
              <a:rPr lang="en-US" sz="3000" dirty="0" smtClean="0">
                <a:latin typeface="Helvetica LT Std" pitchFamily="34" charset="0"/>
              </a:rPr>
              <a:t> % of the residues in the protein environment. These residues are often engaged in intermolecular hydrogen bonding with the protein backbone which make analysis of these residues extremely complicated. However, some tyrosine residues are directly bound to iron centers and will be the focus of this study. The ligands designed in complex </a:t>
            </a:r>
            <a:r>
              <a:rPr lang="en-US" sz="3000" b="1" dirty="0" smtClean="0">
                <a:latin typeface="Helvetica LT Std" pitchFamily="34" charset="0"/>
              </a:rPr>
              <a:t>5</a:t>
            </a:r>
            <a:r>
              <a:rPr lang="en-US" sz="3000" dirty="0" smtClean="0">
                <a:latin typeface="Helvetica LT Std" pitchFamily="34" charset="0"/>
              </a:rPr>
              <a:t> display similar electronic and structural features to tyrosine residues in biological systems. Derivatives of complex </a:t>
            </a:r>
            <a:r>
              <a:rPr lang="en-US" sz="3000" b="1" dirty="0" smtClean="0">
                <a:latin typeface="Helvetica LT Std" pitchFamily="34" charset="0"/>
              </a:rPr>
              <a:t>5 </a:t>
            </a:r>
            <a:r>
              <a:rPr lang="en-US" sz="3000" dirty="0" smtClean="0">
                <a:latin typeface="Helvetica LT Std" pitchFamily="34" charset="0"/>
              </a:rPr>
              <a:t>were synthesized to adjust the electronic structure for comparison. The three ligand sets </a:t>
            </a:r>
            <a:r>
              <a:rPr lang="en-US" sz="3000" b="1" dirty="0" smtClean="0">
                <a:latin typeface="Helvetica LT Std" pitchFamily="34" charset="0"/>
              </a:rPr>
              <a:t>2 </a:t>
            </a:r>
            <a:r>
              <a:rPr lang="en-US" sz="3000" dirty="0" smtClean="0">
                <a:latin typeface="Helvetica LT Std" pitchFamily="34" charset="0"/>
              </a:rPr>
              <a:t>in </a:t>
            </a:r>
            <a:r>
              <a:rPr lang="en-US" sz="3000" b="1" dirty="0" smtClean="0">
                <a:latin typeface="Helvetica LT Std" pitchFamily="34" charset="0"/>
              </a:rPr>
              <a:t>scheme 1 </a:t>
            </a:r>
            <a:r>
              <a:rPr lang="en-US" sz="3000" dirty="0" smtClean="0">
                <a:latin typeface="Helvetica LT Std" pitchFamily="34" charset="0"/>
              </a:rPr>
              <a:t>(where X = CH</a:t>
            </a:r>
            <a:r>
              <a:rPr lang="en-US" sz="2000" dirty="0" smtClean="0">
                <a:latin typeface="Helvetica LT Std" pitchFamily="34" charset="0"/>
              </a:rPr>
              <a:t>3</a:t>
            </a:r>
            <a:r>
              <a:rPr lang="en-US" sz="3000" dirty="0" smtClean="0">
                <a:latin typeface="Helvetica LT Std" pitchFamily="34" charset="0"/>
              </a:rPr>
              <a:t>, CCl</a:t>
            </a:r>
            <a:r>
              <a:rPr lang="en-US" sz="2000" dirty="0" smtClean="0">
                <a:latin typeface="Helvetica LT Std" pitchFamily="34" charset="0"/>
              </a:rPr>
              <a:t>3</a:t>
            </a:r>
            <a:r>
              <a:rPr lang="en-US" sz="3000" dirty="0" smtClean="0">
                <a:latin typeface="Helvetica LT Std" pitchFamily="34" charset="0"/>
              </a:rPr>
              <a:t>, CF</a:t>
            </a:r>
            <a:r>
              <a:rPr lang="en-US" sz="2000" dirty="0" smtClean="0">
                <a:latin typeface="Helvetica LT Std" pitchFamily="34" charset="0"/>
              </a:rPr>
              <a:t>3</a:t>
            </a:r>
            <a:r>
              <a:rPr lang="en-US" sz="3000" dirty="0" smtClean="0">
                <a:latin typeface="Helvetica LT Std" pitchFamily="34" charset="0"/>
              </a:rPr>
              <a:t>) will be used to compare the  </a:t>
            </a:r>
            <a:r>
              <a:rPr lang="en-US" sz="3000" dirty="0">
                <a:latin typeface="Helvetica LT Std" pitchFamily="34" charset="0"/>
              </a:rPr>
              <a:t>effect of </a:t>
            </a:r>
            <a:r>
              <a:rPr lang="en-US" sz="3000" dirty="0" err="1">
                <a:latin typeface="Helvetica LT Std" pitchFamily="34" charset="0"/>
              </a:rPr>
              <a:t>intramolecular</a:t>
            </a:r>
            <a:r>
              <a:rPr lang="en-US" sz="3000" dirty="0">
                <a:latin typeface="Helvetica LT Std" pitchFamily="34" charset="0"/>
              </a:rPr>
              <a:t> hydrogen bonding from N-H</a:t>
            </a:r>
            <a:r>
              <a:rPr lang="en-US" sz="3200" b="1" dirty="0"/>
              <a:t> ･･･ </a:t>
            </a:r>
            <a:r>
              <a:rPr lang="en-US" sz="3200" dirty="0" smtClean="0">
                <a:latin typeface="Helvetica LT Std" pitchFamily="34" charset="0"/>
              </a:rPr>
              <a:t>O</a:t>
            </a:r>
            <a:r>
              <a:rPr lang="en-US" sz="3000" dirty="0" smtClean="0">
                <a:latin typeface="Helvetica LT Std" pitchFamily="34" charset="0"/>
              </a:rPr>
              <a:t> on the Fe-O bond distances. The oxygen is a hydrogen bond acceptor and will participate with the neighboring hydrogen bonded to the nitrogen in complex </a:t>
            </a:r>
            <a:r>
              <a:rPr lang="en-US" sz="3000" b="1" dirty="0" smtClean="0">
                <a:latin typeface="Helvetica LT Std" pitchFamily="34" charset="0"/>
              </a:rPr>
              <a:t>5</a:t>
            </a:r>
            <a:r>
              <a:rPr lang="en-US" sz="3000" dirty="0" smtClean="0">
                <a:latin typeface="Helvetica LT Std" pitchFamily="34" charset="0"/>
              </a:rPr>
              <a:t>.</a:t>
            </a:r>
            <a:endParaRPr lang="en-US" sz="3000" dirty="0">
              <a:latin typeface="Helvetica LT Std" pitchFamily="34" charset="0"/>
            </a:endParaRPr>
          </a:p>
        </p:txBody>
      </p:sp>
      <p:sp>
        <p:nvSpPr>
          <p:cNvPr id="11" name="TextBox 10"/>
          <p:cNvSpPr txBox="1"/>
          <p:nvPr/>
        </p:nvSpPr>
        <p:spPr>
          <a:xfrm>
            <a:off x="1409700" y="14403190"/>
            <a:ext cx="2652970" cy="707886"/>
          </a:xfrm>
          <a:prstGeom prst="rect">
            <a:avLst/>
          </a:prstGeom>
          <a:noFill/>
        </p:spPr>
        <p:txBody>
          <a:bodyPr wrap="none" rtlCol="0">
            <a:spAutoFit/>
          </a:bodyPr>
          <a:lstStyle/>
          <a:p>
            <a:r>
              <a:rPr lang="en-US" sz="4000" b="1" dirty="0" smtClean="0">
                <a:latin typeface="Helvetica LT Std" pitchFamily="34" charset="0"/>
              </a:rPr>
              <a:t>Scheme 1.</a:t>
            </a:r>
            <a:endParaRPr lang="en-US" sz="4000" b="1" dirty="0">
              <a:latin typeface="Helvetica LT Std" pitchFamily="34" charset="0"/>
            </a:endParaRPr>
          </a:p>
        </p:txBody>
      </p:sp>
      <p:sp>
        <p:nvSpPr>
          <p:cNvPr id="20" name="TextBox 19"/>
          <p:cNvSpPr txBox="1"/>
          <p:nvPr/>
        </p:nvSpPr>
        <p:spPr>
          <a:xfrm>
            <a:off x="2268538" y="32166580"/>
            <a:ext cx="7485062" cy="523220"/>
          </a:xfrm>
          <a:prstGeom prst="rect">
            <a:avLst/>
          </a:prstGeom>
          <a:noFill/>
        </p:spPr>
        <p:txBody>
          <a:bodyPr wrap="none" rtlCol="0">
            <a:spAutoFit/>
          </a:bodyPr>
          <a:lstStyle/>
          <a:p>
            <a:r>
              <a:rPr lang="en-US" sz="2800" b="1" dirty="0" smtClean="0">
                <a:latin typeface="Helvetica LT Std" pitchFamily="34" charset="0"/>
              </a:rPr>
              <a:t>Table 2. </a:t>
            </a:r>
            <a:r>
              <a:rPr lang="en-US" sz="2800" dirty="0" smtClean="0">
                <a:latin typeface="Helvetica LT Std" pitchFamily="34" charset="0"/>
              </a:rPr>
              <a:t>Synthesis of various </a:t>
            </a:r>
            <a:r>
              <a:rPr lang="en-US" sz="2800" dirty="0">
                <a:latin typeface="Helvetica LT Std" pitchFamily="34" charset="0"/>
              </a:rPr>
              <a:t> </a:t>
            </a:r>
            <a:r>
              <a:rPr lang="en-US" sz="2800" dirty="0" smtClean="0">
                <a:latin typeface="Helvetica LT Std" pitchFamily="34" charset="0"/>
              </a:rPr>
              <a:t>derivatives  of </a:t>
            </a:r>
            <a:r>
              <a:rPr lang="en-US" sz="2800" b="1" dirty="0" smtClean="0">
                <a:latin typeface="Helvetica LT Std" pitchFamily="34" charset="0"/>
              </a:rPr>
              <a:t>2</a:t>
            </a:r>
            <a:endParaRPr lang="en-US" sz="2800" dirty="0">
              <a:latin typeface="Helvetica LT Std" pitchFamily="34" charset="0"/>
            </a:endParaRPr>
          </a:p>
        </p:txBody>
      </p:sp>
      <p:sp>
        <p:nvSpPr>
          <p:cNvPr id="21" name="TextBox 20"/>
          <p:cNvSpPr txBox="1"/>
          <p:nvPr/>
        </p:nvSpPr>
        <p:spPr>
          <a:xfrm>
            <a:off x="0" y="2328208"/>
            <a:ext cx="43891200" cy="1938992"/>
          </a:xfrm>
          <a:prstGeom prst="rect">
            <a:avLst/>
          </a:prstGeom>
          <a:noFill/>
        </p:spPr>
        <p:txBody>
          <a:bodyPr wrap="square" rtlCol="0">
            <a:spAutoFit/>
          </a:bodyPr>
          <a:lstStyle/>
          <a:p>
            <a:pPr algn="ctr"/>
            <a:r>
              <a:rPr lang="en-US" sz="3000" b="1" dirty="0" smtClean="0">
                <a:latin typeface="Helvetica LT Std" pitchFamily="34" charset="0"/>
              </a:rPr>
              <a:t>Eric Guinto and Dr. Samuel </a:t>
            </a:r>
            <a:r>
              <a:rPr lang="en-US" sz="3000" b="1" dirty="0" err="1" smtClean="0">
                <a:latin typeface="Helvetica LT Std" pitchFamily="34" charset="0"/>
              </a:rPr>
              <a:t>Pazicni</a:t>
            </a:r>
            <a:endParaRPr lang="en-US" sz="3000" b="1" dirty="0" smtClean="0">
              <a:latin typeface="Helvetica LT Std" pitchFamily="34" charset="0"/>
            </a:endParaRPr>
          </a:p>
          <a:p>
            <a:pPr algn="ctr"/>
            <a:r>
              <a:rPr lang="en-US" sz="3000" b="1" dirty="0" smtClean="0">
                <a:latin typeface="Helvetica LT Std" pitchFamily="34" charset="0"/>
              </a:rPr>
              <a:t>Department </a:t>
            </a:r>
            <a:r>
              <a:rPr lang="en-US" sz="3000" b="1" dirty="0">
                <a:latin typeface="Helvetica LT Std" pitchFamily="34" charset="0"/>
              </a:rPr>
              <a:t>of Chemistry, University of New Hampshire, Durham, </a:t>
            </a:r>
            <a:r>
              <a:rPr lang="en-US" sz="3000" b="1" dirty="0" smtClean="0">
                <a:latin typeface="Helvetica LT Std" pitchFamily="34" charset="0"/>
              </a:rPr>
              <a:t>NH</a:t>
            </a:r>
          </a:p>
          <a:p>
            <a:pPr algn="ctr"/>
            <a:endParaRPr lang="en-US" sz="3000" b="1" dirty="0" smtClean="0">
              <a:latin typeface="Helvetica LT Std" pitchFamily="34" charset="0"/>
            </a:endParaRPr>
          </a:p>
          <a:p>
            <a:pPr algn="ctr"/>
            <a:endParaRPr lang="en-US" sz="3000" b="1" dirty="0">
              <a:latin typeface="Helvetica LT Std" pitchFamily="34" charset="0"/>
            </a:endParaRPr>
          </a:p>
        </p:txBody>
      </p:sp>
      <p:graphicFrame>
        <p:nvGraphicFramePr>
          <p:cNvPr id="22" name="Object 21"/>
          <p:cNvGraphicFramePr>
            <a:graphicFrameLocks noChangeAspect="1"/>
          </p:cNvGraphicFramePr>
          <p:nvPr>
            <p:extLst>
              <p:ext uri="{D42A27DB-BD31-4B8C-83A1-F6EECF244321}">
                <p14:modId xmlns:p14="http://schemas.microsoft.com/office/powerpoint/2010/main" val="1178330814"/>
              </p:ext>
            </p:extLst>
          </p:nvPr>
        </p:nvGraphicFramePr>
        <p:xfrm>
          <a:off x="20782478" y="26768058"/>
          <a:ext cx="3873066" cy="3138053"/>
        </p:xfrm>
        <a:graphic>
          <a:graphicData uri="http://schemas.openxmlformats.org/presentationml/2006/ole">
            <mc:AlternateContent xmlns:mc="http://schemas.openxmlformats.org/markup-compatibility/2006">
              <mc:Choice xmlns:v="urn:schemas-microsoft-com:vml" Requires="v">
                <p:oleObj spid="_x0000_s1203" name="CS ChemDraw Drawing" r:id="rId6" imgW="2049726" imgH="1661016" progId="ChemDraw.Document.6.0">
                  <p:embed/>
                </p:oleObj>
              </mc:Choice>
              <mc:Fallback>
                <p:oleObj name="CS ChemDraw Drawing" r:id="rId6" imgW="2049726" imgH="1661016" progId="ChemDraw.Document.6.0">
                  <p:embed/>
                  <p:pic>
                    <p:nvPicPr>
                      <p:cNvPr id="0" name="Object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782478" y="26768058"/>
                        <a:ext cx="3873066" cy="3138053"/>
                      </a:xfrm>
                      <a:prstGeom prst="rect">
                        <a:avLst/>
                      </a:prstGeom>
                      <a:noFill/>
                      <a:ln>
                        <a:noFill/>
                      </a:ln>
                    </p:spPr>
                  </p:pic>
                </p:oleObj>
              </mc:Fallback>
            </mc:AlternateContent>
          </a:graphicData>
        </a:graphic>
      </p:graphicFrame>
      <p:sp>
        <p:nvSpPr>
          <p:cNvPr id="30" name="TextBox 29"/>
          <p:cNvSpPr txBox="1"/>
          <p:nvPr/>
        </p:nvSpPr>
        <p:spPr>
          <a:xfrm>
            <a:off x="15219878" y="30896711"/>
            <a:ext cx="461986" cy="553998"/>
          </a:xfrm>
          <a:prstGeom prst="rect">
            <a:avLst/>
          </a:prstGeom>
          <a:noFill/>
        </p:spPr>
        <p:txBody>
          <a:bodyPr wrap="none" rtlCol="0">
            <a:spAutoFit/>
          </a:bodyPr>
          <a:lstStyle/>
          <a:p>
            <a:r>
              <a:rPr lang="en-US" sz="3000" b="1" dirty="0">
                <a:latin typeface="Helvetica LT Std" pitchFamily="34" charset="0"/>
              </a:rPr>
              <a:t>A</a:t>
            </a:r>
          </a:p>
        </p:txBody>
      </p:sp>
      <p:sp>
        <p:nvSpPr>
          <p:cNvPr id="34" name="TextBox 33"/>
          <p:cNvSpPr txBox="1"/>
          <p:nvPr/>
        </p:nvSpPr>
        <p:spPr>
          <a:xfrm>
            <a:off x="16759932" y="30114410"/>
            <a:ext cx="441146" cy="553998"/>
          </a:xfrm>
          <a:prstGeom prst="rect">
            <a:avLst/>
          </a:prstGeom>
          <a:noFill/>
        </p:spPr>
        <p:txBody>
          <a:bodyPr wrap="none" rtlCol="0">
            <a:spAutoFit/>
          </a:bodyPr>
          <a:lstStyle/>
          <a:p>
            <a:r>
              <a:rPr lang="en-US" sz="3000" b="1" dirty="0" smtClean="0">
                <a:latin typeface="Helvetica LT Std" pitchFamily="34" charset="0"/>
              </a:rPr>
              <a:t>E</a:t>
            </a:r>
            <a:endParaRPr lang="en-US" sz="3000" b="1" dirty="0">
              <a:latin typeface="Helvetica LT Std" pitchFamily="34" charset="0"/>
            </a:endParaRPr>
          </a:p>
        </p:txBody>
      </p:sp>
      <p:sp>
        <p:nvSpPr>
          <p:cNvPr id="35" name="TextBox 34"/>
          <p:cNvSpPr txBox="1"/>
          <p:nvPr/>
        </p:nvSpPr>
        <p:spPr>
          <a:xfrm>
            <a:off x="19174980" y="30355142"/>
            <a:ext cx="461986" cy="553998"/>
          </a:xfrm>
          <a:prstGeom prst="rect">
            <a:avLst/>
          </a:prstGeom>
          <a:noFill/>
        </p:spPr>
        <p:txBody>
          <a:bodyPr wrap="none" rtlCol="0">
            <a:spAutoFit/>
          </a:bodyPr>
          <a:lstStyle/>
          <a:p>
            <a:r>
              <a:rPr lang="en-US" sz="3000" b="1" dirty="0" smtClean="0">
                <a:latin typeface="Helvetica LT Std" pitchFamily="34" charset="0"/>
              </a:rPr>
              <a:t>C</a:t>
            </a:r>
            <a:endParaRPr lang="en-US" sz="3000" b="1" dirty="0">
              <a:latin typeface="Helvetica LT Std" pitchFamily="34" charset="0"/>
            </a:endParaRPr>
          </a:p>
        </p:txBody>
      </p:sp>
      <p:sp>
        <p:nvSpPr>
          <p:cNvPr id="36" name="TextBox 35"/>
          <p:cNvSpPr txBox="1"/>
          <p:nvPr/>
        </p:nvSpPr>
        <p:spPr>
          <a:xfrm>
            <a:off x="19765004" y="30114410"/>
            <a:ext cx="461986" cy="553998"/>
          </a:xfrm>
          <a:prstGeom prst="rect">
            <a:avLst/>
          </a:prstGeom>
          <a:noFill/>
        </p:spPr>
        <p:txBody>
          <a:bodyPr wrap="none" rtlCol="0">
            <a:spAutoFit/>
          </a:bodyPr>
          <a:lstStyle/>
          <a:p>
            <a:r>
              <a:rPr lang="en-US" sz="3000" b="1" dirty="0" smtClean="0">
                <a:latin typeface="Helvetica LT Std" pitchFamily="34" charset="0"/>
              </a:rPr>
              <a:t>D</a:t>
            </a:r>
            <a:endParaRPr lang="en-US" sz="3000" b="1" dirty="0">
              <a:latin typeface="Helvetica LT Std" pitchFamily="34" charset="0"/>
            </a:endParaRPr>
          </a:p>
        </p:txBody>
      </p:sp>
      <p:sp>
        <p:nvSpPr>
          <p:cNvPr id="37" name="TextBox 36"/>
          <p:cNvSpPr txBox="1"/>
          <p:nvPr/>
        </p:nvSpPr>
        <p:spPr>
          <a:xfrm>
            <a:off x="20387682" y="30391409"/>
            <a:ext cx="461986" cy="553998"/>
          </a:xfrm>
          <a:prstGeom prst="rect">
            <a:avLst/>
          </a:prstGeom>
          <a:noFill/>
        </p:spPr>
        <p:txBody>
          <a:bodyPr wrap="none" rtlCol="0">
            <a:spAutoFit/>
          </a:bodyPr>
          <a:lstStyle/>
          <a:p>
            <a:r>
              <a:rPr lang="en-US" sz="3000" b="1" dirty="0" smtClean="0">
                <a:latin typeface="Helvetica LT Std" pitchFamily="34" charset="0"/>
              </a:rPr>
              <a:t>B</a:t>
            </a:r>
            <a:endParaRPr lang="en-US" sz="3000" b="1" dirty="0">
              <a:latin typeface="Helvetica LT Std" pitchFamily="34" charset="0"/>
            </a:endParaRPr>
          </a:p>
        </p:txBody>
      </p:sp>
      <p:sp>
        <p:nvSpPr>
          <p:cNvPr id="38" name="TextBox 37"/>
          <p:cNvSpPr txBox="1"/>
          <p:nvPr/>
        </p:nvSpPr>
        <p:spPr>
          <a:xfrm>
            <a:off x="23449478" y="30972911"/>
            <a:ext cx="420308" cy="553998"/>
          </a:xfrm>
          <a:prstGeom prst="rect">
            <a:avLst/>
          </a:prstGeom>
          <a:noFill/>
        </p:spPr>
        <p:txBody>
          <a:bodyPr wrap="none" rtlCol="0">
            <a:spAutoFit/>
          </a:bodyPr>
          <a:lstStyle/>
          <a:p>
            <a:r>
              <a:rPr lang="en-US" sz="3000" b="1" dirty="0" smtClean="0">
                <a:latin typeface="Helvetica LT Std" pitchFamily="34" charset="0"/>
              </a:rPr>
              <a:t>F</a:t>
            </a:r>
            <a:endParaRPr lang="en-US" sz="3000" b="1" dirty="0">
              <a:latin typeface="Helvetica LT Std" pitchFamily="34" charset="0"/>
            </a:endParaRPr>
          </a:p>
        </p:txBody>
      </p:sp>
      <p:sp>
        <p:nvSpPr>
          <p:cNvPr id="39" name="TextBox 38"/>
          <p:cNvSpPr txBox="1"/>
          <p:nvPr/>
        </p:nvSpPr>
        <p:spPr>
          <a:xfrm>
            <a:off x="19141965" y="26790674"/>
            <a:ext cx="1446230" cy="400110"/>
          </a:xfrm>
          <a:prstGeom prst="rect">
            <a:avLst/>
          </a:prstGeom>
          <a:noFill/>
        </p:spPr>
        <p:txBody>
          <a:bodyPr wrap="none" rtlCol="0">
            <a:spAutoFit/>
          </a:bodyPr>
          <a:lstStyle/>
          <a:p>
            <a:r>
              <a:rPr lang="en-US" sz="2000" dirty="0" smtClean="0">
                <a:latin typeface="Helvetica LT Std" pitchFamily="34" charset="0"/>
              </a:rPr>
              <a:t>Chloroform</a:t>
            </a:r>
            <a:endParaRPr lang="en-US" sz="2000" dirty="0">
              <a:latin typeface="Helvetica LT Std" pitchFamily="34" charset="0"/>
            </a:endParaRPr>
          </a:p>
        </p:txBody>
      </p:sp>
      <p:sp>
        <p:nvSpPr>
          <p:cNvPr id="31" name="TextBox 30"/>
          <p:cNvSpPr txBox="1"/>
          <p:nvPr/>
        </p:nvSpPr>
        <p:spPr>
          <a:xfrm>
            <a:off x="19124389" y="15001092"/>
            <a:ext cx="1525811" cy="400110"/>
          </a:xfrm>
          <a:prstGeom prst="rect">
            <a:avLst/>
          </a:prstGeom>
          <a:noFill/>
        </p:spPr>
        <p:txBody>
          <a:bodyPr wrap="square" rtlCol="0">
            <a:spAutoFit/>
          </a:bodyPr>
          <a:lstStyle/>
          <a:p>
            <a:r>
              <a:rPr lang="en-US" sz="2000" dirty="0" smtClean="0">
                <a:latin typeface="Helvetica LT Std" pitchFamily="34" charset="0"/>
              </a:rPr>
              <a:t>Chloroform</a:t>
            </a:r>
            <a:endParaRPr lang="en-US" sz="2000" dirty="0">
              <a:latin typeface="Helvetica LT Std" pitchFamily="34" charset="0"/>
            </a:endParaRPr>
          </a:p>
        </p:txBody>
      </p:sp>
      <p:sp>
        <p:nvSpPr>
          <p:cNvPr id="41" name="TextBox 40"/>
          <p:cNvSpPr txBox="1"/>
          <p:nvPr/>
        </p:nvSpPr>
        <p:spPr>
          <a:xfrm>
            <a:off x="22428415" y="18288000"/>
            <a:ext cx="1422185" cy="400110"/>
          </a:xfrm>
          <a:prstGeom prst="rect">
            <a:avLst/>
          </a:prstGeom>
          <a:noFill/>
        </p:spPr>
        <p:txBody>
          <a:bodyPr wrap="square" rtlCol="0">
            <a:spAutoFit/>
          </a:bodyPr>
          <a:lstStyle/>
          <a:p>
            <a:r>
              <a:rPr lang="en-US" sz="2000" dirty="0" smtClean="0">
                <a:latin typeface="Helvetica LT Std" pitchFamily="34" charset="0"/>
              </a:rPr>
              <a:t>Methanol</a:t>
            </a:r>
            <a:endParaRPr lang="en-US" sz="2000" dirty="0">
              <a:latin typeface="Helvetica LT Std" pitchFamily="34" charset="0"/>
            </a:endParaRPr>
          </a:p>
        </p:txBody>
      </p:sp>
      <p:sp>
        <p:nvSpPr>
          <p:cNvPr id="42" name="TextBox 41"/>
          <p:cNvSpPr txBox="1"/>
          <p:nvPr/>
        </p:nvSpPr>
        <p:spPr>
          <a:xfrm>
            <a:off x="23128502" y="15011400"/>
            <a:ext cx="1560298" cy="400110"/>
          </a:xfrm>
          <a:prstGeom prst="rect">
            <a:avLst/>
          </a:prstGeom>
          <a:noFill/>
        </p:spPr>
        <p:txBody>
          <a:bodyPr wrap="square" rtlCol="0">
            <a:spAutoFit/>
          </a:bodyPr>
          <a:lstStyle/>
          <a:p>
            <a:r>
              <a:rPr lang="en-US" sz="2000" dirty="0" smtClean="0">
                <a:latin typeface="Helvetica LT Std" pitchFamily="34" charset="0"/>
              </a:rPr>
              <a:t>TMS</a:t>
            </a:r>
            <a:endParaRPr lang="en-US" sz="2000" dirty="0">
              <a:latin typeface="Helvetica LT Std" pitchFamily="34" charset="0"/>
            </a:endParaRPr>
          </a:p>
        </p:txBody>
      </p:sp>
      <p:graphicFrame>
        <p:nvGraphicFramePr>
          <p:cNvPr id="32" name="Object 31"/>
          <p:cNvGraphicFramePr>
            <a:graphicFrameLocks noChangeAspect="1"/>
          </p:cNvGraphicFramePr>
          <p:nvPr>
            <p:extLst>
              <p:ext uri="{D42A27DB-BD31-4B8C-83A1-F6EECF244321}">
                <p14:modId xmlns:p14="http://schemas.microsoft.com/office/powerpoint/2010/main" val="1377240091"/>
              </p:ext>
            </p:extLst>
          </p:nvPr>
        </p:nvGraphicFramePr>
        <p:xfrm>
          <a:off x="14982825" y="14865350"/>
          <a:ext cx="1938338" cy="2355850"/>
        </p:xfrm>
        <a:graphic>
          <a:graphicData uri="http://schemas.openxmlformats.org/presentationml/2006/ole">
            <mc:AlternateContent xmlns:mc="http://schemas.openxmlformats.org/markup-compatibility/2006">
              <mc:Choice xmlns:v="urn:schemas-microsoft-com:vml" Requires="v">
                <p:oleObj spid="_x0000_s1204" name="CS ChemDraw Drawing" r:id="rId8" imgW="1424994" imgH="1731322" progId="ChemDraw.Document.6.0">
                  <p:embed/>
                </p:oleObj>
              </mc:Choice>
              <mc:Fallback>
                <p:oleObj name="CS ChemDraw Drawing" r:id="rId8" imgW="1424994" imgH="1731322" progId="ChemDraw.Document.6.0">
                  <p:embed/>
                  <p:pic>
                    <p:nvPicPr>
                      <p:cNvPr id="0" name="Object 2"/>
                      <p:cNvPicPr>
                        <a:picLocks noChangeAspect="1" noChangeArrowheads="1"/>
                      </p:cNvPicPr>
                      <p:nvPr/>
                    </p:nvPicPr>
                    <p:blipFill>
                      <a:blip r:embed="rId9"/>
                      <a:srcRect/>
                      <a:stretch>
                        <a:fillRect/>
                      </a:stretch>
                    </p:blipFill>
                    <p:spPr bwMode="auto">
                      <a:xfrm>
                        <a:off x="14982825" y="14865350"/>
                        <a:ext cx="1938338" cy="2355850"/>
                      </a:xfrm>
                      <a:prstGeom prst="rect">
                        <a:avLst/>
                      </a:prstGeom>
                      <a:noFill/>
                      <a:ln>
                        <a:noFill/>
                      </a:ln>
                    </p:spPr>
                  </p:pic>
                </p:oleObj>
              </mc:Fallback>
            </mc:AlternateContent>
          </a:graphicData>
        </a:graphic>
      </p:graphicFrame>
      <p:sp>
        <p:nvSpPr>
          <p:cNvPr id="33" name="TextBox 32"/>
          <p:cNvSpPr txBox="1"/>
          <p:nvPr/>
        </p:nvSpPr>
        <p:spPr>
          <a:xfrm>
            <a:off x="14437181" y="14325600"/>
            <a:ext cx="8562280" cy="553998"/>
          </a:xfrm>
          <a:prstGeom prst="rect">
            <a:avLst/>
          </a:prstGeom>
          <a:noFill/>
        </p:spPr>
        <p:txBody>
          <a:bodyPr wrap="none" rtlCol="0">
            <a:spAutoFit/>
          </a:bodyPr>
          <a:lstStyle/>
          <a:p>
            <a:r>
              <a:rPr lang="en-US" sz="3000" b="1" dirty="0" smtClean="0">
                <a:latin typeface="Helvetica LT Std" pitchFamily="34" charset="0"/>
              </a:rPr>
              <a:t>Figure 1. </a:t>
            </a:r>
            <a:r>
              <a:rPr lang="en-US" sz="3000" b="1" baseline="30000" dirty="0" smtClean="0">
                <a:latin typeface="Helvetica LT Std" pitchFamily="34" charset="0"/>
              </a:rPr>
              <a:t>1</a:t>
            </a:r>
            <a:r>
              <a:rPr lang="en-US" sz="3000" dirty="0" smtClean="0">
                <a:latin typeface="Helvetica LT Std" pitchFamily="34" charset="0"/>
              </a:rPr>
              <a:t>HNMR spectrum of (</a:t>
            </a:r>
            <a:r>
              <a:rPr lang="en-US" sz="3000" b="1" dirty="0" smtClean="0">
                <a:latin typeface="Helvetica LT Std" pitchFamily="34" charset="0"/>
              </a:rPr>
              <a:t>1)</a:t>
            </a:r>
            <a:r>
              <a:rPr lang="en-US" sz="3000" dirty="0" smtClean="0">
                <a:latin typeface="Helvetica LT Std" pitchFamily="34" charset="0"/>
              </a:rPr>
              <a:t> 2-aminophenol.</a:t>
            </a:r>
            <a:endParaRPr lang="en-US" sz="3000" dirty="0">
              <a:latin typeface="Helvetica LT Std" pitchFamily="34" charset="0"/>
            </a:endParaRPr>
          </a:p>
        </p:txBody>
      </p:sp>
      <p:sp>
        <p:nvSpPr>
          <p:cNvPr id="40" name="TextBox 39"/>
          <p:cNvSpPr txBox="1"/>
          <p:nvPr/>
        </p:nvSpPr>
        <p:spPr>
          <a:xfrm>
            <a:off x="14437182" y="26111537"/>
            <a:ext cx="11475770" cy="1015663"/>
          </a:xfrm>
          <a:prstGeom prst="rect">
            <a:avLst/>
          </a:prstGeom>
          <a:noFill/>
        </p:spPr>
        <p:txBody>
          <a:bodyPr wrap="square" rtlCol="0">
            <a:spAutoFit/>
          </a:bodyPr>
          <a:lstStyle/>
          <a:p>
            <a:r>
              <a:rPr lang="en-US" sz="3000" b="1" dirty="0" smtClean="0">
                <a:latin typeface="Helvetica LT Std" pitchFamily="34" charset="0"/>
              </a:rPr>
              <a:t>Figure </a:t>
            </a:r>
            <a:r>
              <a:rPr lang="en-US" sz="3000" b="1" dirty="0">
                <a:latin typeface="Helvetica LT Std" pitchFamily="34" charset="0"/>
              </a:rPr>
              <a:t>3</a:t>
            </a:r>
            <a:r>
              <a:rPr lang="en-US" sz="3000" b="1" dirty="0" smtClean="0">
                <a:latin typeface="Helvetica LT Std" pitchFamily="34" charset="0"/>
              </a:rPr>
              <a:t>.</a:t>
            </a:r>
            <a:r>
              <a:rPr lang="en-US" sz="3000" dirty="0" smtClean="0">
                <a:latin typeface="Helvetica LT Std" pitchFamily="34" charset="0"/>
              </a:rPr>
              <a:t> </a:t>
            </a:r>
            <a:r>
              <a:rPr lang="en-US" sz="2800" baseline="30000" dirty="0" smtClean="0">
                <a:latin typeface="Helvetica LT Std" pitchFamily="34" charset="0"/>
              </a:rPr>
              <a:t>1</a:t>
            </a:r>
            <a:r>
              <a:rPr lang="en-US" sz="2800" dirty="0" smtClean="0">
                <a:latin typeface="Helvetica LT Std" pitchFamily="34" charset="0"/>
              </a:rPr>
              <a:t>HNMR spectrum of</a:t>
            </a:r>
            <a:r>
              <a:rPr lang="en-US" sz="2800" b="1" dirty="0" smtClean="0">
                <a:latin typeface="Helvetica LT Std" pitchFamily="34" charset="0"/>
              </a:rPr>
              <a:t> (2)</a:t>
            </a:r>
            <a:r>
              <a:rPr lang="en-US" sz="2800" dirty="0" smtClean="0">
                <a:latin typeface="Helvetica LT Std" pitchFamily="34" charset="0"/>
              </a:rPr>
              <a:t> 2-hydroxyphenyl </a:t>
            </a:r>
            <a:r>
              <a:rPr lang="en-US" sz="2800" dirty="0" err="1">
                <a:latin typeface="Helvetica LT Std" pitchFamily="34" charset="0"/>
              </a:rPr>
              <a:t>trifluoroacetamide</a:t>
            </a:r>
            <a:r>
              <a:rPr lang="en-US" sz="2800" dirty="0">
                <a:latin typeface="Helvetica LT Std" pitchFamily="34" charset="0"/>
              </a:rPr>
              <a:t>.</a:t>
            </a:r>
          </a:p>
          <a:p>
            <a:endParaRPr lang="en-US" sz="3000" dirty="0"/>
          </a:p>
        </p:txBody>
      </p:sp>
      <p:graphicFrame>
        <p:nvGraphicFramePr>
          <p:cNvPr id="4" name="Object 3"/>
          <p:cNvGraphicFramePr>
            <a:graphicFrameLocks noChangeAspect="1"/>
          </p:cNvGraphicFramePr>
          <p:nvPr>
            <p:extLst>
              <p:ext uri="{D42A27DB-BD31-4B8C-83A1-F6EECF244321}">
                <p14:modId xmlns:p14="http://schemas.microsoft.com/office/powerpoint/2010/main" val="347867742"/>
              </p:ext>
            </p:extLst>
          </p:nvPr>
        </p:nvGraphicFramePr>
        <p:xfrm>
          <a:off x="2989263" y="16154400"/>
          <a:ext cx="9299575" cy="3168650"/>
        </p:xfrm>
        <a:graphic>
          <a:graphicData uri="http://schemas.openxmlformats.org/presentationml/2006/ole">
            <mc:AlternateContent xmlns:mc="http://schemas.openxmlformats.org/markup-compatibility/2006">
              <mc:Choice xmlns:v="urn:schemas-microsoft-com:vml" Requires="v">
                <p:oleObj spid="_x0000_s1205" name="CS ChemDraw Drawing" r:id="rId10" imgW="4852373" imgH="1652174" progId="ChemDraw.Document.6.0">
                  <p:embed/>
                </p:oleObj>
              </mc:Choice>
              <mc:Fallback>
                <p:oleObj name="CS ChemDraw Drawing" r:id="rId10" imgW="4852373" imgH="1652174" progId="ChemDraw.Document.6.0">
                  <p:embed/>
                  <p:pic>
                    <p:nvPicPr>
                      <p:cNvPr id="0" name=""/>
                      <p:cNvPicPr/>
                      <p:nvPr/>
                    </p:nvPicPr>
                    <p:blipFill>
                      <a:blip r:embed="rId11"/>
                      <a:stretch>
                        <a:fillRect/>
                      </a:stretch>
                    </p:blipFill>
                    <p:spPr>
                      <a:xfrm>
                        <a:off x="2989263" y="16154400"/>
                        <a:ext cx="9299575" cy="3168650"/>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681157212"/>
              </p:ext>
            </p:extLst>
          </p:nvPr>
        </p:nvGraphicFramePr>
        <p:xfrm>
          <a:off x="2426599" y="25234906"/>
          <a:ext cx="10984601" cy="3045474"/>
        </p:xfrm>
        <a:graphic>
          <a:graphicData uri="http://schemas.openxmlformats.org/presentationml/2006/ole">
            <mc:AlternateContent xmlns:mc="http://schemas.openxmlformats.org/markup-compatibility/2006">
              <mc:Choice xmlns:v="urn:schemas-microsoft-com:vml" Requires="v">
                <p:oleObj spid="_x0000_s1206" name="CS ChemDraw Drawing" r:id="rId12" imgW="6510398" imgH="1804430" progId="ChemDraw.Document.6.0">
                  <p:embed/>
                </p:oleObj>
              </mc:Choice>
              <mc:Fallback>
                <p:oleObj name="CS ChemDraw Drawing" r:id="rId12" imgW="6510398" imgH="1804430" progId="ChemDraw.Document.6.0">
                  <p:embed/>
                  <p:pic>
                    <p:nvPicPr>
                      <p:cNvPr id="0" name=""/>
                      <p:cNvPicPr/>
                      <p:nvPr/>
                    </p:nvPicPr>
                    <p:blipFill>
                      <a:blip r:embed="rId13"/>
                      <a:stretch>
                        <a:fillRect/>
                      </a:stretch>
                    </p:blipFill>
                    <p:spPr>
                      <a:xfrm>
                        <a:off x="2426599" y="25234906"/>
                        <a:ext cx="10984601" cy="3045474"/>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2019186933"/>
              </p:ext>
            </p:extLst>
          </p:nvPr>
        </p:nvGraphicFramePr>
        <p:xfrm>
          <a:off x="25287332" y="6400800"/>
          <a:ext cx="17486313" cy="6118225"/>
        </p:xfrm>
        <a:graphic>
          <a:graphicData uri="http://schemas.openxmlformats.org/presentationml/2006/ole">
            <mc:AlternateContent xmlns:mc="http://schemas.openxmlformats.org/markup-compatibility/2006">
              <mc:Choice xmlns:v="urn:schemas-microsoft-com:vml" Requires="v">
                <p:oleObj spid="_x0000_s1207" name="CS ChemDraw Drawing" r:id="rId14" imgW="9746034" imgH="3409159" progId="ChemDraw.Document.6.0">
                  <p:embed/>
                </p:oleObj>
              </mc:Choice>
              <mc:Fallback>
                <p:oleObj name="CS ChemDraw Drawing" r:id="rId14" imgW="9746034" imgH="3409159" progId="ChemDraw.Document.6.0">
                  <p:embed/>
                  <p:pic>
                    <p:nvPicPr>
                      <p:cNvPr id="0" name=""/>
                      <p:cNvPicPr/>
                      <p:nvPr/>
                    </p:nvPicPr>
                    <p:blipFill>
                      <a:blip r:embed="rId15"/>
                      <a:stretch>
                        <a:fillRect/>
                      </a:stretch>
                    </p:blipFill>
                    <p:spPr>
                      <a:xfrm>
                        <a:off x="25287332" y="6400800"/>
                        <a:ext cx="17486313" cy="6118225"/>
                      </a:xfrm>
                      <a:prstGeom prst="rect">
                        <a:avLst/>
                      </a:prstGeom>
                    </p:spPr>
                  </p:pic>
                </p:oleObj>
              </mc:Fallback>
            </mc:AlternateContent>
          </a:graphicData>
        </a:graphic>
      </p:graphicFrame>
      <p:sp>
        <p:nvSpPr>
          <p:cNvPr id="43" name="TextBox 42"/>
          <p:cNvSpPr txBox="1"/>
          <p:nvPr/>
        </p:nvSpPr>
        <p:spPr>
          <a:xfrm>
            <a:off x="24989915" y="5410200"/>
            <a:ext cx="2717090" cy="707886"/>
          </a:xfrm>
          <a:prstGeom prst="rect">
            <a:avLst/>
          </a:prstGeom>
          <a:noFill/>
        </p:spPr>
        <p:txBody>
          <a:bodyPr wrap="none" rtlCol="0">
            <a:spAutoFit/>
          </a:bodyPr>
          <a:lstStyle/>
          <a:p>
            <a:r>
              <a:rPr lang="en-US" sz="4000" b="1" dirty="0" smtClean="0">
                <a:latin typeface="Helvetica LT Std" pitchFamily="34" charset="0"/>
              </a:rPr>
              <a:t>Scheme 2.</a:t>
            </a:r>
            <a:endParaRPr lang="en-US" sz="4000" b="1" dirty="0">
              <a:latin typeface="Helvetica LT Std" pitchFamily="34" charset="0"/>
            </a:endParaRPr>
          </a:p>
        </p:txBody>
      </p:sp>
      <p:sp>
        <p:nvSpPr>
          <p:cNvPr id="44" name="TextBox 43"/>
          <p:cNvSpPr txBox="1"/>
          <p:nvPr/>
        </p:nvSpPr>
        <p:spPr>
          <a:xfrm>
            <a:off x="1371600" y="11506200"/>
            <a:ext cx="21526500" cy="861774"/>
          </a:xfrm>
          <a:prstGeom prst="rect">
            <a:avLst/>
          </a:prstGeom>
          <a:noFill/>
          <a:effectLst>
            <a:outerShdw blurRad="63500" sx="102000" sy="102000" algn="ctr" rotWithShape="0">
              <a:prstClr val="black">
                <a:alpha val="40000"/>
              </a:prstClr>
            </a:outerShdw>
          </a:effectLst>
        </p:spPr>
        <p:txBody>
          <a:bodyPr wrap="square" rtlCol="0">
            <a:spAutoFit/>
          </a:bodyPr>
          <a:lstStyle/>
          <a:p>
            <a:pPr>
              <a:spcAft>
                <a:spcPts val="1200"/>
              </a:spcAft>
            </a:pPr>
            <a:r>
              <a:rPr lang="en-US" sz="5000" b="1" dirty="0" smtClean="0">
                <a:latin typeface="Helvetica LT Std" pitchFamily="34" charset="0"/>
              </a:rPr>
              <a:t>OBJECTIVE</a:t>
            </a:r>
            <a:endParaRPr lang="en-US" sz="5000" b="1" dirty="0">
              <a:latin typeface="Helvetica LT Std" pitchFamily="34" charset="0"/>
              <a:cs typeface="Times New Roman" pitchFamily="18" charset="0"/>
            </a:endParaRPr>
          </a:p>
        </p:txBody>
      </p:sp>
      <p:sp>
        <p:nvSpPr>
          <p:cNvPr id="16" name="TextBox 15"/>
          <p:cNvSpPr txBox="1"/>
          <p:nvPr/>
        </p:nvSpPr>
        <p:spPr>
          <a:xfrm>
            <a:off x="27434241" y="28727400"/>
            <a:ext cx="5030223" cy="630942"/>
          </a:xfrm>
          <a:prstGeom prst="rect">
            <a:avLst/>
          </a:prstGeom>
          <a:noFill/>
        </p:spPr>
        <p:txBody>
          <a:bodyPr wrap="none" rtlCol="0">
            <a:spAutoFit/>
          </a:bodyPr>
          <a:lstStyle/>
          <a:p>
            <a:r>
              <a:rPr lang="en-US" sz="3500" b="1" dirty="0" smtClean="0">
                <a:latin typeface="Helvetica LT Std" pitchFamily="34" charset="0"/>
              </a:rPr>
              <a:t>ACKNOWLEDGMENTS</a:t>
            </a:r>
            <a:endParaRPr lang="en-US" sz="3500" b="1" dirty="0">
              <a:latin typeface="Helvetica LT Std" pitchFamily="34" charset="0"/>
            </a:endParaRPr>
          </a:p>
        </p:txBody>
      </p:sp>
      <p:sp>
        <p:nvSpPr>
          <p:cNvPr id="3" name="TextBox 2"/>
          <p:cNvSpPr txBox="1"/>
          <p:nvPr/>
        </p:nvSpPr>
        <p:spPr>
          <a:xfrm>
            <a:off x="19202400" y="17583090"/>
            <a:ext cx="856712" cy="400110"/>
          </a:xfrm>
          <a:prstGeom prst="rect">
            <a:avLst/>
          </a:prstGeom>
          <a:noFill/>
        </p:spPr>
        <p:txBody>
          <a:bodyPr wrap="square" rtlCol="0">
            <a:spAutoFit/>
          </a:bodyPr>
          <a:lstStyle/>
          <a:p>
            <a:r>
              <a:rPr lang="en-US" sz="2000" dirty="0" err="1" smtClean="0"/>
              <a:t>Ar</a:t>
            </a:r>
            <a:r>
              <a:rPr lang="en-US" sz="2000" dirty="0" smtClean="0"/>
              <a:t>-H</a:t>
            </a:r>
            <a:endParaRPr lang="en-US" sz="2000" dirty="0"/>
          </a:p>
        </p:txBody>
      </p:sp>
      <p:sp>
        <p:nvSpPr>
          <p:cNvPr id="7" name="TextBox 6"/>
          <p:cNvSpPr txBox="1"/>
          <p:nvPr/>
        </p:nvSpPr>
        <p:spPr>
          <a:xfrm>
            <a:off x="20634372" y="18516600"/>
            <a:ext cx="234228" cy="400110"/>
          </a:xfrm>
          <a:prstGeom prst="rect">
            <a:avLst/>
          </a:prstGeom>
          <a:noFill/>
        </p:spPr>
        <p:txBody>
          <a:bodyPr wrap="square" rtlCol="0">
            <a:spAutoFit/>
          </a:bodyPr>
          <a:lstStyle/>
          <a:p>
            <a:r>
              <a:rPr lang="en-US" sz="2000" dirty="0" smtClean="0"/>
              <a:t>E</a:t>
            </a:r>
            <a:endParaRPr lang="en-US" sz="2000" dirty="0"/>
          </a:p>
        </p:txBody>
      </p:sp>
      <p:sp>
        <p:nvSpPr>
          <p:cNvPr id="10" name="TextBox 9"/>
          <p:cNvSpPr txBox="1"/>
          <p:nvPr/>
        </p:nvSpPr>
        <p:spPr>
          <a:xfrm>
            <a:off x="21487620" y="18583245"/>
            <a:ext cx="229380" cy="400110"/>
          </a:xfrm>
          <a:prstGeom prst="rect">
            <a:avLst/>
          </a:prstGeom>
          <a:noFill/>
        </p:spPr>
        <p:txBody>
          <a:bodyPr wrap="square" rtlCol="0">
            <a:spAutoFit/>
          </a:bodyPr>
          <a:lstStyle/>
          <a:p>
            <a:r>
              <a:rPr lang="en-US" sz="2000" dirty="0" smtClean="0"/>
              <a:t>F</a:t>
            </a:r>
            <a:endParaRPr lang="en-US" sz="2000" dirty="0"/>
          </a:p>
        </p:txBody>
      </p:sp>
      <p:sp>
        <p:nvSpPr>
          <p:cNvPr id="18" name="TextBox 17"/>
          <p:cNvSpPr txBox="1"/>
          <p:nvPr/>
        </p:nvSpPr>
        <p:spPr>
          <a:xfrm>
            <a:off x="1371600" y="12162472"/>
            <a:ext cx="21602700" cy="1477328"/>
          </a:xfrm>
          <a:prstGeom prst="rect">
            <a:avLst/>
          </a:prstGeom>
          <a:noFill/>
        </p:spPr>
        <p:txBody>
          <a:bodyPr wrap="square" rtlCol="0">
            <a:spAutoFit/>
          </a:bodyPr>
          <a:lstStyle/>
          <a:p>
            <a:pPr algn="just">
              <a:lnSpc>
                <a:spcPct val="150000"/>
              </a:lnSpc>
            </a:pPr>
            <a:r>
              <a:rPr lang="en-US" sz="3000" b="1" dirty="0" smtClean="0">
                <a:latin typeface="Helvetica LT Std" pitchFamily="34" charset="0"/>
              </a:rPr>
              <a:t>To quantitatively compare the three derivatives of complex 5 to determine the Fe-O bond lengths, effect of hydrogen bonding on these bonds, and further understand the nature of tyrosine bound iron centers.</a:t>
            </a:r>
            <a:endParaRPr lang="en-US" sz="3000" b="1" dirty="0">
              <a:latin typeface="Helvetica LT Std" pitchFamily="34" charset="0"/>
            </a:endParaRPr>
          </a:p>
        </p:txBody>
      </p:sp>
      <p:sp>
        <p:nvSpPr>
          <p:cNvPr id="19" name="TextBox 18"/>
          <p:cNvSpPr txBox="1"/>
          <p:nvPr/>
        </p:nvSpPr>
        <p:spPr>
          <a:xfrm>
            <a:off x="27434241" y="29235737"/>
            <a:ext cx="15154341" cy="1015663"/>
          </a:xfrm>
          <a:prstGeom prst="rect">
            <a:avLst/>
          </a:prstGeom>
          <a:noFill/>
        </p:spPr>
        <p:txBody>
          <a:bodyPr wrap="none" rtlCol="0">
            <a:spAutoFit/>
          </a:bodyPr>
          <a:lstStyle/>
          <a:p>
            <a:r>
              <a:rPr lang="en-US" sz="3000" i="1" dirty="0" smtClean="0"/>
              <a:t>I would like to thank Kyle Rodriguez, Stephanie Jones, Christian </a:t>
            </a:r>
            <a:r>
              <a:rPr lang="en-US" sz="3000" i="1" dirty="0" err="1" smtClean="0"/>
              <a:t>Tooley</a:t>
            </a:r>
            <a:r>
              <a:rPr lang="en-US" sz="3000" i="1" dirty="0" smtClean="0"/>
              <a:t>, and Dr. Samuel </a:t>
            </a:r>
            <a:r>
              <a:rPr lang="en-US" sz="3000" i="1" dirty="0" err="1"/>
              <a:t>P</a:t>
            </a:r>
            <a:r>
              <a:rPr lang="en-US" sz="3000" i="1" dirty="0" err="1" smtClean="0"/>
              <a:t>azicni</a:t>
            </a:r>
            <a:r>
              <a:rPr lang="en-US" sz="3000" i="1" dirty="0" smtClean="0"/>
              <a:t> for </a:t>
            </a:r>
          </a:p>
          <a:p>
            <a:r>
              <a:rPr lang="en-US" sz="3000" i="1" dirty="0" smtClean="0"/>
              <a:t>their contributions to this study.</a:t>
            </a:r>
            <a:endParaRPr lang="en-US" sz="3000" i="1" dirty="0"/>
          </a:p>
        </p:txBody>
      </p:sp>
      <p:sp>
        <p:nvSpPr>
          <p:cNvPr id="45" name="TextBox 44"/>
          <p:cNvSpPr txBox="1"/>
          <p:nvPr/>
        </p:nvSpPr>
        <p:spPr>
          <a:xfrm>
            <a:off x="26365200" y="12496800"/>
            <a:ext cx="4332553" cy="861774"/>
          </a:xfrm>
          <a:prstGeom prst="rect">
            <a:avLst/>
          </a:prstGeom>
          <a:noFill/>
        </p:spPr>
        <p:txBody>
          <a:bodyPr wrap="square" rtlCol="0">
            <a:spAutoFit/>
          </a:bodyPr>
          <a:lstStyle/>
          <a:p>
            <a:r>
              <a:rPr lang="en-US" sz="5000" b="1" dirty="0" smtClean="0">
                <a:latin typeface="Helvetica LT Std" pitchFamily="34" charset="0"/>
              </a:rPr>
              <a:t>DISCUSSION</a:t>
            </a:r>
            <a:endParaRPr lang="en-US" sz="5000" b="1" dirty="0">
              <a:latin typeface="Helvetica LT Std" pitchFamily="34" charset="0"/>
            </a:endParaRPr>
          </a:p>
        </p:txBody>
      </p:sp>
      <p:sp>
        <p:nvSpPr>
          <p:cNvPr id="46" name="TextBox 45"/>
          <p:cNvSpPr txBox="1"/>
          <p:nvPr/>
        </p:nvSpPr>
        <p:spPr>
          <a:xfrm>
            <a:off x="26395680" y="13464064"/>
            <a:ext cx="16885920" cy="12557284"/>
          </a:xfrm>
          <a:prstGeom prst="rect">
            <a:avLst/>
          </a:prstGeom>
          <a:noFill/>
        </p:spPr>
        <p:txBody>
          <a:bodyPr wrap="square" rtlCol="0">
            <a:spAutoFit/>
          </a:bodyPr>
          <a:lstStyle/>
          <a:p>
            <a:pPr algn="just">
              <a:lnSpc>
                <a:spcPct val="150000"/>
              </a:lnSpc>
            </a:pPr>
            <a:r>
              <a:rPr lang="en-US" sz="3000" dirty="0">
                <a:latin typeface="Helvetica LT Std" pitchFamily="34" charset="0"/>
              </a:rPr>
              <a:t> </a:t>
            </a:r>
            <a:r>
              <a:rPr lang="en-US" sz="3000" dirty="0" smtClean="0">
                <a:latin typeface="Helvetica LT Std" pitchFamily="34" charset="0"/>
              </a:rPr>
              <a:t>    In progress towards complex </a:t>
            </a:r>
            <a:r>
              <a:rPr lang="en-US" sz="3000" b="1" dirty="0" smtClean="0">
                <a:latin typeface="Helvetica LT Std" pitchFamily="34" charset="0"/>
              </a:rPr>
              <a:t>5</a:t>
            </a:r>
            <a:r>
              <a:rPr lang="en-US" sz="3000" dirty="0" smtClean="0">
                <a:latin typeface="Helvetica LT Std" pitchFamily="34" charset="0"/>
              </a:rPr>
              <a:t>, 2-aminphenol </a:t>
            </a:r>
            <a:r>
              <a:rPr lang="en-US" sz="3000" b="1" dirty="0" smtClean="0">
                <a:latin typeface="Helvetica LT Std" pitchFamily="34" charset="0"/>
              </a:rPr>
              <a:t>2</a:t>
            </a:r>
            <a:r>
              <a:rPr lang="en-US" sz="3000" dirty="0" smtClean="0">
                <a:latin typeface="Helvetica LT Std" pitchFamily="34" charset="0"/>
              </a:rPr>
              <a:t> and three acetylated derivatives of </a:t>
            </a:r>
            <a:r>
              <a:rPr lang="en-US" sz="3000" b="1" dirty="0" smtClean="0">
                <a:latin typeface="Helvetica LT Std" pitchFamily="34" charset="0"/>
              </a:rPr>
              <a:t>2</a:t>
            </a:r>
            <a:r>
              <a:rPr lang="en-US" sz="3000" dirty="0" smtClean="0">
                <a:latin typeface="Helvetica LT Std" pitchFamily="34" charset="0"/>
              </a:rPr>
              <a:t> were synthesized using a microwave and an acetylation reaction. The reaction of 2-nitrophenol to 2-aminophenol </a:t>
            </a:r>
            <a:r>
              <a:rPr lang="en-US" sz="3000" b="1" dirty="0" smtClean="0">
                <a:latin typeface="Helvetica LT Std" pitchFamily="34" charset="0"/>
              </a:rPr>
              <a:t>1</a:t>
            </a:r>
            <a:r>
              <a:rPr lang="en-US" sz="3000" dirty="0" smtClean="0">
                <a:latin typeface="Helvetica LT Std" pitchFamily="34" charset="0"/>
              </a:rPr>
              <a:t> in </a:t>
            </a:r>
            <a:r>
              <a:rPr lang="en-US" sz="3000" b="1" dirty="0" smtClean="0">
                <a:latin typeface="Helvetica LT Std" pitchFamily="34" charset="0"/>
              </a:rPr>
              <a:t>scheme 1</a:t>
            </a:r>
            <a:r>
              <a:rPr lang="en-US" sz="3000" dirty="0" smtClean="0">
                <a:latin typeface="Helvetica LT Std" pitchFamily="34" charset="0"/>
              </a:rPr>
              <a:t> proceeded with difficulty. Synthesis using an iron catalyst proved to be insufficient for reduction and likely resulted in </a:t>
            </a:r>
            <a:r>
              <a:rPr lang="en-US" sz="3000" dirty="0" err="1" smtClean="0">
                <a:latin typeface="Helvetica LT Std" pitchFamily="34" charset="0"/>
              </a:rPr>
              <a:t>complexation</a:t>
            </a:r>
            <a:r>
              <a:rPr lang="en-US" sz="3000" dirty="0">
                <a:latin typeface="Helvetica LT Std" pitchFamily="34" charset="0"/>
              </a:rPr>
              <a:t> </a:t>
            </a:r>
            <a:r>
              <a:rPr lang="en-US" sz="3000" dirty="0" smtClean="0">
                <a:latin typeface="Helvetica LT Std" pitchFamily="34" charset="0"/>
              </a:rPr>
              <a:t>of the 2-nitrophenol.  Due to this road block, a microwave reaction was carried out using </a:t>
            </a:r>
            <a:r>
              <a:rPr lang="en-US" sz="3000" dirty="0" err="1" smtClean="0">
                <a:latin typeface="Helvetica LT Std" pitchFamily="34" charset="0"/>
              </a:rPr>
              <a:t>Pd</a:t>
            </a:r>
            <a:r>
              <a:rPr lang="en-US" sz="3000" dirty="0" smtClean="0">
                <a:latin typeface="Helvetica LT Std" pitchFamily="34" charset="0"/>
              </a:rPr>
              <a:t>/C as the catalyst with two equivalents of 1,4 </a:t>
            </a:r>
            <a:r>
              <a:rPr lang="en-US" sz="3000" dirty="0" err="1" smtClean="0">
                <a:latin typeface="Helvetica LT Std" pitchFamily="34" charset="0"/>
              </a:rPr>
              <a:t>cyclohexadiene</a:t>
            </a:r>
            <a:r>
              <a:rPr lang="en-US" sz="3000" dirty="0" smtClean="0">
                <a:latin typeface="Helvetica LT Std" pitchFamily="34" charset="0"/>
              </a:rPr>
              <a:t> </a:t>
            </a:r>
            <a:r>
              <a:rPr lang="en-US" sz="3000" b="1" dirty="0" smtClean="0">
                <a:latin typeface="Helvetica LT Std" pitchFamily="34" charset="0"/>
              </a:rPr>
              <a:t>table 1</a:t>
            </a:r>
            <a:r>
              <a:rPr lang="en-US" sz="3000" dirty="0" smtClean="0">
                <a:latin typeface="Helvetica LT Std" pitchFamily="34" charset="0"/>
              </a:rPr>
              <a:t> resulting in a 0% yield. By adjusting the equivalents of the proton source (1,4 </a:t>
            </a:r>
            <a:r>
              <a:rPr lang="en-US" sz="3000" dirty="0" err="1" smtClean="0">
                <a:latin typeface="Helvetica LT Std" pitchFamily="34" charset="0"/>
              </a:rPr>
              <a:t>cyclohexadiene</a:t>
            </a:r>
            <a:r>
              <a:rPr lang="en-US" sz="3000" dirty="0" smtClean="0">
                <a:latin typeface="Helvetica LT Std" pitchFamily="34" charset="0"/>
              </a:rPr>
              <a:t>) from 2 to 8, the molecule </a:t>
            </a:r>
            <a:r>
              <a:rPr lang="en-US" sz="3000" b="1" dirty="0" smtClean="0">
                <a:latin typeface="Helvetica LT Std" pitchFamily="34" charset="0"/>
              </a:rPr>
              <a:t>1</a:t>
            </a:r>
            <a:r>
              <a:rPr lang="en-US" sz="3000" dirty="0" smtClean="0">
                <a:latin typeface="Helvetica LT Std" pitchFamily="34" charset="0"/>
              </a:rPr>
              <a:t> was synthesized with a 35% yield (</a:t>
            </a:r>
            <a:r>
              <a:rPr lang="en-US" sz="3000" b="1" dirty="0" smtClean="0">
                <a:latin typeface="Helvetica LT Std" pitchFamily="34" charset="0"/>
              </a:rPr>
              <a:t>table 1)</a:t>
            </a:r>
            <a:r>
              <a:rPr lang="en-US" sz="3000" dirty="0" smtClean="0">
                <a:latin typeface="Helvetica LT Std" pitchFamily="34" charset="0"/>
              </a:rPr>
              <a:t>.  The </a:t>
            </a:r>
            <a:r>
              <a:rPr lang="en-US" sz="3000" baseline="30000" dirty="0" smtClean="0">
                <a:latin typeface="Helvetica LT Std" pitchFamily="34" charset="0"/>
              </a:rPr>
              <a:t>1</a:t>
            </a:r>
            <a:r>
              <a:rPr lang="en-US" sz="3000" dirty="0" smtClean="0">
                <a:latin typeface="Helvetica LT Std" pitchFamily="34" charset="0"/>
              </a:rPr>
              <a:t>HNMR and IR spectra are located in </a:t>
            </a:r>
            <a:r>
              <a:rPr lang="en-US" sz="3000" b="1" dirty="0" smtClean="0">
                <a:latin typeface="Helvetica LT Std" pitchFamily="34" charset="0"/>
              </a:rPr>
              <a:t>figure 1 </a:t>
            </a:r>
            <a:r>
              <a:rPr lang="en-US" sz="3000" dirty="0" smtClean="0">
                <a:latin typeface="Helvetica LT Std" pitchFamily="34" charset="0"/>
              </a:rPr>
              <a:t>and</a:t>
            </a:r>
            <a:r>
              <a:rPr lang="en-US" sz="3000" b="1" dirty="0" smtClean="0">
                <a:latin typeface="Helvetica LT Std" pitchFamily="34" charset="0"/>
              </a:rPr>
              <a:t> 2</a:t>
            </a:r>
            <a:r>
              <a:rPr lang="en-US" sz="3000" dirty="0" smtClean="0">
                <a:latin typeface="Helvetica LT Std" pitchFamily="34" charset="0"/>
              </a:rPr>
              <a:t> respectively.  Continuing the synthesis, 2-aminophenol </a:t>
            </a:r>
            <a:r>
              <a:rPr lang="en-US" sz="3000" b="1" dirty="0" smtClean="0">
                <a:latin typeface="Helvetica LT Std" pitchFamily="34" charset="0"/>
              </a:rPr>
              <a:t>1</a:t>
            </a:r>
            <a:r>
              <a:rPr lang="en-US" sz="3000" dirty="0" smtClean="0">
                <a:latin typeface="Helvetica LT Std" pitchFamily="34" charset="0"/>
              </a:rPr>
              <a:t> was acetylated by a specific functionalized anhydride to give </a:t>
            </a:r>
            <a:r>
              <a:rPr lang="en-US" sz="3000" b="1" dirty="0" smtClean="0">
                <a:latin typeface="Helvetica LT Std" pitchFamily="34" charset="0"/>
              </a:rPr>
              <a:t>2</a:t>
            </a:r>
            <a:r>
              <a:rPr lang="en-US" sz="3000" dirty="0" smtClean="0">
                <a:latin typeface="Helvetica LT Std" pitchFamily="34" charset="0"/>
              </a:rPr>
              <a:t>. These reactions were carried out at room temperature in dichloromethane and allowed to react overnight producing relatively high yields. Specifically, reaction of 2-aminophenol </a:t>
            </a:r>
            <a:r>
              <a:rPr lang="en-US" sz="3000" b="1" dirty="0" smtClean="0">
                <a:latin typeface="Helvetica LT Std" pitchFamily="34" charset="0"/>
              </a:rPr>
              <a:t>1</a:t>
            </a:r>
            <a:r>
              <a:rPr lang="en-US" sz="3000" dirty="0" smtClean="0">
                <a:latin typeface="Helvetica LT Std" pitchFamily="34" charset="0"/>
              </a:rPr>
              <a:t> with acetic anhydride  resulted in a 99% yield </a:t>
            </a:r>
            <a:r>
              <a:rPr lang="en-US" sz="3000" b="1" dirty="0" smtClean="0">
                <a:latin typeface="Helvetica LT Std" pitchFamily="34" charset="0"/>
              </a:rPr>
              <a:t>(table 2).</a:t>
            </a:r>
            <a:r>
              <a:rPr lang="en-US" sz="3000" dirty="0" smtClean="0">
                <a:latin typeface="Helvetica LT Std" pitchFamily="34" charset="0"/>
              </a:rPr>
              <a:t> The reaction of </a:t>
            </a:r>
            <a:r>
              <a:rPr lang="en-US" sz="3000" b="1" dirty="0" smtClean="0">
                <a:latin typeface="Helvetica LT Std" pitchFamily="34" charset="0"/>
              </a:rPr>
              <a:t>1</a:t>
            </a:r>
            <a:r>
              <a:rPr lang="en-US" sz="3000" dirty="0" smtClean="0">
                <a:latin typeface="Helvetica LT Std" pitchFamily="34" charset="0"/>
              </a:rPr>
              <a:t> with </a:t>
            </a:r>
            <a:r>
              <a:rPr lang="en-US" sz="3000" dirty="0" err="1" smtClean="0">
                <a:latin typeface="Helvetica LT Std" pitchFamily="34" charset="0"/>
              </a:rPr>
              <a:t>trifluoracetic</a:t>
            </a:r>
            <a:r>
              <a:rPr lang="en-US" sz="3000" dirty="0" smtClean="0">
                <a:latin typeface="Helvetica LT Std" pitchFamily="34" charset="0"/>
              </a:rPr>
              <a:t> anhydride produced the acetylated product with a 85% yield </a:t>
            </a:r>
            <a:r>
              <a:rPr lang="en-US" sz="3000" b="1" dirty="0" smtClean="0">
                <a:latin typeface="Helvetica LT Std" pitchFamily="34" charset="0"/>
              </a:rPr>
              <a:t>(table 2)</a:t>
            </a:r>
            <a:r>
              <a:rPr lang="en-US" sz="3000" dirty="0" smtClean="0">
                <a:latin typeface="Helvetica LT Std" pitchFamily="34" charset="0"/>
              </a:rPr>
              <a:t>. The </a:t>
            </a:r>
            <a:r>
              <a:rPr lang="en-US" sz="3000" baseline="30000" dirty="0" smtClean="0">
                <a:latin typeface="Helvetica LT Std" pitchFamily="34" charset="0"/>
              </a:rPr>
              <a:t>1</a:t>
            </a:r>
            <a:r>
              <a:rPr lang="en-US" sz="3000" dirty="0" smtClean="0">
                <a:latin typeface="Helvetica LT Std" pitchFamily="34" charset="0"/>
              </a:rPr>
              <a:t>HNMR spectrum for this product is shown in </a:t>
            </a:r>
            <a:r>
              <a:rPr lang="en-US" sz="3000" b="1" dirty="0" smtClean="0">
                <a:latin typeface="Helvetica LT Std" pitchFamily="34" charset="0"/>
              </a:rPr>
              <a:t>figure 3</a:t>
            </a:r>
            <a:r>
              <a:rPr lang="en-US" sz="3000" dirty="0" smtClean="0">
                <a:latin typeface="Helvetica LT Std" pitchFamily="34" charset="0"/>
              </a:rPr>
              <a:t>. </a:t>
            </a:r>
            <a:r>
              <a:rPr lang="en-US" sz="3000" dirty="0" err="1" smtClean="0">
                <a:latin typeface="Helvetica LT Std" pitchFamily="34" charset="0"/>
              </a:rPr>
              <a:t>Tetraphenylphosphonium</a:t>
            </a:r>
            <a:r>
              <a:rPr lang="en-US" sz="3000" dirty="0" smtClean="0">
                <a:latin typeface="Helvetica LT Std" pitchFamily="34" charset="0"/>
              </a:rPr>
              <a:t> </a:t>
            </a:r>
            <a:r>
              <a:rPr lang="en-US" sz="3000" dirty="0" err="1" smtClean="0">
                <a:latin typeface="Helvetica LT Std" pitchFamily="34" charset="0"/>
              </a:rPr>
              <a:t>Tetrachloroferrate</a:t>
            </a:r>
            <a:r>
              <a:rPr lang="en-US" sz="3000" dirty="0" smtClean="0">
                <a:latin typeface="Helvetica LT Std" pitchFamily="34" charset="0"/>
              </a:rPr>
              <a:t> (III) </a:t>
            </a:r>
            <a:r>
              <a:rPr lang="en-US" sz="3000" b="1" dirty="0" smtClean="0">
                <a:latin typeface="Helvetica LT Std" pitchFamily="34" charset="0"/>
              </a:rPr>
              <a:t>4 </a:t>
            </a:r>
            <a:r>
              <a:rPr lang="en-US" sz="3000" dirty="0" smtClean="0">
                <a:latin typeface="Helvetica LT Std" pitchFamily="34" charset="0"/>
              </a:rPr>
              <a:t>in </a:t>
            </a:r>
            <a:r>
              <a:rPr lang="en-US" sz="3000" b="1" dirty="0" smtClean="0">
                <a:latin typeface="Helvetica LT Std" pitchFamily="34" charset="0"/>
              </a:rPr>
              <a:t>scheme 2</a:t>
            </a:r>
            <a:r>
              <a:rPr lang="en-US" sz="3000" dirty="0" smtClean="0">
                <a:latin typeface="Helvetica LT Std" pitchFamily="34" charset="0"/>
              </a:rPr>
              <a:t> was synthesized with a 99% yield (</a:t>
            </a:r>
            <a:r>
              <a:rPr lang="en-US" sz="3000" b="1" dirty="0" smtClean="0">
                <a:latin typeface="Helvetica LT Std" pitchFamily="34" charset="0"/>
              </a:rPr>
              <a:t>table 2)</a:t>
            </a:r>
            <a:r>
              <a:rPr lang="en-US" sz="3000" dirty="0" smtClean="0">
                <a:latin typeface="Helvetica LT Std" pitchFamily="34" charset="0"/>
              </a:rPr>
              <a:t>. Characterization of this complex could not be completed and indication of successful synthesis was noted by the instant color change to yellow during the addition of </a:t>
            </a:r>
            <a:r>
              <a:rPr lang="en-US" sz="3000" dirty="0" err="1" smtClean="0">
                <a:latin typeface="Helvetica LT Std" pitchFamily="34" charset="0"/>
              </a:rPr>
              <a:t>tetraphenylphosphonium</a:t>
            </a:r>
            <a:r>
              <a:rPr lang="en-US" sz="3000" dirty="0" smtClean="0">
                <a:latin typeface="Helvetica LT Std" pitchFamily="34" charset="0"/>
              </a:rPr>
              <a:t> chloride </a:t>
            </a:r>
            <a:r>
              <a:rPr lang="en-US" sz="3000" b="1" dirty="0" smtClean="0">
                <a:latin typeface="Helvetica LT Std" pitchFamily="34" charset="0"/>
              </a:rPr>
              <a:t>scheme 2</a:t>
            </a:r>
            <a:r>
              <a:rPr lang="en-US" sz="3000" dirty="0" smtClean="0">
                <a:latin typeface="Helvetica LT Std" pitchFamily="34" charset="0"/>
              </a:rPr>
              <a:t>. Further synthesis is still required for the completion of the target complex </a:t>
            </a:r>
            <a:r>
              <a:rPr lang="en-US" sz="3000" b="1" dirty="0" smtClean="0">
                <a:latin typeface="Helvetica LT Std" pitchFamily="34" charset="0"/>
              </a:rPr>
              <a:t>5</a:t>
            </a:r>
            <a:r>
              <a:rPr lang="en-US" sz="3000" dirty="0">
                <a:latin typeface="Helvetica LT Std" pitchFamily="34" charset="0"/>
              </a:rPr>
              <a:t>.</a:t>
            </a:r>
          </a:p>
        </p:txBody>
      </p:sp>
      <p:pic>
        <p:nvPicPr>
          <p:cNvPr id="47" name="Picture 26" descr="C:\Users\Eric\Downloads\EG_2aminophenol.TIF"/>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4467663" y="20497800"/>
            <a:ext cx="10939706" cy="52578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8" name="TextBox 47"/>
          <p:cNvSpPr txBox="1"/>
          <p:nvPr/>
        </p:nvSpPr>
        <p:spPr>
          <a:xfrm>
            <a:off x="14467662" y="19939337"/>
            <a:ext cx="7960753" cy="1015663"/>
          </a:xfrm>
          <a:prstGeom prst="rect">
            <a:avLst/>
          </a:prstGeom>
          <a:noFill/>
        </p:spPr>
        <p:txBody>
          <a:bodyPr wrap="square" rtlCol="0">
            <a:spAutoFit/>
          </a:bodyPr>
          <a:lstStyle/>
          <a:p>
            <a:r>
              <a:rPr lang="en-US" sz="3000" b="1" dirty="0" smtClean="0">
                <a:latin typeface="Helvetica LT Std" pitchFamily="34" charset="0"/>
              </a:rPr>
              <a:t>Figure 2.</a:t>
            </a:r>
            <a:r>
              <a:rPr lang="en-US" sz="3000" dirty="0" smtClean="0">
                <a:latin typeface="Helvetica LT Std" pitchFamily="34" charset="0"/>
              </a:rPr>
              <a:t> IR spectrum of (</a:t>
            </a:r>
            <a:r>
              <a:rPr lang="en-US" sz="3000" b="1" dirty="0" smtClean="0">
                <a:latin typeface="Helvetica LT Std" pitchFamily="34" charset="0"/>
              </a:rPr>
              <a:t>1) </a:t>
            </a:r>
            <a:r>
              <a:rPr lang="en-US" sz="3000" dirty="0" smtClean="0">
                <a:latin typeface="Helvetica LT Std" pitchFamily="34" charset="0"/>
              </a:rPr>
              <a:t>2-aminophenol.</a:t>
            </a:r>
            <a:endParaRPr lang="en-US" sz="3000" dirty="0">
              <a:latin typeface="Helvetica LT Std" pitchFamily="34" charset="0"/>
            </a:endParaRPr>
          </a:p>
          <a:p>
            <a:endParaRPr lang="en-US" sz="3000" dirty="0"/>
          </a:p>
        </p:txBody>
      </p:sp>
      <p:sp>
        <p:nvSpPr>
          <p:cNvPr id="49" name="Rectangle 48"/>
          <p:cNvSpPr/>
          <p:nvPr/>
        </p:nvSpPr>
        <p:spPr>
          <a:xfrm>
            <a:off x="27432000" y="31212472"/>
            <a:ext cx="15849600" cy="1477328"/>
          </a:xfrm>
          <a:prstGeom prst="rect">
            <a:avLst/>
          </a:prstGeom>
        </p:spPr>
        <p:txBody>
          <a:bodyPr wrap="square">
            <a:spAutoFit/>
          </a:bodyPr>
          <a:lstStyle/>
          <a:p>
            <a:r>
              <a:rPr lang="en-US" sz="1800" dirty="0" err="1"/>
              <a:t>Frantom</a:t>
            </a:r>
            <a:r>
              <a:rPr lang="en-US" sz="1800" dirty="0"/>
              <a:t>, P. A.; </a:t>
            </a:r>
            <a:r>
              <a:rPr lang="en-US" sz="1800" dirty="0" err="1"/>
              <a:t>Seravalli</a:t>
            </a:r>
            <a:r>
              <a:rPr lang="en-US" sz="1800" dirty="0"/>
              <a:t>, J.; Ragsdale, S. W.; Fitzpatrick, P. F., Reduction and Oxidation of the Active Site Iron in Tyrosine Hydroxylase:  Kinetics and Specificity. </a:t>
            </a:r>
          </a:p>
          <a:p>
            <a:r>
              <a:rPr lang="en-US" sz="1800" i="1" dirty="0"/>
              <a:t>     Biochemistry </a:t>
            </a:r>
            <a:r>
              <a:rPr lang="en-US" sz="1800" b="1" i="1" dirty="0"/>
              <a:t>2006</a:t>
            </a:r>
            <a:r>
              <a:rPr lang="en-US" sz="1800" dirty="0"/>
              <a:t>, 45 (13), 4338-4338</a:t>
            </a:r>
            <a:r>
              <a:rPr lang="en-US" sz="1800" dirty="0" smtClean="0"/>
              <a:t>.</a:t>
            </a:r>
            <a:endParaRPr lang="en-US" sz="1800" dirty="0" smtClean="0">
              <a:latin typeface="Helvetica LT Std" pitchFamily="34" charset="0"/>
            </a:endParaRPr>
          </a:p>
          <a:p>
            <a:r>
              <a:rPr lang="en-US" sz="1800" dirty="0" err="1" smtClean="0">
                <a:latin typeface="Helvetica LT Std" pitchFamily="34" charset="0"/>
              </a:rPr>
              <a:t>Pyrz</a:t>
            </a:r>
            <a:r>
              <a:rPr lang="en-US" sz="1800" dirty="0">
                <a:latin typeface="Helvetica LT Std" pitchFamily="34" charset="0"/>
              </a:rPr>
              <a:t>, J. W.; Roe, A. L.; Stern, L. J.; </a:t>
            </a:r>
            <a:r>
              <a:rPr lang="en-US" sz="1800" dirty="0" err="1">
                <a:latin typeface="Helvetica LT Std" pitchFamily="34" charset="0"/>
              </a:rPr>
              <a:t>Que</a:t>
            </a:r>
            <a:r>
              <a:rPr lang="en-US" sz="1800" dirty="0">
                <a:latin typeface="Helvetica LT Std" pitchFamily="34" charset="0"/>
              </a:rPr>
              <a:t>, L., Model studies of iron-</a:t>
            </a:r>
            <a:r>
              <a:rPr lang="en-US" sz="1800" dirty="0" err="1">
                <a:latin typeface="Helvetica LT Std" pitchFamily="34" charset="0"/>
              </a:rPr>
              <a:t>tyrosinate</a:t>
            </a:r>
            <a:r>
              <a:rPr lang="en-US" sz="1800" dirty="0">
                <a:latin typeface="Helvetica LT Std" pitchFamily="34" charset="0"/>
              </a:rPr>
              <a:t> proteins. </a:t>
            </a:r>
            <a:r>
              <a:rPr lang="en-US" sz="1800" i="1" dirty="0">
                <a:latin typeface="Helvetica LT Std" pitchFamily="34" charset="0"/>
              </a:rPr>
              <a:t>Journal of the American Chemical Society </a:t>
            </a:r>
            <a:r>
              <a:rPr lang="en-US" sz="1800" b="1" i="1" dirty="0">
                <a:latin typeface="Helvetica LT Std" pitchFamily="34" charset="0"/>
              </a:rPr>
              <a:t>1985, </a:t>
            </a:r>
            <a:r>
              <a:rPr lang="en-US" sz="1800" dirty="0">
                <a:latin typeface="Helvetica LT Std" pitchFamily="34" charset="0"/>
              </a:rPr>
              <a:t>107 (3), 614-620</a:t>
            </a:r>
            <a:r>
              <a:rPr lang="en-US" sz="1800" dirty="0" smtClean="0">
                <a:latin typeface="Helvetica LT Std" pitchFamily="34" charset="0"/>
              </a:rPr>
              <a:t>.</a:t>
            </a:r>
          </a:p>
          <a:p>
            <a:r>
              <a:rPr lang="en-US" sz="1800" dirty="0" err="1">
                <a:latin typeface="Helvetica LT Std" pitchFamily="34" charset="0"/>
              </a:rPr>
              <a:t>Que</a:t>
            </a:r>
            <a:r>
              <a:rPr lang="en-US" sz="1800" dirty="0">
                <a:latin typeface="Helvetica LT Std" pitchFamily="34" charset="0"/>
              </a:rPr>
              <a:t>, L., Jr., </a:t>
            </a:r>
            <a:r>
              <a:rPr lang="en-US" sz="1800" dirty="0" err="1">
                <a:latin typeface="Helvetica LT Std" pitchFamily="34" charset="0"/>
              </a:rPr>
              <a:t>Metalloproteins</a:t>
            </a:r>
            <a:r>
              <a:rPr lang="en-US" sz="1800" dirty="0">
                <a:latin typeface="Helvetica LT Std" pitchFamily="34" charset="0"/>
              </a:rPr>
              <a:t> with </a:t>
            </a:r>
            <a:r>
              <a:rPr lang="en-US" sz="1800" dirty="0" err="1">
                <a:latin typeface="Helvetica LT Std" pitchFamily="34" charset="0"/>
              </a:rPr>
              <a:t>Phenolate</a:t>
            </a:r>
            <a:r>
              <a:rPr lang="en-US" sz="1800" dirty="0">
                <a:latin typeface="Helvetica LT Std" pitchFamily="34" charset="0"/>
              </a:rPr>
              <a:t> Coordination. Coordination Chemistry Reviews. </a:t>
            </a:r>
            <a:r>
              <a:rPr lang="en-US" sz="1800" b="1" dirty="0">
                <a:latin typeface="Helvetica LT Std" pitchFamily="34" charset="0"/>
              </a:rPr>
              <a:t>1982,</a:t>
            </a:r>
            <a:r>
              <a:rPr lang="en-US" sz="1800" dirty="0">
                <a:latin typeface="Helvetica LT Std" pitchFamily="34" charset="0"/>
              </a:rPr>
              <a:t>  50, 73-108.</a:t>
            </a:r>
          </a:p>
          <a:p>
            <a:endParaRPr lang="en-US" sz="1800" dirty="0">
              <a:latin typeface="Helvetica LT Std" pitchFamily="34" charset="0"/>
            </a:endParaRPr>
          </a:p>
        </p:txBody>
      </p:sp>
      <p:sp>
        <p:nvSpPr>
          <p:cNvPr id="50" name="TextBox 49"/>
          <p:cNvSpPr txBox="1"/>
          <p:nvPr/>
        </p:nvSpPr>
        <p:spPr>
          <a:xfrm>
            <a:off x="27434241" y="30579077"/>
            <a:ext cx="3252814" cy="630942"/>
          </a:xfrm>
          <a:prstGeom prst="rect">
            <a:avLst/>
          </a:prstGeom>
          <a:noFill/>
        </p:spPr>
        <p:txBody>
          <a:bodyPr wrap="none" rtlCol="0">
            <a:spAutoFit/>
          </a:bodyPr>
          <a:lstStyle/>
          <a:p>
            <a:r>
              <a:rPr lang="en-US" sz="3500" b="1" dirty="0" smtClean="0">
                <a:latin typeface="Helvetica LT Std" pitchFamily="34" charset="0"/>
              </a:rPr>
              <a:t>REFERENCES</a:t>
            </a:r>
            <a:endParaRPr lang="en-US" sz="3500" b="1" dirty="0">
              <a:latin typeface="Helvetica LT Std" pitchFamily="34" charset="0"/>
            </a:endParaRPr>
          </a:p>
        </p:txBody>
      </p:sp>
      <p:graphicFrame>
        <p:nvGraphicFramePr>
          <p:cNvPr id="51" name="Object 50"/>
          <p:cNvGraphicFramePr>
            <a:graphicFrameLocks noChangeAspect="1"/>
          </p:cNvGraphicFramePr>
          <p:nvPr>
            <p:extLst>
              <p:ext uri="{D42A27DB-BD31-4B8C-83A1-F6EECF244321}">
                <p14:modId xmlns:p14="http://schemas.microsoft.com/office/powerpoint/2010/main" val="1893645376"/>
              </p:ext>
            </p:extLst>
          </p:nvPr>
        </p:nvGraphicFramePr>
        <p:xfrm>
          <a:off x="15316200" y="20802600"/>
          <a:ext cx="1723724" cy="1752600"/>
        </p:xfrm>
        <a:graphic>
          <a:graphicData uri="http://schemas.openxmlformats.org/presentationml/2006/ole">
            <mc:AlternateContent xmlns:mc="http://schemas.openxmlformats.org/markup-compatibility/2006">
              <mc:Choice xmlns:v="urn:schemas-microsoft-com:vml" Requires="v">
                <p:oleObj spid="_x0000_s1208" name="CS ChemDraw Drawing" r:id="rId17" imgW="1231306" imgH="1252555" progId="ChemDraw.Document.6.0">
                  <p:embed/>
                </p:oleObj>
              </mc:Choice>
              <mc:Fallback>
                <p:oleObj name="CS ChemDraw Drawing" r:id="rId17" imgW="1231306" imgH="1252555" progId="ChemDraw.Document.6.0">
                  <p:embed/>
                  <p:pic>
                    <p:nvPicPr>
                      <p:cNvPr id="0" name=""/>
                      <p:cNvPicPr/>
                      <p:nvPr/>
                    </p:nvPicPr>
                    <p:blipFill>
                      <a:blip r:embed="rId18"/>
                      <a:stretch>
                        <a:fillRect/>
                      </a:stretch>
                    </p:blipFill>
                    <p:spPr>
                      <a:xfrm>
                        <a:off x="15316200" y="20802600"/>
                        <a:ext cx="1723724" cy="1752600"/>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1528</TotalTime>
  <Words>765</Words>
  <Application>Microsoft Office PowerPoint</Application>
  <PresentationFormat>Custom</PresentationFormat>
  <Paragraphs>67</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CS ChemDraw Drawing</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Eric</cp:lastModifiedBy>
  <cp:revision>157</cp:revision>
  <dcterms:created xsi:type="dcterms:W3CDTF">2012-04-23T20:12:21Z</dcterms:created>
  <dcterms:modified xsi:type="dcterms:W3CDTF">2014-04-22T08:01:46Z</dcterms:modified>
</cp:coreProperties>
</file>