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notesMasterIdLst>
    <p:notesMasterId r:id="rId3"/>
  </p:notes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32" userDrawn="1">
          <p15:clr>
            <a:srgbClr val="A4A3A4"/>
          </p15:clr>
        </p15:guide>
        <p15:guide id="2" pos="840" userDrawn="1">
          <p15:clr>
            <a:srgbClr val="A4A3A4"/>
          </p15:clr>
        </p15:guide>
        <p15:guide id="3" orient="horz" pos="888" userDrawn="1">
          <p15:clr>
            <a:srgbClr val="A4A3A4"/>
          </p15:clr>
        </p15:guide>
        <p15:guide id="4" orient="horz" pos="19752" userDrawn="1">
          <p15:clr>
            <a:srgbClr val="A4A3A4"/>
          </p15:clr>
        </p15:guide>
        <p15:guide id="5" pos="26760" userDrawn="1">
          <p15:clr>
            <a:srgbClr val="A4A3A4"/>
          </p15:clr>
        </p15:guide>
        <p15:guide id="6" pos="13824" userDrawn="1">
          <p15:clr>
            <a:srgbClr val="A4A3A4"/>
          </p15:clr>
        </p15:guide>
        <p15:guide id="7" orient="horz" pos="1656" userDrawn="1">
          <p15:clr>
            <a:srgbClr val="A4A3A4"/>
          </p15:clr>
        </p15:guide>
        <p15:guide id="8" pos="520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16A5"/>
    <a:srgbClr val="0C22F4"/>
    <a:srgbClr val="003399"/>
    <a:srgbClr val="0033CC"/>
    <a:srgbClr val="318F86"/>
    <a:srgbClr val="009900"/>
    <a:srgbClr val="4371C5"/>
    <a:srgbClr val="0000CC"/>
    <a:srgbClr val="ADE7F5"/>
    <a:srgbClr val="D9F5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6392" autoAdjust="0"/>
    <p:restoredTop sz="94660"/>
  </p:normalViewPr>
  <p:slideViewPr>
    <p:cSldViewPr snapToGrid="0">
      <p:cViewPr>
        <p:scale>
          <a:sx n="50" d="100"/>
          <a:sy n="50" d="100"/>
        </p:scale>
        <p:origin x="-4554" y="-5484"/>
      </p:cViewPr>
      <p:guideLst>
        <p:guide orient="horz" pos="10032"/>
        <p:guide pos="840"/>
        <p:guide orient="horz" pos="888"/>
        <p:guide orient="horz" pos="19752"/>
        <p:guide pos="26760"/>
        <p:guide pos="13824"/>
        <p:guide orient="horz" pos="1656"/>
        <p:guide pos="520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0DD9D8-4A99-4EB9-869B-DF968D23AFBB}" type="datetimeFigureOut">
              <a:rPr lang="en-US" smtClean="0"/>
              <a:t>4/21/2014</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A43660-FCD6-44FA-8743-A6E991AA6B72}" type="slidenum">
              <a:rPr lang="en-US" smtClean="0"/>
              <a:t>‹#›</a:t>
            </a:fld>
            <a:endParaRPr lang="en-US" dirty="0"/>
          </a:p>
        </p:txBody>
      </p:sp>
    </p:spTree>
    <p:extLst>
      <p:ext uri="{BB962C8B-B14F-4D97-AF65-F5344CB8AC3E}">
        <p14:creationId xmlns:p14="http://schemas.microsoft.com/office/powerpoint/2010/main" val="1747580723"/>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A43660-FCD6-44FA-8743-A6E991AA6B72}" type="slidenum">
              <a:rPr lang="en-US" smtClean="0"/>
              <a:t>1</a:t>
            </a:fld>
            <a:endParaRPr lang="en-US" dirty="0"/>
          </a:p>
        </p:txBody>
      </p:sp>
    </p:spTree>
    <p:extLst>
      <p:ext uri="{BB962C8B-B14F-4D97-AF65-F5344CB8AC3E}">
        <p14:creationId xmlns:p14="http://schemas.microsoft.com/office/powerpoint/2010/main" val="898458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3093929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4049400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4114507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1698427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3413356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1602074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2416579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3612360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4208762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3006806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1EF7FE-E465-40E7-9950-B02A96A50A2C}" type="datetimeFigureOut">
              <a:rPr lang="en-US" smtClean="0"/>
              <a:t>4/21/2014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4DE635-8D1F-43C6-BD13-F2355B9118EA}" type="slidenum">
              <a:rPr lang="en-US" smtClean="0"/>
              <a:t>‹#›</a:t>
            </a:fld>
            <a:endParaRPr lang="en-US" dirty="0"/>
          </a:p>
        </p:txBody>
      </p:sp>
    </p:spTree>
    <p:extLst>
      <p:ext uri="{BB962C8B-B14F-4D97-AF65-F5344CB8AC3E}">
        <p14:creationId xmlns:p14="http://schemas.microsoft.com/office/powerpoint/2010/main" val="911122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201EF7FE-E465-40E7-9950-B02A96A50A2C}" type="datetimeFigureOut">
              <a:rPr lang="en-US" smtClean="0"/>
              <a:t>4/21/2014</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CA4DE635-8D1F-43C6-BD13-F2355B9118EA}" type="slidenum">
              <a:rPr lang="en-US" smtClean="0"/>
              <a:t>‹#›</a:t>
            </a:fld>
            <a:endParaRPr lang="en-US" dirty="0"/>
          </a:p>
        </p:txBody>
      </p:sp>
    </p:spTree>
    <p:extLst>
      <p:ext uri="{BB962C8B-B14F-4D97-AF65-F5344CB8AC3E}">
        <p14:creationId xmlns:p14="http://schemas.microsoft.com/office/powerpoint/2010/main" val="783516299"/>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6.jp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D9F5FB"/>
            </a:gs>
            <a:gs pos="74000">
              <a:srgbClr val="ADE7F5"/>
            </a:gs>
            <a:gs pos="83000">
              <a:srgbClr val="8FDEF1"/>
            </a:gs>
            <a:gs pos="100000">
              <a:srgbClr val="69D4ED"/>
            </a:gs>
          </a:gsLst>
          <a:lin ang="5400000" scaled="1"/>
        </a:gradFill>
        <a:effectLst/>
      </p:bgPr>
    </p:bg>
    <p:spTree>
      <p:nvGrpSpPr>
        <p:cNvPr id="1" name=""/>
        <p:cNvGrpSpPr/>
        <p:nvPr/>
      </p:nvGrpSpPr>
      <p:grpSpPr>
        <a:xfrm>
          <a:off x="0" y="0"/>
          <a:ext cx="0" cy="0"/>
          <a:chOff x="0" y="0"/>
          <a:chExt cx="0" cy="0"/>
        </a:xfrm>
      </p:grpSpPr>
      <p:sp>
        <p:nvSpPr>
          <p:cNvPr id="4" name="TextBox 3"/>
          <p:cNvSpPr txBox="1"/>
          <p:nvPr/>
        </p:nvSpPr>
        <p:spPr>
          <a:xfrm>
            <a:off x="1394261" y="1374888"/>
            <a:ext cx="41102678" cy="1138773"/>
          </a:xfrm>
          <a:prstGeom prst="rect">
            <a:avLst/>
          </a:prstGeom>
          <a:noFill/>
        </p:spPr>
        <p:txBody>
          <a:bodyPr wrap="square" rtlCol="0">
            <a:spAutoFit/>
          </a:bodyPr>
          <a:lstStyle/>
          <a:p>
            <a:r>
              <a:rPr lang="en-US" sz="6800" b="1" dirty="0">
                <a:solidFill>
                  <a:srgbClr val="0070C0"/>
                </a:solidFill>
                <a:latin typeface="Arial Rounded MT Bold" panose="020F0704030504030204" pitchFamily="34" charset="0"/>
              </a:rPr>
              <a:t>On the Role of Alpha-Particle Driven Beam Instabilities for the Thermodynamics of the Solar </a:t>
            </a:r>
            <a:r>
              <a:rPr lang="en-US" sz="6800" b="1" dirty="0" smtClean="0">
                <a:solidFill>
                  <a:srgbClr val="0070C0"/>
                </a:solidFill>
                <a:latin typeface="Arial Rounded MT Bold" panose="020F0704030504030204" pitchFamily="34" charset="0"/>
              </a:rPr>
              <a:t>Wind</a:t>
            </a:r>
            <a:endParaRPr lang="en-US" sz="6800" b="1" dirty="0">
              <a:solidFill>
                <a:srgbClr val="0070C0"/>
              </a:solidFill>
              <a:latin typeface="Arial Rounded MT Bold" panose="020F0704030504030204" pitchFamily="34" charset="0"/>
            </a:endParaRPr>
          </a:p>
        </p:txBody>
      </p:sp>
      <p:sp>
        <p:nvSpPr>
          <p:cNvPr id="5" name="TextBox 4"/>
          <p:cNvSpPr txBox="1"/>
          <p:nvPr/>
        </p:nvSpPr>
        <p:spPr>
          <a:xfrm>
            <a:off x="2201830" y="3005989"/>
            <a:ext cx="5084054" cy="769441"/>
          </a:xfrm>
          <a:prstGeom prst="rect">
            <a:avLst/>
          </a:prstGeom>
          <a:noFill/>
        </p:spPr>
        <p:txBody>
          <a:bodyPr wrap="square" rtlCol="0">
            <a:spAutoFit/>
          </a:bodyPr>
          <a:lstStyle/>
          <a:p>
            <a:r>
              <a:rPr lang="en-US" sz="4400" b="1" dirty="0" smtClean="0">
                <a:solidFill>
                  <a:srgbClr val="0070C0"/>
                </a:solidFill>
                <a:latin typeface="Arial Rounded MT Bold" panose="020F0704030504030204" pitchFamily="34" charset="0"/>
              </a:rPr>
              <a:t>Denise Richard</a:t>
            </a:r>
            <a:endParaRPr lang="en-US" sz="4400" b="1" dirty="0">
              <a:solidFill>
                <a:srgbClr val="0070C0"/>
              </a:solidFill>
              <a:latin typeface="Arial Rounded MT Bold" panose="020F0704030504030204" pitchFamily="34" charset="0"/>
            </a:endParaRPr>
          </a:p>
        </p:txBody>
      </p:sp>
      <p:sp>
        <p:nvSpPr>
          <p:cNvPr id="6" name="TextBox 5"/>
          <p:cNvSpPr txBox="1"/>
          <p:nvPr/>
        </p:nvSpPr>
        <p:spPr>
          <a:xfrm>
            <a:off x="6708595" y="3025047"/>
            <a:ext cx="16379687" cy="769441"/>
          </a:xfrm>
          <a:prstGeom prst="rect">
            <a:avLst/>
          </a:prstGeom>
          <a:noFill/>
        </p:spPr>
        <p:txBody>
          <a:bodyPr wrap="square" rtlCol="0">
            <a:spAutoFit/>
          </a:bodyPr>
          <a:lstStyle/>
          <a:p>
            <a:r>
              <a:rPr lang="en-US" sz="4400" b="1" dirty="0" smtClean="0">
                <a:solidFill>
                  <a:srgbClr val="0070C0"/>
                </a:solidFill>
                <a:latin typeface="Arial Rounded MT Bold" panose="020F0704030504030204" pitchFamily="34" charset="0"/>
              </a:rPr>
              <a:t>Faculty Advisors: </a:t>
            </a:r>
            <a:r>
              <a:rPr lang="en-US" sz="4400" b="1" dirty="0">
                <a:solidFill>
                  <a:srgbClr val="0070C0"/>
                </a:solidFill>
                <a:latin typeface="Arial Rounded MT Bold" panose="020F0704030504030204" pitchFamily="34" charset="0"/>
              </a:rPr>
              <a:t>Ben </a:t>
            </a:r>
            <a:r>
              <a:rPr lang="en-US" sz="4400" b="1" dirty="0" smtClean="0">
                <a:solidFill>
                  <a:srgbClr val="0070C0"/>
                </a:solidFill>
                <a:latin typeface="Arial Rounded MT Bold" panose="020F0704030504030204" pitchFamily="34" charset="0"/>
              </a:rPr>
              <a:t>Chandran and </a:t>
            </a:r>
            <a:r>
              <a:rPr lang="en-US" sz="4400" b="1" dirty="0">
                <a:solidFill>
                  <a:srgbClr val="0070C0"/>
                </a:solidFill>
                <a:latin typeface="Arial Rounded MT Bold" panose="020F0704030504030204" pitchFamily="34" charset="0"/>
              </a:rPr>
              <a:t>Daniel Verscharen</a:t>
            </a:r>
            <a:r>
              <a:rPr lang="en-US" sz="4400" b="1" dirty="0" smtClean="0">
                <a:solidFill>
                  <a:srgbClr val="0070C0"/>
                </a:solidFill>
                <a:latin typeface="Arial Rounded MT Bold" panose="020F0704030504030204" pitchFamily="34" charset="0"/>
              </a:rPr>
              <a:t> </a:t>
            </a:r>
            <a:endParaRPr lang="en-US" sz="4400" b="1" dirty="0">
              <a:solidFill>
                <a:srgbClr val="0070C0"/>
              </a:solidFill>
              <a:latin typeface="Arial Rounded MT Bold" panose="020F0704030504030204" pitchFamily="34" charset="0"/>
            </a:endParaRPr>
          </a:p>
        </p:txBody>
      </p:sp>
      <p:sp>
        <p:nvSpPr>
          <p:cNvPr id="7" name="TextBox 6"/>
          <p:cNvSpPr txBox="1"/>
          <p:nvPr/>
        </p:nvSpPr>
        <p:spPr>
          <a:xfrm>
            <a:off x="2905350" y="3954280"/>
            <a:ext cx="5362350" cy="1323439"/>
          </a:xfrm>
          <a:prstGeom prst="rect">
            <a:avLst/>
          </a:prstGeom>
          <a:noFill/>
        </p:spPr>
        <p:txBody>
          <a:bodyPr wrap="square" rtlCol="0">
            <a:spAutoFit/>
          </a:bodyPr>
          <a:lstStyle/>
          <a:p>
            <a:r>
              <a:rPr lang="en-US" sz="4400" b="1" dirty="0" smtClean="0">
                <a:solidFill>
                  <a:srgbClr val="318F86"/>
                </a:solidFill>
                <a:latin typeface="Arial Rounded MT Bold" panose="020F0704030504030204" pitchFamily="34" charset="0"/>
              </a:rPr>
              <a:t>Introduction</a:t>
            </a:r>
          </a:p>
          <a:p>
            <a:endParaRPr lang="en-US" sz="3600" dirty="0">
              <a:latin typeface="Arial Rounded MT Bold" panose="020F0704030504030204" pitchFamily="34" charset="0"/>
            </a:endParaRPr>
          </a:p>
        </p:txBody>
      </p:sp>
      <p:sp>
        <p:nvSpPr>
          <p:cNvPr id="8" name="TextBox 7"/>
          <p:cNvSpPr txBox="1"/>
          <p:nvPr/>
        </p:nvSpPr>
        <p:spPr>
          <a:xfrm>
            <a:off x="8339758" y="16321970"/>
            <a:ext cx="7642364" cy="830997"/>
          </a:xfrm>
          <a:prstGeom prst="rect">
            <a:avLst/>
          </a:prstGeom>
          <a:noFill/>
        </p:spPr>
        <p:txBody>
          <a:bodyPr wrap="square" rtlCol="0">
            <a:spAutoFit/>
          </a:bodyPr>
          <a:lstStyle/>
          <a:p>
            <a:r>
              <a:rPr lang="en-US" sz="4800" b="1" dirty="0" smtClean="0">
                <a:solidFill>
                  <a:srgbClr val="0070C0"/>
                </a:solidFill>
                <a:latin typeface="Arial Rounded MT Bold" panose="020F0704030504030204" pitchFamily="34" charset="0"/>
              </a:rPr>
              <a:t>Modeling the Solar Wind</a:t>
            </a:r>
            <a:endParaRPr lang="en-US" sz="4800" b="1" dirty="0">
              <a:solidFill>
                <a:srgbClr val="0070C0"/>
              </a:solidFill>
              <a:latin typeface="Arial Rounded MT Bold" panose="020F0704030504030204" pitchFamily="34" charset="0"/>
            </a:endParaRPr>
          </a:p>
        </p:txBody>
      </p:sp>
      <mc:AlternateContent xmlns:mc="http://schemas.openxmlformats.org/markup-compatibility/2006" xmlns:a14="http://schemas.microsoft.com/office/drawing/2010/main">
        <mc:Choice Requires="a14">
          <p:sp>
            <p:nvSpPr>
              <p:cNvPr id="2" name="TextBox 1"/>
              <p:cNvSpPr txBox="1"/>
              <p:nvPr/>
            </p:nvSpPr>
            <p:spPr>
              <a:xfrm>
                <a:off x="1274286" y="17260696"/>
                <a:ext cx="7007495" cy="8935203"/>
              </a:xfrm>
              <a:prstGeom prst="rect">
                <a:avLst/>
              </a:prstGeom>
              <a:noFill/>
            </p:spPr>
            <p:txBody>
              <a:bodyPr wrap="square" rtlCol="0">
                <a:spAutoFit/>
              </a:bodyPr>
              <a:lstStyle/>
              <a:p>
                <a:r>
                  <a:rPr lang="en-US" sz="3600" b="1" dirty="0" smtClean="0">
                    <a:solidFill>
                      <a:srgbClr val="318F86"/>
                    </a:solidFill>
                    <a:latin typeface="Arial Rounded MT Bold" panose="020F0704030504030204" pitchFamily="34" charset="0"/>
                  </a:rPr>
                  <a:t>Mass and Number Densities</a:t>
                </a:r>
              </a:p>
              <a:p>
                <a:pPr lvl="0"/>
                <a:r>
                  <a:rPr lang="en-US" sz="2800" dirty="0" smtClean="0">
                    <a:solidFill>
                      <a:srgbClr val="0716A5"/>
                    </a:solidFill>
                    <a:latin typeface="Arial Rounded MT Bold" panose="020F0704030504030204" pitchFamily="34" charset="0"/>
                  </a:rPr>
                  <a:t>The solar wind expands </a:t>
                </a:r>
                <a:r>
                  <a:rPr lang="en-US" sz="2800" dirty="0">
                    <a:solidFill>
                      <a:srgbClr val="0716A5"/>
                    </a:solidFill>
                    <a:latin typeface="Arial Rounded MT Bold" panose="020F0704030504030204" pitchFamily="34" charset="0"/>
                  </a:rPr>
                  <a:t>outward spherically </a:t>
                </a:r>
                <a:r>
                  <a:rPr lang="en-US" sz="2800" dirty="0" smtClean="0">
                    <a:solidFill>
                      <a:srgbClr val="0716A5"/>
                    </a:solidFill>
                    <a:latin typeface="Arial Rounded MT Bold" panose="020F0704030504030204" pitchFamily="34" charset="0"/>
                  </a:rPr>
                  <a:t>while </a:t>
                </a:r>
                <a:r>
                  <a:rPr lang="en-US" sz="2800" dirty="0">
                    <a:solidFill>
                      <a:srgbClr val="0716A5"/>
                    </a:solidFill>
                    <a:latin typeface="Arial Rounded MT Bold" panose="020F0704030504030204" pitchFamily="34" charset="0"/>
                  </a:rPr>
                  <a:t>the number </a:t>
                </a:r>
                <a:r>
                  <a:rPr lang="en-US" sz="2800" dirty="0" smtClean="0">
                    <a:solidFill>
                      <a:srgbClr val="0716A5"/>
                    </a:solidFill>
                    <a:latin typeface="Arial Rounded MT Bold" panose="020F0704030504030204" pitchFamily="34" charset="0"/>
                  </a:rPr>
                  <a:t>of particles is conserved.  </a:t>
                </a:r>
                <a:r>
                  <a:rPr lang="en-US" sz="2800" dirty="0">
                    <a:solidFill>
                      <a:srgbClr val="0716A5"/>
                    </a:solidFill>
                    <a:latin typeface="Arial Rounded MT Bold" panose="020F0704030504030204" pitchFamily="34" charset="0"/>
                  </a:rPr>
                  <a:t>So the number density </a:t>
                </a:r>
                <a:r>
                  <a:rPr lang="en-US" sz="2800" dirty="0" smtClean="0">
                    <a:solidFill>
                      <a:srgbClr val="0716A5"/>
                    </a:solidFill>
                    <a:latin typeface="Arial Rounded MT Bold" panose="020F0704030504030204" pitchFamily="34" charset="0"/>
                  </a:rPr>
                  <a:t>behaves like</a:t>
                </a:r>
                <a:r>
                  <a:rPr lang="en-US" sz="2800" dirty="0">
                    <a:solidFill>
                      <a:srgbClr val="0716A5"/>
                    </a:solidFill>
                    <a:latin typeface="Arial Rounded MT Bold" panose="020F0704030504030204" pitchFamily="34" charset="0"/>
                  </a:rPr>
                  <a:t>:</a:t>
                </a:r>
              </a:p>
              <a:p>
                <a:pPr lvl="0"/>
                <a14:m>
                  <m:oMathPara xmlns:m="http://schemas.openxmlformats.org/officeDocument/2006/math">
                    <m:oMathParaPr>
                      <m:jc m:val="centerGroup"/>
                    </m:oMathParaPr>
                    <m:oMath xmlns:m="http://schemas.openxmlformats.org/officeDocument/2006/math">
                      <m:f>
                        <m:fPr>
                          <m:ctrlPr>
                            <a:rPr lang="en-US" sz="2800" i="1">
                              <a:solidFill>
                                <a:srgbClr val="0716A5"/>
                              </a:solidFill>
                              <a:latin typeface="Cambria Math" panose="02040503050406030204" pitchFamily="18" charset="0"/>
                            </a:rPr>
                          </m:ctrlPr>
                        </m:fPr>
                        <m:num>
                          <m:r>
                            <a:rPr lang="en-US" sz="2800" b="0" i="1">
                              <a:solidFill>
                                <a:srgbClr val="0716A5"/>
                              </a:solidFill>
                              <a:latin typeface="Cambria Math" panose="02040503050406030204" pitchFamily="18" charset="0"/>
                            </a:rPr>
                            <m:t>𝑇𝑜𝑡𝑎𝑙</m:t>
                          </m:r>
                          <m:r>
                            <a:rPr lang="en-US" sz="2800" b="0" i="1">
                              <a:solidFill>
                                <a:srgbClr val="0716A5"/>
                              </a:solidFill>
                              <a:latin typeface="Cambria Math" panose="02040503050406030204" pitchFamily="18" charset="0"/>
                            </a:rPr>
                            <m:t> </m:t>
                          </m:r>
                          <m:r>
                            <a:rPr lang="en-US" sz="2800" b="0" i="1">
                              <a:solidFill>
                                <a:srgbClr val="0716A5"/>
                              </a:solidFill>
                              <a:latin typeface="Cambria Math" panose="02040503050406030204" pitchFamily="18" charset="0"/>
                            </a:rPr>
                            <m:t>𝑛𝑢𝑚𝑏𝑒𝑟</m:t>
                          </m:r>
                          <m:r>
                            <a:rPr lang="en-US" sz="2800" b="0" i="1">
                              <a:solidFill>
                                <a:srgbClr val="0716A5"/>
                              </a:solidFill>
                              <a:latin typeface="Cambria Math" panose="02040503050406030204" pitchFamily="18" charset="0"/>
                            </a:rPr>
                            <m:t> </m:t>
                          </m:r>
                          <m:r>
                            <a:rPr lang="en-US" sz="2800" b="0" i="1">
                              <a:solidFill>
                                <a:srgbClr val="0716A5"/>
                              </a:solidFill>
                              <a:latin typeface="Cambria Math" panose="02040503050406030204" pitchFamily="18" charset="0"/>
                            </a:rPr>
                            <m:t>𝑜𝑓</m:t>
                          </m:r>
                          <m:r>
                            <a:rPr lang="en-US" sz="2800" b="0" i="1">
                              <a:solidFill>
                                <a:srgbClr val="0716A5"/>
                              </a:solidFill>
                              <a:latin typeface="Cambria Math" panose="02040503050406030204" pitchFamily="18" charset="0"/>
                            </a:rPr>
                            <m:t> </m:t>
                          </m:r>
                          <m:r>
                            <a:rPr lang="en-US" sz="2800" b="0" i="1">
                              <a:solidFill>
                                <a:srgbClr val="0716A5"/>
                              </a:solidFill>
                              <a:latin typeface="Cambria Math" panose="02040503050406030204" pitchFamily="18" charset="0"/>
                            </a:rPr>
                            <m:t>𝑝𝑎𝑟𝑡𝑖𝑐𝑙𝑒𝑠</m:t>
                          </m:r>
                        </m:num>
                        <m:den>
                          <m:r>
                            <a:rPr lang="en-US" sz="2800" b="0" i="1">
                              <a:solidFill>
                                <a:srgbClr val="0716A5"/>
                              </a:solidFill>
                              <a:latin typeface="Cambria Math" panose="02040503050406030204" pitchFamily="18" charset="0"/>
                            </a:rPr>
                            <m:t>4</m:t>
                          </m:r>
                          <m:r>
                            <a:rPr lang="en-US" sz="2800" b="0" i="1">
                              <a:solidFill>
                                <a:srgbClr val="0716A5"/>
                              </a:solidFill>
                              <a:latin typeface="Cambria Math" panose="02040503050406030204" pitchFamily="18" charset="0"/>
                            </a:rPr>
                            <m:t>𝜋</m:t>
                          </m:r>
                          <m:sSup>
                            <m:sSupPr>
                              <m:ctrlPr>
                                <a:rPr lang="en-US" sz="2800" i="1">
                                  <a:solidFill>
                                    <a:srgbClr val="0716A5"/>
                                  </a:solidFill>
                                  <a:latin typeface="Cambria Math" panose="02040503050406030204" pitchFamily="18" charset="0"/>
                                </a:rPr>
                              </m:ctrlPr>
                            </m:sSupPr>
                            <m:e>
                              <m:r>
                                <a:rPr lang="en-US" sz="2800" b="0" i="1">
                                  <a:solidFill>
                                    <a:srgbClr val="0716A5"/>
                                  </a:solidFill>
                                  <a:latin typeface="Cambria Math" panose="02040503050406030204" pitchFamily="18" charset="0"/>
                                </a:rPr>
                                <m:t>𝑟</m:t>
                              </m:r>
                            </m:e>
                            <m:sup>
                              <m:r>
                                <a:rPr lang="en-US" sz="2800" b="0" i="1">
                                  <a:solidFill>
                                    <a:srgbClr val="0716A5"/>
                                  </a:solidFill>
                                  <a:latin typeface="Cambria Math" panose="02040503050406030204" pitchFamily="18" charset="0"/>
                                </a:rPr>
                                <m:t>2</m:t>
                              </m:r>
                            </m:sup>
                          </m:sSup>
                          <m:r>
                            <a:rPr lang="en-US" sz="2800" b="0" i="1">
                              <a:solidFill>
                                <a:srgbClr val="0716A5"/>
                              </a:solidFill>
                              <a:latin typeface="Cambria Math" panose="02040503050406030204" pitchFamily="18" charset="0"/>
                            </a:rPr>
                            <m:t> (</m:t>
                          </m:r>
                          <m:r>
                            <a:rPr lang="en-US" sz="2800" b="0" i="1">
                              <a:solidFill>
                                <a:srgbClr val="0716A5"/>
                              </a:solidFill>
                              <a:latin typeface="Cambria Math" panose="02040503050406030204" pitchFamily="18" charset="0"/>
                            </a:rPr>
                            <m:t>𝑠𝑢𝑟𝑓𝑎𝑐𝑒</m:t>
                          </m:r>
                          <m:r>
                            <a:rPr lang="en-US" sz="2800" b="0" i="1">
                              <a:solidFill>
                                <a:srgbClr val="0716A5"/>
                              </a:solidFill>
                              <a:latin typeface="Cambria Math" panose="02040503050406030204" pitchFamily="18" charset="0"/>
                            </a:rPr>
                            <m:t> </m:t>
                          </m:r>
                          <m:r>
                            <a:rPr lang="en-US" sz="2800" b="0" i="1">
                              <a:solidFill>
                                <a:srgbClr val="0716A5"/>
                              </a:solidFill>
                              <a:latin typeface="Cambria Math" panose="02040503050406030204" pitchFamily="18" charset="0"/>
                            </a:rPr>
                            <m:t>𝑎𝑟𝑒𝑎</m:t>
                          </m:r>
                          <m:r>
                            <a:rPr lang="en-US" sz="2800" b="0" i="1">
                              <a:solidFill>
                                <a:srgbClr val="0716A5"/>
                              </a:solidFill>
                              <a:latin typeface="Cambria Math" panose="02040503050406030204" pitchFamily="18" charset="0"/>
                            </a:rPr>
                            <m:t> </m:t>
                          </m:r>
                          <m:r>
                            <a:rPr lang="en-US" sz="2800" b="0" i="1">
                              <a:solidFill>
                                <a:srgbClr val="0716A5"/>
                              </a:solidFill>
                              <a:latin typeface="Cambria Math" panose="02040503050406030204" pitchFamily="18" charset="0"/>
                            </a:rPr>
                            <m:t>𝑜𝑓</m:t>
                          </m:r>
                          <m:r>
                            <a:rPr lang="en-US" sz="2800" b="0" i="1">
                              <a:solidFill>
                                <a:srgbClr val="0716A5"/>
                              </a:solidFill>
                              <a:latin typeface="Cambria Math" panose="02040503050406030204" pitchFamily="18" charset="0"/>
                            </a:rPr>
                            <m:t> </m:t>
                          </m:r>
                          <m:r>
                            <a:rPr lang="en-US" sz="2800" b="0" i="1">
                              <a:solidFill>
                                <a:srgbClr val="0716A5"/>
                              </a:solidFill>
                              <a:latin typeface="Cambria Math" panose="02040503050406030204" pitchFamily="18" charset="0"/>
                            </a:rPr>
                            <m:t>𝑎</m:t>
                          </m:r>
                          <m:r>
                            <a:rPr lang="en-US" sz="2800" b="0" i="1">
                              <a:solidFill>
                                <a:srgbClr val="0716A5"/>
                              </a:solidFill>
                              <a:latin typeface="Cambria Math" panose="02040503050406030204" pitchFamily="18" charset="0"/>
                            </a:rPr>
                            <m:t> </m:t>
                          </m:r>
                          <m:r>
                            <a:rPr lang="en-US" sz="2800" b="0" i="1">
                              <a:solidFill>
                                <a:srgbClr val="0716A5"/>
                              </a:solidFill>
                              <a:latin typeface="Cambria Math" panose="02040503050406030204" pitchFamily="18" charset="0"/>
                            </a:rPr>
                            <m:t>𝑠𝑝h𝑒𝑟𝑒</m:t>
                          </m:r>
                          <m:r>
                            <a:rPr lang="en-US" sz="2800" b="0" i="1">
                              <a:solidFill>
                                <a:srgbClr val="0716A5"/>
                              </a:solidFill>
                              <a:latin typeface="Cambria Math" panose="02040503050406030204" pitchFamily="18" charset="0"/>
                            </a:rPr>
                            <m:t>)</m:t>
                          </m:r>
                        </m:den>
                      </m:f>
                    </m:oMath>
                  </m:oMathPara>
                </a14:m>
                <a:endParaRPr lang="en-US" sz="2800" dirty="0">
                  <a:solidFill>
                    <a:srgbClr val="0716A5"/>
                  </a:solidFill>
                  <a:latin typeface="Arial Rounded MT Bold" panose="020F0704030504030204" pitchFamily="34" charset="0"/>
                </a:endParaRPr>
              </a:p>
              <a:p>
                <a:pPr lvl="0"/>
                <a:r>
                  <a:rPr lang="en-US" sz="2800" dirty="0" smtClean="0">
                    <a:solidFill>
                      <a:srgbClr val="0716A5"/>
                    </a:solidFill>
                    <a:latin typeface="Arial Rounded MT Bold" panose="020F0704030504030204" pitchFamily="34" charset="0"/>
                  </a:rPr>
                  <a:t>We then normalize the density profile with </a:t>
                </a:r>
                <a:r>
                  <a:rPr lang="en-US" sz="2800" dirty="0">
                    <a:solidFill>
                      <a:srgbClr val="0716A5"/>
                    </a:solidFill>
                    <a:latin typeface="Arial Rounded MT Bold" panose="020F0704030504030204" pitchFamily="34" charset="0"/>
                  </a:rPr>
                  <a:t>spacecraft </a:t>
                </a:r>
                <a:r>
                  <a:rPr lang="en-US" sz="2800" dirty="0" smtClean="0">
                    <a:solidFill>
                      <a:srgbClr val="0716A5"/>
                    </a:solidFill>
                    <a:latin typeface="Arial Rounded MT Bold" panose="020F0704030504030204" pitchFamily="34" charset="0"/>
                  </a:rPr>
                  <a:t>data.</a:t>
                </a:r>
              </a:p>
              <a:p>
                <a:pPr lvl="0"/>
                <a:r>
                  <a:rPr lang="en-US" sz="2800" dirty="0" smtClean="0">
                    <a:solidFill>
                      <a:srgbClr val="0716A5"/>
                    </a:solidFill>
                    <a:latin typeface="Arial Rounded MT Bold" panose="020F0704030504030204" pitchFamily="34" charset="0"/>
                  </a:rPr>
                  <a:t>1 AU is the distance from the Earth to  the Sun and r is the variable for the radial distance from the sun.  S stands for either protons or alpha particles</a:t>
                </a:r>
                <a:r>
                  <a:rPr lang="en-US" sz="2800" dirty="0" smtClean="0">
                    <a:latin typeface="Arial Rounded MT Bold" panose="020F0704030504030204" pitchFamily="34" charset="0"/>
                  </a:rPr>
                  <a:t>.</a:t>
                </a:r>
                <a:endParaRPr lang="en-US" sz="2800" dirty="0">
                  <a:latin typeface="Arial Rounded MT Bold" panose="020F0704030504030204" pitchFamily="34" charset="0"/>
                </a:endParaRPr>
              </a:p>
              <a:p>
                <a:endParaRPr lang="en-US" sz="2800" dirty="0" smtClean="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600" i="1">
                              <a:latin typeface="Cambria Math" panose="02040503050406030204" pitchFamily="18" charset="0"/>
                            </a:rPr>
                          </m:ctrlPr>
                        </m:sSubPr>
                        <m:e>
                          <m:r>
                            <a:rPr lang="en-US" sz="3600" i="1">
                              <a:latin typeface="Cambria Math" panose="02040503050406030204" pitchFamily="18" charset="0"/>
                            </a:rPr>
                            <m:t>𝜂</m:t>
                          </m:r>
                        </m:e>
                        <m:sub>
                          <m:r>
                            <a:rPr lang="en-US" sz="3600" i="1">
                              <a:latin typeface="Cambria Math" panose="02040503050406030204" pitchFamily="18" charset="0"/>
                            </a:rPr>
                            <m:t>𝑝</m:t>
                          </m:r>
                        </m:sub>
                      </m:sSub>
                      <m:r>
                        <a:rPr lang="en-US" sz="3600" i="1">
                          <a:latin typeface="Cambria Math" panose="02040503050406030204" pitchFamily="18" charset="0"/>
                        </a:rPr>
                        <m:t>(</m:t>
                      </m:r>
                      <m:r>
                        <a:rPr lang="en-US" sz="3600" i="1">
                          <a:latin typeface="Cambria Math" panose="02040503050406030204" pitchFamily="18" charset="0"/>
                        </a:rPr>
                        <m:t>𝑟</m:t>
                      </m:r>
                      <m:r>
                        <a:rPr lang="en-US" sz="3600" i="1">
                          <a:latin typeface="Cambria Math" panose="02040503050406030204" pitchFamily="18" charset="0"/>
                        </a:rPr>
                        <m:t>)=5</m:t>
                      </m:r>
                      <m:sSup>
                        <m:sSupPr>
                          <m:ctrlPr>
                            <a:rPr lang="en-US" sz="3600" i="1">
                              <a:latin typeface="Cambria Math" panose="02040503050406030204" pitchFamily="18" charset="0"/>
                            </a:rPr>
                          </m:ctrlPr>
                        </m:sSupPr>
                        <m:e>
                          <m:r>
                            <a:rPr lang="en-US" sz="3600" i="1">
                              <a:latin typeface="Cambria Math" panose="02040503050406030204" pitchFamily="18" charset="0"/>
                            </a:rPr>
                            <m:t>(</m:t>
                          </m:r>
                          <m:f>
                            <m:fPr>
                              <m:ctrlPr>
                                <a:rPr lang="en-US" sz="3600" i="1">
                                  <a:latin typeface="Cambria Math" panose="02040503050406030204" pitchFamily="18" charset="0"/>
                                </a:rPr>
                              </m:ctrlPr>
                            </m:fPr>
                            <m:num>
                              <m:r>
                                <a:rPr lang="en-US" sz="3600" i="1">
                                  <a:latin typeface="Cambria Math" panose="02040503050406030204" pitchFamily="18" charset="0"/>
                                </a:rPr>
                                <m:t>𝑟</m:t>
                              </m:r>
                            </m:num>
                            <m:den>
                              <m:r>
                                <a:rPr lang="en-US" sz="3600">
                                  <a:latin typeface="Cambria Math" panose="02040503050406030204" pitchFamily="18" charset="0"/>
                                </a:rPr>
                                <m:t>1</m:t>
                              </m:r>
                              <m:r>
                                <m:rPr>
                                  <m:sty m:val="p"/>
                                </m:rPr>
                                <a:rPr lang="en-US" sz="3600">
                                  <a:latin typeface="Cambria Math" panose="02040503050406030204" pitchFamily="18" charset="0"/>
                                </a:rPr>
                                <m:t>AU</m:t>
                              </m:r>
                            </m:den>
                          </m:f>
                          <m:r>
                            <a:rPr lang="en-US" sz="3600" i="1">
                              <a:latin typeface="Cambria Math" panose="02040503050406030204" pitchFamily="18" charset="0"/>
                            </a:rPr>
                            <m:t>)</m:t>
                          </m:r>
                        </m:e>
                        <m:sup>
                          <m:r>
                            <a:rPr lang="en-US" sz="3600" i="1">
                              <a:latin typeface="Cambria Math" panose="02040503050406030204" pitchFamily="18" charset="0"/>
                            </a:rPr>
                            <m:t>−2</m:t>
                          </m:r>
                        </m:sup>
                      </m:sSup>
                      <m:sSup>
                        <m:sSupPr>
                          <m:ctrlPr>
                            <a:rPr lang="en-US" sz="3600" i="1">
                              <a:latin typeface="Cambria Math" panose="02040503050406030204" pitchFamily="18" charset="0"/>
                            </a:rPr>
                          </m:ctrlPr>
                        </m:sSupPr>
                        <m:e>
                          <m:r>
                            <a:rPr lang="en-US" sz="3600" i="1">
                              <a:latin typeface="Cambria Math" panose="02040503050406030204" pitchFamily="18" charset="0"/>
                            </a:rPr>
                            <m:t>𝑐𝑚</m:t>
                          </m:r>
                        </m:e>
                        <m:sup>
                          <m:r>
                            <a:rPr lang="en-US" sz="3600" i="1">
                              <a:latin typeface="Cambria Math" panose="02040503050406030204" pitchFamily="18" charset="0"/>
                            </a:rPr>
                            <m:t>−3</m:t>
                          </m:r>
                        </m:sup>
                      </m:sSup>
                    </m:oMath>
                  </m:oMathPara>
                </a14:m>
                <a:endParaRPr lang="en-US" sz="3600" dirty="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600" i="1">
                              <a:latin typeface="Cambria Math" panose="02040503050406030204" pitchFamily="18" charset="0"/>
                            </a:rPr>
                          </m:ctrlPr>
                        </m:sSubPr>
                        <m:e>
                          <m:r>
                            <a:rPr lang="en-US" sz="3600" i="1">
                              <a:latin typeface="Cambria Math" panose="02040503050406030204" pitchFamily="18" charset="0"/>
                            </a:rPr>
                            <m:t>𝜂</m:t>
                          </m:r>
                        </m:e>
                        <m:sub>
                          <m:r>
                            <a:rPr lang="en-US" sz="3600" i="1">
                              <a:latin typeface="Cambria Math" panose="02040503050406030204" pitchFamily="18" charset="0"/>
                            </a:rPr>
                            <m:t>𝛼</m:t>
                          </m:r>
                        </m:sub>
                      </m:sSub>
                      <m:r>
                        <a:rPr lang="en-US" sz="3600" i="1">
                          <a:latin typeface="Cambria Math" panose="02040503050406030204" pitchFamily="18" charset="0"/>
                        </a:rPr>
                        <m:t>=0.05</m:t>
                      </m:r>
                      <m:sSub>
                        <m:sSubPr>
                          <m:ctrlPr>
                            <a:rPr lang="en-US" sz="3600" i="1">
                              <a:latin typeface="Cambria Math" panose="02040503050406030204" pitchFamily="18" charset="0"/>
                            </a:rPr>
                          </m:ctrlPr>
                        </m:sSubPr>
                        <m:e>
                          <m:r>
                            <a:rPr lang="en-US" sz="3600" i="1">
                              <a:latin typeface="Cambria Math" panose="02040503050406030204" pitchFamily="18" charset="0"/>
                            </a:rPr>
                            <m:t>𝜂</m:t>
                          </m:r>
                        </m:e>
                        <m:sub>
                          <m:r>
                            <a:rPr lang="en-US" sz="3600" i="1">
                              <a:latin typeface="Cambria Math" panose="02040503050406030204" pitchFamily="18" charset="0"/>
                            </a:rPr>
                            <m:t>𝑝</m:t>
                          </m:r>
                        </m:sub>
                      </m:sSub>
                    </m:oMath>
                  </m:oMathPara>
                </a14:m>
                <a:endParaRPr lang="en-US" sz="3600" dirty="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600" i="1">
                              <a:latin typeface="Cambria Math" panose="02040503050406030204" pitchFamily="18" charset="0"/>
                            </a:rPr>
                          </m:ctrlPr>
                        </m:sSubPr>
                        <m:e>
                          <m:r>
                            <a:rPr lang="en-US" sz="3600" i="1">
                              <a:latin typeface="Cambria Math" panose="02040503050406030204" pitchFamily="18" charset="0"/>
                            </a:rPr>
                            <m:t>𝜌</m:t>
                          </m:r>
                        </m:e>
                        <m:sub>
                          <m:r>
                            <a:rPr lang="en-US" sz="3600" i="1">
                              <a:latin typeface="Cambria Math" panose="02040503050406030204" pitchFamily="18" charset="0"/>
                            </a:rPr>
                            <m:t>𝑠</m:t>
                          </m:r>
                        </m:sub>
                      </m:sSub>
                      <m:r>
                        <a:rPr lang="en-US" sz="3600" i="1">
                          <a:latin typeface="Cambria Math" panose="02040503050406030204" pitchFamily="18" charset="0"/>
                        </a:rPr>
                        <m:t>=</m:t>
                      </m:r>
                      <m:sSub>
                        <m:sSubPr>
                          <m:ctrlPr>
                            <a:rPr lang="en-US" sz="3600" i="1">
                              <a:latin typeface="Cambria Math" panose="02040503050406030204" pitchFamily="18" charset="0"/>
                            </a:rPr>
                          </m:ctrlPr>
                        </m:sSubPr>
                        <m:e>
                          <m:r>
                            <a:rPr lang="en-US" sz="3600" i="1">
                              <a:latin typeface="Cambria Math" panose="02040503050406030204" pitchFamily="18" charset="0"/>
                            </a:rPr>
                            <m:t>𝜂</m:t>
                          </m:r>
                        </m:e>
                        <m:sub>
                          <m:r>
                            <a:rPr lang="en-US" sz="3600" i="1">
                              <a:latin typeface="Cambria Math" panose="02040503050406030204" pitchFamily="18" charset="0"/>
                            </a:rPr>
                            <m:t>𝑠</m:t>
                          </m:r>
                        </m:sub>
                      </m:sSub>
                      <m:sSub>
                        <m:sSubPr>
                          <m:ctrlPr>
                            <a:rPr lang="en-US" sz="3600" i="1">
                              <a:latin typeface="Cambria Math" panose="02040503050406030204" pitchFamily="18" charset="0"/>
                            </a:rPr>
                          </m:ctrlPr>
                        </m:sSubPr>
                        <m:e>
                          <m:r>
                            <a:rPr lang="en-US" sz="3600" i="1">
                              <a:latin typeface="Cambria Math" panose="02040503050406030204" pitchFamily="18" charset="0"/>
                            </a:rPr>
                            <m:t>𝑚</m:t>
                          </m:r>
                        </m:e>
                        <m:sub>
                          <m:r>
                            <a:rPr lang="en-US" sz="3600" i="1">
                              <a:latin typeface="Cambria Math" panose="02040503050406030204" pitchFamily="18" charset="0"/>
                            </a:rPr>
                            <m:t>𝑠</m:t>
                          </m:r>
                        </m:sub>
                      </m:sSub>
                    </m:oMath>
                  </m:oMathPara>
                </a14:m>
                <a:endParaRPr lang="en-US" sz="3600" dirty="0">
                  <a:latin typeface="Arial Rounded MT Bold" panose="020F0704030504030204" pitchFamily="34" charset="0"/>
                </a:endParaRPr>
              </a:p>
              <a:p>
                <a:endParaRPr lang="en-US" sz="3600" dirty="0">
                  <a:latin typeface="Arial Rounded MT Bold" panose="020F0704030504030204" pitchFamily="34"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1274286" y="17260696"/>
                <a:ext cx="7007495" cy="8935203"/>
              </a:xfrm>
              <a:prstGeom prst="rect">
                <a:avLst/>
              </a:prstGeom>
              <a:blipFill rotWithShape="0">
                <a:blip r:embed="rId3"/>
                <a:stretch>
                  <a:fillRect l="-2609" t="-955"/>
                </a:stretch>
              </a:blipFill>
            </p:spPr>
            <p:txBody>
              <a:bodyPr/>
              <a:lstStyle/>
              <a:p>
                <a:r>
                  <a:rPr lang="en-US">
                    <a:noFill/>
                  </a:rPr>
                  <a:t> </a:t>
                </a:r>
              </a:p>
            </p:txBody>
          </p:sp>
        </mc:Fallback>
      </mc:AlternateContent>
      <p:pic>
        <p:nvPicPr>
          <p:cNvPr id="3" name="Picture 2"/>
          <p:cNvPicPr>
            <a:picLocks noChangeAspect="1"/>
          </p:cNvPicPr>
          <p:nvPr/>
        </p:nvPicPr>
        <p:blipFill>
          <a:blip r:embed="rId4"/>
          <a:stretch>
            <a:fillRect/>
          </a:stretch>
        </p:blipFill>
        <p:spPr>
          <a:xfrm>
            <a:off x="2335174" y="25939845"/>
            <a:ext cx="5045526" cy="5045526"/>
          </a:xfrm>
          <a:prstGeom prst="rect">
            <a:avLst/>
          </a:prstGeom>
        </p:spPr>
      </p:pic>
      <mc:AlternateContent xmlns:mc="http://schemas.openxmlformats.org/markup-compatibility/2006">
        <mc:Choice xmlns:a14="http://schemas.microsoft.com/office/drawing/2010/main" Requires="a14">
          <p:sp>
            <p:nvSpPr>
              <p:cNvPr id="9" name="TextBox 8"/>
              <p:cNvSpPr txBox="1"/>
              <p:nvPr/>
            </p:nvSpPr>
            <p:spPr>
              <a:xfrm>
                <a:off x="8616397" y="18173496"/>
                <a:ext cx="6639645" cy="7658571"/>
              </a:xfrm>
              <a:prstGeom prst="rect">
                <a:avLst/>
              </a:prstGeom>
              <a:noFill/>
            </p:spPr>
            <p:txBody>
              <a:bodyPr wrap="square" rtlCol="0">
                <a:spAutoFit/>
              </a:bodyPr>
              <a:lstStyle/>
              <a:p>
                <a:pPr algn="ctr"/>
                <a:r>
                  <a:rPr lang="en-US" sz="3600" b="1" dirty="0" smtClean="0">
                    <a:solidFill>
                      <a:srgbClr val="318F86"/>
                    </a:solidFill>
                    <a:latin typeface="Arial Rounded MT Bold" panose="020F0704030504030204" pitchFamily="34" charset="0"/>
                  </a:rPr>
                  <a:t>Magnetic field</a:t>
                </a:r>
              </a:p>
              <a:p>
                <a:pPr/>
                <a14:m>
                  <m:oMathPara xmlns:m="http://schemas.openxmlformats.org/officeDocument/2006/math">
                    <m:oMathParaPr>
                      <m:jc m:val="centerGroup"/>
                    </m:oMathParaPr>
                    <m:oMath xmlns:m="http://schemas.openxmlformats.org/officeDocument/2006/math">
                      <m:r>
                        <a:rPr lang="en-US" sz="3600" i="1">
                          <a:latin typeface="Cambria Math" panose="02040503050406030204" pitchFamily="18" charset="0"/>
                        </a:rPr>
                        <m:t>𝐵</m:t>
                      </m:r>
                      <m:r>
                        <a:rPr lang="en-US" sz="3600" i="1">
                          <a:latin typeface="Cambria Math" panose="02040503050406030204" pitchFamily="18" charset="0"/>
                        </a:rPr>
                        <m:t>=34</m:t>
                      </m:r>
                      <m:sSup>
                        <m:sSupPr>
                          <m:ctrlPr>
                            <a:rPr lang="en-US" sz="3600" i="1">
                              <a:latin typeface="Cambria Math" panose="02040503050406030204" pitchFamily="18" charset="0"/>
                            </a:rPr>
                          </m:ctrlPr>
                        </m:sSupPr>
                        <m:e>
                          <m:r>
                            <a:rPr lang="en-US" sz="3600" i="1">
                              <a:latin typeface="Cambria Math" panose="02040503050406030204" pitchFamily="18" charset="0"/>
                            </a:rPr>
                            <m:t>(</m:t>
                          </m:r>
                          <m:f>
                            <m:fPr>
                              <m:ctrlPr>
                                <a:rPr lang="en-US" sz="3600" i="1">
                                  <a:latin typeface="Cambria Math" panose="02040503050406030204" pitchFamily="18" charset="0"/>
                                </a:rPr>
                              </m:ctrlPr>
                            </m:fPr>
                            <m:num>
                              <m:r>
                                <a:rPr lang="en-US" sz="3600" i="1">
                                  <a:latin typeface="Cambria Math" panose="02040503050406030204" pitchFamily="18" charset="0"/>
                                </a:rPr>
                                <m:t>𝑟</m:t>
                              </m:r>
                            </m:num>
                            <m:den>
                              <m:r>
                                <a:rPr lang="en-US" sz="3600" i="1">
                                  <a:latin typeface="Cambria Math" panose="02040503050406030204" pitchFamily="18" charset="0"/>
                                </a:rPr>
                                <m:t>1</m:t>
                              </m:r>
                              <m:r>
                                <a:rPr lang="en-US" sz="3600" i="1">
                                  <a:latin typeface="Cambria Math" panose="02040503050406030204" pitchFamily="18" charset="0"/>
                                </a:rPr>
                                <m:t>𝐴𝑈</m:t>
                              </m:r>
                            </m:den>
                          </m:f>
                          <m:r>
                            <a:rPr lang="en-US" sz="3600" i="1">
                              <a:latin typeface="Cambria Math" panose="02040503050406030204" pitchFamily="18" charset="0"/>
                            </a:rPr>
                            <m:t>)</m:t>
                          </m:r>
                        </m:e>
                        <m:sup>
                          <m:r>
                            <a:rPr lang="en-US" sz="3600" i="1">
                              <a:latin typeface="Cambria Math" panose="02040503050406030204" pitchFamily="18" charset="0"/>
                            </a:rPr>
                            <m:t>−2</m:t>
                          </m:r>
                        </m:sup>
                      </m:sSup>
                      <m:sSup>
                        <m:sSupPr>
                          <m:ctrlPr>
                            <a:rPr lang="en-US" sz="3600" i="1">
                              <a:latin typeface="Cambria Math" panose="02040503050406030204" pitchFamily="18" charset="0"/>
                            </a:rPr>
                          </m:ctrlPr>
                        </m:sSupPr>
                        <m:e>
                          <m:r>
                            <a:rPr lang="en-US" sz="3600" i="1">
                              <a:latin typeface="Cambria Math" panose="02040503050406030204" pitchFamily="18" charset="0"/>
                            </a:rPr>
                            <m:t>[1+</m:t>
                          </m:r>
                          <m:sSup>
                            <m:sSupPr>
                              <m:ctrlPr>
                                <a:rPr lang="en-US" sz="3600" i="1">
                                  <a:latin typeface="Cambria Math" panose="02040503050406030204" pitchFamily="18" charset="0"/>
                                </a:rPr>
                              </m:ctrlPr>
                            </m:sSupPr>
                            <m:e>
                              <m:r>
                                <a:rPr lang="en-US" sz="3600" i="1">
                                  <a:latin typeface="Cambria Math" panose="02040503050406030204" pitchFamily="18" charset="0"/>
                                </a:rPr>
                                <m:t>(</m:t>
                              </m:r>
                              <m:f>
                                <m:fPr>
                                  <m:ctrlPr>
                                    <a:rPr lang="en-US" sz="3600" i="1">
                                      <a:latin typeface="Cambria Math" panose="02040503050406030204" pitchFamily="18" charset="0"/>
                                    </a:rPr>
                                  </m:ctrlPr>
                                </m:fPr>
                                <m:num>
                                  <m:r>
                                    <a:rPr lang="en-US" sz="3600" i="1">
                                      <a:latin typeface="Cambria Math" panose="02040503050406030204" pitchFamily="18" charset="0"/>
                                    </a:rPr>
                                    <m:t>𝛺</m:t>
                                  </m:r>
                                  <m:r>
                                    <a:rPr lang="en-US" sz="3600" i="1">
                                      <a:latin typeface="Cambria Math" panose="02040503050406030204" pitchFamily="18" charset="0"/>
                                    </a:rPr>
                                    <m:t>𝑟</m:t>
                                  </m:r>
                                </m:num>
                                <m:den>
                                  <m:sSub>
                                    <m:sSubPr>
                                      <m:ctrlPr>
                                        <a:rPr lang="en-US" sz="3600" i="1">
                                          <a:latin typeface="Cambria Math" panose="02040503050406030204" pitchFamily="18" charset="0"/>
                                        </a:rPr>
                                      </m:ctrlPr>
                                    </m:sSubPr>
                                    <m:e>
                                      <m:r>
                                        <a:rPr lang="en-US" sz="3600" i="1">
                                          <a:latin typeface="Cambria Math" panose="02040503050406030204" pitchFamily="18" charset="0"/>
                                        </a:rPr>
                                        <m:t>𝑈</m:t>
                                      </m:r>
                                    </m:e>
                                    <m:sub>
                                      <m:r>
                                        <a:rPr lang="en-US" sz="3600" i="1">
                                          <a:latin typeface="Cambria Math" panose="02040503050406030204" pitchFamily="18" charset="0"/>
                                        </a:rPr>
                                        <m:t>𝑝</m:t>
                                      </m:r>
                                    </m:sub>
                                  </m:sSub>
                                </m:den>
                              </m:f>
                              <m:r>
                                <a:rPr lang="en-US" sz="3600" i="1">
                                  <a:latin typeface="Cambria Math" panose="02040503050406030204" pitchFamily="18" charset="0"/>
                                </a:rPr>
                                <m:t>)</m:t>
                              </m:r>
                            </m:e>
                            <m:sup>
                              <m:r>
                                <a:rPr lang="en-US" sz="3600" i="1">
                                  <a:latin typeface="Cambria Math" panose="02040503050406030204" pitchFamily="18" charset="0"/>
                                </a:rPr>
                                <m:t>2</m:t>
                              </m:r>
                            </m:sup>
                          </m:sSup>
                          <m:r>
                            <a:rPr lang="en-US" sz="3600" i="1">
                              <a:latin typeface="Cambria Math" panose="02040503050406030204" pitchFamily="18" charset="0"/>
                            </a:rPr>
                            <m:t>]</m:t>
                          </m:r>
                        </m:e>
                        <m:sup>
                          <m:r>
                            <a:rPr lang="en-US" sz="3600" i="1">
                              <a:latin typeface="Cambria Math" panose="02040503050406030204" pitchFamily="18" charset="0"/>
                            </a:rPr>
                            <m:t>0.5</m:t>
                          </m:r>
                        </m:sup>
                      </m:sSup>
                      <m:r>
                        <a:rPr lang="en-US" sz="3600" i="1">
                          <a:latin typeface="Cambria Math" panose="02040503050406030204" pitchFamily="18" charset="0"/>
                        </a:rPr>
                        <m:t>𝜇</m:t>
                      </m:r>
                      <m:r>
                        <a:rPr lang="en-US" sz="3600" i="1">
                          <a:latin typeface="Cambria Math" panose="02040503050406030204" pitchFamily="18" charset="0"/>
                        </a:rPr>
                        <m:t>𝐺</m:t>
                      </m:r>
                    </m:oMath>
                  </m:oMathPara>
                </a14:m>
                <a:endParaRPr lang="en-US" sz="3600" dirty="0" smtClean="0">
                  <a:latin typeface="Arial Rounded MT Bold" panose="020F0704030504030204" pitchFamily="34" charset="0"/>
                </a:endParaRPr>
              </a:p>
              <a:p>
                <a14:m>
                  <m:oMath xmlns:m="http://schemas.openxmlformats.org/officeDocument/2006/math">
                    <m:r>
                      <a:rPr lang="en-US" sz="2500" i="1" smtClean="0">
                        <a:solidFill>
                          <a:srgbClr val="0716A5"/>
                        </a:solidFill>
                        <a:latin typeface="Cambria Math" panose="02040503050406030204" pitchFamily="18" charset="0"/>
                      </a:rPr>
                      <m:t>𝛺</m:t>
                    </m:r>
                  </m:oMath>
                </a14:m>
                <a:r>
                  <a:rPr lang="en-US" sz="2500" dirty="0" smtClean="0">
                    <a:solidFill>
                      <a:srgbClr val="0716A5"/>
                    </a:solidFill>
                    <a:latin typeface="Arial Rounded MT Bold" panose="020F0704030504030204" pitchFamily="34" charset="0"/>
                  </a:rPr>
                  <a:t> = rotation period of the sun = 24.5 days</a:t>
                </a:r>
                <a:endParaRPr lang="en-US" sz="2500" dirty="0">
                  <a:solidFill>
                    <a:srgbClr val="0716A5"/>
                  </a:solidFill>
                  <a:latin typeface="Arial Rounded MT Bold" panose="020F0704030504030204" pitchFamily="34" charset="0"/>
                </a:endParaRPr>
              </a:p>
              <a:p>
                <a:endParaRPr lang="en-US" sz="2500" dirty="0" smtClean="0">
                  <a:solidFill>
                    <a:srgbClr val="0716A5"/>
                  </a:solidFill>
                  <a:latin typeface="Arial Rounded MT Bold" panose="020F0704030504030204" pitchFamily="34" charset="0"/>
                </a:endParaRPr>
              </a:p>
              <a:p>
                <a:r>
                  <a:rPr lang="en-US" sz="2500" dirty="0" smtClean="0">
                    <a:solidFill>
                      <a:srgbClr val="0716A5"/>
                    </a:solidFill>
                    <a:latin typeface="Arial Rounded MT Bold" panose="020F0704030504030204" pitchFamily="34" charset="0"/>
                  </a:rPr>
                  <a:t>The </a:t>
                </a:r>
                <a:r>
                  <a:rPr lang="en-US" sz="2500" dirty="0">
                    <a:solidFill>
                      <a:srgbClr val="0716A5"/>
                    </a:solidFill>
                    <a:latin typeface="Arial Rounded MT Bold" panose="020F0704030504030204" pitchFamily="34" charset="0"/>
                  </a:rPr>
                  <a:t>S</a:t>
                </a:r>
                <a:r>
                  <a:rPr lang="en-US" sz="2500" dirty="0" smtClean="0">
                    <a:solidFill>
                      <a:srgbClr val="0716A5"/>
                    </a:solidFill>
                    <a:latin typeface="Arial Rounded MT Bold" panose="020F0704030504030204" pitchFamily="34" charset="0"/>
                  </a:rPr>
                  <a:t>un’s </a:t>
                </a:r>
                <a:r>
                  <a:rPr lang="en-US" sz="2500" dirty="0">
                    <a:solidFill>
                      <a:srgbClr val="0716A5"/>
                    </a:solidFill>
                    <a:latin typeface="Arial Rounded MT Bold" panose="020F0704030504030204" pitchFamily="34" charset="0"/>
                  </a:rPr>
                  <a:t>overall magnetic field is created by </a:t>
                </a:r>
                <a:r>
                  <a:rPr lang="en-US" sz="2500" dirty="0" smtClean="0">
                    <a:solidFill>
                      <a:srgbClr val="0716A5"/>
                    </a:solidFill>
                    <a:latin typeface="Arial Rounded MT Bold" panose="020F0704030504030204" pitchFamily="34" charset="0"/>
                  </a:rPr>
                  <a:t>solar dynamics.  </a:t>
                </a:r>
                <a:r>
                  <a:rPr lang="en-US" sz="2500" dirty="0">
                    <a:solidFill>
                      <a:srgbClr val="0716A5"/>
                    </a:solidFill>
                    <a:latin typeface="Arial Rounded MT Bold" panose="020F0704030504030204" pitchFamily="34" charset="0"/>
                  </a:rPr>
                  <a:t>The solar wind carries the magnetic field with it. The magnetic field strength is roughly about 1000 times stronger than the magnetic field generated by the human brain, 10,000 times weaker than the Earth’s magnetic field and a million times weaker than a refrigerator magnet.  This seems really weak but it’s still strong enough to affect the motion of individual charged particles.</a:t>
                </a:r>
              </a:p>
              <a:p>
                <a:endParaRPr lang="en-US" sz="2800" dirty="0">
                  <a:latin typeface="Arial Rounded MT Bold" panose="020F0704030504030204" pitchFamily="34" charset="0"/>
                </a:endParaRPr>
              </a:p>
            </p:txBody>
          </p:sp>
        </mc:Choice>
        <mc:Fallback>
          <p:sp>
            <p:nvSpPr>
              <p:cNvPr id="9" name="TextBox 8"/>
              <p:cNvSpPr txBox="1">
                <a:spLocks noRot="1" noChangeAspect="1" noMove="1" noResize="1" noEditPoints="1" noAdjustHandles="1" noChangeArrowheads="1" noChangeShapeType="1" noTextEdit="1"/>
              </p:cNvSpPr>
              <p:nvPr/>
            </p:nvSpPr>
            <p:spPr>
              <a:xfrm>
                <a:off x="8616397" y="18173496"/>
                <a:ext cx="6639645" cy="7658571"/>
              </a:xfrm>
              <a:prstGeom prst="rect">
                <a:avLst/>
              </a:prstGeom>
              <a:blipFill rotWithShape="0">
                <a:blip r:embed="rId5"/>
                <a:stretch>
                  <a:fillRect l="-1468" t="-1114" r="-3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15693820" y="21223704"/>
                <a:ext cx="6236565" cy="4273221"/>
              </a:xfrm>
              <a:prstGeom prst="rect">
                <a:avLst/>
              </a:prstGeom>
              <a:noFill/>
            </p:spPr>
            <p:txBody>
              <a:bodyPr wrap="square" rtlCol="0">
                <a:spAutoFit/>
              </a:bodyPr>
              <a:lstStyle/>
              <a:p>
                <a:r>
                  <a:rPr lang="en-US" sz="4000" b="1" dirty="0" smtClean="0">
                    <a:solidFill>
                      <a:srgbClr val="318F86"/>
                    </a:solidFill>
                    <a:latin typeface="Arial Rounded MT Bold" panose="020F0704030504030204" pitchFamily="34" charset="0"/>
                  </a:rPr>
                  <a:t>Alfven Speed</a:t>
                </a:r>
              </a:p>
              <a:p>
                <a:pPr/>
                <a14:m>
                  <m:oMathPara xmlns:m="http://schemas.openxmlformats.org/officeDocument/2006/math">
                    <m:oMathParaPr>
                      <m:jc m:val="centerGroup"/>
                    </m:oMathParaPr>
                    <m:oMath xmlns:m="http://schemas.openxmlformats.org/officeDocument/2006/math">
                      <m:sSub>
                        <m:sSubPr>
                          <m:ctrlPr>
                            <a:rPr lang="en-US" sz="4000" i="1">
                              <a:latin typeface="Cambria Math" panose="02040503050406030204" pitchFamily="18" charset="0"/>
                            </a:rPr>
                          </m:ctrlPr>
                        </m:sSubPr>
                        <m:e>
                          <m:r>
                            <a:rPr lang="en-US" sz="4000" i="1">
                              <a:latin typeface="Cambria Math" panose="02040503050406030204" pitchFamily="18" charset="0"/>
                            </a:rPr>
                            <m:t>𝜈</m:t>
                          </m:r>
                        </m:e>
                        <m:sub>
                          <m:r>
                            <a:rPr lang="en-US" sz="4000" i="1">
                              <a:latin typeface="Cambria Math" panose="02040503050406030204" pitchFamily="18" charset="0"/>
                            </a:rPr>
                            <m:t>𝐴</m:t>
                          </m:r>
                        </m:sub>
                      </m:sSub>
                      <m:r>
                        <a:rPr lang="en-US" sz="4000" i="1">
                          <a:latin typeface="Cambria Math" panose="02040503050406030204" pitchFamily="18" charset="0"/>
                        </a:rPr>
                        <m:t>=</m:t>
                      </m:r>
                      <m:f>
                        <m:fPr>
                          <m:ctrlPr>
                            <a:rPr lang="en-US" sz="4000" i="1">
                              <a:latin typeface="Cambria Math" panose="02040503050406030204" pitchFamily="18" charset="0"/>
                            </a:rPr>
                          </m:ctrlPr>
                        </m:fPr>
                        <m:num>
                          <m:r>
                            <a:rPr lang="en-US" sz="4000" i="1">
                              <a:latin typeface="Cambria Math" panose="02040503050406030204" pitchFamily="18" charset="0"/>
                            </a:rPr>
                            <m:t>𝐵</m:t>
                          </m:r>
                        </m:num>
                        <m:den>
                          <m:rad>
                            <m:radPr>
                              <m:degHide m:val="on"/>
                              <m:ctrlPr>
                                <a:rPr lang="en-US" sz="4000" i="1">
                                  <a:latin typeface="Cambria Math" panose="02040503050406030204" pitchFamily="18" charset="0"/>
                                </a:rPr>
                              </m:ctrlPr>
                            </m:radPr>
                            <m:deg/>
                            <m:e>
                              <m:r>
                                <a:rPr lang="en-US" sz="4000" i="1">
                                  <a:latin typeface="Cambria Math" panose="02040503050406030204" pitchFamily="18" charset="0"/>
                                </a:rPr>
                                <m:t>4</m:t>
                              </m:r>
                              <m:r>
                                <a:rPr lang="en-US" sz="4000" i="1">
                                  <a:latin typeface="Cambria Math" panose="02040503050406030204" pitchFamily="18" charset="0"/>
                                </a:rPr>
                                <m:t>𝜋</m:t>
                              </m:r>
                              <m:sSub>
                                <m:sSubPr>
                                  <m:ctrlPr>
                                    <a:rPr lang="en-US" sz="4000" i="1">
                                      <a:latin typeface="Cambria Math" panose="02040503050406030204" pitchFamily="18" charset="0"/>
                                    </a:rPr>
                                  </m:ctrlPr>
                                </m:sSubPr>
                                <m:e>
                                  <m:r>
                                    <a:rPr lang="en-US" sz="4000" i="1">
                                      <a:latin typeface="Cambria Math" panose="02040503050406030204" pitchFamily="18" charset="0"/>
                                    </a:rPr>
                                    <m:t>𝜂</m:t>
                                  </m:r>
                                </m:e>
                                <m:sub>
                                  <m:r>
                                    <a:rPr lang="en-US" sz="4000" i="1">
                                      <a:latin typeface="Cambria Math" panose="02040503050406030204" pitchFamily="18" charset="0"/>
                                    </a:rPr>
                                    <m:t>𝑝</m:t>
                                  </m:r>
                                </m:sub>
                              </m:sSub>
                              <m:sSub>
                                <m:sSubPr>
                                  <m:ctrlPr>
                                    <a:rPr lang="en-US" sz="4000" i="1">
                                      <a:latin typeface="Cambria Math" panose="02040503050406030204" pitchFamily="18" charset="0"/>
                                    </a:rPr>
                                  </m:ctrlPr>
                                </m:sSubPr>
                                <m:e>
                                  <m:r>
                                    <a:rPr lang="en-US" sz="4000" i="1">
                                      <a:latin typeface="Cambria Math" panose="02040503050406030204" pitchFamily="18" charset="0"/>
                                    </a:rPr>
                                    <m:t>𝑚</m:t>
                                  </m:r>
                                </m:e>
                                <m:sub>
                                  <m:r>
                                    <a:rPr lang="en-US" sz="4000" i="1">
                                      <a:latin typeface="Cambria Math" panose="02040503050406030204" pitchFamily="18" charset="0"/>
                                    </a:rPr>
                                    <m:t>𝑝</m:t>
                                  </m:r>
                                </m:sub>
                              </m:sSub>
                            </m:e>
                          </m:rad>
                        </m:den>
                      </m:f>
                    </m:oMath>
                  </m:oMathPara>
                </a14:m>
                <a:endParaRPr lang="en-US" sz="4000" dirty="0" smtClean="0">
                  <a:latin typeface="Arial Rounded MT Bold" panose="020F0704030504030204" pitchFamily="34" charset="0"/>
                </a:endParaRPr>
              </a:p>
              <a:p>
                <a:r>
                  <a:rPr lang="en-US" sz="2800" dirty="0" smtClean="0">
                    <a:solidFill>
                      <a:srgbClr val="0716A5"/>
                    </a:solidFill>
                    <a:latin typeface="Arial Rounded MT Bold" panose="020F0704030504030204" pitchFamily="34" charset="0"/>
                  </a:rPr>
                  <a:t>The Alfven speed is a characteristic speed for the propagation of plasma waves.  The relative speed between protons and alpha particles is of order </a:t>
                </a:r>
                <a14:m>
                  <m:oMath xmlns:m="http://schemas.openxmlformats.org/officeDocument/2006/math">
                    <m:sSub>
                      <m:sSubPr>
                        <m:ctrlPr>
                          <a:rPr lang="en-US" sz="2800" i="1">
                            <a:solidFill>
                              <a:srgbClr val="0716A5"/>
                            </a:solidFill>
                            <a:latin typeface="Cambria Math" panose="02040503050406030204" pitchFamily="18" charset="0"/>
                          </a:rPr>
                        </m:ctrlPr>
                      </m:sSubPr>
                      <m:e>
                        <m:r>
                          <a:rPr lang="en-US" sz="2800" i="1">
                            <a:solidFill>
                              <a:srgbClr val="0716A5"/>
                            </a:solidFill>
                            <a:latin typeface="Cambria Math" panose="02040503050406030204" pitchFamily="18" charset="0"/>
                          </a:rPr>
                          <m:t>𝜈</m:t>
                        </m:r>
                      </m:e>
                      <m:sub>
                        <m:r>
                          <a:rPr lang="en-US" sz="2800" i="1">
                            <a:solidFill>
                              <a:srgbClr val="0716A5"/>
                            </a:solidFill>
                            <a:latin typeface="Cambria Math" panose="02040503050406030204" pitchFamily="18" charset="0"/>
                          </a:rPr>
                          <m:t>𝐴</m:t>
                        </m:r>
                      </m:sub>
                    </m:sSub>
                  </m:oMath>
                </a14:m>
                <a:r>
                  <a:rPr lang="en-US" sz="2800" dirty="0" smtClean="0">
                    <a:solidFill>
                      <a:srgbClr val="0716A5"/>
                    </a:solidFill>
                    <a:latin typeface="Arial Rounded MT Bold" panose="020F0704030504030204" pitchFamily="34" charset="0"/>
                  </a:rPr>
                  <a:t>.</a:t>
                </a:r>
                <a:endParaRPr lang="en-US" sz="2800" dirty="0">
                  <a:solidFill>
                    <a:srgbClr val="0716A5"/>
                  </a:solidFill>
                  <a:latin typeface="Arial Rounded MT Bold" panose="020F0704030504030204" pitchFamily="34" charset="0"/>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15693820" y="21223704"/>
                <a:ext cx="6236565" cy="4273221"/>
              </a:xfrm>
              <a:prstGeom prst="rect">
                <a:avLst/>
              </a:prstGeom>
              <a:blipFill rotWithShape="0">
                <a:blip r:embed="rId6"/>
                <a:stretch>
                  <a:fillRect l="-3418" t="-2425" r="-1758" b="-299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22685239" y="3405337"/>
                <a:ext cx="8309113" cy="7039235"/>
              </a:xfrm>
              <a:prstGeom prst="rect">
                <a:avLst/>
              </a:prstGeom>
              <a:noFill/>
            </p:spPr>
            <p:txBody>
              <a:bodyPr wrap="square" rtlCol="0">
                <a:spAutoFit/>
              </a:bodyPr>
              <a:lstStyle/>
              <a:p>
                <a:pPr algn="ctr"/>
                <a:r>
                  <a:rPr lang="en-US" sz="4000" b="1" dirty="0" smtClean="0">
                    <a:solidFill>
                      <a:srgbClr val="318F86"/>
                    </a:solidFill>
                    <a:latin typeface="Arial Rounded MT Bold" panose="020F0704030504030204" pitchFamily="34" charset="0"/>
                  </a:rPr>
                  <a:t>Temperature Profiles</a:t>
                </a:r>
              </a:p>
              <a:p>
                <a:pPr algn="ctr"/>
                <a:r>
                  <a:rPr lang="en-US" sz="3200" dirty="0" smtClean="0">
                    <a:solidFill>
                      <a:srgbClr val="0716A5"/>
                    </a:solidFill>
                    <a:latin typeface="Arial Rounded MT Bold" panose="020F0704030504030204" pitchFamily="34" charset="0"/>
                  </a:rPr>
                  <a:t>Comes from data from the Helios Spacecraft</a:t>
                </a: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𝑝</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r>
                        <a:rPr lang="en-US" sz="3200" i="1">
                          <a:latin typeface="Cambria Math" panose="02040503050406030204" pitchFamily="18" charset="0"/>
                        </a:rPr>
                        <m:t>=3∗</m:t>
                      </m:r>
                      <m:sSup>
                        <m:sSupPr>
                          <m:ctrlPr>
                            <a:rPr lang="en-US" sz="3200" i="1">
                              <a:latin typeface="Cambria Math" panose="02040503050406030204" pitchFamily="18" charset="0"/>
                            </a:rPr>
                          </m:ctrlPr>
                        </m:sSupPr>
                        <m:e>
                          <m:r>
                            <a:rPr lang="en-US" sz="3200" i="1">
                              <a:latin typeface="Cambria Math" panose="02040503050406030204" pitchFamily="18" charset="0"/>
                            </a:rPr>
                            <m:t>10</m:t>
                          </m:r>
                        </m:e>
                        <m:sup>
                          <m:r>
                            <a:rPr lang="en-US" sz="3200" i="1">
                              <a:latin typeface="Cambria Math" panose="02040503050406030204" pitchFamily="18" charset="0"/>
                            </a:rPr>
                            <m:t>5</m:t>
                          </m:r>
                        </m:sup>
                      </m:sSup>
                      <m:sSup>
                        <m:sSupPr>
                          <m:ctrlPr>
                            <a:rPr lang="en-US" sz="3200" i="1">
                              <a:latin typeface="Cambria Math" panose="02040503050406030204" pitchFamily="18" charset="0"/>
                            </a:rPr>
                          </m:ctrlPr>
                        </m:sSupPr>
                        <m:e>
                          <m:d>
                            <m:dPr>
                              <m:ctrlPr>
                                <a:rPr lang="en-US" sz="3200" i="1">
                                  <a:latin typeface="Cambria Math" panose="02040503050406030204" pitchFamily="18" charset="0"/>
                                </a:rPr>
                              </m:ctrlPr>
                            </m:dPr>
                            <m:e>
                              <m:f>
                                <m:fPr>
                                  <m:ctrlPr>
                                    <a:rPr lang="en-US" sz="3200" i="1">
                                      <a:latin typeface="Cambria Math" panose="02040503050406030204" pitchFamily="18" charset="0"/>
                                    </a:rPr>
                                  </m:ctrlPr>
                                </m:fPr>
                                <m:num>
                                  <m:r>
                                    <a:rPr lang="en-US" sz="3200" i="1">
                                      <a:latin typeface="Cambria Math" panose="02040503050406030204" pitchFamily="18" charset="0"/>
                                    </a:rPr>
                                    <m:t>𝑟</m:t>
                                  </m:r>
                                </m:num>
                                <m:den>
                                  <m:r>
                                    <a:rPr lang="en-US" sz="3200">
                                      <a:latin typeface="Cambria Math" panose="02040503050406030204" pitchFamily="18" charset="0"/>
                                    </a:rPr>
                                    <m:t>1</m:t>
                                  </m:r>
                                  <m:r>
                                    <m:rPr>
                                      <m:sty m:val="p"/>
                                    </m:rPr>
                                    <a:rPr lang="en-US" sz="3200">
                                      <a:latin typeface="Cambria Math" panose="02040503050406030204" pitchFamily="18" charset="0"/>
                                    </a:rPr>
                                    <m:t>AU</m:t>
                                  </m:r>
                                </m:den>
                              </m:f>
                            </m:e>
                          </m:d>
                        </m:e>
                        <m:sup>
                          <m:r>
                            <a:rPr lang="en-US" sz="3200" i="1">
                              <a:latin typeface="Cambria Math" panose="02040503050406030204" pitchFamily="18" charset="0"/>
                            </a:rPr>
                            <m:t>−0.69</m:t>
                          </m:r>
                        </m:sup>
                      </m:sSup>
                      <m:r>
                        <a:rPr lang="en-US" sz="3200" b="0" i="1" smtClean="0">
                          <a:latin typeface="Cambria Math" panose="02040503050406030204" pitchFamily="18" charset="0"/>
                        </a:rPr>
                        <m:t> </m:t>
                      </m:r>
                      <m:r>
                        <a:rPr lang="en-US" sz="3200" b="0" i="1" smtClean="0">
                          <a:latin typeface="Cambria Math" panose="02040503050406030204" pitchFamily="18" charset="0"/>
                        </a:rPr>
                        <m:t>𝐾</m:t>
                      </m:r>
                    </m:oMath>
                  </m:oMathPara>
                </a14:m>
                <a:endParaRPr lang="en-US" sz="3200" dirty="0" smtClean="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r>
                        <a:rPr lang="en-US" sz="3200" i="1">
                          <a:latin typeface="Cambria Math" panose="02040503050406030204" pitchFamily="18" charset="0"/>
                        </a:rPr>
                        <m:t>=9∗</m:t>
                      </m:r>
                      <m:sSup>
                        <m:sSupPr>
                          <m:ctrlPr>
                            <a:rPr lang="en-US" sz="3200" i="1">
                              <a:latin typeface="Cambria Math" panose="02040503050406030204" pitchFamily="18" charset="0"/>
                            </a:rPr>
                          </m:ctrlPr>
                        </m:sSupPr>
                        <m:e>
                          <m:r>
                            <a:rPr lang="en-US" sz="3200" i="1">
                              <a:latin typeface="Cambria Math" panose="02040503050406030204" pitchFamily="18" charset="0"/>
                            </a:rPr>
                            <m:t>10</m:t>
                          </m:r>
                        </m:e>
                        <m:sup>
                          <m:r>
                            <a:rPr lang="en-US" sz="3200" i="1">
                              <a:latin typeface="Cambria Math" panose="02040503050406030204" pitchFamily="18" charset="0"/>
                            </a:rPr>
                            <m:t>5</m:t>
                          </m:r>
                        </m:sup>
                      </m:sSup>
                      <m:sSup>
                        <m:sSupPr>
                          <m:ctrlPr>
                            <a:rPr lang="en-US" sz="3200" i="1">
                              <a:latin typeface="Cambria Math" panose="02040503050406030204" pitchFamily="18" charset="0"/>
                            </a:rPr>
                          </m:ctrlPr>
                        </m:sSupPr>
                        <m:e>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𝑟</m:t>
                              </m:r>
                            </m:num>
                            <m:den>
                              <m:r>
                                <a:rPr lang="en-US" sz="3200">
                                  <a:latin typeface="Cambria Math" panose="02040503050406030204" pitchFamily="18" charset="0"/>
                                </a:rPr>
                                <m:t>1</m:t>
                              </m:r>
                              <m:r>
                                <m:rPr>
                                  <m:sty m:val="p"/>
                                </m:rPr>
                                <a:rPr lang="en-US" sz="3200">
                                  <a:latin typeface="Cambria Math" panose="02040503050406030204" pitchFamily="18" charset="0"/>
                                </a:rPr>
                                <m:t>AU</m:t>
                              </m:r>
                            </m:den>
                          </m:f>
                          <m:r>
                            <a:rPr lang="en-US" sz="3200" i="1">
                              <a:latin typeface="Cambria Math" panose="02040503050406030204" pitchFamily="18" charset="0"/>
                            </a:rPr>
                            <m:t>)</m:t>
                          </m:r>
                        </m:e>
                        <m:sup>
                          <m:r>
                            <a:rPr lang="en-US" sz="3200" i="1">
                              <a:latin typeface="Cambria Math" panose="02040503050406030204" pitchFamily="18" charset="0"/>
                            </a:rPr>
                            <m:t>−1.15</m:t>
                          </m:r>
                        </m:sup>
                      </m:sSup>
                      <m:r>
                        <a:rPr lang="en-US" sz="3200" b="0" i="1" smtClean="0">
                          <a:latin typeface="Cambria Math" panose="02040503050406030204" pitchFamily="18" charset="0"/>
                        </a:rPr>
                        <m:t>𝐾</m:t>
                      </m:r>
                    </m:oMath>
                  </m:oMathPara>
                </a14:m>
                <a:endParaRPr lang="en-US" sz="3200" dirty="0" smtClean="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𝑝</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r>
                        <a:rPr lang="en-US" sz="3200" i="1">
                          <a:latin typeface="Cambria Math" panose="02040503050406030204" pitchFamily="18" charset="0"/>
                        </a:rPr>
                        <m:t>=3∗</m:t>
                      </m:r>
                      <m:sSup>
                        <m:sSupPr>
                          <m:ctrlPr>
                            <a:rPr lang="en-US" sz="3200" i="1">
                              <a:latin typeface="Cambria Math" panose="02040503050406030204" pitchFamily="18" charset="0"/>
                            </a:rPr>
                          </m:ctrlPr>
                        </m:sSupPr>
                        <m:e>
                          <m:r>
                            <a:rPr lang="en-US" sz="3200" i="1">
                              <a:latin typeface="Cambria Math" panose="02040503050406030204" pitchFamily="18" charset="0"/>
                            </a:rPr>
                            <m:t>10</m:t>
                          </m:r>
                        </m:e>
                        <m:sup>
                          <m:r>
                            <a:rPr lang="en-US" sz="3200" i="1">
                              <a:latin typeface="Cambria Math" panose="02040503050406030204" pitchFamily="18" charset="0"/>
                            </a:rPr>
                            <m:t>5</m:t>
                          </m:r>
                        </m:sup>
                      </m:sSup>
                      <m:sSup>
                        <m:sSupPr>
                          <m:ctrlPr>
                            <a:rPr lang="en-US" sz="3200" i="1">
                              <a:latin typeface="Cambria Math" panose="02040503050406030204" pitchFamily="18" charset="0"/>
                            </a:rPr>
                          </m:ctrlPr>
                        </m:sSupPr>
                        <m:e>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𝑟</m:t>
                              </m:r>
                            </m:num>
                            <m:den>
                              <m:r>
                                <a:rPr lang="en-US" sz="3200">
                                  <a:latin typeface="Cambria Math" panose="02040503050406030204" pitchFamily="18" charset="0"/>
                                </a:rPr>
                                <m:t>1</m:t>
                              </m:r>
                              <m:r>
                                <m:rPr>
                                  <m:sty m:val="p"/>
                                </m:rPr>
                                <a:rPr lang="en-US" sz="3200">
                                  <a:latin typeface="Cambria Math" panose="02040503050406030204" pitchFamily="18" charset="0"/>
                                </a:rPr>
                                <m:t>AU</m:t>
                              </m:r>
                            </m:den>
                          </m:f>
                          <m:r>
                            <a:rPr lang="en-US" sz="3200" i="1">
                              <a:latin typeface="Cambria Math" panose="02040503050406030204" pitchFamily="18" charset="0"/>
                            </a:rPr>
                            <m:t>)</m:t>
                          </m:r>
                        </m:e>
                        <m:sup>
                          <m:r>
                            <a:rPr lang="en-US" sz="3200" i="1">
                              <a:latin typeface="Cambria Math" panose="02040503050406030204" pitchFamily="18" charset="0"/>
                            </a:rPr>
                            <m:t>−1.07</m:t>
                          </m:r>
                        </m:sup>
                      </m:sSup>
                      <m:r>
                        <a:rPr lang="en-US" sz="3200" b="0" i="1" smtClean="0">
                          <a:latin typeface="Cambria Math" panose="02040503050406030204" pitchFamily="18" charset="0"/>
                        </a:rPr>
                        <m:t>𝐾</m:t>
                      </m:r>
                    </m:oMath>
                  </m:oMathPara>
                </a14:m>
                <a:endParaRPr lang="en-US" sz="3200" dirty="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r>
                        <a:rPr lang="en-US" sz="3200" i="1">
                          <a:latin typeface="Cambria Math" panose="02040503050406030204" pitchFamily="18" charset="0"/>
                        </a:rPr>
                        <m:t>=7.5∗</m:t>
                      </m:r>
                      <m:sSup>
                        <m:sSupPr>
                          <m:ctrlPr>
                            <a:rPr lang="en-US" sz="3200" i="1">
                              <a:latin typeface="Cambria Math" panose="02040503050406030204" pitchFamily="18" charset="0"/>
                            </a:rPr>
                          </m:ctrlPr>
                        </m:sSupPr>
                        <m:e>
                          <m:r>
                            <a:rPr lang="en-US" sz="3200" i="1">
                              <a:latin typeface="Cambria Math" panose="02040503050406030204" pitchFamily="18" charset="0"/>
                            </a:rPr>
                            <m:t>10</m:t>
                          </m:r>
                        </m:e>
                        <m:sup>
                          <m:r>
                            <a:rPr lang="en-US" sz="3200" i="1">
                              <a:latin typeface="Cambria Math" panose="02040503050406030204" pitchFamily="18" charset="0"/>
                            </a:rPr>
                            <m:t>5</m:t>
                          </m:r>
                        </m:sup>
                      </m:sSup>
                      <m:sSup>
                        <m:sSupPr>
                          <m:ctrlPr>
                            <a:rPr lang="en-US" sz="3200" i="1">
                              <a:latin typeface="Cambria Math" panose="02040503050406030204" pitchFamily="18" charset="0"/>
                            </a:rPr>
                          </m:ctrlPr>
                        </m:sSupPr>
                        <m:e>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𝑟</m:t>
                              </m:r>
                            </m:num>
                            <m:den>
                              <m:r>
                                <a:rPr lang="en-US" sz="3200">
                                  <a:latin typeface="Cambria Math" panose="02040503050406030204" pitchFamily="18" charset="0"/>
                                </a:rPr>
                                <m:t>1</m:t>
                              </m:r>
                              <m:r>
                                <m:rPr>
                                  <m:sty m:val="p"/>
                                </m:rPr>
                                <a:rPr lang="en-US" sz="3200">
                                  <a:latin typeface="Cambria Math" panose="02040503050406030204" pitchFamily="18" charset="0"/>
                                </a:rPr>
                                <m:t>AU</m:t>
                              </m:r>
                            </m:den>
                          </m:f>
                          <m:r>
                            <a:rPr lang="en-US" sz="3200" i="1">
                              <a:latin typeface="Cambria Math" panose="02040503050406030204" pitchFamily="18" charset="0"/>
                            </a:rPr>
                            <m:t>)</m:t>
                          </m:r>
                        </m:e>
                        <m:sup>
                          <m:r>
                            <a:rPr lang="en-US" sz="3200" i="1">
                              <a:latin typeface="Cambria Math" panose="02040503050406030204" pitchFamily="18" charset="0"/>
                            </a:rPr>
                            <m:t>−1.38</m:t>
                          </m:r>
                        </m:sup>
                      </m:sSup>
                      <m:r>
                        <a:rPr lang="en-US" sz="3200" b="0" i="1" smtClean="0">
                          <a:latin typeface="Cambria Math" panose="02040503050406030204" pitchFamily="18" charset="0"/>
                        </a:rPr>
                        <m:t>𝐾</m:t>
                      </m:r>
                    </m:oMath>
                  </m:oMathPara>
                </a14:m>
                <a:endParaRPr lang="en-US" sz="3200" dirty="0" smtClean="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𝑝</m:t>
                          </m:r>
                        </m:sub>
                      </m:sSub>
                      <m:r>
                        <a:rPr lang="en-US" sz="3200" i="1">
                          <a:latin typeface="Cambria Math" panose="02040503050406030204" pitchFamily="18" charset="0"/>
                        </a:rPr>
                        <m:t>=</m:t>
                      </m:r>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a:latin typeface="Cambria Math" panose="02040503050406030204" pitchFamily="18" charset="0"/>
                                </a:rPr>
                                <m:t>2</m:t>
                              </m:r>
                              <m:r>
                                <m:rPr>
                                  <m:sty m:val="p"/>
                                </m:rPr>
                                <a:rPr lang="en-US" sz="3200">
                                  <a:latin typeface="Cambria Math" panose="02040503050406030204" pitchFamily="18" charset="0"/>
                                </a:rPr>
                                <m:t>T</m:t>
                              </m:r>
                            </m:e>
                            <m:sub>
                              <m:r>
                                <a:rPr lang="en-US" sz="3200" i="1">
                                  <a:latin typeface="Cambria Math" panose="02040503050406030204" pitchFamily="18" charset="0"/>
                                </a:rPr>
                                <m:t>𝑝𝑝𝑒𝑟𝑝</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𝑝𝑝𝑎𝑟</m:t>
                              </m:r>
                            </m:sub>
                          </m:sSub>
                        </m:num>
                        <m:den>
                          <m:r>
                            <a:rPr lang="en-US" sz="3200" i="1">
                              <a:latin typeface="Cambria Math" panose="02040503050406030204" pitchFamily="18" charset="0"/>
                            </a:rPr>
                            <m:t>3</m:t>
                          </m:r>
                        </m:den>
                      </m:f>
                    </m:oMath>
                  </m:oMathPara>
                </a14:m>
                <a:endParaRPr lang="en-US" sz="3200" dirty="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sub>
                      </m:sSub>
                      <m:r>
                        <a:rPr lang="en-US" sz="3200" i="1">
                          <a:latin typeface="Cambria Math" panose="02040503050406030204" pitchFamily="18" charset="0"/>
                        </a:rPr>
                        <m:t>=</m:t>
                      </m:r>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a:latin typeface="Cambria Math" panose="02040503050406030204" pitchFamily="18" charset="0"/>
                                </a:rPr>
                                <m:t>2</m:t>
                              </m:r>
                              <m:r>
                                <m:rPr>
                                  <m:sty m:val="p"/>
                                </m:rPr>
                                <a:rPr lang="en-US" sz="3200">
                                  <a:latin typeface="Cambria Math" panose="02040503050406030204" pitchFamily="18" charset="0"/>
                                </a:rPr>
                                <m:t>T</m:t>
                              </m:r>
                            </m:e>
                            <m:sub>
                              <m:r>
                                <a:rPr lang="en-US" sz="3200" i="1">
                                  <a:latin typeface="Cambria Math" panose="02040503050406030204" pitchFamily="18" charset="0"/>
                                </a:rPr>
                                <m:t>𝛼</m:t>
                              </m:r>
                              <m:r>
                                <a:rPr lang="en-US" sz="3200" i="1">
                                  <a:latin typeface="Cambria Math" panose="02040503050406030204" pitchFamily="18" charset="0"/>
                                </a:rPr>
                                <m:t>𝑝𝑒𝑟𝑝</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i="1">
                                  <a:latin typeface="Cambria Math" panose="02040503050406030204" pitchFamily="18" charset="0"/>
                                </a:rPr>
                                <m:t>𝑝𝑎𝑟</m:t>
                              </m:r>
                            </m:sub>
                          </m:sSub>
                        </m:num>
                        <m:den>
                          <m:r>
                            <a:rPr lang="en-US" sz="3200" i="1">
                              <a:latin typeface="Cambria Math" panose="02040503050406030204" pitchFamily="18" charset="0"/>
                            </a:rPr>
                            <m:t>3</m:t>
                          </m:r>
                        </m:den>
                      </m:f>
                    </m:oMath>
                  </m:oMathPara>
                </a14:m>
                <a:endParaRPr lang="en-US" sz="3200" dirty="0">
                  <a:latin typeface="Arial Rounded MT Bold" panose="020F0704030504030204" pitchFamily="34" charset="0"/>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22685239" y="3405337"/>
                <a:ext cx="8309113" cy="7039235"/>
              </a:xfrm>
              <a:prstGeom prst="rect">
                <a:avLst/>
              </a:prstGeom>
              <a:blipFill rotWithShape="0">
                <a:blip r:embed="rId7"/>
                <a:stretch>
                  <a:fillRect t="-1473"/>
                </a:stretch>
              </a:blipFill>
            </p:spPr>
            <p:txBody>
              <a:bodyPr/>
              <a:lstStyle/>
              <a:p>
                <a:r>
                  <a:rPr lang="en-US">
                    <a:noFill/>
                  </a:rPr>
                  <a:t> </a:t>
                </a:r>
              </a:p>
            </p:txBody>
          </p:sp>
        </mc:Fallback>
      </mc:AlternateContent>
      <p:pic>
        <p:nvPicPr>
          <p:cNvPr id="12" name="Picture 11"/>
          <p:cNvPicPr>
            <a:picLocks noChangeAspect="1"/>
          </p:cNvPicPr>
          <p:nvPr/>
        </p:nvPicPr>
        <p:blipFill>
          <a:blip r:embed="rId8"/>
          <a:stretch>
            <a:fillRect/>
          </a:stretch>
        </p:blipFill>
        <p:spPr>
          <a:xfrm>
            <a:off x="16531126" y="25921987"/>
            <a:ext cx="3498817" cy="3498817"/>
          </a:xfrm>
          <a:prstGeom prst="rect">
            <a:avLst/>
          </a:prstGeom>
        </p:spPr>
      </p:pic>
      <p:pic>
        <p:nvPicPr>
          <p:cNvPr id="13" name="Picture 12"/>
          <p:cNvPicPr>
            <a:picLocks noChangeAspect="1"/>
          </p:cNvPicPr>
          <p:nvPr/>
        </p:nvPicPr>
        <p:blipFill>
          <a:blip r:embed="rId9"/>
          <a:stretch>
            <a:fillRect/>
          </a:stretch>
        </p:blipFill>
        <p:spPr>
          <a:xfrm>
            <a:off x="23703128" y="10051353"/>
            <a:ext cx="5565499" cy="5565499"/>
          </a:xfrm>
          <a:prstGeom prst="rect">
            <a:avLst/>
          </a:prstGeom>
        </p:spPr>
      </p:pic>
      <p:sp>
        <p:nvSpPr>
          <p:cNvPr id="14" name="TextBox 13"/>
          <p:cNvSpPr txBox="1"/>
          <p:nvPr/>
        </p:nvSpPr>
        <p:spPr>
          <a:xfrm>
            <a:off x="33278452" y="3904872"/>
            <a:ext cx="7394713" cy="3046988"/>
          </a:xfrm>
          <a:prstGeom prst="rect">
            <a:avLst/>
          </a:prstGeom>
          <a:noFill/>
        </p:spPr>
        <p:txBody>
          <a:bodyPr wrap="square" rtlCol="0">
            <a:spAutoFit/>
          </a:bodyPr>
          <a:lstStyle/>
          <a:p>
            <a:r>
              <a:rPr lang="en-US" sz="3200" dirty="0" smtClean="0">
                <a:solidFill>
                  <a:srgbClr val="0716A5"/>
                </a:solidFill>
                <a:latin typeface="Arial Rounded MT Bold" panose="020F0704030504030204" pitchFamily="34" charset="0"/>
              </a:rPr>
              <a:t>Waves </a:t>
            </a:r>
            <a:r>
              <a:rPr lang="en-US" sz="3200" dirty="0">
                <a:solidFill>
                  <a:srgbClr val="0716A5"/>
                </a:solidFill>
                <a:latin typeface="Arial Rounded MT Bold" panose="020F0704030504030204" pitchFamily="34" charset="0"/>
              </a:rPr>
              <a:t>in the solar wind </a:t>
            </a:r>
            <a:r>
              <a:rPr lang="en-US" sz="3200" dirty="0" smtClean="0">
                <a:solidFill>
                  <a:srgbClr val="0716A5"/>
                </a:solidFill>
                <a:latin typeface="Arial Rounded MT Bold" panose="020F0704030504030204" pitchFamily="34" charset="0"/>
              </a:rPr>
              <a:t>can be generated by instabilities.  </a:t>
            </a:r>
            <a:r>
              <a:rPr lang="en-US" sz="3200" dirty="0">
                <a:solidFill>
                  <a:srgbClr val="0716A5"/>
                </a:solidFill>
                <a:latin typeface="Arial Rounded MT Bold" panose="020F0704030504030204" pitchFamily="34" charset="0"/>
              </a:rPr>
              <a:t>For these instabilities to happen certain requirements must be met.  The instability with the lowest </a:t>
            </a:r>
            <a:r>
              <a:rPr lang="en-US" sz="3200" dirty="0" smtClean="0">
                <a:solidFill>
                  <a:srgbClr val="0716A5"/>
                </a:solidFill>
                <a:latin typeface="Arial Rounded MT Bold" panose="020F0704030504030204" pitchFamily="34" charset="0"/>
              </a:rPr>
              <a:t>threshold </a:t>
            </a:r>
            <a:r>
              <a:rPr lang="en-US" sz="3200" dirty="0">
                <a:solidFill>
                  <a:srgbClr val="0716A5"/>
                </a:solidFill>
                <a:latin typeface="Arial Rounded MT Bold" panose="020F0704030504030204" pitchFamily="34" charset="0"/>
              </a:rPr>
              <a:t>will be the one to happen</a:t>
            </a:r>
            <a:r>
              <a:rPr lang="en-US" sz="3200" dirty="0" smtClean="0">
                <a:solidFill>
                  <a:srgbClr val="0716A5"/>
                </a:solidFill>
                <a:latin typeface="Arial Rounded MT Bold" panose="020F0704030504030204" pitchFamily="34" charset="0"/>
              </a:rPr>
              <a:t>.</a:t>
            </a:r>
            <a:endParaRPr lang="en-US" sz="3200" dirty="0">
              <a:solidFill>
                <a:srgbClr val="0716A5"/>
              </a:solidFill>
              <a:latin typeface="Arial Rounded MT Bold" panose="020F0704030504030204" pitchFamily="34" charset="0"/>
            </a:endParaRPr>
          </a:p>
        </p:txBody>
      </p:sp>
      <mc:AlternateContent xmlns:mc="http://schemas.openxmlformats.org/markup-compatibility/2006" xmlns:a14="http://schemas.microsoft.com/office/drawing/2010/main">
        <mc:Choice Requires="a14">
          <p:sp>
            <p:nvSpPr>
              <p:cNvPr id="15" name="TextBox 14"/>
              <p:cNvSpPr txBox="1"/>
              <p:nvPr/>
            </p:nvSpPr>
            <p:spPr>
              <a:xfrm>
                <a:off x="32975084" y="9606654"/>
                <a:ext cx="7991061" cy="2184316"/>
              </a:xfrm>
              <a:prstGeom prst="rect">
                <a:avLst/>
              </a:prstGeom>
              <a:noFill/>
            </p:spPr>
            <p:txBody>
              <a:bodyPr wrap="square" rtlCol="0">
                <a:spAutoFit/>
              </a:bodyPr>
              <a:lstStyle/>
              <a:p>
                <a:r>
                  <a:rPr lang="en-US" sz="3200" b="1" dirty="0" smtClean="0">
                    <a:solidFill>
                      <a:srgbClr val="318F86"/>
                    </a:solidFill>
                    <a:latin typeface="Arial Rounded MT Bold" panose="020F0704030504030204" pitchFamily="34" charset="0"/>
                  </a:rPr>
                  <a:t>Alfven/Ion-Cyclotron (A/IC) Mode</a:t>
                </a:r>
                <a:endParaRPr lang="en-US" sz="3200" b="1" dirty="0">
                  <a:solidFill>
                    <a:srgbClr val="318F86"/>
                  </a:solidFill>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𝜎</m:t>
                      </m:r>
                      <m:r>
                        <a:rPr lang="en-US" sz="3200" i="1">
                          <a:latin typeface="Cambria Math" panose="02040503050406030204" pitchFamily="18" charset="0"/>
                        </a:rPr>
                        <m:t>=2.4</m:t>
                      </m:r>
                    </m:oMath>
                  </m:oMathPara>
                </a14:m>
                <a:endParaRPr lang="en-US" sz="3200" dirty="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𝑈</m:t>
                          </m:r>
                        </m:e>
                        <m:sub>
                          <m:r>
                            <a:rPr lang="en-US" sz="3200" i="1">
                              <a:latin typeface="Cambria Math" panose="02040503050406030204" pitchFamily="18" charset="0"/>
                            </a:rPr>
                            <m:t>𝛼</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𝜐</m:t>
                          </m:r>
                        </m:e>
                        <m:sub>
                          <m:r>
                            <a:rPr lang="en-US" sz="3200" i="1">
                              <a:latin typeface="Cambria Math" panose="02040503050406030204" pitchFamily="18" charset="0"/>
                            </a:rPr>
                            <m:t>𝐴</m:t>
                          </m:r>
                        </m:sub>
                      </m:sSub>
                      <m:r>
                        <a:rPr lang="en-US" sz="3200" i="1">
                          <a:latin typeface="Cambria Math" panose="02040503050406030204" pitchFamily="18" charset="0"/>
                        </a:rPr>
                        <m:t>−</m:t>
                      </m:r>
                      <m:r>
                        <a:rPr lang="en-US" sz="3200" i="1">
                          <a:latin typeface="Cambria Math" panose="02040503050406030204" pitchFamily="18" charset="0"/>
                        </a:rPr>
                        <m:t>𝜎</m:t>
                      </m:r>
                      <m:r>
                        <a:rPr lang="en-US" sz="3200" i="1">
                          <a:latin typeface="Cambria Math" panose="02040503050406030204" pitchFamily="18" charset="0"/>
                        </a:rPr>
                        <m:t>(</m:t>
                      </m:r>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num>
                        <m:den>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den>
                      </m:f>
                      <m:r>
                        <a:rPr lang="en-US" sz="3200" i="1">
                          <a:latin typeface="Cambria Math" panose="02040503050406030204" pitchFamily="18" charset="0"/>
                        </a:rPr>
                        <m:t>−1)</m:t>
                      </m:r>
                      <m:sSub>
                        <m:sSubPr>
                          <m:ctrlPr>
                            <a:rPr lang="en-US" sz="3200" i="1">
                              <a:latin typeface="Cambria Math" panose="02040503050406030204" pitchFamily="18" charset="0"/>
                            </a:rPr>
                          </m:ctrlPr>
                        </m:sSubPr>
                        <m:e>
                          <m:r>
                            <a:rPr lang="en-US" sz="3200" b="0" i="1" smtClean="0">
                              <a:latin typeface="Cambria Math" panose="02040503050406030204" pitchFamily="18" charset="0"/>
                            </a:rPr>
                            <m:t>𝑤</m:t>
                          </m:r>
                        </m:e>
                        <m:sub>
                          <m:r>
                            <a:rPr lang="en-US" sz="3200" i="1">
                              <a:latin typeface="Cambria Math" panose="02040503050406030204" pitchFamily="18" charset="0"/>
                            </a:rPr>
                            <m:t>𝛼</m:t>
                          </m:r>
                        </m:sub>
                      </m:sSub>
                      <m:r>
                        <a:rPr lang="en-US" sz="3200" i="1">
                          <a:latin typeface="Cambria Math" panose="02040503050406030204" pitchFamily="18" charset="0"/>
                        </a:rPr>
                        <m:t>−</m:t>
                      </m:r>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sSubSup>
                            <m:sSubSupPr>
                              <m:ctrlPr>
                                <a:rPr lang="en-US" sz="3200" i="1">
                                  <a:latin typeface="Cambria Math" panose="02040503050406030204" pitchFamily="18" charset="0"/>
                                </a:rPr>
                              </m:ctrlPr>
                            </m:sSubSupPr>
                            <m:e>
                              <m:r>
                                <a:rPr lang="en-US" sz="3200" i="1">
                                  <a:latin typeface="Cambria Math" panose="02040503050406030204" pitchFamily="18" charset="0"/>
                                </a:rPr>
                                <m:t>𝜈</m:t>
                              </m:r>
                            </m:e>
                            <m:sub>
                              <m:r>
                                <a:rPr lang="en-US" sz="3200" i="1">
                                  <a:latin typeface="Cambria Math" panose="02040503050406030204" pitchFamily="18" charset="0"/>
                                </a:rPr>
                                <m:t>𝐴</m:t>
                              </m:r>
                            </m:sub>
                            <m:sup>
                              <m:r>
                                <a:rPr lang="en-US" sz="3200" i="1">
                                  <a:latin typeface="Cambria Math" panose="02040503050406030204" pitchFamily="18" charset="0"/>
                                </a:rPr>
                                <m:t>2</m:t>
                              </m:r>
                            </m:sup>
                          </m:sSubSup>
                        </m:num>
                        <m:den>
                          <m:r>
                            <a:rPr lang="en-US" sz="3200" i="1">
                              <a:latin typeface="Cambria Math" panose="02040503050406030204" pitchFamily="18" charset="0"/>
                            </a:rPr>
                            <m:t>4</m:t>
                          </m:r>
                          <m:r>
                            <a:rPr lang="en-US" sz="3200" i="1">
                              <a:latin typeface="Cambria Math" panose="02040503050406030204" pitchFamily="18" charset="0"/>
                            </a:rPr>
                            <m:t>𝜎</m:t>
                          </m:r>
                          <m:sSub>
                            <m:sSubPr>
                              <m:ctrlPr>
                                <a:rPr lang="en-US" sz="3200" i="1">
                                  <a:latin typeface="Cambria Math" panose="02040503050406030204" pitchFamily="18" charset="0"/>
                                </a:rPr>
                              </m:ctrlPr>
                            </m:sSubPr>
                            <m:e>
                              <m:r>
                                <a:rPr lang="en-US" sz="3200" b="0" i="1" smtClean="0">
                                  <a:latin typeface="Cambria Math" panose="02040503050406030204" pitchFamily="18" charset="0"/>
                                </a:rPr>
                                <m:t>𝑤</m:t>
                              </m:r>
                            </m:e>
                            <m:sub>
                              <m:r>
                                <a:rPr lang="en-US" sz="3200" i="1">
                                  <a:latin typeface="Cambria Math" panose="02040503050406030204" pitchFamily="18" charset="0"/>
                                </a:rPr>
                                <m:t>𝛼</m:t>
                              </m:r>
                            </m:sub>
                          </m:sSub>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smtClean="0">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den>
                      </m:f>
                    </m:oMath>
                  </m:oMathPara>
                </a14:m>
                <a:endParaRPr lang="en-US" sz="3200" dirty="0">
                  <a:latin typeface="Arial Rounded MT Bold" panose="020F0704030504030204" pitchFamily="34" charset="0"/>
                </a:endParaRPr>
              </a:p>
            </p:txBody>
          </p:sp>
        </mc:Choice>
        <mc:Fallback xmlns="">
          <p:sp>
            <p:nvSpPr>
              <p:cNvPr id="15" name="TextBox 14"/>
              <p:cNvSpPr txBox="1">
                <a:spLocks noRot="1" noChangeAspect="1" noMove="1" noResize="1" noEditPoints="1" noAdjustHandles="1" noChangeArrowheads="1" noChangeShapeType="1" noTextEdit="1"/>
              </p:cNvSpPr>
              <p:nvPr/>
            </p:nvSpPr>
            <p:spPr>
              <a:xfrm>
                <a:off x="32975084" y="9606654"/>
                <a:ext cx="7991061" cy="2184316"/>
              </a:xfrm>
              <a:prstGeom prst="rect">
                <a:avLst/>
              </a:prstGeom>
              <a:blipFill rotWithShape="0">
                <a:blip r:embed="rId10"/>
                <a:stretch>
                  <a:fillRect l="-1907" t="-363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15"/>
              <p:cNvSpPr txBox="1"/>
              <p:nvPr/>
            </p:nvSpPr>
            <p:spPr>
              <a:xfrm>
                <a:off x="32827011" y="6811797"/>
                <a:ext cx="8992747" cy="3186450"/>
              </a:xfrm>
              <a:prstGeom prst="rect">
                <a:avLst/>
              </a:prstGeom>
              <a:noFill/>
            </p:spPr>
            <p:txBody>
              <a:bodyPr wrap="square" rtlCol="0">
                <a:spAutoFit/>
              </a:bodyPr>
              <a:lstStyle/>
              <a:p>
                <a:r>
                  <a:rPr lang="en-US" sz="3200" dirty="0" smtClean="0">
                    <a:solidFill>
                      <a:srgbClr val="318F86"/>
                    </a:solidFill>
                    <a:latin typeface="Arial Rounded MT Bold" panose="020F0704030504030204" pitchFamily="34" charset="0"/>
                  </a:rPr>
                  <a:t>Fast-</a:t>
                </a:r>
                <a:r>
                  <a:rPr lang="en-US" sz="3200" dirty="0">
                    <a:solidFill>
                      <a:srgbClr val="318F86"/>
                    </a:solidFill>
                    <a:latin typeface="Arial Rounded MT Bold" panose="020F0704030504030204" pitchFamily="34" charset="0"/>
                  </a:rPr>
                  <a:t>Magnetosonic/Whistler (FM/W) Mode</a:t>
                </a:r>
              </a:p>
              <a:p>
                <a14:m>
                  <m:oMath xmlns:m="http://schemas.openxmlformats.org/officeDocument/2006/math">
                    <m:r>
                      <a:rPr lang="en-US" sz="3200" i="1">
                        <a:latin typeface="Cambria Math" panose="02040503050406030204" pitchFamily="18" charset="0"/>
                      </a:rPr>
                      <m:t>𝜎</m:t>
                    </m:r>
                    <m:r>
                      <a:rPr lang="en-US" sz="3200" i="1">
                        <a:latin typeface="Cambria Math" panose="02040503050406030204" pitchFamily="18" charset="0"/>
                      </a:rPr>
                      <m:t>=2.1</m:t>
                    </m:r>
                  </m:oMath>
                </a14:m>
                <a:r>
                  <a:rPr lang="en-US" sz="3200" dirty="0" smtClean="0">
                    <a:latin typeface="Arial Rounded MT Bold" panose="020F0704030504030204" pitchFamily="34" charset="0"/>
                  </a:rPr>
                  <a:t>	</a:t>
                </a:r>
                <a14:m>
                  <m:oMath xmlns:m="http://schemas.openxmlformats.org/officeDocument/2006/math">
                    <m:sSub>
                      <m:sSubPr>
                        <m:ctrlPr>
                          <a:rPr lang="en-US" sz="3200" i="1">
                            <a:latin typeface="Cambria Math" panose="02040503050406030204" pitchFamily="18" charset="0"/>
                          </a:rPr>
                        </m:ctrlPr>
                      </m:sSubPr>
                      <m:e>
                        <m:r>
                          <a:rPr lang="en-US" sz="3200" b="0" i="1" smtClean="0">
                            <a:latin typeface="Cambria Math" panose="02040503050406030204" pitchFamily="18" charset="0"/>
                          </a:rPr>
                          <m:t>𝑤</m:t>
                        </m:r>
                      </m:e>
                      <m:sub>
                        <m:r>
                          <a:rPr lang="en-US" sz="3200" i="1">
                            <a:latin typeface="Cambria Math" panose="02040503050406030204" pitchFamily="18" charset="0"/>
                          </a:rPr>
                          <m:t>𝛼</m:t>
                        </m:r>
                      </m:sub>
                    </m:sSub>
                    <m:r>
                      <a:rPr lang="en-US" sz="3200" i="1">
                        <a:latin typeface="Cambria Math" panose="02040503050406030204" pitchFamily="18" charset="0"/>
                      </a:rPr>
                      <m:t>=</m:t>
                    </m:r>
                    <m:rad>
                      <m:radPr>
                        <m:degHide m:val="on"/>
                        <m:ctrlPr>
                          <a:rPr lang="en-US" sz="3200" i="1">
                            <a:latin typeface="Cambria Math" panose="02040503050406030204" pitchFamily="18" charset="0"/>
                          </a:rPr>
                        </m:ctrlPr>
                      </m:radPr>
                      <m:deg/>
                      <m:e>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a:latin typeface="Cambria Math" panose="02040503050406030204" pitchFamily="18" charset="0"/>
                                  </a:rPr>
                                  <m:t>2</m:t>
                                </m:r>
                                <m:r>
                                  <m:rPr>
                                    <m:sty m:val="p"/>
                                  </m:rPr>
                                  <a:rPr lang="en-US" sz="3200">
                                    <a:latin typeface="Cambria Math" panose="02040503050406030204" pitchFamily="18" charset="0"/>
                                  </a:rPr>
                                  <m:t>k</m:t>
                                </m:r>
                              </m:e>
                              <m:sub>
                                <m:r>
                                  <a:rPr lang="en-US" sz="3200" i="1">
                                    <a:latin typeface="Cambria Math" panose="02040503050406030204" pitchFamily="18" charset="0"/>
                                  </a:rPr>
                                  <m:t>𝐵</m:t>
                                </m:r>
                              </m:sub>
                            </m:sSub>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sub>
                            </m:sSub>
                          </m:num>
                          <m:den>
                            <m:sSub>
                              <m:sSubPr>
                                <m:ctrlPr>
                                  <a:rPr lang="en-US" sz="3200" i="1">
                                    <a:latin typeface="Cambria Math" panose="02040503050406030204" pitchFamily="18" charset="0"/>
                                  </a:rPr>
                                </m:ctrlPr>
                              </m:sSubPr>
                              <m:e>
                                <m:r>
                                  <a:rPr lang="en-US" sz="3200" i="1">
                                    <a:latin typeface="Cambria Math" panose="02040503050406030204" pitchFamily="18" charset="0"/>
                                  </a:rPr>
                                  <m:t>𝑚</m:t>
                                </m:r>
                              </m:e>
                              <m:sub>
                                <m:r>
                                  <a:rPr lang="en-US" sz="3200" i="1">
                                    <a:latin typeface="Cambria Math" panose="02040503050406030204" pitchFamily="18" charset="0"/>
                                  </a:rPr>
                                  <m:t>𝛼</m:t>
                                </m:r>
                              </m:sub>
                            </m:sSub>
                          </m:den>
                        </m:f>
                      </m:e>
                    </m:rad>
                  </m:oMath>
                </a14:m>
                <a:endParaRPr lang="en-US" sz="3200" dirty="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𝑈</m:t>
                          </m:r>
                        </m:e>
                        <m:sub>
                          <m:r>
                            <a:rPr lang="en-US" sz="3200" i="1">
                              <a:latin typeface="Cambria Math" panose="02040503050406030204" pitchFamily="18" charset="0"/>
                            </a:rPr>
                            <m:t>𝛼</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𝜐</m:t>
                          </m:r>
                        </m:e>
                        <m:sub>
                          <m:r>
                            <a:rPr lang="en-US" sz="3200" i="1">
                              <a:latin typeface="Cambria Math" panose="02040503050406030204" pitchFamily="18" charset="0"/>
                            </a:rPr>
                            <m:t>𝐴</m:t>
                          </m:r>
                        </m:sub>
                      </m:sSub>
                      <m:r>
                        <a:rPr lang="en-US" sz="3200" i="1">
                          <a:latin typeface="Cambria Math" panose="02040503050406030204" pitchFamily="18" charset="0"/>
                        </a:rPr>
                        <m:t>−</m:t>
                      </m:r>
                      <m:r>
                        <a:rPr lang="en-US" sz="3200" i="1">
                          <a:latin typeface="Cambria Math" panose="02040503050406030204" pitchFamily="18" charset="0"/>
                        </a:rPr>
                        <m:t>𝜎</m:t>
                      </m:r>
                      <m:r>
                        <a:rPr lang="en-US" sz="3200" i="1">
                          <a:latin typeface="Cambria Math" panose="02040503050406030204" pitchFamily="18" charset="0"/>
                        </a:rPr>
                        <m:t>(1−</m:t>
                      </m:r>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num>
                        <m:den>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den>
                      </m:f>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b="0" i="1" smtClean="0">
                              <a:latin typeface="Cambria Math" panose="02040503050406030204" pitchFamily="18" charset="0"/>
                            </a:rPr>
                            <m:t>𝑤</m:t>
                          </m:r>
                        </m:e>
                        <m:sub>
                          <m:r>
                            <a:rPr lang="en-US" sz="3200" i="1">
                              <a:latin typeface="Cambria Math" panose="02040503050406030204" pitchFamily="18" charset="0"/>
                            </a:rPr>
                            <m:t>𝛼</m:t>
                          </m:r>
                        </m:sub>
                      </m:sSub>
                      <m:r>
                        <a:rPr lang="en-US" sz="3200" i="1">
                          <a:latin typeface="Cambria Math" panose="02040503050406030204" pitchFamily="18" charset="0"/>
                        </a:rPr>
                        <m:t>+</m:t>
                      </m:r>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sSubSup>
                            <m:sSubSupPr>
                              <m:ctrlPr>
                                <a:rPr lang="en-US" sz="3200" i="1">
                                  <a:latin typeface="Cambria Math" panose="02040503050406030204" pitchFamily="18" charset="0"/>
                                </a:rPr>
                              </m:ctrlPr>
                            </m:sSubSupPr>
                            <m:e>
                              <m:r>
                                <a:rPr lang="en-US" sz="3200" i="1">
                                  <a:latin typeface="Cambria Math" panose="02040503050406030204" pitchFamily="18" charset="0"/>
                                </a:rPr>
                                <m:t>𝜈</m:t>
                              </m:r>
                            </m:e>
                            <m:sub>
                              <m:r>
                                <a:rPr lang="en-US" sz="3200" i="1">
                                  <a:latin typeface="Cambria Math" panose="02040503050406030204" pitchFamily="18" charset="0"/>
                                </a:rPr>
                                <m:t>𝐴</m:t>
                              </m:r>
                            </m:sub>
                            <m:sup>
                              <m:r>
                                <a:rPr lang="en-US" sz="3200" i="1">
                                  <a:latin typeface="Cambria Math" panose="02040503050406030204" pitchFamily="18" charset="0"/>
                                </a:rPr>
                                <m:t>2</m:t>
                              </m:r>
                            </m:sup>
                          </m:sSubSup>
                        </m:num>
                        <m:den>
                          <m:r>
                            <a:rPr lang="en-US" sz="3200" i="1">
                              <a:latin typeface="Cambria Math" panose="02040503050406030204" pitchFamily="18" charset="0"/>
                            </a:rPr>
                            <m:t>4</m:t>
                          </m:r>
                          <m:r>
                            <a:rPr lang="en-US" sz="3200" i="1">
                              <a:latin typeface="Cambria Math" panose="02040503050406030204" pitchFamily="18" charset="0"/>
                            </a:rPr>
                            <m:t>𝜎</m:t>
                          </m:r>
                          <m:sSub>
                            <m:sSubPr>
                              <m:ctrlPr>
                                <a:rPr lang="en-US" sz="3200" i="1" smtClean="0">
                                  <a:latin typeface="Cambria Math" panose="02040503050406030204" pitchFamily="18" charset="0"/>
                                </a:rPr>
                              </m:ctrlPr>
                            </m:sSubPr>
                            <m:e>
                              <m:r>
                                <a:rPr lang="en-US" sz="3200" b="0" i="1" smtClean="0">
                                  <a:latin typeface="Cambria Math" panose="02040503050406030204" pitchFamily="18" charset="0"/>
                                </a:rPr>
                                <m:t>𝑤</m:t>
                              </m:r>
                            </m:e>
                            <m:sub>
                              <m:r>
                                <a:rPr lang="en-US" sz="3200" i="1">
                                  <a:latin typeface="Cambria Math" panose="02040503050406030204" pitchFamily="18" charset="0"/>
                                </a:rPr>
                                <m:t>𝛼</m:t>
                              </m:r>
                            </m:sub>
                          </m:sSub>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𝛼</m:t>
                              </m:r>
                              <m:r>
                                <a:rPr lang="en-US" sz="3200" b="0" i="1" smtClean="0">
                                  <a:latin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m:t>
                              </m:r>
                            </m:sub>
                          </m:sSub>
                        </m:den>
                      </m:f>
                    </m:oMath>
                  </m:oMathPara>
                </a14:m>
                <a:endParaRPr lang="en-US" sz="3200" dirty="0">
                  <a:latin typeface="Arial Rounded MT Bold" panose="020F0704030504030204" pitchFamily="34" charset="0"/>
                </a:endParaRPr>
              </a:p>
              <a:p>
                <a:endParaRPr lang="en-US" sz="3200" dirty="0" smtClean="0">
                  <a:latin typeface="Arial Rounded MT Bold" panose="020F0704030504030204" pitchFamily="34" charset="0"/>
                </a:endParaRPr>
              </a:p>
            </p:txBody>
          </p:sp>
        </mc:Choice>
        <mc:Fallback xmlns="">
          <p:sp>
            <p:nvSpPr>
              <p:cNvPr id="16" name="TextBox 15"/>
              <p:cNvSpPr txBox="1">
                <a:spLocks noRot="1" noChangeAspect="1" noMove="1" noResize="1" noEditPoints="1" noAdjustHandles="1" noChangeArrowheads="1" noChangeShapeType="1" noTextEdit="1"/>
              </p:cNvSpPr>
              <p:nvPr/>
            </p:nvSpPr>
            <p:spPr>
              <a:xfrm>
                <a:off x="32827011" y="6811797"/>
                <a:ext cx="8992747" cy="3186450"/>
              </a:xfrm>
              <a:prstGeom prst="rect">
                <a:avLst/>
              </a:prstGeom>
              <a:blipFill rotWithShape="0">
                <a:blip r:embed="rId11"/>
                <a:stretch>
                  <a:fillRect l="-1695" t="-2486"/>
                </a:stretch>
              </a:blipFill>
            </p:spPr>
            <p:txBody>
              <a:bodyPr/>
              <a:lstStyle/>
              <a:p>
                <a:r>
                  <a:rPr lang="en-US">
                    <a:noFill/>
                  </a:rPr>
                  <a:t> </a:t>
                </a:r>
              </a:p>
            </p:txBody>
          </p:sp>
        </mc:Fallback>
      </mc:AlternateContent>
      <p:sp>
        <p:nvSpPr>
          <p:cNvPr id="19" name="TextBox 18"/>
          <p:cNvSpPr txBox="1"/>
          <p:nvPr/>
        </p:nvSpPr>
        <p:spPr>
          <a:xfrm>
            <a:off x="25374997" y="16352747"/>
            <a:ext cx="5616042" cy="769441"/>
          </a:xfrm>
          <a:prstGeom prst="rect">
            <a:avLst/>
          </a:prstGeom>
          <a:noFill/>
        </p:spPr>
        <p:txBody>
          <a:bodyPr wrap="square" rtlCol="0">
            <a:spAutoFit/>
          </a:bodyPr>
          <a:lstStyle/>
          <a:p>
            <a:r>
              <a:rPr lang="en-US" sz="4400" b="1" dirty="0" smtClean="0">
                <a:solidFill>
                  <a:srgbClr val="0070C0"/>
                </a:solidFill>
                <a:latin typeface="Arial Rounded MT Bold" panose="020F0704030504030204" pitchFamily="34" charset="0"/>
              </a:rPr>
              <a:t>Heat Release</a:t>
            </a:r>
            <a:endParaRPr lang="en-US" sz="4400" b="1" dirty="0">
              <a:solidFill>
                <a:srgbClr val="0070C0"/>
              </a:solidFill>
              <a:latin typeface="Arial Rounded MT Bold" panose="020F0704030504030204" pitchFamily="34" charset="0"/>
            </a:endParaRPr>
          </a:p>
        </p:txBody>
      </p:sp>
      <mc:AlternateContent xmlns:mc="http://schemas.openxmlformats.org/markup-compatibility/2006" xmlns:a14="http://schemas.microsoft.com/office/drawing/2010/main">
        <mc:Choice Requires="a14">
          <p:sp>
            <p:nvSpPr>
              <p:cNvPr id="20" name="TextBox 19"/>
              <p:cNvSpPr txBox="1"/>
              <p:nvPr/>
            </p:nvSpPr>
            <p:spPr>
              <a:xfrm>
                <a:off x="24362796" y="18002852"/>
                <a:ext cx="5804452" cy="393633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𝜎</m:t>
                      </m:r>
                      <m:r>
                        <a:rPr lang="en-US" sz="3200" i="1">
                          <a:latin typeface="Cambria Math" panose="02040503050406030204" pitchFamily="18" charset="0"/>
                        </a:rPr>
                        <m:t>=</m:t>
                      </m:r>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panose="02040503050406030204" pitchFamily="18" charset="0"/>
                                </a:rPr>
                                <m:t>𝜌</m:t>
                              </m:r>
                            </m:e>
                            <m:sub>
                              <m:r>
                                <a:rPr lang="en-US" sz="3200" i="1">
                                  <a:latin typeface="Cambria Math" panose="02040503050406030204" pitchFamily="18" charset="0"/>
                                </a:rPr>
                                <m:t>𝑝</m:t>
                              </m:r>
                            </m:sub>
                          </m:sSub>
                        </m:num>
                        <m:den>
                          <m:sSub>
                            <m:sSubPr>
                              <m:ctrlPr>
                                <a:rPr lang="en-US" sz="3200" i="1">
                                  <a:latin typeface="Cambria Math" panose="02040503050406030204" pitchFamily="18" charset="0"/>
                                </a:rPr>
                              </m:ctrlPr>
                            </m:sSubPr>
                            <m:e>
                              <m:r>
                                <a:rPr lang="en-US" sz="3200" i="1">
                                  <a:latin typeface="Cambria Math" panose="02040503050406030204" pitchFamily="18" charset="0"/>
                                </a:rPr>
                                <m:t>𝜌</m:t>
                              </m:r>
                            </m:e>
                            <m:sub>
                              <m:r>
                                <a:rPr lang="en-US" sz="3200" i="1">
                                  <a:latin typeface="Cambria Math" panose="02040503050406030204" pitchFamily="18" charset="0"/>
                                </a:rPr>
                                <m:t>𝑝</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𝜌</m:t>
                              </m:r>
                            </m:e>
                            <m:sub>
                              <m:r>
                                <a:rPr lang="en-US" sz="3200" i="1">
                                  <a:latin typeface="Cambria Math" panose="02040503050406030204" pitchFamily="18" charset="0"/>
                                </a:rPr>
                                <m:t>𝛼</m:t>
                              </m:r>
                            </m:sub>
                          </m:sSub>
                          <m:r>
                            <a:rPr lang="en-US" sz="3200" i="1">
                              <a:latin typeface="Cambria Math" panose="02040503050406030204" pitchFamily="18" charset="0"/>
                            </a:rPr>
                            <m:t>(1+</m:t>
                          </m:r>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panose="02040503050406030204" pitchFamily="18" charset="0"/>
                                    </a:rPr>
                                    <m:t>𝜈</m:t>
                                  </m:r>
                                </m:e>
                                <m:sub>
                                  <m:r>
                                    <a:rPr lang="en-US" sz="3200" i="1">
                                      <a:latin typeface="Cambria Math" panose="02040503050406030204" pitchFamily="18" charset="0"/>
                                    </a:rPr>
                                    <m:t>𝑎</m:t>
                                  </m:r>
                                </m:sub>
                              </m:sSub>
                            </m:num>
                            <m:den>
                              <m:sSub>
                                <m:sSubPr>
                                  <m:ctrlPr>
                                    <a:rPr lang="en-US" sz="3200" i="1">
                                      <a:latin typeface="Cambria Math" panose="02040503050406030204" pitchFamily="18" charset="0"/>
                                    </a:rPr>
                                  </m:ctrlPr>
                                </m:sSubPr>
                                <m:e>
                                  <m:r>
                                    <a:rPr lang="en-US" sz="3200" i="1">
                                      <a:latin typeface="Cambria Math" panose="02040503050406030204" pitchFamily="18" charset="0"/>
                                    </a:rPr>
                                    <m:t>𝑈</m:t>
                                  </m:r>
                                </m:e>
                                <m:sub>
                                  <m:r>
                                    <a:rPr lang="en-US" sz="3200" i="1">
                                      <a:latin typeface="Cambria Math" panose="02040503050406030204" pitchFamily="18" charset="0"/>
                                    </a:rPr>
                                    <m:t>𝑝</m:t>
                                  </m:r>
                                </m:sub>
                              </m:sSub>
                            </m:den>
                          </m:f>
                          <m:r>
                            <a:rPr lang="en-US" sz="3200" i="1">
                              <a:latin typeface="Cambria Math" panose="02040503050406030204" pitchFamily="18" charset="0"/>
                            </a:rPr>
                            <m:t>)</m:t>
                          </m:r>
                        </m:den>
                      </m:f>
                    </m:oMath>
                  </m:oMathPara>
                </a14:m>
                <a:endParaRPr lang="en-US" sz="3200" dirty="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𝑄</m:t>
                          </m:r>
                        </m:e>
                        <m:sub>
                          <m:r>
                            <a:rPr lang="en-US" sz="3200" i="1">
                              <a:latin typeface="Cambria Math" panose="02040503050406030204" pitchFamily="18" charset="0"/>
                            </a:rPr>
                            <m:t>𝑓𝑙𝑜𝑤</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𝜌</m:t>
                          </m:r>
                        </m:e>
                        <m:sub>
                          <m:r>
                            <a:rPr lang="en-US" sz="3200" i="1">
                              <a:latin typeface="Cambria Math" panose="02040503050406030204" pitchFamily="18" charset="0"/>
                            </a:rPr>
                            <m:t>𝛼</m:t>
                          </m:r>
                        </m:sub>
                      </m:sSub>
                      <m:sSub>
                        <m:sSubPr>
                          <m:ctrlPr>
                            <a:rPr lang="en-US" sz="3200" i="1">
                              <a:latin typeface="Cambria Math" panose="02040503050406030204" pitchFamily="18" charset="0"/>
                            </a:rPr>
                          </m:ctrlPr>
                        </m:sSubPr>
                        <m:e>
                          <m:r>
                            <a:rPr lang="en-US" sz="3200" i="1">
                              <a:latin typeface="Cambria Math" panose="02040503050406030204" pitchFamily="18" charset="0"/>
                            </a:rPr>
                            <m:t>𝑈</m:t>
                          </m:r>
                        </m:e>
                        <m:sub>
                          <m:r>
                            <a:rPr lang="en-US" sz="3200" i="1">
                              <a:latin typeface="Cambria Math" panose="02040503050406030204" pitchFamily="18" charset="0"/>
                            </a:rPr>
                            <m:t>𝛼</m:t>
                          </m:r>
                        </m:sub>
                      </m:sSub>
                      <m:r>
                        <a:rPr lang="en-US" sz="3200" i="1">
                          <a:latin typeface="Cambria Math" panose="02040503050406030204" pitchFamily="18" charset="0"/>
                        </a:rPr>
                        <m:t>𝜎</m:t>
                      </m:r>
                      <m:f>
                        <m:fPr>
                          <m:ctrlPr>
                            <a:rPr lang="en-US" sz="3200" i="1">
                              <a:latin typeface="Cambria Math" panose="02040503050406030204" pitchFamily="18" charset="0"/>
                            </a:rPr>
                          </m:ctrlPr>
                        </m:fPr>
                        <m:num>
                          <m:r>
                            <a:rPr lang="en-US" sz="3200" i="1">
                              <a:latin typeface="Cambria Math" panose="02040503050406030204" pitchFamily="18" charset="0"/>
                            </a:rPr>
                            <m:t>𝑑</m:t>
                          </m:r>
                        </m:num>
                        <m:den>
                          <m:r>
                            <a:rPr lang="en-US" sz="3200" i="1">
                              <a:latin typeface="Cambria Math" panose="02040503050406030204" pitchFamily="18" charset="0"/>
                            </a:rPr>
                            <m:t>𝑑𝑟</m:t>
                          </m:r>
                        </m:den>
                      </m:f>
                      <m:r>
                        <a:rPr lang="en-US" sz="3200" i="1">
                          <a:latin typeface="Cambria Math" panose="02040503050406030204" pitchFamily="18" charset="0"/>
                        </a:rPr>
                        <m:t>(</m:t>
                      </m:r>
                      <m:f>
                        <m:fPr>
                          <m:ctrlPr>
                            <a:rPr lang="en-US" sz="3200" i="1">
                              <a:latin typeface="Cambria Math" panose="02040503050406030204" pitchFamily="18" charset="0"/>
                            </a:rPr>
                          </m:ctrlPr>
                        </m:fPr>
                        <m:num>
                          <m:sSubSup>
                            <m:sSubSupPr>
                              <m:ctrlPr>
                                <a:rPr lang="en-US" sz="3200" i="1">
                                  <a:latin typeface="Cambria Math" panose="02040503050406030204" pitchFamily="18" charset="0"/>
                                </a:rPr>
                              </m:ctrlPr>
                            </m:sSubSupPr>
                            <m:e>
                              <m:r>
                                <a:rPr lang="en-US" sz="3200" i="1">
                                  <a:latin typeface="Cambria Math" panose="02040503050406030204" pitchFamily="18" charset="0"/>
                                </a:rPr>
                                <m:t>𝜈</m:t>
                              </m:r>
                            </m:e>
                            <m:sub>
                              <m:r>
                                <a:rPr lang="en-US" sz="3200" i="1">
                                  <a:latin typeface="Cambria Math" panose="02040503050406030204" pitchFamily="18" charset="0"/>
                                </a:rPr>
                                <m:t>𝑎</m:t>
                              </m:r>
                            </m:sub>
                            <m:sup>
                              <m:r>
                                <a:rPr lang="en-US" sz="3200" i="1">
                                  <a:latin typeface="Cambria Math" panose="02040503050406030204" pitchFamily="18" charset="0"/>
                                </a:rPr>
                                <m:t>2</m:t>
                              </m:r>
                            </m:sup>
                          </m:sSubSup>
                        </m:num>
                        <m:den>
                          <m:r>
                            <a:rPr lang="en-US" sz="3200" i="1">
                              <a:latin typeface="Cambria Math" panose="02040503050406030204" pitchFamily="18" charset="0"/>
                            </a:rPr>
                            <m:t>2</m:t>
                          </m:r>
                        </m:den>
                      </m:f>
                      <m:r>
                        <a:rPr lang="en-US" sz="3200" i="1">
                          <a:latin typeface="Cambria Math" panose="02040503050406030204" pitchFamily="18" charset="0"/>
                        </a:rPr>
                        <m:t>)</m:t>
                      </m:r>
                    </m:oMath>
                  </m:oMathPara>
                </a14:m>
                <a:endParaRPr lang="en-US" sz="3200" dirty="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𝑄</m:t>
                          </m:r>
                        </m:e>
                        <m:sub>
                          <m:r>
                            <a:rPr lang="en-US" sz="3200" i="1">
                              <a:latin typeface="Cambria Math" panose="02040503050406030204" pitchFamily="18" charset="0"/>
                            </a:rPr>
                            <m:t>𝑠</m:t>
                          </m:r>
                        </m:sub>
                      </m:sSub>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3</m:t>
                          </m:r>
                        </m:num>
                        <m:den>
                          <m:r>
                            <a:rPr lang="en-US" sz="3200" i="1">
                              <a:latin typeface="Cambria Math" panose="02040503050406030204" pitchFamily="18" charset="0"/>
                            </a:rPr>
                            <m:t>2</m:t>
                          </m:r>
                        </m:den>
                      </m:f>
                      <m:sSub>
                        <m:sSubPr>
                          <m:ctrlPr>
                            <a:rPr lang="en-US" sz="3200" i="1">
                              <a:latin typeface="Cambria Math" panose="02040503050406030204" pitchFamily="18" charset="0"/>
                            </a:rPr>
                          </m:ctrlPr>
                        </m:sSubPr>
                        <m:e>
                          <m:r>
                            <a:rPr lang="en-US" sz="3200" i="1">
                              <a:latin typeface="Cambria Math" panose="02040503050406030204" pitchFamily="18" charset="0"/>
                            </a:rPr>
                            <m:t>𝜂</m:t>
                          </m:r>
                        </m:e>
                        <m:sub>
                          <m:r>
                            <a:rPr lang="en-US" sz="3200" i="1">
                              <a:latin typeface="Cambria Math" panose="02040503050406030204" pitchFamily="18" charset="0"/>
                            </a:rPr>
                            <m:t>𝑠</m:t>
                          </m:r>
                        </m:sub>
                      </m:sSub>
                      <m:sSub>
                        <m:sSubPr>
                          <m:ctrlPr>
                            <a:rPr lang="en-US" sz="3200" i="1">
                              <a:latin typeface="Cambria Math" panose="02040503050406030204" pitchFamily="18" charset="0"/>
                            </a:rPr>
                          </m:ctrlPr>
                        </m:sSubPr>
                        <m:e>
                          <m:r>
                            <a:rPr lang="en-US" sz="3200" i="1">
                              <a:latin typeface="Cambria Math" panose="02040503050406030204" pitchFamily="18" charset="0"/>
                            </a:rPr>
                            <m:t>𝑈</m:t>
                          </m:r>
                        </m:e>
                        <m:sub>
                          <m:r>
                            <a:rPr lang="en-US" sz="3200" i="1">
                              <a:latin typeface="Cambria Math" panose="02040503050406030204" pitchFamily="18" charset="0"/>
                            </a:rPr>
                            <m:t>𝑠</m:t>
                          </m:r>
                        </m:sub>
                      </m:sSub>
                      <m:sSub>
                        <m:sSubPr>
                          <m:ctrlPr>
                            <a:rPr lang="en-US" sz="3200" i="1">
                              <a:latin typeface="Cambria Math" panose="02040503050406030204" pitchFamily="18" charset="0"/>
                            </a:rPr>
                          </m:ctrlPr>
                        </m:sSubPr>
                        <m:e>
                          <m:r>
                            <a:rPr lang="en-US" sz="3200" i="1">
                              <a:latin typeface="Cambria Math" panose="02040503050406030204" pitchFamily="18" charset="0"/>
                            </a:rPr>
                            <m:t>𝑘</m:t>
                          </m:r>
                        </m:e>
                        <m:sub>
                          <m:r>
                            <a:rPr lang="en-US" sz="3200" i="1">
                              <a:latin typeface="Cambria Math" panose="02040503050406030204" pitchFamily="18" charset="0"/>
                            </a:rPr>
                            <m:t>𝑏</m:t>
                          </m:r>
                        </m:sub>
                      </m:sSub>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panose="02040503050406030204" pitchFamily="18" charset="0"/>
                                </a:rPr>
                                <m:t>𝑑𝑇</m:t>
                              </m:r>
                            </m:e>
                            <m:sub>
                              <m:r>
                                <a:rPr lang="en-US" sz="3200" i="1">
                                  <a:latin typeface="Cambria Math" panose="02040503050406030204" pitchFamily="18" charset="0"/>
                                </a:rPr>
                                <m:t>𝑠</m:t>
                              </m:r>
                            </m:sub>
                          </m:sSub>
                        </m:num>
                        <m:den>
                          <m:r>
                            <a:rPr lang="en-US" sz="3200" i="1">
                              <a:latin typeface="Cambria Math" panose="02040503050406030204" pitchFamily="18" charset="0"/>
                            </a:rPr>
                            <m:t>𝑑𝑟</m:t>
                          </m:r>
                        </m:den>
                      </m:f>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𝑈</m:t>
                          </m:r>
                        </m:e>
                        <m:sub>
                          <m:r>
                            <a:rPr lang="en-US" sz="3200" i="1">
                              <a:latin typeface="Cambria Math" panose="02040503050406030204" pitchFamily="18" charset="0"/>
                            </a:rPr>
                            <m:t>𝑠</m:t>
                          </m:r>
                        </m:sub>
                      </m:sSub>
                      <m:sSub>
                        <m:sSubPr>
                          <m:ctrlPr>
                            <a:rPr lang="en-US" sz="3200" i="1">
                              <a:latin typeface="Cambria Math" panose="02040503050406030204" pitchFamily="18" charset="0"/>
                            </a:rPr>
                          </m:ctrlPr>
                        </m:sSubPr>
                        <m:e>
                          <m:r>
                            <a:rPr lang="en-US" sz="3200" i="1">
                              <a:latin typeface="Cambria Math" panose="02040503050406030204" pitchFamily="18" charset="0"/>
                            </a:rPr>
                            <m:t>𝑘</m:t>
                          </m:r>
                        </m:e>
                        <m:sub>
                          <m:r>
                            <a:rPr lang="en-US" sz="3200" i="1">
                              <a:latin typeface="Cambria Math" panose="02040503050406030204" pitchFamily="18" charset="0"/>
                            </a:rPr>
                            <m:t>𝑏</m:t>
                          </m:r>
                        </m:sub>
                      </m:sSub>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𝑠</m:t>
                          </m:r>
                        </m:sub>
                      </m:sSub>
                      <m:f>
                        <m:fPr>
                          <m:ctrlPr>
                            <a:rPr lang="en-US" sz="3200" i="1">
                              <a:latin typeface="Cambria Math" panose="02040503050406030204" pitchFamily="18" charset="0"/>
                            </a:rPr>
                          </m:ctrlPr>
                        </m:fPr>
                        <m:num>
                          <m:r>
                            <a:rPr lang="en-US" sz="3200" i="1">
                              <a:latin typeface="Cambria Math" panose="02040503050406030204" pitchFamily="18" charset="0"/>
                            </a:rPr>
                            <m:t>𝑑</m:t>
                          </m:r>
                          <m:sSub>
                            <m:sSubPr>
                              <m:ctrlPr>
                                <a:rPr lang="en-US" sz="3200" i="1">
                                  <a:latin typeface="Cambria Math" panose="02040503050406030204" pitchFamily="18" charset="0"/>
                                </a:rPr>
                              </m:ctrlPr>
                            </m:sSubPr>
                            <m:e>
                              <m:r>
                                <a:rPr lang="en-US" sz="3200" i="1">
                                  <a:latin typeface="Cambria Math" panose="02040503050406030204" pitchFamily="18" charset="0"/>
                                </a:rPr>
                                <m:t>𝜂</m:t>
                              </m:r>
                            </m:e>
                            <m:sub>
                              <m:r>
                                <a:rPr lang="en-US" sz="3200" i="1">
                                  <a:latin typeface="Cambria Math" panose="02040503050406030204" pitchFamily="18" charset="0"/>
                                </a:rPr>
                                <m:t>𝑠</m:t>
                              </m:r>
                            </m:sub>
                          </m:sSub>
                        </m:num>
                        <m:den>
                          <m:r>
                            <a:rPr lang="en-US" sz="3200" i="1">
                              <a:latin typeface="Cambria Math" panose="02040503050406030204" pitchFamily="18" charset="0"/>
                            </a:rPr>
                            <m:t>𝑑𝑟</m:t>
                          </m:r>
                        </m:den>
                      </m:f>
                    </m:oMath>
                  </m:oMathPara>
                </a14:m>
                <a:endParaRPr lang="en-US" sz="3200" dirty="0">
                  <a:latin typeface="Arial Rounded MT Bold" panose="020F0704030504030204" pitchFamily="34" charset="0"/>
                </a:endParaRPr>
              </a:p>
              <a:p>
                <a:endParaRPr lang="en-US" sz="3200" dirty="0">
                  <a:latin typeface="Arial Rounded MT Bold" panose="020F0704030504030204" pitchFamily="34" charset="0"/>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24362796" y="18002852"/>
                <a:ext cx="5804452" cy="3936334"/>
              </a:xfrm>
              <a:prstGeom prst="rect">
                <a:avLst/>
              </a:prstGeom>
              <a:blipFill rotWithShape="0">
                <a:blip r:embed="rId1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16280933" y="18002852"/>
                <a:ext cx="5024230" cy="3334439"/>
              </a:xfrm>
              <a:prstGeom prst="rect">
                <a:avLst/>
              </a:prstGeom>
              <a:noFill/>
            </p:spPr>
            <p:txBody>
              <a:bodyPr wrap="square" rtlCol="0">
                <a:spAutoFit/>
              </a:bodyPr>
              <a:lstStyle/>
              <a:p>
                <a:r>
                  <a:rPr lang="en-US" sz="4000" b="1" dirty="0" smtClean="0">
                    <a:solidFill>
                      <a:srgbClr val="318F86"/>
                    </a:solidFill>
                    <a:latin typeface="Arial Rounded MT Bold" panose="020F0704030504030204" pitchFamily="34" charset="0"/>
                  </a:rPr>
                  <a:t>Particle Velocities</a:t>
                </a:r>
              </a:p>
              <a:p>
                <a:pPr/>
                <a14:m>
                  <m:oMathPara xmlns:m="http://schemas.openxmlformats.org/officeDocument/2006/math">
                    <m:oMathParaPr>
                      <m:jc m:val="centerGroup"/>
                    </m:oMathParaPr>
                    <m:oMath xmlns:m="http://schemas.openxmlformats.org/officeDocument/2006/math">
                      <m:sSub>
                        <m:sSubPr>
                          <m:ctrlPr>
                            <a:rPr lang="en-US" sz="4000" i="1">
                              <a:latin typeface="Cambria Math" panose="02040503050406030204" pitchFamily="18" charset="0"/>
                            </a:rPr>
                          </m:ctrlPr>
                        </m:sSubPr>
                        <m:e>
                          <m:r>
                            <a:rPr lang="en-US" sz="4000" i="1">
                              <a:latin typeface="Cambria Math" panose="02040503050406030204" pitchFamily="18" charset="0"/>
                            </a:rPr>
                            <m:t>𝑈</m:t>
                          </m:r>
                        </m:e>
                        <m:sub>
                          <m:r>
                            <a:rPr lang="en-US" sz="4000" i="1">
                              <a:latin typeface="Cambria Math" panose="02040503050406030204" pitchFamily="18" charset="0"/>
                            </a:rPr>
                            <m:t>𝑝</m:t>
                          </m:r>
                        </m:sub>
                      </m:sSub>
                      <m:r>
                        <a:rPr lang="en-US" sz="4000" i="1">
                          <a:latin typeface="Cambria Math" panose="02040503050406030204" pitchFamily="18" charset="0"/>
                        </a:rPr>
                        <m:t>=</m:t>
                      </m:r>
                      <m:f>
                        <m:fPr>
                          <m:type m:val="lin"/>
                          <m:ctrlPr>
                            <a:rPr lang="en-US" sz="4000" i="1">
                              <a:latin typeface="Cambria Math" panose="02040503050406030204" pitchFamily="18" charset="0"/>
                            </a:rPr>
                          </m:ctrlPr>
                        </m:fPr>
                        <m:num>
                          <m:r>
                            <a:rPr lang="en-US" sz="4000">
                              <a:latin typeface="Cambria Math" panose="02040503050406030204" pitchFamily="18" charset="0"/>
                            </a:rPr>
                            <m:t>750</m:t>
                          </m:r>
                          <m:r>
                            <m:rPr>
                              <m:sty m:val="p"/>
                            </m:rPr>
                            <a:rPr lang="en-US" sz="4000">
                              <a:latin typeface="Cambria Math" panose="02040503050406030204" pitchFamily="18" charset="0"/>
                            </a:rPr>
                            <m:t>km</m:t>
                          </m:r>
                        </m:num>
                        <m:den>
                          <m:r>
                            <a:rPr lang="en-US" sz="4000" i="1">
                              <a:latin typeface="Cambria Math" panose="02040503050406030204" pitchFamily="18" charset="0"/>
                            </a:rPr>
                            <m:t>𝑠</m:t>
                          </m:r>
                        </m:den>
                      </m:f>
                    </m:oMath>
                  </m:oMathPara>
                </a14:m>
                <a:endParaRPr lang="en-US" sz="4000" dirty="0">
                  <a:latin typeface="Arial Rounded MT Bold" panose="020F0704030504030204" pitchFamily="34" charset="0"/>
                </a:endParaRPr>
              </a:p>
              <a:p>
                <a:pPr/>
                <a14:m>
                  <m:oMathPara xmlns:m="http://schemas.openxmlformats.org/officeDocument/2006/math">
                    <m:oMathParaPr>
                      <m:jc m:val="centerGroup"/>
                    </m:oMathParaPr>
                    <m:oMath xmlns:m="http://schemas.openxmlformats.org/officeDocument/2006/math">
                      <m:sSub>
                        <m:sSubPr>
                          <m:ctrlPr>
                            <a:rPr lang="en-US" sz="4000" i="1">
                              <a:latin typeface="Cambria Math" panose="02040503050406030204" pitchFamily="18" charset="0"/>
                            </a:rPr>
                          </m:ctrlPr>
                        </m:sSubPr>
                        <m:e>
                          <m:r>
                            <a:rPr lang="en-US" sz="4000" i="1">
                              <a:latin typeface="Cambria Math" panose="02040503050406030204" pitchFamily="18" charset="0"/>
                            </a:rPr>
                            <m:t>𝑈</m:t>
                          </m:r>
                        </m:e>
                        <m:sub>
                          <m:r>
                            <a:rPr lang="en-US" sz="4000" i="1">
                              <a:latin typeface="Cambria Math" panose="02040503050406030204" pitchFamily="18" charset="0"/>
                            </a:rPr>
                            <m:t>𝛼</m:t>
                          </m:r>
                        </m:sub>
                      </m:sSub>
                      <m:r>
                        <a:rPr lang="en-US" sz="4000" i="1">
                          <a:latin typeface="Cambria Math" panose="02040503050406030204" pitchFamily="18" charset="0"/>
                        </a:rPr>
                        <m:t>=</m:t>
                      </m:r>
                      <m:sSub>
                        <m:sSubPr>
                          <m:ctrlPr>
                            <a:rPr lang="en-US" sz="4000" i="1">
                              <a:latin typeface="Cambria Math" panose="02040503050406030204" pitchFamily="18" charset="0"/>
                            </a:rPr>
                          </m:ctrlPr>
                        </m:sSubPr>
                        <m:e>
                          <m:r>
                            <a:rPr lang="en-US" sz="4000" i="1">
                              <a:latin typeface="Cambria Math" panose="02040503050406030204" pitchFamily="18" charset="0"/>
                            </a:rPr>
                            <m:t>𝑈</m:t>
                          </m:r>
                        </m:e>
                        <m:sub>
                          <m:r>
                            <a:rPr lang="en-US" sz="4000" i="1">
                              <a:latin typeface="Cambria Math" panose="02040503050406030204" pitchFamily="18" charset="0"/>
                            </a:rPr>
                            <m:t>𝑝</m:t>
                          </m:r>
                        </m:sub>
                      </m:sSub>
                      <m:r>
                        <a:rPr lang="en-US" sz="4000" i="1">
                          <a:latin typeface="Cambria Math" panose="02040503050406030204" pitchFamily="18" charset="0"/>
                        </a:rPr>
                        <m:t>+</m:t>
                      </m:r>
                      <m:sSub>
                        <m:sSubPr>
                          <m:ctrlPr>
                            <a:rPr lang="en-US" sz="4000" i="1">
                              <a:latin typeface="Cambria Math" panose="02040503050406030204" pitchFamily="18" charset="0"/>
                            </a:rPr>
                          </m:ctrlPr>
                        </m:sSubPr>
                        <m:e>
                          <m:r>
                            <a:rPr lang="en-US" sz="4000" b="0" i="1" smtClean="0">
                              <a:latin typeface="Cambria Math" panose="02040503050406030204" pitchFamily="18" charset="0"/>
                            </a:rPr>
                            <m:t>𝑢</m:t>
                          </m:r>
                        </m:e>
                        <m:sub>
                          <m:r>
                            <a:rPr lang="en-US" sz="4000" i="1">
                              <a:latin typeface="Cambria Math" panose="02040503050406030204" pitchFamily="18" charset="0"/>
                            </a:rPr>
                            <m:t>𝑎</m:t>
                          </m:r>
                          <m:r>
                            <a:rPr lang="en-US" sz="4000" b="0" i="1" smtClean="0">
                              <a:latin typeface="Cambria Math" panose="02040503050406030204" pitchFamily="18" charset="0"/>
                            </a:rPr>
                            <m:t>1/2</m:t>
                          </m:r>
                        </m:sub>
                      </m:sSub>
                    </m:oMath>
                  </m:oMathPara>
                </a14:m>
                <a:endParaRPr lang="en-US" sz="4000" dirty="0" smtClean="0">
                  <a:latin typeface="Arial Rounded MT Bold" panose="020F0704030504030204" pitchFamily="34" charset="0"/>
                </a:endParaRPr>
              </a:p>
              <a:p>
                <a:r>
                  <a:rPr lang="en-US" sz="2800" dirty="0" smtClean="0">
                    <a:solidFill>
                      <a:srgbClr val="0716A5"/>
                    </a:solidFill>
                    <a:latin typeface="Arial Rounded MT Bold" panose="020F0704030504030204" pitchFamily="34" charset="0"/>
                  </a:rPr>
                  <a:t>750 km/s is about 2000 times faster than the speed of sound.</a:t>
                </a:r>
                <a:endParaRPr lang="en-US" sz="2800" dirty="0">
                  <a:solidFill>
                    <a:srgbClr val="0716A5"/>
                  </a:solidFill>
                  <a:latin typeface="Arial Rounded MT Bold" panose="020F0704030504030204" pitchFamily="34" charset="0"/>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16280933" y="18002852"/>
                <a:ext cx="5024230" cy="3334439"/>
              </a:xfrm>
              <a:prstGeom prst="rect">
                <a:avLst/>
              </a:prstGeom>
              <a:blipFill rotWithShape="0">
                <a:blip r:embed="rId13"/>
                <a:stretch>
                  <a:fillRect l="-4369" t="-3108" r="-971" b="-4205"/>
                </a:stretch>
              </a:blipFill>
            </p:spPr>
            <p:txBody>
              <a:bodyPr/>
              <a:lstStyle/>
              <a:p>
                <a:r>
                  <a:rPr lang="en-US">
                    <a:noFill/>
                  </a:rPr>
                  <a:t> </a:t>
                </a:r>
              </a:p>
            </p:txBody>
          </p:sp>
        </mc:Fallback>
      </mc:AlternateContent>
      <p:pic>
        <p:nvPicPr>
          <p:cNvPr id="22" name="Picture 21"/>
          <p:cNvPicPr>
            <a:picLocks noChangeAspect="1"/>
          </p:cNvPicPr>
          <p:nvPr/>
        </p:nvPicPr>
        <p:blipFill>
          <a:blip r:embed="rId14"/>
          <a:stretch>
            <a:fillRect/>
          </a:stretch>
        </p:blipFill>
        <p:spPr>
          <a:xfrm>
            <a:off x="9487761" y="25766396"/>
            <a:ext cx="3810000" cy="3810000"/>
          </a:xfrm>
          <a:prstGeom prst="rect">
            <a:avLst/>
          </a:prstGeom>
        </p:spPr>
      </p:pic>
      <p:pic>
        <p:nvPicPr>
          <p:cNvPr id="23" name="Picture 22"/>
          <p:cNvPicPr>
            <a:picLocks noChangeAspect="1"/>
          </p:cNvPicPr>
          <p:nvPr/>
        </p:nvPicPr>
        <p:blipFill>
          <a:blip r:embed="rId15"/>
          <a:stretch>
            <a:fillRect/>
          </a:stretch>
        </p:blipFill>
        <p:spPr>
          <a:xfrm>
            <a:off x="28227026" y="22879447"/>
            <a:ext cx="5051426" cy="5051426"/>
          </a:xfrm>
          <a:prstGeom prst="rect">
            <a:avLst/>
          </a:prstGeom>
        </p:spPr>
      </p:pic>
      <p:pic>
        <p:nvPicPr>
          <p:cNvPr id="24" name="Picture 23"/>
          <p:cNvPicPr>
            <a:picLocks noChangeAspect="1"/>
          </p:cNvPicPr>
          <p:nvPr/>
        </p:nvPicPr>
        <p:blipFill>
          <a:blip r:embed="rId16"/>
          <a:stretch>
            <a:fillRect/>
          </a:stretch>
        </p:blipFill>
        <p:spPr>
          <a:xfrm>
            <a:off x="22367263" y="22819849"/>
            <a:ext cx="5118913" cy="5118913"/>
          </a:xfrm>
          <a:prstGeom prst="rect">
            <a:avLst/>
          </a:prstGeom>
        </p:spPr>
      </p:pic>
      <p:pic>
        <p:nvPicPr>
          <p:cNvPr id="25" name="Picture 24"/>
          <p:cNvPicPr>
            <a:picLocks noChangeAspect="1"/>
          </p:cNvPicPr>
          <p:nvPr/>
        </p:nvPicPr>
        <p:blipFill>
          <a:blip r:embed="rId17"/>
          <a:stretch>
            <a:fillRect/>
          </a:stretch>
        </p:blipFill>
        <p:spPr>
          <a:xfrm>
            <a:off x="34597397" y="21777515"/>
            <a:ext cx="5900531" cy="5900531"/>
          </a:xfrm>
          <a:prstGeom prst="rect">
            <a:avLst/>
          </a:prstGeom>
        </p:spPr>
      </p:pic>
      <p:sp>
        <p:nvSpPr>
          <p:cNvPr id="27" name="TextBox 26"/>
          <p:cNvSpPr txBox="1"/>
          <p:nvPr/>
        </p:nvSpPr>
        <p:spPr>
          <a:xfrm>
            <a:off x="16645832" y="4279830"/>
            <a:ext cx="3120617" cy="1261884"/>
          </a:xfrm>
          <a:prstGeom prst="rect">
            <a:avLst/>
          </a:prstGeom>
          <a:noFill/>
        </p:spPr>
        <p:txBody>
          <a:bodyPr wrap="square" rtlCol="0">
            <a:spAutoFit/>
          </a:bodyPr>
          <a:lstStyle/>
          <a:p>
            <a:r>
              <a:rPr lang="en-US" sz="4400" b="1" dirty="0" smtClean="0">
                <a:solidFill>
                  <a:srgbClr val="318F86"/>
                </a:solidFill>
                <a:latin typeface="Arial Rounded MT Bold" panose="020F0704030504030204" pitchFamily="34" charset="0"/>
              </a:rPr>
              <a:t>Overview</a:t>
            </a:r>
          </a:p>
          <a:p>
            <a:endParaRPr lang="en-US" sz="3200" dirty="0">
              <a:latin typeface="Arial Rounded MT Bold" panose="020F0704030504030204" pitchFamily="34" charset="0"/>
            </a:endParaRPr>
          </a:p>
        </p:txBody>
      </p:sp>
      <p:sp>
        <p:nvSpPr>
          <p:cNvPr id="28" name="TextBox 27"/>
          <p:cNvSpPr txBox="1"/>
          <p:nvPr/>
        </p:nvSpPr>
        <p:spPr>
          <a:xfrm>
            <a:off x="1173039" y="4759655"/>
            <a:ext cx="7141637" cy="5170646"/>
          </a:xfrm>
          <a:prstGeom prst="rect">
            <a:avLst/>
          </a:prstGeom>
          <a:noFill/>
        </p:spPr>
        <p:txBody>
          <a:bodyPr wrap="square" rtlCol="0">
            <a:spAutoFit/>
          </a:bodyPr>
          <a:lstStyle/>
          <a:p>
            <a:r>
              <a:rPr lang="en-US" sz="3000" dirty="0">
                <a:solidFill>
                  <a:srgbClr val="0716A5"/>
                </a:solidFill>
                <a:latin typeface="Arial Rounded MT Bold" panose="020F0704030504030204" pitchFamily="34" charset="0"/>
              </a:rPr>
              <a:t>The solar wind consists of individual charged particles moving outward from the </a:t>
            </a:r>
            <a:r>
              <a:rPr lang="en-US" sz="3000" dirty="0" smtClean="0">
                <a:solidFill>
                  <a:srgbClr val="0716A5"/>
                </a:solidFill>
                <a:latin typeface="Arial Rounded MT Bold" panose="020F0704030504030204" pitchFamily="34" charset="0"/>
              </a:rPr>
              <a:t>Sun</a:t>
            </a:r>
            <a:r>
              <a:rPr lang="en-US" sz="3000" dirty="0">
                <a:solidFill>
                  <a:srgbClr val="0716A5"/>
                </a:solidFill>
                <a:latin typeface="Arial Rounded MT Bold" panose="020F0704030504030204" pitchFamily="34" charset="0"/>
              </a:rPr>
              <a:t>.  95% of </a:t>
            </a:r>
            <a:r>
              <a:rPr lang="en-US" sz="3000" dirty="0" smtClean="0">
                <a:solidFill>
                  <a:srgbClr val="0716A5"/>
                </a:solidFill>
                <a:latin typeface="Arial Rounded MT Bold" panose="020F0704030504030204" pitchFamily="34" charset="0"/>
              </a:rPr>
              <a:t>the </a:t>
            </a:r>
            <a:r>
              <a:rPr lang="en-US" sz="3000" dirty="0">
                <a:solidFill>
                  <a:srgbClr val="0716A5"/>
                </a:solidFill>
                <a:latin typeface="Arial Rounded MT Bold" panose="020F0704030504030204" pitchFamily="34" charset="0"/>
              </a:rPr>
              <a:t>positively charged particles are single protons.  The remaining 5% is mostly helium ions which consist of </a:t>
            </a:r>
            <a:r>
              <a:rPr lang="en-US" sz="3000" dirty="0" smtClean="0">
                <a:solidFill>
                  <a:srgbClr val="0716A5"/>
                </a:solidFill>
                <a:latin typeface="Arial Rounded MT Bold" panose="020F0704030504030204" pitchFamily="34" charset="0"/>
              </a:rPr>
              <a:t>2 protons and 2 neutrons.  </a:t>
            </a:r>
            <a:r>
              <a:rPr lang="en-US" sz="3000" dirty="0">
                <a:solidFill>
                  <a:srgbClr val="0716A5"/>
                </a:solidFill>
                <a:latin typeface="Arial Rounded MT Bold" panose="020F0704030504030204" pitchFamily="34" charset="0"/>
              </a:rPr>
              <a:t>Therefore the hellion ions (or alpha particles) make up 20% of the mass density and have a very important effect on solar wind dynamics</a:t>
            </a:r>
            <a:r>
              <a:rPr lang="en-US" sz="3000" dirty="0" smtClean="0">
                <a:solidFill>
                  <a:srgbClr val="0716A5"/>
                </a:solidFill>
                <a:latin typeface="Arial Rounded MT Bold" panose="020F0704030504030204" pitchFamily="34" charset="0"/>
              </a:rPr>
              <a:t>.</a:t>
            </a:r>
          </a:p>
        </p:txBody>
      </p:sp>
      <mc:AlternateContent xmlns:mc="http://schemas.openxmlformats.org/markup-compatibility/2006" xmlns:a14="http://schemas.microsoft.com/office/drawing/2010/main">
        <mc:Choice Requires="a14">
          <p:sp>
            <p:nvSpPr>
              <p:cNvPr id="29" name="TextBox 28"/>
              <p:cNvSpPr txBox="1"/>
              <p:nvPr/>
            </p:nvSpPr>
            <p:spPr>
              <a:xfrm>
                <a:off x="14818508" y="5307208"/>
                <a:ext cx="7013118" cy="10783208"/>
              </a:xfrm>
              <a:prstGeom prst="rect">
                <a:avLst/>
              </a:prstGeom>
              <a:noFill/>
            </p:spPr>
            <p:txBody>
              <a:bodyPr wrap="square" rtlCol="0">
                <a:spAutoFit/>
              </a:bodyPr>
              <a:lstStyle/>
              <a:p>
                <a:pPr marL="457200" lvl="0" indent="-457200">
                  <a:buFont typeface="Arial" panose="020B0604020202020204" pitchFamily="34" charset="0"/>
                  <a:buChar char="•"/>
                </a:pPr>
                <a:r>
                  <a:rPr lang="en-US" sz="3000" dirty="0" smtClean="0">
                    <a:solidFill>
                      <a:srgbClr val="0716A5"/>
                    </a:solidFill>
                    <a:latin typeface="Arial Rounded MT Bold" panose="020F0704030504030204" pitchFamily="34" charset="0"/>
                  </a:rPr>
                  <a:t>Solar wind is accelerated in the corona (the </a:t>
                </a:r>
                <a:r>
                  <a:rPr lang="en-US" sz="3000" dirty="0">
                    <a:solidFill>
                      <a:srgbClr val="0716A5"/>
                    </a:solidFill>
                    <a:latin typeface="Arial Rounded MT Bold" panose="020F0704030504030204" pitchFamily="34" charset="0"/>
                  </a:rPr>
                  <a:t>hot outer atmosphere of the </a:t>
                </a:r>
                <a:r>
                  <a:rPr lang="en-US" sz="3000" dirty="0" smtClean="0">
                    <a:solidFill>
                      <a:srgbClr val="0716A5"/>
                    </a:solidFill>
                    <a:latin typeface="Arial Rounded MT Bold" panose="020F0704030504030204" pitchFamily="34" charset="0"/>
                  </a:rPr>
                  <a:t>Sun </a:t>
                </a:r>
                <a:r>
                  <a:rPr lang="en-US" sz="3000" dirty="0">
                    <a:solidFill>
                      <a:srgbClr val="0716A5"/>
                    </a:solidFill>
                    <a:latin typeface="Arial Rounded MT Bold" panose="020F0704030504030204" pitchFamily="34" charset="0"/>
                  </a:rPr>
                  <a:t>that can be seen during total eclipses)</a:t>
                </a:r>
              </a:p>
              <a:p>
                <a:pPr marL="457200" lvl="0" indent="-457200">
                  <a:buFont typeface="Arial" panose="020B0604020202020204" pitchFamily="34" charset="0"/>
                  <a:buChar char="•"/>
                </a:pPr>
                <a:r>
                  <a:rPr lang="en-US" sz="3000" dirty="0">
                    <a:solidFill>
                      <a:srgbClr val="0716A5"/>
                    </a:solidFill>
                    <a:latin typeface="Arial Rounded MT Bold" panose="020F0704030504030204" pitchFamily="34" charset="0"/>
                  </a:rPr>
                  <a:t>The alpha particles </a:t>
                </a:r>
                <a:r>
                  <a:rPr lang="en-US" sz="3000" dirty="0" smtClean="0">
                    <a:solidFill>
                      <a:srgbClr val="0716A5"/>
                    </a:solidFill>
                    <a:latin typeface="Arial Rounded MT Bold" panose="020F0704030504030204" pitchFamily="34" charset="0"/>
                  </a:rPr>
                  <a:t>can be prone to preferential acceleration, so </a:t>
                </a:r>
                <a:r>
                  <a:rPr lang="en-US" sz="3000" dirty="0">
                    <a:solidFill>
                      <a:srgbClr val="0716A5"/>
                    </a:solidFill>
                    <a:latin typeface="Arial Rounded MT Bold" panose="020F0704030504030204" pitchFamily="34" charset="0"/>
                  </a:rPr>
                  <a:t>alpha particles start out moving faster.  This process is still not understood. </a:t>
                </a:r>
              </a:p>
              <a:p>
                <a:pPr marL="457200" lvl="0" indent="-457200">
                  <a:buFont typeface="Arial" panose="020B0604020202020204" pitchFamily="34" charset="0"/>
                  <a:buChar char="•"/>
                </a:pPr>
                <a:r>
                  <a:rPr lang="en-US" sz="3000" dirty="0">
                    <a:solidFill>
                      <a:srgbClr val="0716A5"/>
                    </a:solidFill>
                    <a:latin typeface="Arial Rounded MT Bold" panose="020F0704030504030204" pitchFamily="34" charset="0"/>
                  </a:rPr>
                  <a:t> Wave instabilities limit the relative speed between protons and alpha particles. Therefore, the instability thresholds set speed limits on the relative speed between </a:t>
                </a:r>
                <a:r>
                  <a:rPr lang="en-US" sz="3000" dirty="0" smtClean="0">
                    <a:solidFill>
                      <a:srgbClr val="0716A5"/>
                    </a:solidFill>
                    <a:latin typeface="Arial Rounded MT Bold" panose="020F0704030504030204" pitchFamily="34" charset="0"/>
                  </a:rPr>
                  <a:t>protons </a:t>
                </a:r>
                <a:r>
                  <a:rPr lang="en-US" sz="3000" dirty="0">
                    <a:solidFill>
                      <a:srgbClr val="0716A5"/>
                    </a:solidFill>
                    <a:latin typeface="Arial Rounded MT Bold" panose="020F0704030504030204" pitchFamily="34" charset="0"/>
                  </a:rPr>
                  <a:t>and alpha particles.</a:t>
                </a:r>
              </a:p>
              <a:p>
                <a:pPr marL="457200" indent="-457200">
                  <a:buFont typeface="Arial" panose="020B0604020202020204" pitchFamily="34" charset="0"/>
                  <a:buChar char="•"/>
                </a:pPr>
                <a:r>
                  <a:rPr lang="en-US" sz="3000" dirty="0">
                    <a:solidFill>
                      <a:srgbClr val="0716A5"/>
                    </a:solidFill>
                    <a:latin typeface="Arial Rounded MT Bold" panose="020F0704030504030204" pitchFamily="34" charset="0"/>
                  </a:rPr>
                  <a:t>Once </a:t>
                </a:r>
                <a:r>
                  <a:rPr lang="en-US" sz="3000" dirty="0" smtClean="0">
                    <a:solidFill>
                      <a:srgbClr val="0716A5"/>
                    </a:solidFill>
                    <a:latin typeface="Arial Rounded MT Bold" panose="020F0704030504030204" pitchFamily="34" charset="0"/>
                  </a:rPr>
                  <a:t>an instability </a:t>
                </a:r>
                <a:r>
                  <a:rPr lang="en-US" sz="3000" dirty="0">
                    <a:solidFill>
                      <a:srgbClr val="0716A5"/>
                    </a:solidFill>
                    <a:latin typeface="Arial Rounded MT Bold" panose="020F0704030504030204" pitchFamily="34" charset="0"/>
                  </a:rPr>
                  <a:t>is triggered, the alpha particles are decelerated and release energy which we call </a:t>
                </a:r>
                <a14:m>
                  <m:oMath xmlns:m="http://schemas.openxmlformats.org/officeDocument/2006/math">
                    <m:sSub>
                      <m:sSubPr>
                        <m:ctrlPr>
                          <a:rPr lang="en-US" sz="3000" i="1">
                            <a:solidFill>
                              <a:srgbClr val="0716A5"/>
                            </a:solidFill>
                            <a:latin typeface="Cambria Math" panose="02040503050406030204" pitchFamily="18" charset="0"/>
                          </a:rPr>
                        </m:ctrlPr>
                      </m:sSubPr>
                      <m:e>
                        <m:r>
                          <a:rPr lang="en-US" sz="3000" i="1">
                            <a:solidFill>
                              <a:srgbClr val="0716A5"/>
                            </a:solidFill>
                            <a:latin typeface="Cambria Math" panose="02040503050406030204" pitchFamily="18" charset="0"/>
                          </a:rPr>
                          <m:t>𝑄</m:t>
                        </m:r>
                      </m:e>
                      <m:sub>
                        <m:r>
                          <a:rPr lang="en-US" sz="3000" i="1">
                            <a:solidFill>
                              <a:srgbClr val="0716A5"/>
                            </a:solidFill>
                            <a:latin typeface="Cambria Math" panose="02040503050406030204" pitchFamily="18" charset="0"/>
                          </a:rPr>
                          <m:t>𝑓𝑙𝑜𝑤</m:t>
                        </m:r>
                      </m:sub>
                    </m:sSub>
                  </m:oMath>
                </a14:m>
                <a:r>
                  <a:rPr lang="en-US" sz="3000" dirty="0" smtClean="0">
                    <a:solidFill>
                      <a:srgbClr val="0716A5"/>
                    </a:solidFill>
                    <a:latin typeface="Arial Rounded MT Bold" panose="020F0704030504030204" pitchFamily="34" charset="0"/>
                  </a:rPr>
                  <a:t>.</a:t>
                </a:r>
              </a:p>
              <a:p>
                <a:pPr marL="457200" lvl="0" indent="-457200">
                  <a:buFont typeface="Arial" panose="020B0604020202020204" pitchFamily="34" charset="0"/>
                  <a:buChar char="•"/>
                </a:pPr>
                <a14:m>
                  <m:oMath xmlns:m="http://schemas.openxmlformats.org/officeDocument/2006/math">
                    <m:sSub>
                      <m:sSubPr>
                        <m:ctrlPr>
                          <a:rPr lang="en-US" sz="3000" i="1">
                            <a:solidFill>
                              <a:srgbClr val="0716A5"/>
                            </a:solidFill>
                            <a:latin typeface="Cambria Math" panose="02040503050406030204" pitchFamily="18" charset="0"/>
                          </a:rPr>
                        </m:ctrlPr>
                      </m:sSubPr>
                      <m:e>
                        <m:r>
                          <a:rPr lang="en-US" sz="3000" i="1">
                            <a:solidFill>
                              <a:srgbClr val="0716A5"/>
                            </a:solidFill>
                            <a:latin typeface="Cambria Math" panose="02040503050406030204" pitchFamily="18" charset="0"/>
                          </a:rPr>
                          <m:t>𝑄</m:t>
                        </m:r>
                      </m:e>
                      <m:sub>
                        <m:r>
                          <a:rPr lang="en-US" sz="3000" b="0" i="1" smtClean="0">
                            <a:solidFill>
                              <a:srgbClr val="0716A5"/>
                            </a:solidFill>
                            <a:latin typeface="Cambria Math" panose="02040503050406030204" pitchFamily="18" charset="0"/>
                          </a:rPr>
                          <m:t>𝑝</m:t>
                        </m:r>
                      </m:sub>
                    </m:sSub>
                  </m:oMath>
                </a14:m>
                <a:r>
                  <a:rPr lang="en-US" sz="3000" dirty="0" smtClean="0">
                    <a:solidFill>
                      <a:srgbClr val="0716A5"/>
                    </a:solidFill>
                    <a:latin typeface="Arial Rounded MT Bold" panose="020F0704030504030204" pitchFamily="34" charset="0"/>
                  </a:rPr>
                  <a:t> </a:t>
                </a:r>
                <a:r>
                  <a:rPr lang="en-US" sz="3000" dirty="0">
                    <a:solidFill>
                      <a:srgbClr val="0716A5"/>
                    </a:solidFill>
                    <a:latin typeface="Arial Rounded MT Bold" panose="020F0704030504030204" pitchFamily="34" charset="0"/>
                  </a:rPr>
                  <a:t>and </a:t>
                </a:r>
                <a14:m>
                  <m:oMath xmlns:m="http://schemas.openxmlformats.org/officeDocument/2006/math">
                    <m:sSub>
                      <m:sSubPr>
                        <m:ctrlPr>
                          <a:rPr lang="en-US" sz="3000" i="1">
                            <a:solidFill>
                              <a:srgbClr val="0716A5"/>
                            </a:solidFill>
                            <a:latin typeface="Cambria Math" panose="02040503050406030204" pitchFamily="18" charset="0"/>
                          </a:rPr>
                        </m:ctrlPr>
                      </m:sSubPr>
                      <m:e>
                        <m:r>
                          <a:rPr lang="en-US" sz="3000" i="1">
                            <a:solidFill>
                              <a:srgbClr val="0716A5"/>
                            </a:solidFill>
                            <a:latin typeface="Cambria Math" panose="02040503050406030204" pitchFamily="18" charset="0"/>
                          </a:rPr>
                          <m:t>𝑄</m:t>
                        </m:r>
                      </m:e>
                      <m:sub>
                        <m:r>
                          <a:rPr lang="en-US" sz="3000" b="0" i="1" smtClean="0">
                            <a:solidFill>
                              <a:srgbClr val="0716A5"/>
                            </a:solidFill>
                            <a:latin typeface="Cambria Math" panose="02040503050406030204" pitchFamily="18" charset="0"/>
                          </a:rPr>
                          <m:t>𝑎𝑙𝑝h𝑎</m:t>
                        </m:r>
                      </m:sub>
                    </m:sSub>
                  </m:oMath>
                </a14:m>
                <a:r>
                  <a:rPr lang="en-US" sz="3000" dirty="0" smtClean="0">
                    <a:solidFill>
                      <a:srgbClr val="0716A5"/>
                    </a:solidFill>
                    <a:latin typeface="Arial Rounded MT Bold" panose="020F0704030504030204" pitchFamily="34" charset="0"/>
                  </a:rPr>
                  <a:t> represent </a:t>
                </a:r>
                <a:r>
                  <a:rPr lang="en-US" sz="3000" dirty="0">
                    <a:solidFill>
                      <a:srgbClr val="0716A5"/>
                    </a:solidFill>
                    <a:latin typeface="Arial Rounded MT Bold" panose="020F0704030504030204" pitchFamily="34" charset="0"/>
                  </a:rPr>
                  <a:t>the energy that is missing in order to explain the observed proton and alpha particle temperatures</a:t>
                </a:r>
                <a:r>
                  <a:rPr lang="en-US" sz="3000" dirty="0" smtClean="0">
                    <a:solidFill>
                      <a:srgbClr val="0716A5"/>
                    </a:solidFill>
                    <a:latin typeface="Arial Rounded MT Bold" panose="020F0704030504030204" pitchFamily="34" charset="0"/>
                  </a:rPr>
                  <a:t>.</a:t>
                </a:r>
                <a:endParaRPr lang="en-US" sz="3000" dirty="0">
                  <a:solidFill>
                    <a:srgbClr val="0716A5"/>
                  </a:solidFill>
                  <a:latin typeface="Arial Rounded MT Bold" panose="020F0704030504030204" pitchFamily="34" charset="0"/>
                </a:endParaRPr>
              </a:p>
            </p:txBody>
          </p:sp>
        </mc:Choice>
        <mc:Fallback xmlns="">
          <p:sp>
            <p:nvSpPr>
              <p:cNvPr id="29" name="TextBox 28"/>
              <p:cNvSpPr txBox="1">
                <a:spLocks noRot="1" noChangeAspect="1" noMove="1" noResize="1" noEditPoints="1" noAdjustHandles="1" noChangeArrowheads="1" noChangeShapeType="1" noTextEdit="1"/>
              </p:cNvSpPr>
              <p:nvPr/>
            </p:nvSpPr>
            <p:spPr>
              <a:xfrm>
                <a:off x="14818508" y="5307208"/>
                <a:ext cx="7013118" cy="10783208"/>
              </a:xfrm>
              <a:prstGeom prst="rect">
                <a:avLst/>
              </a:prstGeom>
              <a:blipFill rotWithShape="0">
                <a:blip r:embed="rId18"/>
                <a:stretch>
                  <a:fillRect l="-1826" t="-735" r="-3043" b="-791"/>
                </a:stretch>
              </a:blipFill>
            </p:spPr>
            <p:txBody>
              <a:bodyPr/>
              <a:lstStyle/>
              <a:p>
                <a:r>
                  <a:rPr lang="en-US">
                    <a:noFill/>
                  </a:rPr>
                  <a:t> </a:t>
                </a:r>
              </a:p>
            </p:txBody>
          </p:sp>
        </mc:Fallback>
      </mc:AlternateContent>
      <p:sp>
        <p:nvSpPr>
          <p:cNvPr id="30" name="TextBox 29"/>
          <p:cNvSpPr txBox="1"/>
          <p:nvPr/>
        </p:nvSpPr>
        <p:spPr>
          <a:xfrm>
            <a:off x="8475137" y="29576396"/>
            <a:ext cx="13455248" cy="1938992"/>
          </a:xfrm>
          <a:prstGeom prst="rect">
            <a:avLst/>
          </a:prstGeom>
          <a:noFill/>
        </p:spPr>
        <p:txBody>
          <a:bodyPr wrap="square" rtlCol="0">
            <a:spAutoFit/>
          </a:bodyPr>
          <a:lstStyle/>
          <a:p>
            <a:r>
              <a:rPr lang="en-US" sz="1600" dirty="0" smtClean="0">
                <a:solidFill>
                  <a:srgbClr val="0716A5"/>
                </a:solidFill>
                <a:latin typeface="Arial Rounded MT Bold" panose="020F0704030504030204" pitchFamily="34" charset="0"/>
              </a:rPr>
              <a:t>References</a:t>
            </a:r>
          </a:p>
          <a:p>
            <a:r>
              <a:rPr lang="en-US" sz="1600" dirty="0">
                <a:solidFill>
                  <a:srgbClr val="0716A5"/>
                </a:solidFill>
                <a:latin typeface="Arial Rounded MT Bold" panose="020F0704030504030204" pitchFamily="34" charset="0"/>
              </a:rPr>
              <a:t>Marsch, E., Muhlhauser, K., Schwenn, R., &amp; Rosenbauer, H. (). Solar Wind Protons: Three Dimensional Velocity Distributions and Derived Plasma Parameters Measured Between 0.3 and 1 AU. </a:t>
            </a:r>
            <a:r>
              <a:rPr lang="en-US" sz="1600" i="1" dirty="0">
                <a:solidFill>
                  <a:srgbClr val="0716A5"/>
                </a:solidFill>
                <a:latin typeface="Arial Rounded MT Bold" panose="020F0704030504030204" pitchFamily="34" charset="0"/>
              </a:rPr>
              <a:t>Journal of Astrophysical Research</a:t>
            </a:r>
            <a:r>
              <a:rPr lang="en-US" sz="1600" dirty="0">
                <a:solidFill>
                  <a:srgbClr val="0716A5"/>
                </a:solidFill>
                <a:latin typeface="Arial Rounded MT Bold" panose="020F0704030504030204" pitchFamily="34" charset="0"/>
              </a:rPr>
              <a:t>, </a:t>
            </a:r>
            <a:r>
              <a:rPr lang="en-US" sz="1600" i="1" dirty="0">
                <a:solidFill>
                  <a:srgbClr val="0716A5"/>
                </a:solidFill>
                <a:latin typeface="Arial Rounded MT Bold" panose="020F0704030504030204" pitchFamily="34" charset="0"/>
              </a:rPr>
              <a:t>87</a:t>
            </a:r>
            <a:r>
              <a:rPr lang="en-US" sz="1600" dirty="0">
                <a:solidFill>
                  <a:srgbClr val="0716A5"/>
                </a:solidFill>
                <a:latin typeface="Arial Rounded MT Bold" panose="020F0704030504030204" pitchFamily="34" charset="0"/>
              </a:rPr>
              <a:t>, 52-72.</a:t>
            </a:r>
          </a:p>
          <a:p>
            <a:r>
              <a:rPr lang="en-US" sz="1600" dirty="0">
                <a:solidFill>
                  <a:srgbClr val="0716A5"/>
                </a:solidFill>
                <a:latin typeface="Arial Rounded MT Bold" panose="020F0704030504030204" pitchFamily="34" charset="0"/>
              </a:rPr>
              <a:t>Marsch, E., Muhlhauser, K., Schwenn, R., &amp; Rosenbauer, H. (). Solar Wind Helium Ions: Observations of the Helios Solar Probes between 0.3 and 1 AU. </a:t>
            </a:r>
            <a:r>
              <a:rPr lang="en-US" sz="1600" i="1" dirty="0">
                <a:solidFill>
                  <a:srgbClr val="0716A5"/>
                </a:solidFill>
                <a:latin typeface="Arial Rounded MT Bold" panose="020F0704030504030204" pitchFamily="34" charset="0"/>
              </a:rPr>
              <a:t>Journal of Astrophysical Research</a:t>
            </a:r>
            <a:r>
              <a:rPr lang="en-US" sz="1600" dirty="0">
                <a:solidFill>
                  <a:srgbClr val="0716A5"/>
                </a:solidFill>
                <a:latin typeface="Arial Rounded MT Bold" panose="020F0704030504030204" pitchFamily="34" charset="0"/>
              </a:rPr>
              <a:t>, </a:t>
            </a:r>
            <a:r>
              <a:rPr lang="en-US" sz="1600" i="1" dirty="0">
                <a:solidFill>
                  <a:srgbClr val="0716A5"/>
                </a:solidFill>
                <a:latin typeface="Arial Rounded MT Bold" panose="020F0704030504030204" pitchFamily="34" charset="0"/>
              </a:rPr>
              <a:t>87</a:t>
            </a:r>
            <a:r>
              <a:rPr lang="en-US" sz="1600" dirty="0">
                <a:solidFill>
                  <a:srgbClr val="0716A5"/>
                </a:solidFill>
                <a:latin typeface="Arial Rounded MT Bold" panose="020F0704030504030204" pitchFamily="34" charset="0"/>
              </a:rPr>
              <a:t>, 35-51.</a:t>
            </a:r>
          </a:p>
          <a:p>
            <a:r>
              <a:rPr lang="en-US" sz="2000" dirty="0">
                <a:solidFill>
                  <a:srgbClr val="0716A5"/>
                </a:solidFill>
                <a:latin typeface="Arial Rounded MT Bold" panose="020F0704030504030204" pitchFamily="34" charset="0"/>
              </a:rPr>
              <a:t>Verscharen, D., Bourouaine, S., &amp; Chandran, B. (). Instabilities driven by the drift and temperature </a:t>
            </a:r>
            <a:r>
              <a:rPr lang="en-US" sz="2000" dirty="0" smtClean="0">
                <a:solidFill>
                  <a:srgbClr val="0716A5"/>
                </a:solidFill>
                <a:latin typeface="Arial Rounded MT Bold" panose="020F0704030504030204" pitchFamily="34" charset="0"/>
              </a:rPr>
              <a:t>anisotropy </a:t>
            </a:r>
            <a:r>
              <a:rPr lang="en-US" sz="2000" dirty="0">
                <a:solidFill>
                  <a:srgbClr val="0716A5"/>
                </a:solidFill>
                <a:latin typeface="Arial Rounded MT Bold" panose="020F0704030504030204" pitchFamily="34" charset="0"/>
              </a:rPr>
              <a:t>of alpha particles in the solar wind. </a:t>
            </a:r>
            <a:r>
              <a:rPr lang="en-US" sz="2000" i="1" dirty="0">
                <a:solidFill>
                  <a:srgbClr val="0716A5"/>
                </a:solidFill>
                <a:latin typeface="Arial Rounded MT Bold" panose="020F0704030504030204" pitchFamily="34" charset="0"/>
              </a:rPr>
              <a:t>The Astrophysical journal</a:t>
            </a:r>
            <a:r>
              <a:rPr lang="en-US" sz="2000" dirty="0">
                <a:solidFill>
                  <a:srgbClr val="0716A5"/>
                </a:solidFill>
                <a:latin typeface="Arial Rounded MT Bold" panose="020F0704030504030204" pitchFamily="34" charset="0"/>
              </a:rPr>
              <a:t>, </a:t>
            </a:r>
            <a:r>
              <a:rPr lang="en-US" sz="2000" i="1" dirty="0">
                <a:solidFill>
                  <a:srgbClr val="0716A5"/>
                </a:solidFill>
                <a:latin typeface="Arial Rounded MT Bold" panose="020F0704030504030204" pitchFamily="34" charset="0"/>
              </a:rPr>
              <a:t>773</a:t>
            </a:r>
            <a:r>
              <a:rPr lang="en-US" sz="2000" dirty="0" smtClean="0">
                <a:solidFill>
                  <a:srgbClr val="0716A5"/>
                </a:solidFill>
                <a:latin typeface="Arial Rounded MT Bold" panose="020F0704030504030204" pitchFamily="34" charset="0"/>
              </a:rPr>
              <a:t>.</a:t>
            </a:r>
            <a:endParaRPr lang="en-US" sz="2000" dirty="0">
              <a:solidFill>
                <a:srgbClr val="0716A5"/>
              </a:solidFill>
              <a:latin typeface="Arial Rounded MT Bold" panose="020F0704030504030204" pitchFamily="34" charset="0"/>
            </a:endParaRPr>
          </a:p>
        </p:txBody>
      </p:sp>
      <p:sp>
        <p:nvSpPr>
          <p:cNvPr id="31" name="TextBox 30"/>
          <p:cNvSpPr txBox="1"/>
          <p:nvPr/>
        </p:nvSpPr>
        <p:spPr>
          <a:xfrm>
            <a:off x="33913141" y="3067544"/>
            <a:ext cx="6409083" cy="707886"/>
          </a:xfrm>
          <a:prstGeom prst="rect">
            <a:avLst/>
          </a:prstGeom>
          <a:noFill/>
        </p:spPr>
        <p:txBody>
          <a:bodyPr wrap="square" rtlCol="0">
            <a:spAutoFit/>
          </a:bodyPr>
          <a:lstStyle/>
          <a:p>
            <a:r>
              <a:rPr lang="en-US" sz="4000" b="1" dirty="0" smtClean="0">
                <a:solidFill>
                  <a:srgbClr val="318F86"/>
                </a:solidFill>
                <a:latin typeface="Arial Rounded MT Bold" panose="020F0704030504030204" pitchFamily="34" charset="0"/>
              </a:rPr>
              <a:t>Instabilities</a:t>
            </a:r>
            <a:endParaRPr lang="en-US" sz="4000" b="1" dirty="0">
              <a:solidFill>
                <a:srgbClr val="318F86"/>
              </a:solidFill>
              <a:latin typeface="Arial Rounded MT Bold" panose="020F0704030504030204" pitchFamily="34" charset="0"/>
            </a:endParaRPr>
          </a:p>
        </p:txBody>
      </p:sp>
      <p:sp>
        <p:nvSpPr>
          <p:cNvPr id="33" name="TextBox 32"/>
          <p:cNvSpPr txBox="1"/>
          <p:nvPr/>
        </p:nvSpPr>
        <p:spPr>
          <a:xfrm>
            <a:off x="33224881" y="18024393"/>
            <a:ext cx="8933345" cy="3539430"/>
          </a:xfrm>
          <a:prstGeom prst="rect">
            <a:avLst/>
          </a:prstGeom>
          <a:noFill/>
        </p:spPr>
        <p:txBody>
          <a:bodyPr wrap="square" rtlCol="0">
            <a:spAutoFit/>
          </a:bodyPr>
          <a:lstStyle/>
          <a:p>
            <a:r>
              <a:rPr lang="en-US" sz="3200" dirty="0" smtClean="0">
                <a:solidFill>
                  <a:srgbClr val="0716A5"/>
                </a:solidFill>
                <a:latin typeface="Arial Rounded MT Bold" panose="020F0704030504030204" pitchFamily="34" charset="0"/>
              </a:rPr>
              <a:t>The instability with the least threshold speed will be the one to happen so I pieced together the 2 plots using the crossover point.  The crossover point is very sensitive to the temperature profiles. </a:t>
            </a:r>
            <a:r>
              <a:rPr lang="en-US" sz="3200" dirty="0">
                <a:solidFill>
                  <a:srgbClr val="0716A5"/>
                </a:solidFill>
                <a:latin typeface="Arial Rounded MT Bold" panose="020F0704030504030204" pitchFamily="34" charset="0"/>
              </a:rPr>
              <a:t>V</a:t>
            </a:r>
            <a:r>
              <a:rPr lang="en-US" sz="3200" dirty="0" smtClean="0">
                <a:solidFill>
                  <a:srgbClr val="0716A5"/>
                </a:solidFill>
                <a:latin typeface="Arial Rounded MT Bold" panose="020F0704030504030204" pitchFamily="34" charset="0"/>
              </a:rPr>
              <a:t>ariations in the temperature profile will lead to a different location of this point.</a:t>
            </a:r>
            <a:endParaRPr lang="en-US" sz="3200" dirty="0">
              <a:solidFill>
                <a:srgbClr val="0716A5"/>
              </a:solidFill>
              <a:latin typeface="Arial Rounded MT Bold" panose="020F0704030504030204" pitchFamily="34" charset="0"/>
            </a:endParaRPr>
          </a:p>
        </p:txBody>
      </p:sp>
      <p:sp>
        <p:nvSpPr>
          <p:cNvPr id="34" name="TextBox 33"/>
          <p:cNvSpPr txBox="1"/>
          <p:nvPr/>
        </p:nvSpPr>
        <p:spPr>
          <a:xfrm>
            <a:off x="22943008" y="28210665"/>
            <a:ext cx="19215217" cy="3416320"/>
          </a:xfrm>
          <a:prstGeom prst="rect">
            <a:avLst/>
          </a:prstGeom>
          <a:noFill/>
        </p:spPr>
        <p:txBody>
          <a:bodyPr wrap="square" rtlCol="0">
            <a:spAutoFit/>
          </a:bodyPr>
          <a:lstStyle/>
          <a:p>
            <a:r>
              <a:rPr lang="en-US" sz="4400" b="1" dirty="0" smtClean="0">
                <a:solidFill>
                  <a:srgbClr val="0070C0"/>
                </a:solidFill>
                <a:latin typeface="Arial Rounded MT Bold" panose="020F0704030504030204" pitchFamily="34" charset="0"/>
              </a:rPr>
              <a:t>Conclusions</a:t>
            </a:r>
          </a:p>
          <a:p>
            <a:r>
              <a:rPr lang="en-US" sz="2800" dirty="0" smtClean="0">
                <a:solidFill>
                  <a:srgbClr val="0716A5"/>
                </a:solidFill>
                <a:latin typeface="Arial Rounded MT Bold" panose="020F0704030504030204" pitchFamily="34" charset="0"/>
              </a:rPr>
              <a:t>The </a:t>
            </a:r>
            <a:r>
              <a:rPr lang="en-US" sz="2800" dirty="0">
                <a:solidFill>
                  <a:srgbClr val="0716A5"/>
                </a:solidFill>
                <a:latin typeface="Arial Rounded MT Bold" panose="020F0704030504030204" pitchFamily="34" charset="0"/>
              </a:rPr>
              <a:t>energy released by these instabilities is enough to account for </a:t>
            </a:r>
            <a:r>
              <a:rPr lang="en-US" sz="2800" dirty="0" smtClean="0">
                <a:solidFill>
                  <a:srgbClr val="0716A5"/>
                </a:solidFill>
                <a:latin typeface="Arial Rounded MT Bold" panose="020F0704030504030204" pitchFamily="34" charset="0"/>
              </a:rPr>
              <a:t>the observed </a:t>
            </a:r>
            <a:r>
              <a:rPr lang="en-US" sz="2800" dirty="0">
                <a:solidFill>
                  <a:srgbClr val="0716A5"/>
                </a:solidFill>
                <a:latin typeface="Arial Rounded MT Bold" panose="020F0704030504030204" pitchFamily="34" charset="0"/>
              </a:rPr>
              <a:t>alpha temperature profiles but </a:t>
            </a:r>
            <a:r>
              <a:rPr lang="en-US" sz="2800" dirty="0" smtClean="0">
                <a:solidFill>
                  <a:srgbClr val="0716A5"/>
                </a:solidFill>
                <a:latin typeface="Arial Rounded MT Bold" panose="020F0704030504030204" pitchFamily="34" charset="0"/>
              </a:rPr>
              <a:t>not for the observed proton profiles.  </a:t>
            </a:r>
            <a:r>
              <a:rPr lang="en-US" sz="2800" dirty="0">
                <a:solidFill>
                  <a:srgbClr val="0716A5"/>
                </a:solidFill>
                <a:latin typeface="Arial Rounded MT Bold" panose="020F0704030504030204" pitchFamily="34" charset="0"/>
              </a:rPr>
              <a:t>The processes heating the protons are still unknown.  The two instabilities have lower thresholds in different </a:t>
            </a:r>
            <a:r>
              <a:rPr lang="en-US" sz="2800" dirty="0" smtClean="0">
                <a:solidFill>
                  <a:srgbClr val="0716A5"/>
                </a:solidFill>
                <a:latin typeface="Arial Rounded MT Bold" panose="020F0704030504030204" pitchFamily="34" charset="0"/>
              </a:rPr>
              <a:t>regions, </a:t>
            </a:r>
            <a:r>
              <a:rPr lang="en-US" sz="2800" dirty="0">
                <a:solidFill>
                  <a:srgbClr val="0716A5"/>
                </a:solidFill>
                <a:latin typeface="Arial Rounded MT Bold" panose="020F0704030504030204" pitchFamily="34" charset="0"/>
              </a:rPr>
              <a:t>so both have important roles in alpha particle </a:t>
            </a:r>
            <a:r>
              <a:rPr lang="en-US" sz="2800" dirty="0" smtClean="0">
                <a:solidFill>
                  <a:srgbClr val="0716A5"/>
                </a:solidFill>
                <a:latin typeface="Arial Rounded MT Bold" panose="020F0704030504030204" pitchFamily="34" charset="0"/>
              </a:rPr>
              <a:t>deceleration.  </a:t>
            </a:r>
            <a:r>
              <a:rPr lang="en-US" sz="2800" dirty="0">
                <a:solidFill>
                  <a:srgbClr val="0716A5"/>
                </a:solidFill>
                <a:latin typeface="Arial Rounded MT Bold" panose="020F0704030504030204" pitchFamily="34" charset="0"/>
              </a:rPr>
              <a:t>There are other possible </a:t>
            </a:r>
            <a:r>
              <a:rPr lang="en-US" sz="2800" dirty="0" smtClean="0">
                <a:solidFill>
                  <a:srgbClr val="0716A5"/>
                </a:solidFill>
                <a:latin typeface="Arial Rounded MT Bold" panose="020F0704030504030204" pitchFamily="34" charset="0"/>
              </a:rPr>
              <a:t>instabilities; however, their role in the solar wind is believed to be less important, and </a:t>
            </a:r>
            <a:r>
              <a:rPr lang="en-US" sz="2800" dirty="0">
                <a:solidFill>
                  <a:srgbClr val="0716A5"/>
                </a:solidFill>
                <a:latin typeface="Arial Rounded MT Bold" panose="020F0704030504030204" pitchFamily="34" charset="0"/>
              </a:rPr>
              <a:t>the </a:t>
            </a:r>
            <a:r>
              <a:rPr lang="en-US" sz="2800" dirty="0" smtClean="0">
                <a:solidFill>
                  <a:srgbClr val="0716A5"/>
                </a:solidFill>
                <a:latin typeface="Arial Rounded MT Bold" panose="020F0704030504030204" pitchFamily="34" charset="0"/>
              </a:rPr>
              <a:t>analytical </a:t>
            </a:r>
            <a:r>
              <a:rPr lang="en-US" sz="2800" dirty="0">
                <a:solidFill>
                  <a:srgbClr val="0716A5"/>
                </a:solidFill>
                <a:latin typeface="Arial Rounded MT Bold" panose="020F0704030504030204" pitchFamily="34" charset="0"/>
              </a:rPr>
              <a:t>thresholds have not been determined yet.</a:t>
            </a:r>
          </a:p>
          <a:p>
            <a:endParaRPr lang="en-US" sz="3200" dirty="0">
              <a:latin typeface="Arial Rounded MT Bold" panose="020F0704030504030204" pitchFamily="34" charset="0"/>
            </a:endParaRPr>
          </a:p>
        </p:txBody>
      </p:sp>
      <p:pic>
        <p:nvPicPr>
          <p:cNvPr id="18" name="Picture 1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763866" y="4426317"/>
            <a:ext cx="5855180" cy="4404339"/>
          </a:xfrm>
          <a:prstGeom prst="rect">
            <a:avLst/>
          </a:prstGeom>
        </p:spPr>
      </p:pic>
      <p:sp>
        <p:nvSpPr>
          <p:cNvPr id="26" name="TextBox 25"/>
          <p:cNvSpPr txBox="1"/>
          <p:nvPr/>
        </p:nvSpPr>
        <p:spPr>
          <a:xfrm>
            <a:off x="1178602" y="9930301"/>
            <a:ext cx="13240224" cy="6093976"/>
          </a:xfrm>
          <a:prstGeom prst="rect">
            <a:avLst/>
          </a:prstGeom>
          <a:noFill/>
        </p:spPr>
        <p:txBody>
          <a:bodyPr wrap="square" rtlCol="0">
            <a:spAutoFit/>
          </a:bodyPr>
          <a:lstStyle/>
          <a:p>
            <a:r>
              <a:rPr lang="en-US" sz="3000" dirty="0" smtClean="0">
                <a:solidFill>
                  <a:srgbClr val="0716A5"/>
                </a:solidFill>
                <a:latin typeface="Arial Rounded MT Bold" panose="020F0704030504030204" pitchFamily="34" charset="0"/>
              </a:rPr>
              <a:t>Several processes </a:t>
            </a:r>
            <a:r>
              <a:rPr lang="en-US" sz="3000" dirty="0">
                <a:solidFill>
                  <a:srgbClr val="0716A5"/>
                </a:solidFill>
                <a:latin typeface="Arial Rounded MT Bold" panose="020F0704030504030204" pitchFamily="34" charset="0"/>
              </a:rPr>
              <a:t>contribute to the solar </a:t>
            </a:r>
            <a:r>
              <a:rPr lang="en-US" sz="3000" dirty="0" smtClean="0">
                <a:solidFill>
                  <a:srgbClr val="0716A5"/>
                </a:solidFill>
                <a:latin typeface="Arial Rounded MT Bold" panose="020F0704030504030204" pitchFamily="34" charset="0"/>
              </a:rPr>
              <a:t>wind acceleration </a:t>
            </a:r>
            <a:r>
              <a:rPr lang="en-US" sz="3000" dirty="0">
                <a:solidFill>
                  <a:srgbClr val="0716A5"/>
                </a:solidFill>
                <a:latin typeface="Arial Rounded MT Bold" panose="020F0704030504030204" pitchFamily="34" charset="0"/>
              </a:rPr>
              <a:t>and </a:t>
            </a:r>
            <a:r>
              <a:rPr lang="en-US" sz="3000" dirty="0" smtClean="0">
                <a:solidFill>
                  <a:srgbClr val="0716A5"/>
                </a:solidFill>
                <a:latin typeface="Arial Rounded MT Bold" panose="020F0704030504030204" pitchFamily="34" charset="0"/>
              </a:rPr>
              <a:t>can </a:t>
            </a:r>
            <a:r>
              <a:rPr lang="en-US" sz="3000" dirty="0">
                <a:solidFill>
                  <a:srgbClr val="0716A5"/>
                </a:solidFill>
                <a:latin typeface="Arial Rounded MT Bold" panose="020F0704030504030204" pitchFamily="34" charset="0"/>
              </a:rPr>
              <a:t>create different average flow speeds. </a:t>
            </a:r>
            <a:r>
              <a:rPr lang="en-US" sz="3000" dirty="0" smtClean="0">
                <a:solidFill>
                  <a:srgbClr val="0716A5"/>
                </a:solidFill>
                <a:latin typeface="Arial Rounded MT Bold" panose="020F0704030504030204" pitchFamily="34" charset="0"/>
              </a:rPr>
              <a:t>In the fast solar wind, deviations from thermodynamic </a:t>
            </a:r>
            <a:r>
              <a:rPr lang="en-US" sz="3000" dirty="0">
                <a:solidFill>
                  <a:srgbClr val="0716A5"/>
                </a:solidFill>
                <a:latin typeface="Arial Rounded MT Bold" panose="020F0704030504030204" pitchFamily="34" charset="0"/>
              </a:rPr>
              <a:t>equilibrium survive.</a:t>
            </a:r>
          </a:p>
          <a:p>
            <a:endParaRPr lang="en-US" sz="3000" dirty="0" smtClean="0">
              <a:solidFill>
                <a:srgbClr val="0716A5"/>
              </a:solidFill>
              <a:latin typeface="Arial Rounded MT Bold" panose="020F0704030504030204" pitchFamily="34" charset="0"/>
            </a:endParaRPr>
          </a:p>
          <a:p>
            <a:r>
              <a:rPr lang="en-US" sz="3000" dirty="0">
                <a:solidFill>
                  <a:srgbClr val="0716A5"/>
                </a:solidFill>
                <a:latin typeface="Arial Rounded MT Bold" panose="020F0704030504030204" pitchFamily="34" charset="0"/>
              </a:rPr>
              <a:t>Data from the Helios spacecraft taken at the heliocentric distances between 0.3 to 1 AU (1 AU = distance from the </a:t>
            </a:r>
            <a:r>
              <a:rPr lang="en-US" sz="3000" dirty="0" smtClean="0">
                <a:solidFill>
                  <a:srgbClr val="0716A5"/>
                </a:solidFill>
                <a:latin typeface="Arial Rounded MT Bold" panose="020F0704030504030204" pitchFamily="34" charset="0"/>
              </a:rPr>
              <a:t>Earth </a:t>
            </a:r>
            <a:r>
              <a:rPr lang="en-US" sz="3000" dirty="0">
                <a:solidFill>
                  <a:srgbClr val="0716A5"/>
                </a:solidFill>
                <a:latin typeface="Arial Rounded MT Bold" panose="020F0704030504030204" pitchFamily="34" charset="0"/>
              </a:rPr>
              <a:t>to the </a:t>
            </a:r>
            <a:r>
              <a:rPr lang="en-US" sz="3000" dirty="0" smtClean="0">
                <a:solidFill>
                  <a:srgbClr val="0716A5"/>
                </a:solidFill>
                <a:latin typeface="Arial Rounded MT Bold" panose="020F0704030504030204" pitchFamily="34" charset="0"/>
              </a:rPr>
              <a:t>Sun</a:t>
            </a:r>
            <a:r>
              <a:rPr lang="en-US" sz="3000" dirty="0">
                <a:solidFill>
                  <a:srgbClr val="0716A5"/>
                </a:solidFill>
                <a:latin typeface="Arial Rounded MT Bold" panose="020F0704030504030204" pitchFamily="34" charset="0"/>
              </a:rPr>
              <a:t>) show that the proton speed </a:t>
            </a:r>
            <a:r>
              <a:rPr lang="en-US" sz="3000" dirty="0" smtClean="0">
                <a:solidFill>
                  <a:srgbClr val="0716A5"/>
                </a:solidFill>
                <a:latin typeface="Arial Rounded MT Bold" panose="020F0704030504030204" pitchFamily="34" charset="0"/>
              </a:rPr>
              <a:t>is about </a:t>
            </a:r>
            <a:r>
              <a:rPr lang="en-US" sz="3000" dirty="0">
                <a:solidFill>
                  <a:srgbClr val="0716A5"/>
                </a:solidFill>
                <a:latin typeface="Arial Rounded MT Bold" panose="020F0704030504030204" pitchFamily="34" charset="0"/>
              </a:rPr>
              <a:t>constant while the alpha particles often show a relative drift with respect to the protons that decreases with distance </a:t>
            </a:r>
            <a:r>
              <a:rPr lang="en-US" sz="3000" dirty="0" smtClean="0">
                <a:solidFill>
                  <a:srgbClr val="0716A5"/>
                </a:solidFill>
                <a:latin typeface="Arial Rounded MT Bold" panose="020F0704030504030204" pitchFamily="34" charset="0"/>
              </a:rPr>
              <a:t>from </a:t>
            </a:r>
            <a:r>
              <a:rPr lang="en-US" sz="3000" dirty="0">
                <a:solidFill>
                  <a:srgbClr val="0716A5"/>
                </a:solidFill>
                <a:latin typeface="Arial Rounded MT Bold" panose="020F0704030504030204" pitchFamily="34" charset="0"/>
              </a:rPr>
              <a:t>the sun. </a:t>
            </a:r>
            <a:r>
              <a:rPr lang="en-US" sz="3000" dirty="0" smtClean="0">
                <a:solidFill>
                  <a:srgbClr val="0716A5"/>
                </a:solidFill>
                <a:latin typeface="Arial Rounded MT Bold" panose="020F0704030504030204" pitchFamily="34" charset="0"/>
              </a:rPr>
              <a:t>Instabilities </a:t>
            </a:r>
            <a:r>
              <a:rPr lang="en-US" sz="3000" dirty="0">
                <a:solidFill>
                  <a:srgbClr val="0716A5"/>
                </a:solidFill>
                <a:latin typeface="Arial Rounded MT Bold" panose="020F0704030504030204" pitchFamily="34" charset="0"/>
              </a:rPr>
              <a:t>such as the </a:t>
            </a:r>
            <a:r>
              <a:rPr lang="en-US" sz="3000" dirty="0" smtClean="0">
                <a:solidFill>
                  <a:srgbClr val="0716A5"/>
                </a:solidFill>
                <a:latin typeface="Arial Rounded MT Bold" panose="020F0704030504030204" pitchFamily="34" charset="0"/>
              </a:rPr>
              <a:t>Whistler-mode </a:t>
            </a:r>
            <a:r>
              <a:rPr lang="en-US" sz="3000" dirty="0">
                <a:solidFill>
                  <a:srgbClr val="0716A5"/>
                </a:solidFill>
                <a:latin typeface="Arial Rounded MT Bold" panose="020F0704030504030204" pitchFamily="34" charset="0"/>
              </a:rPr>
              <a:t>and the Alfven-mode drift instabilities lower the difference in speeds of the different ions once a certain threshold has been crossed.  The instabilities create plasma waves that can potentially heat solar wind ions</a:t>
            </a:r>
            <a:r>
              <a:rPr lang="en-US" sz="3000" dirty="0" smtClean="0">
                <a:solidFill>
                  <a:srgbClr val="0716A5"/>
                </a:solidFill>
                <a:latin typeface="Arial Rounded MT Bold" panose="020F0704030504030204" pitchFamily="34" charset="0"/>
              </a:rPr>
              <a:t>.</a:t>
            </a:r>
            <a:endParaRPr lang="en-US" sz="3000" dirty="0">
              <a:solidFill>
                <a:srgbClr val="0716A5"/>
              </a:solidFill>
              <a:latin typeface="Arial Rounded MT Bold" panose="020F0704030504030204" pitchFamily="34" charset="0"/>
            </a:endParaRPr>
          </a:p>
        </p:txBody>
      </p:sp>
      <p:pic>
        <p:nvPicPr>
          <p:cNvPr id="17" name="Picture 16"/>
          <p:cNvPicPr>
            <a:picLocks noChangeAspect="1"/>
          </p:cNvPicPr>
          <p:nvPr/>
        </p:nvPicPr>
        <p:blipFill>
          <a:blip r:embed="rId20"/>
          <a:stretch>
            <a:fillRect/>
          </a:stretch>
        </p:blipFill>
        <p:spPr>
          <a:xfrm>
            <a:off x="34247047" y="11958294"/>
            <a:ext cx="5447136" cy="5447136"/>
          </a:xfrm>
          <a:prstGeom prst="rect">
            <a:avLst/>
          </a:prstGeom>
        </p:spPr>
      </p:pic>
    </p:spTree>
    <p:extLst>
      <p:ext uri="{BB962C8B-B14F-4D97-AF65-F5344CB8AC3E}">
        <p14:creationId xmlns:p14="http://schemas.microsoft.com/office/powerpoint/2010/main" val="13775153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403</TotalTime>
  <Words>686</Words>
  <Application>Microsoft Office PowerPoint</Application>
  <PresentationFormat>Custom</PresentationFormat>
  <Paragraphs>64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Rounded MT Bold</vt:lpstr>
      <vt:lpstr>Calibri</vt:lpstr>
      <vt:lpstr>Calibri Light</vt:lpstr>
      <vt:lpstr>Cambria Math</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Denise A Richard</dc:creator>
  <cp:lastModifiedBy>Denise A Richard</cp:lastModifiedBy>
  <cp:revision>59</cp:revision>
  <dcterms:created xsi:type="dcterms:W3CDTF">2014-04-16T19:57:26Z</dcterms:created>
  <dcterms:modified xsi:type="dcterms:W3CDTF">2014-04-21T13:03:01Z</dcterms:modified>
</cp:coreProperties>
</file>