
<file path=[Content_Types].xml><?xml version="1.0" encoding="utf-8"?>
<Types xmlns="http://schemas.openxmlformats.org/package/2006/content-types">
  <Default Extension="jpeg" ContentType="image/jpeg"/>
  <Override PartName="/ppt/embeddings/Microsoft_Equation2.bin" ContentType="application/vnd.openxmlformats-officedocument.oleObject"/>
  <Override PartName="/ppt/slideLayouts/slideLayout6.xml" ContentType="application/vnd.openxmlformats-officedocument.presentationml.slideLayout+xml"/>
  <Override PartName="/ppt/embeddings/Microsoft_Equation4.bin" ContentType="application/vnd.openxmlformats-officedocument.oleObject"/>
  <Override PartName="/docProps/core.xml" ContentType="application/vnd.openxmlformats-package.core-properties+xml"/>
  <Default Extension="rels" ContentType="application/vnd.openxmlformats-package.relationships+xml"/>
  <Override PartName="/ppt/slideLayouts/slideLayout8.xml" ContentType="application/vnd.openxmlformats-officedocument.presentationml.slideLayout+xml"/>
  <Override PartName="/ppt/slideLayouts/slideLayout1.xml" ContentType="application/vnd.openxmlformats-officedocument.presentationml.slideLayout+xml"/>
  <Default Extension="pict" ContentType="image/pict"/>
  <Default Extension="png" ContentType="image/png"/>
  <Override PartName="/ppt/slideLayouts/slideLayout11.xml" ContentType="application/vnd.openxmlformats-officedocument.presentationml.slideLayout+xml"/>
  <Override PartName="/ppt/slideLayouts/slideLayout3.xml" ContentType="application/vnd.openxmlformats-officedocument.presentationml.slideLayout+xml"/>
  <Default Extension="xml" ContentType="application/xml"/>
  <Override PartName="/ppt/embeddings/Microsoft_Equation1.bin" ContentType="application/vnd.openxmlformats-officedocument.oleObject"/>
  <Override PartName="/docProps/app.xml" ContentType="application/vnd.openxmlformats-officedocument.extended-properties+xml"/>
  <Override PartName="/ppt/slideMasters/slideMaster1.xml" ContentType="application/vnd.openxmlformats-officedocument.presentationml.slideMaster+xml"/>
  <Override PartName="/ppt/slideLayouts/slideLayout5.xml" ContentType="application/vnd.openxmlformats-officedocument.presentationml.slideLayout+xml"/>
  <Override PartName="/ppt/embeddings/Microsoft_Equation3.bin" ContentType="application/vnd.openxmlformats-officedocument.oleObject"/>
  <Override PartName="/ppt/viewProps.xml" ContentType="application/vnd.openxmlformats-officedocument.presentationml.viewProps+xml"/>
  <Override PartName="/ppt/slideLayouts/slideLayout7.xml" ContentType="application/vnd.openxmlformats-officedocument.presentationml.slideLayout+xml"/>
  <Default Extension="pdf" ContentType="application/pdf"/>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presProps.xml" ContentType="application/vnd.openxmlformats-officedocument.presentationml.presProps+xml"/>
  <Override PartName="/ppt/presentation.xml" ContentType="application/vnd.openxmlformats-officedocument.presentationml.presentation.main+xml"/>
  <Override PartName="/ppt/slideLayouts/slideLayout2.xml" ContentType="application/vnd.openxmlformats-officedocument.presentationml.slideLayout+xml"/>
  <Default Extension="bin" ContentType="application/vnd.openxmlformats-officedocument.presentationml.printerSettings"/>
  <Override PartName="/ppt/slides/slide1.xml" ContentType="application/vnd.openxmlformats-officedocument.presentationml.slide+xml"/>
  <Default Extension="vml" ContentType="application/vnd.openxmlformats-officedocument.vmlDrawing"/>
  <Override PartName="/ppt/slideLayouts/slideLayout4.xml" ContentType="application/vnd.openxmlformats-officedocument.presentationml.slideLayout+xml"/>
  <Override PartName="/ppt/tableStyles.xml" ContentType="application/vnd.openxmlformats-officedocument.presentationml.tableStyles+xml"/>
  <Override PartName="/ppt/theme/theme1.xml" ContentType="application/vnd.openxmlformats-officedocument.theme+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4" Type="http://schemas.openxmlformats.org/officeDocument/2006/relationships/extended-properties" Target="docProps/app.xml"/><Relationship Id="rId1" Type="http://schemas.openxmlformats.org/officeDocument/2006/relationships/officeDocument" Target="ppt/presentation.xml"/><Relationship Id="rId2" Type="http://schemas.openxmlformats.org/package/2006/relationships/metadata/thumbnail" Target="docProps/thumbnail.jpeg"/></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saveSubsetFonts="1" autoCompressPictures="0">
  <p:sldMasterIdLst>
    <p:sldMasterId id="2147483648" r:id="rId1"/>
  </p:sldMasterIdLst>
  <p:sldIdLst>
    <p:sldId id="256" r:id="rId2"/>
  </p:sldIdLst>
  <p:sldSz cx="43891200" cy="32918400"/>
  <p:notesSz cx="6858000" cy="9144000"/>
  <p:defaultTextStyle>
    <a:defPPr>
      <a:defRPr lang="en-US"/>
    </a:defPPr>
    <a:lvl1pPr marL="0" algn="l" defTabSz="2194389" rtl="0" eaLnBrk="1" latinLnBrk="0" hangingPunct="1">
      <a:defRPr sz="8600" kern="1200">
        <a:solidFill>
          <a:schemeClr val="tx1"/>
        </a:solidFill>
        <a:latin typeface="+mn-lt"/>
        <a:ea typeface="+mn-ea"/>
        <a:cs typeface="+mn-cs"/>
      </a:defRPr>
    </a:lvl1pPr>
    <a:lvl2pPr marL="2194389" algn="l" defTabSz="2194389" rtl="0" eaLnBrk="1" latinLnBrk="0" hangingPunct="1">
      <a:defRPr sz="8600" kern="1200">
        <a:solidFill>
          <a:schemeClr val="tx1"/>
        </a:solidFill>
        <a:latin typeface="+mn-lt"/>
        <a:ea typeface="+mn-ea"/>
        <a:cs typeface="+mn-cs"/>
      </a:defRPr>
    </a:lvl2pPr>
    <a:lvl3pPr marL="4388777" algn="l" defTabSz="2194389" rtl="0" eaLnBrk="1" latinLnBrk="0" hangingPunct="1">
      <a:defRPr sz="8600" kern="1200">
        <a:solidFill>
          <a:schemeClr val="tx1"/>
        </a:solidFill>
        <a:latin typeface="+mn-lt"/>
        <a:ea typeface="+mn-ea"/>
        <a:cs typeface="+mn-cs"/>
      </a:defRPr>
    </a:lvl3pPr>
    <a:lvl4pPr marL="6583167" algn="l" defTabSz="2194389" rtl="0" eaLnBrk="1" latinLnBrk="0" hangingPunct="1">
      <a:defRPr sz="8600" kern="1200">
        <a:solidFill>
          <a:schemeClr val="tx1"/>
        </a:solidFill>
        <a:latin typeface="+mn-lt"/>
        <a:ea typeface="+mn-ea"/>
        <a:cs typeface="+mn-cs"/>
      </a:defRPr>
    </a:lvl4pPr>
    <a:lvl5pPr marL="8777556" algn="l" defTabSz="2194389" rtl="0" eaLnBrk="1" latinLnBrk="0" hangingPunct="1">
      <a:defRPr sz="8600" kern="1200">
        <a:solidFill>
          <a:schemeClr val="tx1"/>
        </a:solidFill>
        <a:latin typeface="+mn-lt"/>
        <a:ea typeface="+mn-ea"/>
        <a:cs typeface="+mn-cs"/>
      </a:defRPr>
    </a:lvl5pPr>
    <a:lvl6pPr marL="10971944" algn="l" defTabSz="2194389" rtl="0" eaLnBrk="1" latinLnBrk="0" hangingPunct="1">
      <a:defRPr sz="8600" kern="1200">
        <a:solidFill>
          <a:schemeClr val="tx1"/>
        </a:solidFill>
        <a:latin typeface="+mn-lt"/>
        <a:ea typeface="+mn-ea"/>
        <a:cs typeface="+mn-cs"/>
      </a:defRPr>
    </a:lvl6pPr>
    <a:lvl7pPr marL="13166333" algn="l" defTabSz="2194389" rtl="0" eaLnBrk="1" latinLnBrk="0" hangingPunct="1">
      <a:defRPr sz="8600" kern="1200">
        <a:solidFill>
          <a:schemeClr val="tx1"/>
        </a:solidFill>
        <a:latin typeface="+mn-lt"/>
        <a:ea typeface="+mn-ea"/>
        <a:cs typeface="+mn-cs"/>
      </a:defRPr>
    </a:lvl7pPr>
    <a:lvl8pPr marL="15360723" algn="l" defTabSz="2194389" rtl="0" eaLnBrk="1" latinLnBrk="0" hangingPunct="1">
      <a:defRPr sz="8600" kern="1200">
        <a:solidFill>
          <a:schemeClr val="tx1"/>
        </a:solidFill>
        <a:latin typeface="+mn-lt"/>
        <a:ea typeface="+mn-ea"/>
        <a:cs typeface="+mn-cs"/>
      </a:defRPr>
    </a:lvl8pPr>
    <a:lvl9pPr marL="17555111" algn="l" defTabSz="2194389" rtl="0" eaLnBrk="1" latinLnBrk="0" hangingPunct="1">
      <a:defRPr sz="86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normalViewPr snapVertSplitter="1" vertBarState="minimized" horzBarState="maximized">
    <p:restoredLeft sz="15620"/>
    <p:restoredTop sz="94660"/>
  </p:normalViewPr>
  <p:slideViewPr>
    <p:cSldViewPr snapToGrid="0">
      <p:cViewPr varScale="1">
        <p:scale>
          <a:sx n="21" d="100"/>
          <a:sy n="21" d="100"/>
        </p:scale>
        <p:origin x="-712" y="-192"/>
      </p:cViewPr>
      <p:guideLst>
        <p:guide orient="horz" pos="10368"/>
        <p:guide pos="13824"/>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3" Type="http://schemas.openxmlformats.org/officeDocument/2006/relationships/printerSettings" Target="printerSettings/printerSettings1.bin"/><Relationship Id="rId4" Type="http://schemas.openxmlformats.org/officeDocument/2006/relationships/presProps" Target="presProps.xml"/><Relationship Id="rId5" Type="http://schemas.openxmlformats.org/officeDocument/2006/relationships/viewProps" Target="viewProps.xml"/><Relationship Id="rId6" Type="http://schemas.openxmlformats.org/officeDocument/2006/relationships/theme" Target="theme/theme1.xml"/><Relationship Id="rId7" Type="http://schemas.openxmlformats.org/officeDocument/2006/relationships/tableStyles" Target="tableStyles.xml"/><Relationship Id="rId1" Type="http://schemas.openxmlformats.org/officeDocument/2006/relationships/slideMaster" Target="slideMasters/slideMaster1.xml"/><Relationship Id="rId2" Type="http://schemas.openxmlformats.org/officeDocument/2006/relationships/slide" Target="slides/slide1.xml"/></Relationships>
</file>

<file path=ppt/drawings/_rels/vmlDrawing1.vml.rels><?xml version="1.0" encoding="UTF-8" standalone="yes"?>
<Relationships xmlns="http://schemas.openxmlformats.org/package/2006/relationships"><Relationship Id="rId3" Type="http://schemas.openxmlformats.org/officeDocument/2006/relationships/image" Target="../media/image3.pict"/><Relationship Id="rId4" Type="http://schemas.openxmlformats.org/officeDocument/2006/relationships/image" Target="../media/image4.pict"/><Relationship Id="rId1" Type="http://schemas.openxmlformats.org/officeDocument/2006/relationships/image" Target="../media/image1.pict"/><Relationship Id="rId2" Type="http://schemas.openxmlformats.org/officeDocument/2006/relationships/image" Target="../media/image2.pict"/></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3291840" y="10226043"/>
            <a:ext cx="37307520" cy="7056120"/>
          </a:xfrm>
        </p:spPr>
        <p:txBody>
          <a:bodyPr/>
          <a:lstStyle/>
          <a:p>
            <a:r>
              <a:rPr lang="en-US" smtClean="0"/>
              <a:t>Click to edit Master title style</a:t>
            </a:r>
            <a:endParaRPr lang="en-US"/>
          </a:p>
        </p:txBody>
      </p:sp>
      <p:sp>
        <p:nvSpPr>
          <p:cNvPr id="3" name="Subtitle 2"/>
          <p:cNvSpPr>
            <a:spLocks noGrp="1"/>
          </p:cNvSpPr>
          <p:nvPr>
            <p:ph type="subTitle" idx="1"/>
          </p:nvPr>
        </p:nvSpPr>
        <p:spPr>
          <a:xfrm>
            <a:off x="6583680" y="18653760"/>
            <a:ext cx="30723840" cy="8412480"/>
          </a:xfrm>
        </p:spPr>
        <p:txBody>
          <a:bodyPr/>
          <a:lstStyle>
            <a:lvl1pPr marL="0" indent="0" algn="ctr">
              <a:buNone/>
              <a:defRPr>
                <a:solidFill>
                  <a:schemeClr val="tx1">
                    <a:tint val="75000"/>
                  </a:schemeClr>
                </a:solidFill>
              </a:defRPr>
            </a:lvl1pPr>
            <a:lvl2pPr marL="2194389" indent="0" algn="ctr">
              <a:buNone/>
              <a:defRPr>
                <a:solidFill>
                  <a:schemeClr val="tx1">
                    <a:tint val="75000"/>
                  </a:schemeClr>
                </a:solidFill>
              </a:defRPr>
            </a:lvl2pPr>
            <a:lvl3pPr marL="4388777" indent="0" algn="ctr">
              <a:buNone/>
              <a:defRPr>
                <a:solidFill>
                  <a:schemeClr val="tx1">
                    <a:tint val="75000"/>
                  </a:schemeClr>
                </a:solidFill>
              </a:defRPr>
            </a:lvl3pPr>
            <a:lvl4pPr marL="6583167" indent="0" algn="ctr">
              <a:buNone/>
              <a:defRPr>
                <a:solidFill>
                  <a:schemeClr val="tx1">
                    <a:tint val="75000"/>
                  </a:schemeClr>
                </a:solidFill>
              </a:defRPr>
            </a:lvl4pPr>
            <a:lvl5pPr marL="8777556" indent="0" algn="ctr">
              <a:buNone/>
              <a:defRPr>
                <a:solidFill>
                  <a:schemeClr val="tx1">
                    <a:tint val="75000"/>
                  </a:schemeClr>
                </a:solidFill>
              </a:defRPr>
            </a:lvl5pPr>
            <a:lvl6pPr marL="10971944" indent="0" algn="ctr">
              <a:buNone/>
              <a:defRPr>
                <a:solidFill>
                  <a:schemeClr val="tx1">
                    <a:tint val="75000"/>
                  </a:schemeClr>
                </a:solidFill>
              </a:defRPr>
            </a:lvl6pPr>
            <a:lvl7pPr marL="13166333" indent="0" algn="ctr">
              <a:buNone/>
              <a:defRPr>
                <a:solidFill>
                  <a:schemeClr val="tx1">
                    <a:tint val="75000"/>
                  </a:schemeClr>
                </a:solidFill>
              </a:defRPr>
            </a:lvl7pPr>
            <a:lvl8pPr marL="15360723" indent="0" algn="ctr">
              <a:buNone/>
              <a:defRPr>
                <a:solidFill>
                  <a:schemeClr val="tx1">
                    <a:tint val="75000"/>
                  </a:schemeClr>
                </a:solidFill>
              </a:defRPr>
            </a:lvl8pPr>
            <a:lvl9pPr marL="17555111"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8163806D-BB7E-8A47-A6C2-79DFA5A6DD31}" type="datetimeFigureOut">
              <a:rPr lang="en-US" smtClean="0"/>
              <a:pPr/>
              <a:t>4/20/14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79436F4-9782-EA45-8E05-9D8E86C50539}"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8163806D-BB7E-8A47-A6C2-79DFA5A6DD31}" type="datetimeFigureOut">
              <a:rPr lang="en-US" smtClean="0"/>
              <a:pPr/>
              <a:t>4/20/14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79436F4-9782-EA45-8E05-9D8E86C50539}"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3467102" y="21153122"/>
            <a:ext cx="37307520" cy="6537960"/>
          </a:xfrm>
        </p:spPr>
        <p:txBody>
          <a:bodyPr anchor="t"/>
          <a:lstStyle>
            <a:lvl1pPr algn="l">
              <a:defRPr sz="19200" b="1" cap="all"/>
            </a:lvl1pPr>
          </a:lstStyle>
          <a:p>
            <a:r>
              <a:rPr lang="en-US" smtClean="0"/>
              <a:t>Click to edit Master title style</a:t>
            </a:r>
            <a:endParaRPr lang="en-US"/>
          </a:p>
        </p:txBody>
      </p:sp>
      <p:sp>
        <p:nvSpPr>
          <p:cNvPr id="3" name="Text Placeholder 2"/>
          <p:cNvSpPr>
            <a:spLocks noGrp="1"/>
          </p:cNvSpPr>
          <p:nvPr>
            <p:ph type="body" idx="1"/>
          </p:nvPr>
        </p:nvSpPr>
        <p:spPr>
          <a:xfrm>
            <a:off x="3467102" y="13952225"/>
            <a:ext cx="37307520" cy="7200898"/>
          </a:xfrm>
        </p:spPr>
        <p:txBody>
          <a:bodyPr anchor="b"/>
          <a:lstStyle>
            <a:lvl1pPr marL="0" indent="0">
              <a:buNone/>
              <a:defRPr sz="9600">
                <a:solidFill>
                  <a:schemeClr val="tx1">
                    <a:tint val="75000"/>
                  </a:schemeClr>
                </a:solidFill>
              </a:defRPr>
            </a:lvl1pPr>
            <a:lvl2pPr marL="2194389" indent="0">
              <a:buNone/>
              <a:defRPr sz="8600">
                <a:solidFill>
                  <a:schemeClr val="tx1">
                    <a:tint val="75000"/>
                  </a:schemeClr>
                </a:solidFill>
              </a:defRPr>
            </a:lvl2pPr>
            <a:lvl3pPr marL="4388777" indent="0">
              <a:buNone/>
              <a:defRPr sz="7700">
                <a:solidFill>
                  <a:schemeClr val="tx1">
                    <a:tint val="75000"/>
                  </a:schemeClr>
                </a:solidFill>
              </a:defRPr>
            </a:lvl3pPr>
            <a:lvl4pPr marL="6583167" indent="0">
              <a:buNone/>
              <a:defRPr sz="6800">
                <a:solidFill>
                  <a:schemeClr val="tx1">
                    <a:tint val="75000"/>
                  </a:schemeClr>
                </a:solidFill>
              </a:defRPr>
            </a:lvl4pPr>
            <a:lvl5pPr marL="8777556" indent="0">
              <a:buNone/>
              <a:defRPr sz="6800">
                <a:solidFill>
                  <a:schemeClr val="tx1">
                    <a:tint val="75000"/>
                  </a:schemeClr>
                </a:solidFill>
              </a:defRPr>
            </a:lvl5pPr>
            <a:lvl6pPr marL="10971944" indent="0">
              <a:buNone/>
              <a:defRPr sz="6800">
                <a:solidFill>
                  <a:schemeClr val="tx1">
                    <a:tint val="75000"/>
                  </a:schemeClr>
                </a:solidFill>
              </a:defRPr>
            </a:lvl6pPr>
            <a:lvl7pPr marL="13166333" indent="0">
              <a:buNone/>
              <a:defRPr sz="6800">
                <a:solidFill>
                  <a:schemeClr val="tx1">
                    <a:tint val="75000"/>
                  </a:schemeClr>
                </a:solidFill>
              </a:defRPr>
            </a:lvl7pPr>
            <a:lvl8pPr marL="15360723" indent="0">
              <a:buNone/>
              <a:defRPr sz="6800">
                <a:solidFill>
                  <a:schemeClr val="tx1">
                    <a:tint val="75000"/>
                  </a:schemeClr>
                </a:solidFill>
              </a:defRPr>
            </a:lvl8pPr>
            <a:lvl9pPr marL="17555111" indent="0">
              <a:buNone/>
              <a:defRPr sz="68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8163806D-BB7E-8A47-A6C2-79DFA5A6DD31}" type="datetimeFigureOut">
              <a:rPr lang="en-US" smtClean="0"/>
              <a:pPr/>
              <a:t>4/20/14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79436F4-9782-EA45-8E05-9D8E86C50539}"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2194560" y="7680963"/>
            <a:ext cx="19385280" cy="21724622"/>
          </a:xfrm>
        </p:spPr>
        <p:txBody>
          <a:bodyPr/>
          <a:lstStyle>
            <a:lvl1pPr>
              <a:defRPr sz="13400"/>
            </a:lvl1pPr>
            <a:lvl2pPr>
              <a:defRPr sz="11500"/>
            </a:lvl2pPr>
            <a:lvl3pPr>
              <a:defRPr sz="9600"/>
            </a:lvl3pPr>
            <a:lvl4pPr>
              <a:defRPr sz="8600"/>
            </a:lvl4pPr>
            <a:lvl5pPr>
              <a:defRPr sz="8600"/>
            </a:lvl5pPr>
            <a:lvl6pPr>
              <a:defRPr sz="8600"/>
            </a:lvl6pPr>
            <a:lvl7pPr>
              <a:defRPr sz="8600"/>
            </a:lvl7pPr>
            <a:lvl8pPr>
              <a:defRPr sz="8600"/>
            </a:lvl8pPr>
            <a:lvl9pPr>
              <a:defRPr sz="8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22311360" y="7680963"/>
            <a:ext cx="19385280" cy="21724622"/>
          </a:xfrm>
        </p:spPr>
        <p:txBody>
          <a:bodyPr/>
          <a:lstStyle>
            <a:lvl1pPr>
              <a:defRPr sz="13400"/>
            </a:lvl1pPr>
            <a:lvl2pPr>
              <a:defRPr sz="11500"/>
            </a:lvl2pPr>
            <a:lvl3pPr>
              <a:defRPr sz="9600"/>
            </a:lvl3pPr>
            <a:lvl4pPr>
              <a:defRPr sz="8600"/>
            </a:lvl4pPr>
            <a:lvl5pPr>
              <a:defRPr sz="8600"/>
            </a:lvl5pPr>
            <a:lvl6pPr>
              <a:defRPr sz="8600"/>
            </a:lvl6pPr>
            <a:lvl7pPr>
              <a:defRPr sz="8600"/>
            </a:lvl7pPr>
            <a:lvl8pPr>
              <a:defRPr sz="8600"/>
            </a:lvl8pPr>
            <a:lvl9pPr>
              <a:defRPr sz="8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8163806D-BB7E-8A47-A6C2-79DFA5A6DD31}" type="datetimeFigureOut">
              <a:rPr lang="en-US" smtClean="0"/>
              <a:pPr/>
              <a:t>4/20/14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979436F4-9782-EA45-8E05-9D8E86C50539}"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2194560" y="7368544"/>
            <a:ext cx="19392902" cy="3070857"/>
          </a:xfrm>
        </p:spPr>
        <p:txBody>
          <a:bodyPr anchor="b"/>
          <a:lstStyle>
            <a:lvl1pPr marL="0" indent="0">
              <a:buNone/>
              <a:defRPr sz="11500" b="1"/>
            </a:lvl1pPr>
            <a:lvl2pPr marL="2194389" indent="0">
              <a:buNone/>
              <a:defRPr sz="9600" b="1"/>
            </a:lvl2pPr>
            <a:lvl3pPr marL="4388777" indent="0">
              <a:buNone/>
              <a:defRPr sz="8600" b="1"/>
            </a:lvl3pPr>
            <a:lvl4pPr marL="6583167" indent="0">
              <a:buNone/>
              <a:defRPr sz="7700" b="1"/>
            </a:lvl4pPr>
            <a:lvl5pPr marL="8777556" indent="0">
              <a:buNone/>
              <a:defRPr sz="7700" b="1"/>
            </a:lvl5pPr>
            <a:lvl6pPr marL="10971944" indent="0">
              <a:buNone/>
              <a:defRPr sz="7700" b="1"/>
            </a:lvl6pPr>
            <a:lvl7pPr marL="13166333" indent="0">
              <a:buNone/>
              <a:defRPr sz="7700" b="1"/>
            </a:lvl7pPr>
            <a:lvl8pPr marL="15360723" indent="0">
              <a:buNone/>
              <a:defRPr sz="7700" b="1"/>
            </a:lvl8pPr>
            <a:lvl9pPr marL="17555111" indent="0">
              <a:buNone/>
              <a:defRPr sz="7700" b="1"/>
            </a:lvl9pPr>
          </a:lstStyle>
          <a:p>
            <a:pPr lvl="0"/>
            <a:r>
              <a:rPr lang="en-US" smtClean="0"/>
              <a:t>Click to edit Master text styles</a:t>
            </a:r>
          </a:p>
        </p:txBody>
      </p:sp>
      <p:sp>
        <p:nvSpPr>
          <p:cNvPr id="4" name="Content Placeholder 3"/>
          <p:cNvSpPr>
            <a:spLocks noGrp="1"/>
          </p:cNvSpPr>
          <p:nvPr>
            <p:ph sz="half" idx="2"/>
          </p:nvPr>
        </p:nvSpPr>
        <p:spPr>
          <a:xfrm>
            <a:off x="2194560" y="10439401"/>
            <a:ext cx="19392902" cy="18966183"/>
          </a:xfrm>
        </p:spPr>
        <p:txBody>
          <a:bodyPr/>
          <a:lstStyle>
            <a:lvl1pPr>
              <a:defRPr sz="11500"/>
            </a:lvl1pPr>
            <a:lvl2pPr>
              <a:defRPr sz="9600"/>
            </a:lvl2pPr>
            <a:lvl3pPr>
              <a:defRPr sz="8600"/>
            </a:lvl3pPr>
            <a:lvl4pPr>
              <a:defRPr sz="7700"/>
            </a:lvl4pPr>
            <a:lvl5pPr>
              <a:defRPr sz="7700"/>
            </a:lvl5pPr>
            <a:lvl6pPr>
              <a:defRPr sz="7700"/>
            </a:lvl6pPr>
            <a:lvl7pPr>
              <a:defRPr sz="7700"/>
            </a:lvl7pPr>
            <a:lvl8pPr>
              <a:defRPr sz="7700"/>
            </a:lvl8pPr>
            <a:lvl9pPr>
              <a:defRPr sz="77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22296122" y="7368544"/>
            <a:ext cx="19400520" cy="3070857"/>
          </a:xfrm>
        </p:spPr>
        <p:txBody>
          <a:bodyPr anchor="b"/>
          <a:lstStyle>
            <a:lvl1pPr marL="0" indent="0">
              <a:buNone/>
              <a:defRPr sz="11500" b="1"/>
            </a:lvl1pPr>
            <a:lvl2pPr marL="2194389" indent="0">
              <a:buNone/>
              <a:defRPr sz="9600" b="1"/>
            </a:lvl2pPr>
            <a:lvl3pPr marL="4388777" indent="0">
              <a:buNone/>
              <a:defRPr sz="8600" b="1"/>
            </a:lvl3pPr>
            <a:lvl4pPr marL="6583167" indent="0">
              <a:buNone/>
              <a:defRPr sz="7700" b="1"/>
            </a:lvl4pPr>
            <a:lvl5pPr marL="8777556" indent="0">
              <a:buNone/>
              <a:defRPr sz="7700" b="1"/>
            </a:lvl5pPr>
            <a:lvl6pPr marL="10971944" indent="0">
              <a:buNone/>
              <a:defRPr sz="7700" b="1"/>
            </a:lvl6pPr>
            <a:lvl7pPr marL="13166333" indent="0">
              <a:buNone/>
              <a:defRPr sz="7700" b="1"/>
            </a:lvl7pPr>
            <a:lvl8pPr marL="15360723" indent="0">
              <a:buNone/>
              <a:defRPr sz="7700" b="1"/>
            </a:lvl8pPr>
            <a:lvl9pPr marL="17555111" indent="0">
              <a:buNone/>
              <a:defRPr sz="7700" b="1"/>
            </a:lvl9pPr>
          </a:lstStyle>
          <a:p>
            <a:pPr lvl="0"/>
            <a:r>
              <a:rPr lang="en-US" smtClean="0"/>
              <a:t>Click to edit Master text styles</a:t>
            </a:r>
          </a:p>
        </p:txBody>
      </p:sp>
      <p:sp>
        <p:nvSpPr>
          <p:cNvPr id="6" name="Content Placeholder 5"/>
          <p:cNvSpPr>
            <a:spLocks noGrp="1"/>
          </p:cNvSpPr>
          <p:nvPr>
            <p:ph sz="quarter" idx="4"/>
          </p:nvPr>
        </p:nvSpPr>
        <p:spPr>
          <a:xfrm>
            <a:off x="22296122" y="10439401"/>
            <a:ext cx="19400520" cy="18966183"/>
          </a:xfrm>
        </p:spPr>
        <p:txBody>
          <a:bodyPr/>
          <a:lstStyle>
            <a:lvl1pPr>
              <a:defRPr sz="11500"/>
            </a:lvl1pPr>
            <a:lvl2pPr>
              <a:defRPr sz="9600"/>
            </a:lvl2pPr>
            <a:lvl3pPr>
              <a:defRPr sz="8600"/>
            </a:lvl3pPr>
            <a:lvl4pPr>
              <a:defRPr sz="7700"/>
            </a:lvl4pPr>
            <a:lvl5pPr>
              <a:defRPr sz="7700"/>
            </a:lvl5pPr>
            <a:lvl6pPr>
              <a:defRPr sz="7700"/>
            </a:lvl6pPr>
            <a:lvl7pPr>
              <a:defRPr sz="7700"/>
            </a:lvl7pPr>
            <a:lvl8pPr>
              <a:defRPr sz="7700"/>
            </a:lvl8pPr>
            <a:lvl9pPr>
              <a:defRPr sz="77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8163806D-BB7E-8A47-A6C2-79DFA5A6DD31}" type="datetimeFigureOut">
              <a:rPr lang="en-US" smtClean="0"/>
              <a:pPr/>
              <a:t>4/20/14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979436F4-9782-EA45-8E05-9D8E86C50539}"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8163806D-BB7E-8A47-A6C2-79DFA5A6DD31}" type="datetimeFigureOut">
              <a:rPr lang="en-US" smtClean="0"/>
              <a:pPr/>
              <a:t>4/20/14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979436F4-9782-EA45-8E05-9D8E86C50539}"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163806D-BB7E-8A47-A6C2-79DFA5A6DD31}" type="datetimeFigureOut">
              <a:rPr lang="en-US" smtClean="0"/>
              <a:pPr/>
              <a:t>4/20/14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979436F4-9782-EA45-8E05-9D8E86C50539}"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194563" y="1310640"/>
            <a:ext cx="14439902" cy="5577840"/>
          </a:xfrm>
        </p:spPr>
        <p:txBody>
          <a:bodyPr anchor="b"/>
          <a:lstStyle>
            <a:lvl1pPr algn="l">
              <a:defRPr sz="9600" b="1"/>
            </a:lvl1pPr>
          </a:lstStyle>
          <a:p>
            <a:r>
              <a:rPr lang="en-US" smtClean="0"/>
              <a:t>Click to edit Master title style</a:t>
            </a:r>
            <a:endParaRPr lang="en-US"/>
          </a:p>
        </p:txBody>
      </p:sp>
      <p:sp>
        <p:nvSpPr>
          <p:cNvPr id="3" name="Content Placeholder 2"/>
          <p:cNvSpPr>
            <a:spLocks noGrp="1"/>
          </p:cNvSpPr>
          <p:nvPr>
            <p:ph idx="1"/>
          </p:nvPr>
        </p:nvSpPr>
        <p:spPr>
          <a:xfrm>
            <a:off x="17160240" y="1310643"/>
            <a:ext cx="24536400" cy="28094942"/>
          </a:xfrm>
        </p:spPr>
        <p:txBody>
          <a:bodyPr/>
          <a:lstStyle>
            <a:lvl1pPr>
              <a:defRPr sz="15400"/>
            </a:lvl1pPr>
            <a:lvl2pPr>
              <a:defRPr sz="13400"/>
            </a:lvl2pPr>
            <a:lvl3pPr>
              <a:defRPr sz="11500"/>
            </a:lvl3pPr>
            <a:lvl4pPr>
              <a:defRPr sz="9600"/>
            </a:lvl4pPr>
            <a:lvl5pPr>
              <a:defRPr sz="9600"/>
            </a:lvl5pPr>
            <a:lvl6pPr>
              <a:defRPr sz="9600"/>
            </a:lvl6pPr>
            <a:lvl7pPr>
              <a:defRPr sz="9600"/>
            </a:lvl7pPr>
            <a:lvl8pPr>
              <a:defRPr sz="9600"/>
            </a:lvl8pPr>
            <a:lvl9pPr>
              <a:defRPr sz="9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2194563" y="6888483"/>
            <a:ext cx="14439902" cy="22517102"/>
          </a:xfrm>
        </p:spPr>
        <p:txBody>
          <a:bodyPr/>
          <a:lstStyle>
            <a:lvl1pPr marL="0" indent="0">
              <a:buNone/>
              <a:defRPr sz="6800"/>
            </a:lvl1pPr>
            <a:lvl2pPr marL="2194389" indent="0">
              <a:buNone/>
              <a:defRPr sz="5700"/>
            </a:lvl2pPr>
            <a:lvl3pPr marL="4388777" indent="0">
              <a:buNone/>
              <a:defRPr sz="4800"/>
            </a:lvl3pPr>
            <a:lvl4pPr marL="6583167" indent="0">
              <a:buNone/>
              <a:defRPr sz="4300"/>
            </a:lvl4pPr>
            <a:lvl5pPr marL="8777556" indent="0">
              <a:buNone/>
              <a:defRPr sz="4300"/>
            </a:lvl5pPr>
            <a:lvl6pPr marL="10971944" indent="0">
              <a:buNone/>
              <a:defRPr sz="4300"/>
            </a:lvl6pPr>
            <a:lvl7pPr marL="13166333" indent="0">
              <a:buNone/>
              <a:defRPr sz="4300"/>
            </a:lvl7pPr>
            <a:lvl8pPr marL="15360723" indent="0">
              <a:buNone/>
              <a:defRPr sz="4300"/>
            </a:lvl8pPr>
            <a:lvl9pPr marL="17555111" indent="0">
              <a:buNone/>
              <a:defRPr sz="43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8163806D-BB7E-8A47-A6C2-79DFA5A6DD31}" type="datetimeFigureOut">
              <a:rPr lang="en-US" smtClean="0"/>
              <a:pPr/>
              <a:t>4/20/14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979436F4-9782-EA45-8E05-9D8E86C50539}"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602982" y="23042880"/>
            <a:ext cx="26334720" cy="2720342"/>
          </a:xfrm>
        </p:spPr>
        <p:txBody>
          <a:bodyPr anchor="b"/>
          <a:lstStyle>
            <a:lvl1pPr algn="l">
              <a:defRPr sz="9600" b="1"/>
            </a:lvl1pPr>
          </a:lstStyle>
          <a:p>
            <a:r>
              <a:rPr lang="en-US" smtClean="0"/>
              <a:t>Click to edit Master title style</a:t>
            </a:r>
            <a:endParaRPr lang="en-US"/>
          </a:p>
        </p:txBody>
      </p:sp>
      <p:sp>
        <p:nvSpPr>
          <p:cNvPr id="3" name="Picture Placeholder 2"/>
          <p:cNvSpPr>
            <a:spLocks noGrp="1"/>
          </p:cNvSpPr>
          <p:nvPr>
            <p:ph type="pic" idx="1"/>
          </p:nvPr>
        </p:nvSpPr>
        <p:spPr>
          <a:xfrm>
            <a:off x="8602982" y="2941320"/>
            <a:ext cx="26334720" cy="19751040"/>
          </a:xfrm>
        </p:spPr>
        <p:txBody>
          <a:bodyPr/>
          <a:lstStyle>
            <a:lvl1pPr marL="0" indent="0">
              <a:buNone/>
              <a:defRPr sz="15400"/>
            </a:lvl1pPr>
            <a:lvl2pPr marL="2194389" indent="0">
              <a:buNone/>
              <a:defRPr sz="13400"/>
            </a:lvl2pPr>
            <a:lvl3pPr marL="4388777" indent="0">
              <a:buNone/>
              <a:defRPr sz="11500"/>
            </a:lvl3pPr>
            <a:lvl4pPr marL="6583167" indent="0">
              <a:buNone/>
              <a:defRPr sz="9600"/>
            </a:lvl4pPr>
            <a:lvl5pPr marL="8777556" indent="0">
              <a:buNone/>
              <a:defRPr sz="9600"/>
            </a:lvl5pPr>
            <a:lvl6pPr marL="10971944" indent="0">
              <a:buNone/>
              <a:defRPr sz="9600"/>
            </a:lvl6pPr>
            <a:lvl7pPr marL="13166333" indent="0">
              <a:buNone/>
              <a:defRPr sz="9600"/>
            </a:lvl7pPr>
            <a:lvl8pPr marL="15360723" indent="0">
              <a:buNone/>
              <a:defRPr sz="9600"/>
            </a:lvl8pPr>
            <a:lvl9pPr marL="17555111" indent="0">
              <a:buNone/>
              <a:defRPr sz="9600"/>
            </a:lvl9pPr>
          </a:lstStyle>
          <a:p>
            <a:endParaRPr lang="en-US"/>
          </a:p>
        </p:txBody>
      </p:sp>
      <p:sp>
        <p:nvSpPr>
          <p:cNvPr id="4" name="Text Placeholder 3"/>
          <p:cNvSpPr>
            <a:spLocks noGrp="1"/>
          </p:cNvSpPr>
          <p:nvPr>
            <p:ph type="body" sz="half" idx="2"/>
          </p:nvPr>
        </p:nvSpPr>
        <p:spPr>
          <a:xfrm>
            <a:off x="8602982" y="25763222"/>
            <a:ext cx="26334720" cy="3863338"/>
          </a:xfrm>
        </p:spPr>
        <p:txBody>
          <a:bodyPr/>
          <a:lstStyle>
            <a:lvl1pPr marL="0" indent="0">
              <a:buNone/>
              <a:defRPr sz="6800"/>
            </a:lvl1pPr>
            <a:lvl2pPr marL="2194389" indent="0">
              <a:buNone/>
              <a:defRPr sz="5700"/>
            </a:lvl2pPr>
            <a:lvl3pPr marL="4388777" indent="0">
              <a:buNone/>
              <a:defRPr sz="4800"/>
            </a:lvl3pPr>
            <a:lvl4pPr marL="6583167" indent="0">
              <a:buNone/>
              <a:defRPr sz="4300"/>
            </a:lvl4pPr>
            <a:lvl5pPr marL="8777556" indent="0">
              <a:buNone/>
              <a:defRPr sz="4300"/>
            </a:lvl5pPr>
            <a:lvl6pPr marL="10971944" indent="0">
              <a:buNone/>
              <a:defRPr sz="4300"/>
            </a:lvl6pPr>
            <a:lvl7pPr marL="13166333" indent="0">
              <a:buNone/>
              <a:defRPr sz="4300"/>
            </a:lvl7pPr>
            <a:lvl8pPr marL="15360723" indent="0">
              <a:buNone/>
              <a:defRPr sz="4300"/>
            </a:lvl8pPr>
            <a:lvl9pPr marL="17555111" indent="0">
              <a:buNone/>
              <a:defRPr sz="43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8163806D-BB7E-8A47-A6C2-79DFA5A6DD31}" type="datetimeFigureOut">
              <a:rPr lang="en-US" smtClean="0"/>
              <a:pPr/>
              <a:t>4/20/14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979436F4-9782-EA45-8E05-9D8E86C50539}"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8163806D-BB7E-8A47-A6C2-79DFA5A6DD31}" type="datetimeFigureOut">
              <a:rPr lang="en-US" smtClean="0"/>
              <a:pPr/>
              <a:t>4/20/14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79436F4-9782-EA45-8E05-9D8E86C50539}"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31821120" y="1318266"/>
            <a:ext cx="9875520" cy="28087320"/>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2194560" y="1318266"/>
            <a:ext cx="28895040" cy="28087320"/>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8163806D-BB7E-8A47-A6C2-79DFA5A6DD31}" type="datetimeFigureOut">
              <a:rPr lang="en-US" smtClean="0"/>
              <a:pPr/>
              <a:t>4/20/14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79436F4-9782-EA45-8E05-9D8E86C50539}"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11" Type="http://schemas.openxmlformats.org/officeDocument/2006/relationships/slideLayout" Target="../slideLayouts/slideLayout11.xml"/><Relationship Id="rId12" Type="http://schemas.openxmlformats.org/officeDocument/2006/relationships/theme" Target="../theme/theme1.xml"/><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 Id="rId9" Type="http://schemas.openxmlformats.org/officeDocument/2006/relationships/slideLayout" Target="../slideLayouts/slideLayout9.xml"/><Relationship Id="rId10" Type="http://schemas.openxmlformats.org/officeDocument/2006/relationships/slideLayout" Target="../slideLayouts/slideLayout10.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2194560" y="1318263"/>
            <a:ext cx="39502080" cy="5486400"/>
          </a:xfrm>
          <a:prstGeom prst="rect">
            <a:avLst/>
          </a:prstGeom>
        </p:spPr>
        <p:txBody>
          <a:bodyPr vert="horz" lIns="438877" tIns="219439" rIns="438877" bIns="219439"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2194560" y="7680963"/>
            <a:ext cx="39502080" cy="21724622"/>
          </a:xfrm>
          <a:prstGeom prst="rect">
            <a:avLst/>
          </a:prstGeom>
        </p:spPr>
        <p:txBody>
          <a:bodyPr vert="horz" lIns="438877" tIns="219439" rIns="438877" bIns="219439"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2194560" y="30510483"/>
            <a:ext cx="10241280" cy="1752600"/>
          </a:xfrm>
          <a:prstGeom prst="rect">
            <a:avLst/>
          </a:prstGeom>
        </p:spPr>
        <p:txBody>
          <a:bodyPr vert="horz" lIns="438877" tIns="219439" rIns="438877" bIns="219439" rtlCol="0" anchor="ctr"/>
          <a:lstStyle>
            <a:lvl1pPr algn="l">
              <a:defRPr sz="5700">
                <a:solidFill>
                  <a:schemeClr val="tx1">
                    <a:tint val="75000"/>
                  </a:schemeClr>
                </a:solidFill>
              </a:defRPr>
            </a:lvl1pPr>
          </a:lstStyle>
          <a:p>
            <a:fld id="{8163806D-BB7E-8A47-A6C2-79DFA5A6DD31}" type="datetimeFigureOut">
              <a:rPr lang="en-US" smtClean="0"/>
              <a:pPr/>
              <a:t>4/20/14</a:t>
            </a:fld>
            <a:endParaRPr lang="en-US"/>
          </a:p>
        </p:txBody>
      </p:sp>
      <p:sp>
        <p:nvSpPr>
          <p:cNvPr id="5" name="Footer Placeholder 4"/>
          <p:cNvSpPr>
            <a:spLocks noGrp="1"/>
          </p:cNvSpPr>
          <p:nvPr>
            <p:ph type="ftr" sz="quarter" idx="3"/>
          </p:nvPr>
        </p:nvSpPr>
        <p:spPr>
          <a:xfrm>
            <a:off x="14996160" y="30510483"/>
            <a:ext cx="13898880" cy="1752600"/>
          </a:xfrm>
          <a:prstGeom prst="rect">
            <a:avLst/>
          </a:prstGeom>
        </p:spPr>
        <p:txBody>
          <a:bodyPr vert="horz" lIns="438877" tIns="219439" rIns="438877" bIns="219439" rtlCol="0" anchor="ctr"/>
          <a:lstStyle>
            <a:lvl1pPr algn="ctr">
              <a:defRPr sz="57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31455360" y="30510483"/>
            <a:ext cx="10241280" cy="1752600"/>
          </a:xfrm>
          <a:prstGeom prst="rect">
            <a:avLst/>
          </a:prstGeom>
        </p:spPr>
        <p:txBody>
          <a:bodyPr vert="horz" lIns="438877" tIns="219439" rIns="438877" bIns="219439" rtlCol="0" anchor="ctr"/>
          <a:lstStyle>
            <a:lvl1pPr algn="r">
              <a:defRPr sz="5700">
                <a:solidFill>
                  <a:schemeClr val="tx1">
                    <a:tint val="75000"/>
                  </a:schemeClr>
                </a:solidFill>
              </a:defRPr>
            </a:lvl1pPr>
          </a:lstStyle>
          <a:p>
            <a:fld id="{979436F4-9782-EA45-8E05-9D8E86C50539}"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2194389" rtl="0" eaLnBrk="1" latinLnBrk="0" hangingPunct="1">
        <a:spcBef>
          <a:spcPct val="0"/>
        </a:spcBef>
        <a:buNone/>
        <a:defRPr sz="21100" kern="1200">
          <a:solidFill>
            <a:schemeClr val="tx1"/>
          </a:solidFill>
          <a:latin typeface="+mj-lt"/>
          <a:ea typeface="+mj-ea"/>
          <a:cs typeface="+mj-cs"/>
        </a:defRPr>
      </a:lvl1pPr>
    </p:titleStyle>
    <p:bodyStyle>
      <a:lvl1pPr marL="1645791" indent="-1645791" algn="l" defTabSz="2194389" rtl="0" eaLnBrk="1" latinLnBrk="0" hangingPunct="1">
        <a:spcBef>
          <a:spcPct val="20000"/>
        </a:spcBef>
        <a:buFont typeface="Arial"/>
        <a:buChar char="•"/>
        <a:defRPr sz="15400" kern="1200">
          <a:solidFill>
            <a:schemeClr val="tx1"/>
          </a:solidFill>
          <a:latin typeface="+mn-lt"/>
          <a:ea typeface="+mn-ea"/>
          <a:cs typeface="+mn-cs"/>
        </a:defRPr>
      </a:lvl1pPr>
      <a:lvl2pPr marL="3565882" indent="-1371493" algn="l" defTabSz="2194389" rtl="0" eaLnBrk="1" latinLnBrk="0" hangingPunct="1">
        <a:spcBef>
          <a:spcPct val="20000"/>
        </a:spcBef>
        <a:buFont typeface="Arial"/>
        <a:buChar char="–"/>
        <a:defRPr sz="13400" kern="1200">
          <a:solidFill>
            <a:schemeClr val="tx1"/>
          </a:solidFill>
          <a:latin typeface="+mn-lt"/>
          <a:ea typeface="+mn-ea"/>
          <a:cs typeface="+mn-cs"/>
        </a:defRPr>
      </a:lvl2pPr>
      <a:lvl3pPr marL="5485973" indent="-1097194" algn="l" defTabSz="2194389" rtl="0" eaLnBrk="1" latinLnBrk="0" hangingPunct="1">
        <a:spcBef>
          <a:spcPct val="20000"/>
        </a:spcBef>
        <a:buFont typeface="Arial"/>
        <a:buChar char="•"/>
        <a:defRPr sz="11500" kern="1200">
          <a:solidFill>
            <a:schemeClr val="tx1"/>
          </a:solidFill>
          <a:latin typeface="+mn-lt"/>
          <a:ea typeface="+mn-ea"/>
          <a:cs typeface="+mn-cs"/>
        </a:defRPr>
      </a:lvl3pPr>
      <a:lvl4pPr marL="7680361" indent="-1097194" algn="l" defTabSz="2194389" rtl="0" eaLnBrk="1" latinLnBrk="0" hangingPunct="1">
        <a:spcBef>
          <a:spcPct val="20000"/>
        </a:spcBef>
        <a:buFont typeface="Arial"/>
        <a:buChar char="–"/>
        <a:defRPr sz="9600" kern="1200">
          <a:solidFill>
            <a:schemeClr val="tx1"/>
          </a:solidFill>
          <a:latin typeface="+mn-lt"/>
          <a:ea typeface="+mn-ea"/>
          <a:cs typeface="+mn-cs"/>
        </a:defRPr>
      </a:lvl4pPr>
      <a:lvl5pPr marL="9874750" indent="-1097194" algn="l" defTabSz="2194389" rtl="0" eaLnBrk="1" latinLnBrk="0" hangingPunct="1">
        <a:spcBef>
          <a:spcPct val="20000"/>
        </a:spcBef>
        <a:buFont typeface="Arial"/>
        <a:buChar char="»"/>
        <a:defRPr sz="9600" kern="1200">
          <a:solidFill>
            <a:schemeClr val="tx1"/>
          </a:solidFill>
          <a:latin typeface="+mn-lt"/>
          <a:ea typeface="+mn-ea"/>
          <a:cs typeface="+mn-cs"/>
        </a:defRPr>
      </a:lvl5pPr>
      <a:lvl6pPr marL="12069138" indent="-1097194" algn="l" defTabSz="2194389" rtl="0" eaLnBrk="1" latinLnBrk="0" hangingPunct="1">
        <a:spcBef>
          <a:spcPct val="20000"/>
        </a:spcBef>
        <a:buFont typeface="Arial"/>
        <a:buChar char="•"/>
        <a:defRPr sz="9600" kern="1200">
          <a:solidFill>
            <a:schemeClr val="tx1"/>
          </a:solidFill>
          <a:latin typeface="+mn-lt"/>
          <a:ea typeface="+mn-ea"/>
          <a:cs typeface="+mn-cs"/>
        </a:defRPr>
      </a:lvl6pPr>
      <a:lvl7pPr marL="14263528" indent="-1097194" algn="l" defTabSz="2194389" rtl="0" eaLnBrk="1" latinLnBrk="0" hangingPunct="1">
        <a:spcBef>
          <a:spcPct val="20000"/>
        </a:spcBef>
        <a:buFont typeface="Arial"/>
        <a:buChar char="•"/>
        <a:defRPr sz="9600" kern="1200">
          <a:solidFill>
            <a:schemeClr val="tx1"/>
          </a:solidFill>
          <a:latin typeface="+mn-lt"/>
          <a:ea typeface="+mn-ea"/>
          <a:cs typeface="+mn-cs"/>
        </a:defRPr>
      </a:lvl7pPr>
      <a:lvl8pPr marL="16457917" indent="-1097194" algn="l" defTabSz="2194389" rtl="0" eaLnBrk="1" latinLnBrk="0" hangingPunct="1">
        <a:spcBef>
          <a:spcPct val="20000"/>
        </a:spcBef>
        <a:buFont typeface="Arial"/>
        <a:buChar char="•"/>
        <a:defRPr sz="9600" kern="1200">
          <a:solidFill>
            <a:schemeClr val="tx1"/>
          </a:solidFill>
          <a:latin typeface="+mn-lt"/>
          <a:ea typeface="+mn-ea"/>
          <a:cs typeface="+mn-cs"/>
        </a:defRPr>
      </a:lvl8pPr>
      <a:lvl9pPr marL="18652305" indent="-1097194" algn="l" defTabSz="2194389" rtl="0" eaLnBrk="1" latinLnBrk="0" hangingPunct="1">
        <a:spcBef>
          <a:spcPct val="20000"/>
        </a:spcBef>
        <a:buFont typeface="Arial"/>
        <a:buChar char="•"/>
        <a:defRPr sz="9600" kern="1200">
          <a:solidFill>
            <a:schemeClr val="tx1"/>
          </a:solidFill>
          <a:latin typeface="+mn-lt"/>
          <a:ea typeface="+mn-ea"/>
          <a:cs typeface="+mn-cs"/>
        </a:defRPr>
      </a:lvl9pPr>
    </p:bodyStyle>
    <p:otherStyle>
      <a:defPPr>
        <a:defRPr lang="en-US"/>
      </a:defPPr>
      <a:lvl1pPr marL="0" algn="l" defTabSz="2194389" rtl="0" eaLnBrk="1" latinLnBrk="0" hangingPunct="1">
        <a:defRPr sz="8600" kern="1200">
          <a:solidFill>
            <a:schemeClr val="tx1"/>
          </a:solidFill>
          <a:latin typeface="+mn-lt"/>
          <a:ea typeface="+mn-ea"/>
          <a:cs typeface="+mn-cs"/>
        </a:defRPr>
      </a:lvl1pPr>
      <a:lvl2pPr marL="2194389" algn="l" defTabSz="2194389" rtl="0" eaLnBrk="1" latinLnBrk="0" hangingPunct="1">
        <a:defRPr sz="8600" kern="1200">
          <a:solidFill>
            <a:schemeClr val="tx1"/>
          </a:solidFill>
          <a:latin typeface="+mn-lt"/>
          <a:ea typeface="+mn-ea"/>
          <a:cs typeface="+mn-cs"/>
        </a:defRPr>
      </a:lvl2pPr>
      <a:lvl3pPr marL="4388777" algn="l" defTabSz="2194389" rtl="0" eaLnBrk="1" latinLnBrk="0" hangingPunct="1">
        <a:defRPr sz="8600" kern="1200">
          <a:solidFill>
            <a:schemeClr val="tx1"/>
          </a:solidFill>
          <a:latin typeface="+mn-lt"/>
          <a:ea typeface="+mn-ea"/>
          <a:cs typeface="+mn-cs"/>
        </a:defRPr>
      </a:lvl3pPr>
      <a:lvl4pPr marL="6583167" algn="l" defTabSz="2194389" rtl="0" eaLnBrk="1" latinLnBrk="0" hangingPunct="1">
        <a:defRPr sz="8600" kern="1200">
          <a:solidFill>
            <a:schemeClr val="tx1"/>
          </a:solidFill>
          <a:latin typeface="+mn-lt"/>
          <a:ea typeface="+mn-ea"/>
          <a:cs typeface="+mn-cs"/>
        </a:defRPr>
      </a:lvl4pPr>
      <a:lvl5pPr marL="8777556" algn="l" defTabSz="2194389" rtl="0" eaLnBrk="1" latinLnBrk="0" hangingPunct="1">
        <a:defRPr sz="8600" kern="1200">
          <a:solidFill>
            <a:schemeClr val="tx1"/>
          </a:solidFill>
          <a:latin typeface="+mn-lt"/>
          <a:ea typeface="+mn-ea"/>
          <a:cs typeface="+mn-cs"/>
        </a:defRPr>
      </a:lvl5pPr>
      <a:lvl6pPr marL="10971944" algn="l" defTabSz="2194389" rtl="0" eaLnBrk="1" latinLnBrk="0" hangingPunct="1">
        <a:defRPr sz="8600" kern="1200">
          <a:solidFill>
            <a:schemeClr val="tx1"/>
          </a:solidFill>
          <a:latin typeface="+mn-lt"/>
          <a:ea typeface="+mn-ea"/>
          <a:cs typeface="+mn-cs"/>
        </a:defRPr>
      </a:lvl6pPr>
      <a:lvl7pPr marL="13166333" algn="l" defTabSz="2194389" rtl="0" eaLnBrk="1" latinLnBrk="0" hangingPunct="1">
        <a:defRPr sz="8600" kern="1200">
          <a:solidFill>
            <a:schemeClr val="tx1"/>
          </a:solidFill>
          <a:latin typeface="+mn-lt"/>
          <a:ea typeface="+mn-ea"/>
          <a:cs typeface="+mn-cs"/>
        </a:defRPr>
      </a:lvl7pPr>
      <a:lvl8pPr marL="15360723" algn="l" defTabSz="2194389" rtl="0" eaLnBrk="1" latinLnBrk="0" hangingPunct="1">
        <a:defRPr sz="8600" kern="1200">
          <a:solidFill>
            <a:schemeClr val="tx1"/>
          </a:solidFill>
          <a:latin typeface="+mn-lt"/>
          <a:ea typeface="+mn-ea"/>
          <a:cs typeface="+mn-cs"/>
        </a:defRPr>
      </a:lvl8pPr>
      <a:lvl9pPr marL="17555111" algn="l" defTabSz="2194389" rtl="0" eaLnBrk="1" latinLnBrk="0" hangingPunct="1">
        <a:defRPr sz="86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1" Type="http://schemas.openxmlformats.org/officeDocument/2006/relationships/image" Target="../media/image9.jpeg"/><Relationship Id="rId12" Type="http://schemas.openxmlformats.org/officeDocument/2006/relationships/image" Target="../media/image10.png"/><Relationship Id="rId13" Type="http://schemas.openxmlformats.org/officeDocument/2006/relationships/image" Target="../media/image11.png"/><Relationship Id="rId14" Type="http://schemas.openxmlformats.org/officeDocument/2006/relationships/hyperlink" Target="http://dx.doi.org/10.1002/2013JA019404" TargetMode="External"/><Relationship Id="rId15" Type="http://schemas.openxmlformats.org/officeDocument/2006/relationships/image" Target="../media/image12.png"/><Relationship Id="rId1" Type="http://schemas.openxmlformats.org/officeDocument/2006/relationships/vmlDrawing" Target="../drawings/vmlDrawing1.vml"/><Relationship Id="rId2" Type="http://schemas.openxmlformats.org/officeDocument/2006/relationships/slideLayout" Target="../slideLayouts/slideLayout7.xml"/><Relationship Id="rId3" Type="http://schemas.openxmlformats.org/officeDocument/2006/relationships/image" Target="../media/image5.jpeg"/><Relationship Id="rId4" Type="http://schemas.openxmlformats.org/officeDocument/2006/relationships/image" Target="../media/image6.pdf"/><Relationship Id="rId5" Type="http://schemas.openxmlformats.org/officeDocument/2006/relationships/image" Target="../media/image7.png"/><Relationship Id="rId6" Type="http://schemas.openxmlformats.org/officeDocument/2006/relationships/image" Target="../media/image8.png"/><Relationship Id="rId7" Type="http://schemas.openxmlformats.org/officeDocument/2006/relationships/oleObject" Target="../embeddings/Microsoft_Equation1.bin"/><Relationship Id="rId8" Type="http://schemas.openxmlformats.org/officeDocument/2006/relationships/oleObject" Target="../embeddings/Microsoft_Equation2.bin"/><Relationship Id="rId9" Type="http://schemas.openxmlformats.org/officeDocument/2006/relationships/oleObject" Target="../embeddings/Microsoft_Equation3.bin"/><Relationship Id="rId10" Type="http://schemas.openxmlformats.org/officeDocument/2006/relationships/oleObject" Target="../embeddings/Microsoft_Equation4.bin"/></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bg>
      <p:bgPr>
        <a:blipFill rotWithShape="1">
          <a:blip r:embed="rId3">
            <a:alphaModFix amt="57000"/>
          </a:blip>
          <a:stretch>
            <a:fillRect/>
          </a:stretch>
        </a:blipFill>
        <a:effectLst/>
      </p:bgPr>
    </p:bg>
    <p:spTree>
      <p:nvGrpSpPr>
        <p:cNvPr id="1" name=""/>
        <p:cNvGrpSpPr/>
        <p:nvPr/>
      </p:nvGrpSpPr>
      <p:grpSpPr>
        <a:xfrm>
          <a:off x="0" y="0"/>
          <a:ext cx="0" cy="0"/>
          <a:chOff x="0" y="0"/>
          <a:chExt cx="0" cy="0"/>
        </a:xfrm>
      </p:grpSpPr>
      <p:sp>
        <p:nvSpPr>
          <p:cNvPr id="4" name="TextBox 3"/>
          <p:cNvSpPr txBox="1"/>
          <p:nvPr/>
        </p:nvSpPr>
        <p:spPr>
          <a:xfrm>
            <a:off x="1192741" y="1622390"/>
            <a:ext cx="41408302" cy="2754594"/>
          </a:xfrm>
          <a:prstGeom prst="rect">
            <a:avLst/>
          </a:prstGeom>
          <a:solidFill>
            <a:srgbClr val="FFFFFF">
              <a:alpha val="85000"/>
            </a:srgbClr>
          </a:solidFill>
          <a:ln>
            <a:solidFill>
              <a:srgbClr val="000000"/>
            </a:solidFill>
          </a:ln>
        </p:spPr>
        <p:txBody>
          <a:bodyPr wrap="square" lIns="106674" tIns="53337" rIns="106674" bIns="53337" rtlCol="0">
            <a:spAutoFit/>
          </a:bodyPr>
          <a:lstStyle/>
          <a:p>
            <a:pPr algn="ctr"/>
            <a:r>
              <a:rPr lang="en-US" b="1" dirty="0">
                <a:latin typeface="Myriad Pro Semibold"/>
                <a:cs typeface="Myriad Pro Semibold"/>
              </a:rPr>
              <a:t>An Analysis of Heliospheric Magnetic Field Flux Based on Sunspot Number from 1750 to Today and Prediction for the Coming Solar Minimum</a:t>
            </a:r>
            <a:r>
              <a:rPr lang="en-US" b="1" dirty="0" smtClean="0">
                <a:latin typeface="Myriad Pro Semibold"/>
                <a:cs typeface="Myriad Pro Semibold"/>
              </a:rPr>
              <a:t> </a:t>
            </a:r>
          </a:p>
        </p:txBody>
      </p:sp>
      <p:sp>
        <p:nvSpPr>
          <p:cNvPr id="5" name="TextBox 4"/>
          <p:cNvSpPr txBox="1"/>
          <p:nvPr/>
        </p:nvSpPr>
        <p:spPr>
          <a:xfrm>
            <a:off x="1236531" y="5339862"/>
            <a:ext cx="13096523" cy="7555909"/>
          </a:xfrm>
          <a:prstGeom prst="rect">
            <a:avLst/>
          </a:prstGeom>
          <a:solidFill>
            <a:srgbClr val="FFFFFF">
              <a:alpha val="85000"/>
            </a:srgbClr>
          </a:solidFill>
          <a:ln>
            <a:solidFill>
              <a:schemeClr val="tx1"/>
            </a:solidFill>
          </a:ln>
        </p:spPr>
        <p:txBody>
          <a:bodyPr wrap="square" lIns="106674" tIns="53337" rIns="106674" bIns="53337" rtlCol="0">
            <a:spAutoFit/>
          </a:bodyPr>
          <a:lstStyle/>
          <a:p>
            <a:r>
              <a:rPr lang="en-US" sz="4000" b="1" dirty="0" smtClean="0">
                <a:effectLst>
                  <a:outerShdw blurRad="50800" dist="38100" dir="2700000">
                    <a:srgbClr val="000000">
                      <a:alpha val="43000"/>
                    </a:srgbClr>
                  </a:outerShdw>
                </a:effectLst>
                <a:latin typeface="Myriad Pro Semibold"/>
                <a:cs typeface="Myriad Pro Semibold"/>
              </a:rPr>
              <a:t>Introduction</a:t>
            </a:r>
          </a:p>
          <a:p>
            <a:r>
              <a:rPr lang="en-US" sz="3700" dirty="0" smtClean="0">
                <a:latin typeface="Myriad Pro Semibold"/>
                <a:cs typeface="Myriad Pro Semibold"/>
              </a:rPr>
              <a:t>       The Heliospheric Magnetic Field (HMF) intensity has been shown by observation to rise and fall with the solar cycle. In situ observations have only been available from 1963 onward. This work takes the model of </a:t>
            </a:r>
            <a:r>
              <a:rPr lang="en-US" sz="3700" dirty="0" err="1" smtClean="0">
                <a:latin typeface="Myriad Pro Semibold"/>
                <a:cs typeface="Myriad Pro Semibold"/>
              </a:rPr>
              <a:t>Schwadron</a:t>
            </a:r>
            <a:r>
              <a:rPr lang="en-US" sz="3700" dirty="0" smtClean="0">
                <a:latin typeface="Myriad Pro Semibold"/>
                <a:cs typeface="Myriad Pro Semibold"/>
              </a:rPr>
              <a:t> et al. (2010) and uses it to model the HMF using sunspots as a proxy for flux injection. This allows us to project the HMF intensity as far back as 1749. </a:t>
            </a:r>
          </a:p>
          <a:p>
            <a:r>
              <a:rPr lang="en-US" sz="3700" dirty="0" smtClean="0">
                <a:latin typeface="Myriad Pro Semibold"/>
                <a:cs typeface="Myriad Pro Semibold"/>
              </a:rPr>
              <a:t>        As a comparison, the level of the </a:t>
            </a:r>
            <a:r>
              <a:rPr lang="en-US" sz="3700" dirty="0" err="1" smtClean="0">
                <a:latin typeface="Myriad Pro Semibold"/>
                <a:cs typeface="Myriad Pro Semibold"/>
              </a:rPr>
              <a:t>cosmogenic</a:t>
            </a:r>
            <a:r>
              <a:rPr lang="en-US" sz="3700" dirty="0" smtClean="0">
                <a:latin typeface="Myriad Pro Semibold"/>
                <a:cs typeface="Myriad Pro Semibold"/>
              </a:rPr>
              <a:t> isotope </a:t>
            </a:r>
            <a:r>
              <a:rPr lang="en-US" sz="3700" baseline="30000" dirty="0" smtClean="0">
                <a:latin typeface="Myriad Pro Semibold"/>
                <a:cs typeface="Myriad Pro Semibold"/>
              </a:rPr>
              <a:t>10</a:t>
            </a:r>
            <a:r>
              <a:rPr lang="en-US" sz="3700" dirty="0" smtClean="0">
                <a:latin typeface="Myriad Pro Semibold"/>
                <a:cs typeface="Myriad Pro Semibold"/>
              </a:rPr>
              <a:t>Be has been shown to vary with the HMF. McCracken et al. (2013) used the </a:t>
            </a:r>
            <a:r>
              <a:rPr lang="en-US" sz="3700" baseline="30000" dirty="0" smtClean="0">
                <a:latin typeface="Myriad Pro Semibold"/>
                <a:cs typeface="Myriad Pro Semibold"/>
              </a:rPr>
              <a:t>10</a:t>
            </a:r>
            <a:r>
              <a:rPr lang="en-US" sz="3700" dirty="0" smtClean="0">
                <a:latin typeface="Myriad Pro Semibold"/>
                <a:cs typeface="Myriad Pro Semibold"/>
              </a:rPr>
              <a:t>Be in ice core samples to make a model for the HMF. We compared the sunspots with the ice cores to determine validity of the sunspot predictions</a:t>
            </a:r>
            <a:r>
              <a:rPr lang="en-US" sz="3500" dirty="0" smtClean="0">
                <a:latin typeface="Myriad Pro Semibold"/>
                <a:cs typeface="Myriad Pro Semibold"/>
              </a:rPr>
              <a:t>.</a:t>
            </a:r>
          </a:p>
        </p:txBody>
      </p:sp>
      <p:sp>
        <p:nvSpPr>
          <p:cNvPr id="13" name="Rectangle 12"/>
          <p:cNvSpPr/>
          <p:nvPr/>
        </p:nvSpPr>
        <p:spPr>
          <a:xfrm>
            <a:off x="14981810" y="5339865"/>
            <a:ext cx="12282324" cy="4093468"/>
          </a:xfrm>
          <a:prstGeom prst="rect">
            <a:avLst/>
          </a:prstGeom>
          <a:solidFill>
            <a:srgbClr val="FFFFFF">
              <a:alpha val="85000"/>
            </a:srgbClr>
          </a:solidFill>
          <a:ln>
            <a:solidFill>
              <a:srgbClr val="000000"/>
            </a:solidFill>
          </a:ln>
          <a:effectLst/>
        </p:spPr>
        <p:style>
          <a:lnRef idx="1">
            <a:schemeClr val="accent1"/>
          </a:lnRef>
          <a:fillRef idx="3">
            <a:schemeClr val="accent1"/>
          </a:fillRef>
          <a:effectRef idx="2">
            <a:schemeClr val="accent1"/>
          </a:effectRef>
          <a:fontRef idx="minor">
            <a:schemeClr val="lt1"/>
          </a:fontRef>
        </p:style>
        <p:txBody>
          <a:bodyPr lIns="106674" tIns="53337" rIns="106674" bIns="53337" rtlCol="0" anchor="ctr"/>
          <a:lstStyle/>
          <a:p>
            <a:pPr algn="ctr"/>
            <a:endParaRPr lang="en-US"/>
          </a:p>
        </p:txBody>
      </p:sp>
      <p:sp>
        <p:nvSpPr>
          <p:cNvPr id="14" name="TextBox 13"/>
          <p:cNvSpPr txBox="1"/>
          <p:nvPr/>
        </p:nvSpPr>
        <p:spPr>
          <a:xfrm>
            <a:off x="27841423" y="5320624"/>
            <a:ext cx="15138439" cy="4139589"/>
          </a:xfrm>
          <a:prstGeom prst="rect">
            <a:avLst/>
          </a:prstGeom>
          <a:solidFill>
            <a:srgbClr val="FFFFFF">
              <a:alpha val="85000"/>
            </a:srgbClr>
          </a:solidFill>
          <a:ln>
            <a:solidFill>
              <a:srgbClr val="000000"/>
            </a:solidFill>
          </a:ln>
        </p:spPr>
        <p:txBody>
          <a:bodyPr wrap="square" lIns="106674" tIns="53337" rIns="106674" bIns="53337" rtlCol="0">
            <a:spAutoFit/>
          </a:bodyPr>
          <a:lstStyle/>
          <a:p>
            <a:r>
              <a:rPr lang="en-US" sz="4000" b="1" dirty="0" smtClean="0">
                <a:effectLst>
                  <a:outerShdw blurRad="50800" dist="38100" dir="2700000">
                    <a:srgbClr val="000000">
                      <a:alpha val="43000"/>
                    </a:srgbClr>
                  </a:outerShdw>
                </a:effectLst>
                <a:latin typeface="Myriad Pro Semibold"/>
                <a:cs typeface="Myriad Pro Semibold"/>
              </a:rPr>
              <a:t>Data Analysis</a:t>
            </a:r>
          </a:p>
          <a:p>
            <a:r>
              <a:rPr lang="en-US" sz="3700" dirty="0" smtClean="0">
                <a:latin typeface="Myriad Pro Semibold"/>
                <a:cs typeface="Myriad Pro Semibold"/>
              </a:rPr>
              <a:t>     Figure 2 shows the sunspot number, B</a:t>
            </a:r>
            <a:r>
              <a:rPr lang="en-US" sz="3700" baseline="-25000" dirty="0" smtClean="0">
                <a:latin typeface="Myriad Pro Semibold"/>
                <a:cs typeface="Myriad Pro Semibold"/>
              </a:rPr>
              <a:t>p</a:t>
            </a:r>
            <a:r>
              <a:rPr lang="en-US" sz="3700" dirty="0" smtClean="0">
                <a:latin typeface="Myriad Pro Semibold"/>
                <a:cs typeface="Myriad Pro Semibold"/>
              </a:rPr>
              <a:t> as computed from sunspot data and the B as computed from </a:t>
            </a:r>
            <a:r>
              <a:rPr lang="en-US" sz="3700" baseline="30000" dirty="0" smtClean="0">
                <a:latin typeface="Myriad Pro Semibold"/>
                <a:cs typeface="Myriad Pro Semibold"/>
              </a:rPr>
              <a:t>10</a:t>
            </a:r>
            <a:r>
              <a:rPr lang="en-US" sz="3700" dirty="0" smtClean="0">
                <a:latin typeface="Myriad Pro Semibold"/>
                <a:cs typeface="Myriad Pro Semibold"/>
              </a:rPr>
              <a:t>Be data. The most important feature of this figure is the hysteresis visible. The HMF rises quickly with the sunspot number, but falls off at a lower rate. This is further visible in Figure</a:t>
            </a:r>
            <a:r>
              <a:rPr lang="en-US" sz="3700" dirty="0" smtClean="0">
                <a:latin typeface="Myriad Pro Semibold"/>
                <a:cs typeface="Myriad Pro Semibold"/>
              </a:rPr>
              <a:t> 4, </a:t>
            </a:r>
            <a:r>
              <a:rPr lang="en-US" sz="3700" dirty="0" smtClean="0">
                <a:latin typeface="Myriad Pro Semibold"/>
                <a:cs typeface="Myriad Pro Semibold"/>
              </a:rPr>
              <a:t>where a 7 month running boxcar average has been applied and the data smoothed over a smaller set of years.  </a:t>
            </a:r>
          </a:p>
        </p:txBody>
      </p:sp>
      <p:sp>
        <p:nvSpPr>
          <p:cNvPr id="15" name="TextBox 14"/>
          <p:cNvSpPr txBox="1"/>
          <p:nvPr/>
        </p:nvSpPr>
        <p:spPr>
          <a:xfrm>
            <a:off x="27819431" y="9784204"/>
            <a:ext cx="15145398" cy="5278362"/>
          </a:xfrm>
          <a:prstGeom prst="rect">
            <a:avLst/>
          </a:prstGeom>
          <a:solidFill>
            <a:srgbClr val="FFFFFF">
              <a:alpha val="85000"/>
            </a:srgbClr>
          </a:solidFill>
          <a:ln>
            <a:solidFill>
              <a:srgbClr val="000000"/>
            </a:solidFill>
          </a:ln>
        </p:spPr>
        <p:txBody>
          <a:bodyPr wrap="square" lIns="106674" tIns="53337" rIns="106674" bIns="53337" rtlCol="0">
            <a:spAutoFit/>
          </a:bodyPr>
          <a:lstStyle/>
          <a:p>
            <a:r>
              <a:rPr lang="en-US" sz="4000" b="1" dirty="0" smtClean="0">
                <a:effectLst>
                  <a:outerShdw blurRad="50800" dist="38100" dir="2700000">
                    <a:srgbClr val="000000">
                      <a:alpha val="43000"/>
                    </a:srgbClr>
                  </a:outerShdw>
                </a:effectLst>
                <a:latin typeface="Myriad Pro Semibold"/>
                <a:cs typeface="Myriad Pro Semibold"/>
              </a:rPr>
              <a:t>Comparing Flux and Total Field Intensity</a:t>
            </a:r>
          </a:p>
          <a:p>
            <a:r>
              <a:rPr lang="en-US" sz="3700" dirty="0" smtClean="0">
                <a:latin typeface="Myriad Pro Semibold"/>
                <a:cs typeface="Myriad Pro Semibold"/>
              </a:rPr>
              <a:t>     Looking at Figure 1, it is evident that there is a systematic difference between the results obtained from sunspots and from </a:t>
            </a:r>
            <a:r>
              <a:rPr lang="en-US" sz="3700" baseline="30000" dirty="0" smtClean="0">
                <a:latin typeface="Myriad Pro Semibold"/>
                <a:cs typeface="Myriad Pro Semibold"/>
              </a:rPr>
              <a:t>10</a:t>
            </a:r>
            <a:r>
              <a:rPr lang="en-US" sz="3700" dirty="0" smtClean="0">
                <a:latin typeface="Myriad Pro Semibold"/>
                <a:cs typeface="Myriad Pro Semibold"/>
              </a:rPr>
              <a:t>Be. The reason for this is that the </a:t>
            </a:r>
            <a:r>
              <a:rPr lang="en-US" sz="3700" dirty="0" err="1" smtClean="0">
                <a:latin typeface="Myriad Pro Semibold"/>
                <a:cs typeface="Myriad Pro Semibold"/>
              </a:rPr>
              <a:t>Schwadron</a:t>
            </a:r>
            <a:r>
              <a:rPr lang="en-US" sz="3700" dirty="0" smtClean="0">
                <a:latin typeface="Myriad Pro Semibold"/>
                <a:cs typeface="Myriad Pro Semibold"/>
              </a:rPr>
              <a:t> et al. (2010) model predicts the Parker component of the field , |</a:t>
            </a:r>
            <a:r>
              <a:rPr lang="en-US" sz="3700" b="1" dirty="0" smtClean="0">
                <a:latin typeface="Myriad Pro Semibold"/>
                <a:cs typeface="Myriad Pro Semibold"/>
              </a:rPr>
              <a:t>B</a:t>
            </a:r>
            <a:r>
              <a:rPr lang="en-US" sz="3700" baseline="-25000" dirty="0" smtClean="0">
                <a:latin typeface="Myriad Pro Semibold"/>
                <a:cs typeface="Myriad Pro Semibold"/>
              </a:rPr>
              <a:t>p</a:t>
            </a:r>
            <a:r>
              <a:rPr lang="en-US" sz="3700" dirty="0" smtClean="0">
                <a:latin typeface="Myriad Pro Semibold"/>
                <a:cs typeface="Myriad Pro Semibold"/>
              </a:rPr>
              <a:t>|, and the McCracken et al. (2013) predicts the average total field intensity, |</a:t>
            </a:r>
            <a:r>
              <a:rPr lang="en-US" sz="3700" b="1" dirty="0" smtClean="0">
                <a:latin typeface="Myriad Pro Semibold"/>
                <a:cs typeface="Myriad Pro Semibold"/>
              </a:rPr>
              <a:t>B</a:t>
            </a:r>
            <a:r>
              <a:rPr lang="en-US" sz="3700" dirty="0" smtClean="0">
                <a:latin typeface="Myriad Pro Semibold"/>
                <a:cs typeface="Myriad Pro Semibold"/>
              </a:rPr>
              <a:t>|. Therefore, since |</a:t>
            </a:r>
            <a:r>
              <a:rPr lang="en-US" sz="3700" b="1" dirty="0" smtClean="0">
                <a:latin typeface="Myriad Pro Semibold"/>
                <a:cs typeface="Myriad Pro Semibold"/>
              </a:rPr>
              <a:t>B</a:t>
            </a:r>
            <a:r>
              <a:rPr lang="en-US" sz="3700" baseline="-25000" dirty="0" smtClean="0">
                <a:latin typeface="Myriad Pro Semibold"/>
                <a:cs typeface="Myriad Pro Semibold"/>
              </a:rPr>
              <a:t>p</a:t>
            </a:r>
            <a:r>
              <a:rPr lang="en-US" sz="3700" dirty="0" smtClean="0">
                <a:latin typeface="Myriad Pro Semibold"/>
                <a:cs typeface="Myriad Pro Semibold"/>
              </a:rPr>
              <a:t>| neglects the </a:t>
            </a:r>
            <a:r>
              <a:rPr lang="en-US" sz="3700" dirty="0" err="1" smtClean="0">
                <a:latin typeface="Myriad Pro Semibold"/>
                <a:cs typeface="Myriad Pro Semibold"/>
              </a:rPr>
              <a:t>azimuthal</a:t>
            </a:r>
            <a:r>
              <a:rPr lang="en-US" sz="3700" dirty="0" smtClean="0">
                <a:latin typeface="Myriad Pro Semibold"/>
                <a:cs typeface="Myriad Pro Semibold"/>
              </a:rPr>
              <a:t> components of the field, is it expected and shown to be consistently less than |</a:t>
            </a:r>
            <a:r>
              <a:rPr lang="en-US" sz="3700" b="1" dirty="0" smtClean="0">
                <a:latin typeface="Myriad Pro Semibold"/>
                <a:cs typeface="Myriad Pro Semibold"/>
              </a:rPr>
              <a:t>B</a:t>
            </a:r>
            <a:r>
              <a:rPr lang="en-US" sz="3700" dirty="0" smtClean="0">
                <a:latin typeface="Myriad Pro Semibold"/>
                <a:cs typeface="Myriad Pro Semibold"/>
              </a:rPr>
              <a:t>|.</a:t>
            </a:r>
          </a:p>
          <a:p>
            <a:endParaRPr lang="en-US" sz="3700" dirty="0">
              <a:latin typeface="Myriad Pro Semibold"/>
              <a:cs typeface="Myriad Pro Semibold"/>
            </a:endParaRPr>
          </a:p>
        </p:txBody>
      </p:sp>
      <p:sp>
        <p:nvSpPr>
          <p:cNvPr id="16" name="TextBox 15"/>
          <p:cNvSpPr txBox="1"/>
          <p:nvPr/>
        </p:nvSpPr>
        <p:spPr>
          <a:xfrm>
            <a:off x="1198051" y="13410931"/>
            <a:ext cx="13074527" cy="10926064"/>
          </a:xfrm>
          <a:prstGeom prst="rect">
            <a:avLst/>
          </a:prstGeom>
          <a:solidFill>
            <a:srgbClr val="FFFFFF">
              <a:alpha val="85000"/>
            </a:srgbClr>
          </a:solidFill>
          <a:ln>
            <a:solidFill>
              <a:srgbClr val="000000"/>
            </a:solidFill>
          </a:ln>
        </p:spPr>
        <p:txBody>
          <a:bodyPr wrap="square" lIns="106674" tIns="53337" rIns="106674" bIns="53337" rtlCol="0">
            <a:spAutoFit/>
          </a:bodyPr>
          <a:lstStyle/>
          <a:p>
            <a:r>
              <a:rPr lang="en-US" sz="4000" b="1" dirty="0" smtClean="0">
                <a:effectLst>
                  <a:outerShdw blurRad="50800" dist="38100" dir="2700000">
                    <a:srgbClr val="000000">
                      <a:alpha val="43000"/>
                    </a:srgbClr>
                  </a:outerShdw>
                </a:effectLst>
                <a:latin typeface="Myriad Pro Semibold"/>
                <a:cs typeface="Myriad Pro Semibold"/>
              </a:rPr>
              <a:t>Predictions for Coming Solar Cycle</a:t>
            </a:r>
          </a:p>
          <a:p>
            <a:r>
              <a:rPr lang="en-US" sz="3300" dirty="0" smtClean="0">
                <a:latin typeface="Myriad Pro Semibold"/>
                <a:cs typeface="Myriad Pro Semibold"/>
              </a:rPr>
              <a:t>     </a:t>
            </a:r>
            <a:r>
              <a:rPr lang="en-US" sz="3700" dirty="0" smtClean="0">
                <a:latin typeface="Myriad Pro Semibold"/>
                <a:cs typeface="Myriad Pro Semibold"/>
              </a:rPr>
              <a:t>After reconciliation with the </a:t>
            </a:r>
            <a:r>
              <a:rPr lang="en-US" sz="3700" baseline="30000" dirty="0" smtClean="0">
                <a:latin typeface="Myriad Pro Semibold"/>
                <a:cs typeface="Myriad Pro Semibold"/>
              </a:rPr>
              <a:t>10</a:t>
            </a:r>
            <a:r>
              <a:rPr lang="en-US" sz="3700" dirty="0" smtClean="0">
                <a:latin typeface="Myriad Pro Semibold"/>
                <a:cs typeface="Myriad Pro Semibold"/>
              </a:rPr>
              <a:t>Be data and in situ measurements in more recent years, we make a prediction for the HMF in the coming solar cycle. We note that 2013 marks the peak of Cycle 24 and the sunspot numbers bear remarkable similarity to the Dalton Minimum. Therefore, we have used the data for 1805 onward as a prediction for the next seven years of solar activity. </a:t>
            </a:r>
          </a:p>
          <a:p>
            <a:r>
              <a:rPr lang="en-US" sz="3700" dirty="0" smtClean="0">
                <a:latin typeface="Myriad Pro Semibold"/>
                <a:cs typeface="Myriad Pro Semibold"/>
              </a:rPr>
              <a:t>     If this analysis proves accurate, then the hysteresis effect means the the HMF intensity will fall from a much lower level and will reach a lower final value than the last protracted solar minimum. The Parker field will reach as low as 0.5 </a:t>
            </a:r>
            <a:r>
              <a:rPr lang="en-US" sz="3700" dirty="0" err="1" smtClean="0">
                <a:latin typeface="Myriad Pro Semibold"/>
                <a:cs typeface="Myriad Pro Semibold"/>
              </a:rPr>
              <a:t>nT</a:t>
            </a:r>
            <a:r>
              <a:rPr lang="en-US" sz="3700" dirty="0" smtClean="0">
                <a:latin typeface="Myriad Pro Semibold"/>
                <a:cs typeface="Myriad Pro Semibold"/>
              </a:rPr>
              <a:t>, and |</a:t>
            </a:r>
            <a:r>
              <a:rPr lang="en-US" sz="3700" b="1" dirty="0" smtClean="0">
                <a:latin typeface="Myriad Pro Semibold"/>
                <a:cs typeface="Myriad Pro Semibold"/>
              </a:rPr>
              <a:t>B</a:t>
            </a:r>
            <a:r>
              <a:rPr lang="en-US" sz="3700" dirty="0" smtClean="0">
                <a:latin typeface="Myriad Pro Semibold"/>
                <a:cs typeface="Myriad Pro Semibold"/>
              </a:rPr>
              <a:t>| as low as 1.5 </a:t>
            </a:r>
            <a:r>
              <a:rPr lang="en-US" sz="3700" dirty="0" err="1" smtClean="0">
                <a:latin typeface="Myriad Pro Semibold"/>
                <a:cs typeface="Myriad Pro Semibold"/>
              </a:rPr>
              <a:t>nT</a:t>
            </a:r>
            <a:r>
              <a:rPr lang="en-US" sz="3700" dirty="0" smtClean="0">
                <a:latin typeface="Myriad Pro Semibold"/>
                <a:cs typeface="Myriad Pro Semibold"/>
              </a:rPr>
              <a:t>, due to the smaller difference in the two during solar minimum. </a:t>
            </a:r>
          </a:p>
          <a:p>
            <a:r>
              <a:rPr lang="en-US" sz="3700" dirty="0" smtClean="0">
                <a:latin typeface="Myriad Pro Semibold"/>
                <a:cs typeface="Myriad Pro Semibold"/>
              </a:rPr>
              <a:t>	As well, the solar </a:t>
            </a:r>
            <a:r>
              <a:rPr lang="en-US" sz="3700" dirty="0" smtClean="0"/>
              <a:t>energetic particle fluxes will likely be reduced, reducing transient event frequency. Fluxes of galactic cosmic rays will lead to elevated persistent doses and elevated risks associated with long-duration exploration missions. </a:t>
            </a:r>
          </a:p>
        </p:txBody>
      </p:sp>
      <p:sp>
        <p:nvSpPr>
          <p:cNvPr id="17" name="TextBox 16"/>
          <p:cNvSpPr txBox="1"/>
          <p:nvPr/>
        </p:nvSpPr>
        <p:spPr>
          <a:xfrm>
            <a:off x="1234940" y="29000931"/>
            <a:ext cx="6988614" cy="2262152"/>
          </a:xfrm>
          <a:prstGeom prst="rect">
            <a:avLst/>
          </a:prstGeom>
          <a:solidFill>
            <a:srgbClr val="FFFFFF">
              <a:alpha val="85000"/>
            </a:srgbClr>
          </a:solidFill>
          <a:ln>
            <a:solidFill>
              <a:srgbClr val="000000"/>
            </a:solidFill>
          </a:ln>
        </p:spPr>
        <p:txBody>
          <a:bodyPr wrap="square" lIns="106674" tIns="53337" rIns="106674" bIns="53337" rtlCol="0">
            <a:spAutoFit/>
          </a:bodyPr>
          <a:lstStyle/>
          <a:p>
            <a:pPr algn="just"/>
            <a:r>
              <a:rPr lang="en-US" sz="2800" b="1" dirty="0" smtClean="0">
                <a:effectLst>
                  <a:outerShdw blurRad="50800" dist="38100" dir="2700000">
                    <a:srgbClr val="000000">
                      <a:alpha val="43000"/>
                    </a:srgbClr>
                  </a:outerShdw>
                </a:effectLst>
                <a:latin typeface="Myriad Pro Semibold"/>
                <a:cs typeface="Myriad Pro Semibold"/>
              </a:rPr>
              <a:t>Contact</a:t>
            </a:r>
            <a:endParaRPr lang="en-US" sz="2800" dirty="0" smtClean="0">
              <a:latin typeface="Myriad Pro Semibold"/>
              <a:cs typeface="Myriad Pro Semibold"/>
            </a:endParaRPr>
          </a:p>
          <a:p>
            <a:pPr algn="just"/>
            <a:r>
              <a:rPr lang="en-US" sz="2800" dirty="0" smtClean="0">
                <a:latin typeface="Myriad Pro Semibold"/>
                <a:cs typeface="Myriad Pro Semibold"/>
              </a:rPr>
              <a:t>Molly </a:t>
            </a:r>
            <a:r>
              <a:rPr lang="en-US" sz="2800" dirty="0" smtClean="0">
                <a:latin typeface="Myriad Pro Semibold"/>
                <a:cs typeface="Myriad Pro Semibold"/>
              </a:rPr>
              <a:t>L. </a:t>
            </a:r>
            <a:r>
              <a:rPr lang="en-US" sz="2800" dirty="0" smtClean="0">
                <a:latin typeface="Myriad Pro Semibold"/>
                <a:cs typeface="Myriad Pro Semibold"/>
              </a:rPr>
              <a:t>Goelzer</a:t>
            </a:r>
          </a:p>
          <a:p>
            <a:pPr algn="just"/>
            <a:r>
              <a:rPr lang="en-US" sz="2800" dirty="0" smtClean="0">
                <a:latin typeface="Myriad Pro Semibold"/>
                <a:cs typeface="Myriad Pro Semibold"/>
              </a:rPr>
              <a:t>mlw292@wildcats.unh.edu</a:t>
            </a:r>
            <a:endParaRPr lang="en-US" sz="2800" dirty="0" smtClean="0">
              <a:latin typeface="Myriad Pro Semibold"/>
              <a:cs typeface="Myriad Pro Semibold"/>
            </a:endParaRPr>
          </a:p>
          <a:p>
            <a:pPr algn="just"/>
            <a:r>
              <a:rPr lang="en-US" sz="2800" dirty="0" smtClean="0">
                <a:latin typeface="Myriad Pro Semibold"/>
                <a:cs typeface="Myriad Pro Semibold"/>
              </a:rPr>
              <a:t>Department of</a:t>
            </a:r>
          </a:p>
          <a:p>
            <a:pPr algn="just"/>
            <a:r>
              <a:rPr lang="en-US" sz="2800" dirty="0" smtClean="0">
                <a:latin typeface="Myriad Pro Semibold"/>
                <a:cs typeface="Myriad Pro Semibold"/>
              </a:rPr>
              <a:t>Chemical Engineering</a:t>
            </a:r>
            <a:endParaRPr lang="en-US" sz="2800" dirty="0">
              <a:latin typeface="Myriad Pro Semibold"/>
              <a:cs typeface="Myriad Pro Semibold"/>
            </a:endParaRPr>
          </a:p>
        </p:txBody>
      </p:sp>
      <p:pic>
        <p:nvPicPr>
          <p:cNvPr id="18" name="Picture 17" descr="mccracken1.PDF"/>
          <p:cNvPicPr>
            <a:picLocks noChangeAspect="1"/>
          </p:cNvPicPr>
          <p:nvPr/>
        </p:nvPicPr>
        <mc:AlternateContent>
          <mc:Choice xmlns:ma="http://schemas.microsoft.com/office/mac/drawingml/2008/main" Requires="ma">
            <p:blipFill>
              <a:blip r:embed="rId4"/>
              <a:srcRect l="6087" t="5303" r="15482" b="42424"/>
              <a:stretch>
                <a:fillRect/>
              </a:stretch>
            </p:blipFill>
          </mc:Choice>
          <mc:Fallback>
            <p:blipFill>
              <a:blip r:embed="rId5"/>
              <a:srcRect l="6087" t="5303" r="15482" b="42424"/>
              <a:stretch>
                <a:fillRect/>
              </a:stretch>
            </p:blipFill>
          </mc:Fallback>
        </mc:AlternateContent>
        <p:spPr>
          <a:xfrm>
            <a:off x="14994126" y="15531403"/>
            <a:ext cx="12260073" cy="8797026"/>
          </a:xfrm>
          <a:prstGeom prst="rect">
            <a:avLst/>
          </a:prstGeom>
          <a:solidFill>
            <a:srgbClr val="FFFFFF"/>
          </a:solidFill>
          <a:ln>
            <a:solidFill>
              <a:srgbClr val="000000">
                <a:alpha val="80000"/>
              </a:srgbClr>
            </a:solidFill>
          </a:ln>
        </p:spPr>
      </p:pic>
      <p:sp>
        <p:nvSpPr>
          <p:cNvPr id="19" name="TextBox 18"/>
          <p:cNvSpPr txBox="1"/>
          <p:nvPr/>
        </p:nvSpPr>
        <p:spPr>
          <a:xfrm>
            <a:off x="14986000" y="24880569"/>
            <a:ext cx="12268200" cy="2646872"/>
          </a:xfrm>
          <a:prstGeom prst="rect">
            <a:avLst/>
          </a:prstGeom>
          <a:solidFill>
            <a:srgbClr val="FFFFFF">
              <a:alpha val="85000"/>
            </a:srgbClr>
          </a:solidFill>
          <a:ln>
            <a:solidFill>
              <a:srgbClr val="000000"/>
            </a:solidFill>
          </a:ln>
        </p:spPr>
        <p:txBody>
          <a:bodyPr wrap="square" lIns="106674" tIns="53337" rIns="106674" bIns="53337" rtlCol="0">
            <a:spAutoFit/>
          </a:bodyPr>
          <a:lstStyle/>
          <a:p>
            <a:r>
              <a:rPr lang="en-US" sz="3300" b="1" dirty="0" smtClean="0">
                <a:effectLst>
                  <a:outerShdw blurRad="50800" dist="38100" dir="2700000">
                    <a:srgbClr val="000000">
                      <a:alpha val="43000"/>
                    </a:srgbClr>
                  </a:outerShdw>
                </a:effectLst>
                <a:latin typeface="Myriad Pro Semibold"/>
                <a:cs typeface="Myriad Pro Semibold"/>
              </a:rPr>
              <a:t>Figure 2. </a:t>
            </a:r>
            <a:r>
              <a:rPr lang="en-US" sz="3300" dirty="0">
                <a:latin typeface="Myriad Pro Semibold"/>
                <a:cs typeface="Myriad Pro Semibold"/>
              </a:rPr>
              <a:t>(black) Plot of monthly average sunspot number</a:t>
            </a:r>
            <a:r>
              <a:rPr lang="en-US" sz="3300" dirty="0" smtClean="0">
                <a:latin typeface="Myriad Pro Semibold"/>
                <a:cs typeface="Myriad Pro Semibold"/>
              </a:rPr>
              <a:t> from </a:t>
            </a:r>
            <a:r>
              <a:rPr lang="en-US" sz="3300" dirty="0">
                <a:latin typeface="Myriad Pro Semibold"/>
                <a:cs typeface="Myriad Pro Semibold"/>
              </a:rPr>
              <a:t>1749 to the present. (red)</a:t>
            </a:r>
            <a:r>
              <a:rPr lang="en-US" sz="3300" dirty="0" smtClean="0">
                <a:latin typeface="Myriad Pro Semibold"/>
                <a:cs typeface="Myriad Pro Semibold"/>
              </a:rPr>
              <a:t> Corresponding predicted Parker component of </a:t>
            </a:r>
            <a:r>
              <a:rPr lang="en-US" sz="3300" dirty="0">
                <a:latin typeface="Myriad Pro Semibold"/>
                <a:cs typeface="Myriad Pro Semibold"/>
              </a:rPr>
              <a:t>the HMF intensity at 1 </a:t>
            </a:r>
            <a:r>
              <a:rPr lang="en-US" sz="3300" dirty="0" smtClean="0">
                <a:latin typeface="Myriad Pro Semibold"/>
                <a:cs typeface="Myriad Pro Semibold"/>
              </a:rPr>
              <a:t>AU. </a:t>
            </a:r>
            <a:r>
              <a:rPr lang="en-US" sz="3300" dirty="0">
                <a:latin typeface="Myriad Pro Semibold"/>
                <a:cs typeface="Myriad Pro Semibold"/>
              </a:rPr>
              <a:t>(green) Yearly average value of |</a:t>
            </a:r>
            <a:r>
              <a:rPr lang="en-US" sz="3300" b="1" dirty="0">
                <a:latin typeface="Myriad Pro Semibold"/>
                <a:cs typeface="Myriad Pro Semibold"/>
              </a:rPr>
              <a:t>B</a:t>
            </a:r>
            <a:r>
              <a:rPr lang="en-US" sz="3300" dirty="0">
                <a:latin typeface="Myriad Pro Semibold"/>
                <a:cs typeface="Myriad Pro Semibold"/>
              </a:rPr>
              <a:t>| derived from</a:t>
            </a:r>
            <a:r>
              <a:rPr lang="en-US" sz="3300" dirty="0" smtClean="0">
                <a:latin typeface="Myriad Pro Semibold"/>
                <a:cs typeface="Myriad Pro Semibold"/>
              </a:rPr>
              <a:t> </a:t>
            </a:r>
            <a:r>
              <a:rPr lang="en-US" sz="3300" baseline="30000" dirty="0" smtClean="0">
                <a:latin typeface="Myriad Pro Semibold"/>
                <a:cs typeface="Myriad Pro Semibold"/>
              </a:rPr>
              <a:t>10</a:t>
            </a:r>
            <a:r>
              <a:rPr lang="en-US" sz="3300" dirty="0" smtClean="0">
                <a:latin typeface="Myriad Pro Semibold"/>
                <a:cs typeface="Myriad Pro Semibold"/>
              </a:rPr>
              <a:t>Be </a:t>
            </a:r>
            <a:r>
              <a:rPr lang="en-US" sz="3300" dirty="0">
                <a:latin typeface="Myriad Pro Semibold"/>
                <a:cs typeface="Myriad Pro Semibold"/>
              </a:rPr>
              <a:t>data</a:t>
            </a:r>
            <a:r>
              <a:rPr lang="en-US" sz="3300" dirty="0" smtClean="0">
                <a:latin typeface="Myriad Pro Semibold"/>
                <a:cs typeface="Myriad Pro Semibold"/>
              </a:rPr>
              <a:t>.</a:t>
            </a:r>
          </a:p>
          <a:p>
            <a:endParaRPr lang="en-US" sz="3300" dirty="0" smtClean="0">
              <a:latin typeface="Myriad Pro Semibold"/>
              <a:cs typeface="Myriad Pro Semibold"/>
            </a:endParaRPr>
          </a:p>
        </p:txBody>
      </p:sp>
      <p:pic>
        <p:nvPicPr>
          <p:cNvPr id="20" name="Picture 19" descr="Screen Shot 2013-08-05 at 1.04.41 PM.png"/>
          <p:cNvPicPr>
            <a:picLocks noChangeAspect="1"/>
          </p:cNvPicPr>
          <p:nvPr/>
        </p:nvPicPr>
        <p:blipFill>
          <a:blip r:embed="rId6"/>
          <a:stretch>
            <a:fillRect/>
          </a:stretch>
        </p:blipFill>
        <p:spPr>
          <a:xfrm>
            <a:off x="1232455" y="24896635"/>
            <a:ext cx="6965998" cy="3584774"/>
          </a:xfrm>
          <a:prstGeom prst="rect">
            <a:avLst/>
          </a:prstGeom>
          <a:ln>
            <a:solidFill>
              <a:srgbClr val="000000"/>
            </a:solidFill>
          </a:ln>
        </p:spPr>
      </p:pic>
      <p:sp>
        <p:nvSpPr>
          <p:cNvPr id="22" name="TextBox 21"/>
          <p:cNvSpPr txBox="1"/>
          <p:nvPr/>
        </p:nvSpPr>
        <p:spPr>
          <a:xfrm>
            <a:off x="8587737" y="24896633"/>
            <a:ext cx="5687063" cy="3662535"/>
          </a:xfrm>
          <a:prstGeom prst="rect">
            <a:avLst/>
          </a:prstGeom>
          <a:solidFill>
            <a:srgbClr val="FFFFFF">
              <a:alpha val="85000"/>
            </a:srgbClr>
          </a:solidFill>
          <a:ln>
            <a:solidFill>
              <a:srgbClr val="000000"/>
            </a:solidFill>
          </a:ln>
        </p:spPr>
        <p:txBody>
          <a:bodyPr wrap="square" lIns="106674" tIns="53337" rIns="106674" bIns="53337" rtlCol="0">
            <a:spAutoFit/>
          </a:bodyPr>
          <a:lstStyle/>
          <a:p>
            <a:r>
              <a:rPr lang="en-US" sz="3300" b="1" dirty="0" smtClean="0">
                <a:effectLst>
                  <a:outerShdw blurRad="50800" dist="38100" dir="2700000">
                    <a:srgbClr val="000000">
                      <a:alpha val="43000"/>
                    </a:srgbClr>
                  </a:outerShdw>
                </a:effectLst>
                <a:latin typeface="Myriad Pro Semibold"/>
                <a:cs typeface="Myriad Pro Semibold"/>
              </a:rPr>
              <a:t>Figure 1. </a:t>
            </a:r>
            <a:r>
              <a:rPr lang="en-US" sz="3300" dirty="0">
                <a:latin typeface="Myriad Pro Semibold"/>
                <a:cs typeface="Myriad Pro Semibold"/>
              </a:rPr>
              <a:t>Analysis of recent solar cycle. From year 2013 onward the sunspot number is</a:t>
            </a:r>
            <a:r>
              <a:rPr lang="en-US" sz="3300" dirty="0" smtClean="0">
                <a:latin typeface="Myriad Pro Semibold"/>
                <a:cs typeface="Myriad Pro Semibold"/>
              </a:rPr>
              <a:t> from </a:t>
            </a:r>
            <a:r>
              <a:rPr lang="en-US" sz="3300" dirty="0">
                <a:latin typeface="Myriad Pro Semibold"/>
                <a:cs typeface="Myriad Pro Semibold"/>
              </a:rPr>
              <a:t>the historical record 1805 onward. Resulting |</a:t>
            </a:r>
            <a:r>
              <a:rPr lang="en-US" sz="3300" b="1" dirty="0" smtClean="0">
                <a:latin typeface="Myriad Pro Semibold"/>
                <a:cs typeface="Myriad Pro Semibold"/>
              </a:rPr>
              <a:t>B</a:t>
            </a:r>
            <a:r>
              <a:rPr lang="en-US" sz="3300" baseline="-25000" dirty="0" smtClean="0">
                <a:latin typeface="Myriad Pro Semibold"/>
                <a:cs typeface="Myriad Pro Semibold"/>
              </a:rPr>
              <a:t>p</a:t>
            </a:r>
            <a:r>
              <a:rPr lang="en-US" sz="3300" dirty="0" smtClean="0">
                <a:latin typeface="Myriad Pro Semibold"/>
                <a:cs typeface="Myriad Pro Semibold"/>
              </a:rPr>
              <a:t>| </a:t>
            </a:r>
            <a:r>
              <a:rPr lang="en-US" sz="3300" dirty="0">
                <a:latin typeface="Myriad Pro Semibold"/>
                <a:cs typeface="Myriad Pro Semibold"/>
              </a:rPr>
              <a:t>is 1 </a:t>
            </a:r>
            <a:r>
              <a:rPr lang="en-US" sz="3300" dirty="0" err="1">
                <a:latin typeface="Myriad Pro Semibold"/>
                <a:cs typeface="Myriad Pro Semibold"/>
              </a:rPr>
              <a:t>nT</a:t>
            </a:r>
            <a:r>
              <a:rPr lang="en-US" sz="3300" dirty="0">
                <a:latin typeface="Myriad Pro Semibold"/>
                <a:cs typeface="Myriad Pro Semibold"/>
              </a:rPr>
              <a:t> lower than </a:t>
            </a:r>
            <a:r>
              <a:rPr lang="en-US" sz="3300" dirty="0" smtClean="0">
                <a:latin typeface="Myriad Pro Semibold"/>
                <a:cs typeface="Myriad Pro Semibold"/>
              </a:rPr>
              <a:t>in </a:t>
            </a:r>
            <a:r>
              <a:rPr lang="en-US" sz="3300" dirty="0">
                <a:latin typeface="Myriad Pro Semibold"/>
                <a:cs typeface="Myriad Pro Semibold"/>
              </a:rPr>
              <a:t>the last protracted solar minimum</a:t>
            </a:r>
            <a:r>
              <a:rPr lang="en-US" sz="3300" dirty="0" smtClean="0">
                <a:latin typeface="Myriad Pro Semibold"/>
                <a:cs typeface="Myriad Pro Semibold"/>
              </a:rPr>
              <a:t>.</a:t>
            </a:r>
          </a:p>
        </p:txBody>
      </p:sp>
      <p:sp>
        <p:nvSpPr>
          <p:cNvPr id="25" name="TextBox 24"/>
          <p:cNvSpPr txBox="1"/>
          <p:nvPr/>
        </p:nvSpPr>
        <p:spPr>
          <a:xfrm>
            <a:off x="27864338" y="18340183"/>
            <a:ext cx="15134844" cy="3662535"/>
          </a:xfrm>
          <a:prstGeom prst="rect">
            <a:avLst/>
          </a:prstGeom>
          <a:solidFill>
            <a:srgbClr val="FFFFFF">
              <a:alpha val="85000"/>
            </a:srgbClr>
          </a:solidFill>
          <a:ln>
            <a:solidFill>
              <a:srgbClr val="000000"/>
            </a:solidFill>
          </a:ln>
        </p:spPr>
        <p:txBody>
          <a:bodyPr wrap="square" lIns="106674" tIns="53337" rIns="106674" bIns="53337" rtlCol="0">
            <a:spAutoFit/>
          </a:bodyPr>
          <a:lstStyle/>
          <a:p>
            <a:r>
              <a:rPr lang="en-US" sz="3300" b="1" dirty="0" smtClean="0">
                <a:latin typeface="Myriad Pro Semibold"/>
                <a:cs typeface="Myriad Pro Semibold"/>
              </a:rPr>
              <a:t>  </a:t>
            </a:r>
            <a:r>
              <a:rPr lang="en-US" sz="3300" b="1" dirty="0" smtClean="0">
                <a:effectLst>
                  <a:outerShdw blurRad="50800" dist="38100" dir="2700000">
                    <a:srgbClr val="000000">
                      <a:alpha val="43000"/>
                    </a:srgbClr>
                  </a:outerShdw>
                </a:effectLst>
                <a:latin typeface="Myriad Pro Semibold"/>
                <a:cs typeface="Myriad Pro Semibold"/>
              </a:rPr>
              <a:t>Figure</a:t>
            </a:r>
            <a:r>
              <a:rPr lang="en-US" sz="3300" b="1" dirty="0" smtClean="0">
                <a:effectLst>
                  <a:outerShdw blurRad="50800" dist="38100" dir="2700000">
                    <a:srgbClr val="000000">
                      <a:alpha val="43000"/>
                    </a:srgbClr>
                  </a:outerShdw>
                </a:effectLst>
                <a:latin typeface="Myriad Pro Semibold"/>
                <a:cs typeface="Myriad Pro Semibold"/>
              </a:rPr>
              <a:t> 4. </a:t>
            </a:r>
            <a:r>
              <a:rPr lang="en-US" sz="3300" dirty="0">
                <a:latin typeface="Myriad Pro Semibold"/>
                <a:cs typeface="Myriad Pro Semibold"/>
              </a:rPr>
              <a:t>Hysteresis plots for given years and cycles plotting smoothed sunspot numbers vs. smoothed computed HMF flux as derived from the above theory.</a:t>
            </a:r>
            <a:r>
              <a:rPr lang="en-US" sz="3300" dirty="0" smtClean="0">
                <a:latin typeface="Myriad Pro Semibold"/>
                <a:cs typeface="Myriad Pro Semibold"/>
              </a:rPr>
              <a:t> </a:t>
            </a:r>
          </a:p>
          <a:p>
            <a:r>
              <a:rPr lang="en-US" sz="3300" dirty="0" smtClean="0">
                <a:latin typeface="Myriad Pro Semibold"/>
                <a:cs typeface="Myriad Pro Semibold"/>
              </a:rPr>
              <a:t>  Because </a:t>
            </a:r>
            <a:r>
              <a:rPr lang="en-US" sz="3300" dirty="0">
                <a:latin typeface="Myriad Pro Semibold"/>
                <a:cs typeface="Myriad Pro Semibold"/>
              </a:rPr>
              <a:t>the flux rises quickly with sunspots, which we use as a proxy for CME activity, and falls more </a:t>
            </a:r>
            <a:r>
              <a:rPr lang="en-US" sz="3300" dirty="0" smtClean="0">
                <a:latin typeface="Myriad Pro Semibold"/>
                <a:cs typeface="Myriad Pro Semibold"/>
              </a:rPr>
              <a:t>slowly </a:t>
            </a:r>
            <a:r>
              <a:rPr lang="en-US" sz="3300" dirty="0">
                <a:latin typeface="Myriad Pro Semibold"/>
                <a:cs typeface="Myriad Pro Semibold"/>
              </a:rPr>
              <a:t>as sunspot activity decreases, there is a noted hysteresis effect</a:t>
            </a:r>
            <a:r>
              <a:rPr lang="en-US" sz="3300" dirty="0" smtClean="0">
                <a:latin typeface="Myriad Pro Semibold"/>
                <a:cs typeface="Myriad Pro Semibold"/>
              </a:rPr>
              <a:t>.</a:t>
            </a:r>
          </a:p>
          <a:p>
            <a:r>
              <a:rPr lang="en-US" sz="3300" dirty="0" smtClean="0">
                <a:latin typeface="Myriad Pro Semibold"/>
                <a:cs typeface="Myriad Pro Semibold"/>
              </a:rPr>
              <a:t> </a:t>
            </a:r>
          </a:p>
        </p:txBody>
      </p:sp>
      <p:sp>
        <p:nvSpPr>
          <p:cNvPr id="28" name="TextBox 27"/>
          <p:cNvSpPr txBox="1"/>
          <p:nvPr/>
        </p:nvSpPr>
        <p:spPr>
          <a:xfrm>
            <a:off x="15312493" y="5507554"/>
            <a:ext cx="7199897" cy="723269"/>
          </a:xfrm>
          <a:prstGeom prst="rect">
            <a:avLst/>
          </a:prstGeom>
          <a:noFill/>
        </p:spPr>
        <p:txBody>
          <a:bodyPr wrap="square" lIns="106674" tIns="53337" rIns="106674" bIns="53337" rtlCol="0">
            <a:spAutoFit/>
          </a:bodyPr>
          <a:lstStyle/>
          <a:p>
            <a:r>
              <a:rPr lang="en-US" sz="4000" b="1" dirty="0" smtClean="0">
                <a:effectLst>
                  <a:outerShdw blurRad="50800" dist="38100" dir="2700000">
                    <a:srgbClr val="000000">
                      <a:alpha val="47000"/>
                    </a:srgbClr>
                  </a:outerShdw>
                </a:effectLst>
                <a:latin typeface="Myriad Pro Semibold"/>
                <a:cs typeface="Myriad Pro Semibold"/>
              </a:rPr>
              <a:t>Equations</a:t>
            </a:r>
            <a:endParaRPr lang="en-US" sz="4000" b="1" dirty="0">
              <a:effectLst>
                <a:outerShdw blurRad="50800" dist="38100" dir="2700000">
                  <a:srgbClr val="000000">
                    <a:alpha val="47000"/>
                  </a:srgbClr>
                </a:outerShdw>
              </a:effectLst>
              <a:latin typeface="Myriad Pro Semibold"/>
              <a:cs typeface="Myriad Pro Semibold"/>
            </a:endParaRPr>
          </a:p>
        </p:txBody>
      </p:sp>
      <p:sp>
        <p:nvSpPr>
          <p:cNvPr id="33" name="TextBox 32"/>
          <p:cNvSpPr txBox="1"/>
          <p:nvPr/>
        </p:nvSpPr>
        <p:spPr>
          <a:xfrm>
            <a:off x="15257113" y="8083458"/>
            <a:ext cx="11671895" cy="1246489"/>
          </a:xfrm>
          <a:prstGeom prst="rect">
            <a:avLst/>
          </a:prstGeom>
          <a:noFill/>
        </p:spPr>
        <p:txBody>
          <a:bodyPr wrap="square" lIns="106674" tIns="53337" rIns="106674" bIns="53337" rtlCol="0">
            <a:spAutoFit/>
          </a:bodyPr>
          <a:lstStyle/>
          <a:p>
            <a:r>
              <a:rPr lang="en-US" sz="3700" dirty="0" smtClean="0">
                <a:latin typeface="Myriad Pro Semibold"/>
                <a:cs typeface="Myriad Pro Semibold"/>
              </a:rPr>
              <a:t>Equations used in </a:t>
            </a:r>
            <a:r>
              <a:rPr lang="en-US" sz="3700" dirty="0" err="1" smtClean="0">
                <a:latin typeface="Myriad Pro Semibold"/>
                <a:cs typeface="Myriad Pro Semibold"/>
              </a:rPr>
              <a:t>Schwadron</a:t>
            </a:r>
            <a:r>
              <a:rPr lang="en-US" sz="3700" dirty="0" smtClean="0">
                <a:latin typeface="Myriad Pro Semibold"/>
                <a:cs typeface="Myriad Pro Semibold"/>
              </a:rPr>
              <a:t> et al. (2010) to compute flux based on monthly averages of sunspot numbers.</a:t>
            </a:r>
            <a:endParaRPr lang="en-US" sz="3700" dirty="0">
              <a:latin typeface="Myriad Pro Semibold"/>
              <a:cs typeface="Myriad Pro Semibold"/>
            </a:endParaRPr>
          </a:p>
        </p:txBody>
      </p:sp>
      <p:graphicFrame>
        <p:nvGraphicFramePr>
          <p:cNvPr id="3075" name="Object 3"/>
          <p:cNvGraphicFramePr>
            <a:graphicFrameLocks noChangeAspect="1"/>
          </p:cNvGraphicFramePr>
          <p:nvPr/>
        </p:nvGraphicFramePr>
        <p:xfrm>
          <a:off x="15496616" y="6430956"/>
          <a:ext cx="2968762" cy="592399"/>
        </p:xfrm>
        <a:graphic>
          <a:graphicData uri="http://schemas.openxmlformats.org/presentationml/2006/ole">
            <p:oleObj spid="_x0000_s3075" name="Equation" r:id="rId7" imgW="1206500" imgH="241300" progId="Equation.3">
              <p:embed/>
            </p:oleObj>
          </a:graphicData>
        </a:graphic>
      </p:graphicFrame>
      <p:graphicFrame>
        <p:nvGraphicFramePr>
          <p:cNvPr id="3076" name="Object 4"/>
          <p:cNvGraphicFramePr>
            <a:graphicFrameLocks noChangeAspect="1"/>
          </p:cNvGraphicFramePr>
          <p:nvPr/>
        </p:nvGraphicFramePr>
        <p:xfrm>
          <a:off x="18985168" y="6229599"/>
          <a:ext cx="5788162" cy="954393"/>
        </p:xfrm>
        <a:graphic>
          <a:graphicData uri="http://schemas.openxmlformats.org/presentationml/2006/ole">
            <p:oleObj spid="_x0000_s3076" name="Equation" r:id="rId8" imgW="2527300" imgH="444500" progId="Equation.3">
              <p:embed/>
            </p:oleObj>
          </a:graphicData>
        </a:graphic>
      </p:graphicFrame>
      <p:graphicFrame>
        <p:nvGraphicFramePr>
          <p:cNvPr id="3077" name="Object 5"/>
          <p:cNvGraphicFramePr>
            <a:graphicFrameLocks noChangeAspect="1"/>
          </p:cNvGraphicFramePr>
          <p:nvPr/>
        </p:nvGraphicFramePr>
        <p:xfrm>
          <a:off x="21358218" y="7177648"/>
          <a:ext cx="3166880" cy="823322"/>
        </p:xfrm>
        <a:graphic>
          <a:graphicData uri="http://schemas.openxmlformats.org/presentationml/2006/ole">
            <p:oleObj spid="_x0000_s3077" name="Equation" r:id="rId9" imgW="1511300" imgH="419100" progId="Equation.3">
              <p:embed/>
            </p:oleObj>
          </a:graphicData>
        </a:graphic>
      </p:graphicFrame>
      <p:graphicFrame>
        <p:nvGraphicFramePr>
          <p:cNvPr id="3078" name="Object 6"/>
          <p:cNvGraphicFramePr>
            <a:graphicFrameLocks noChangeAspect="1"/>
          </p:cNvGraphicFramePr>
          <p:nvPr/>
        </p:nvGraphicFramePr>
        <p:xfrm>
          <a:off x="15450885" y="7114130"/>
          <a:ext cx="5358455" cy="820680"/>
        </p:xfrm>
        <a:graphic>
          <a:graphicData uri="http://schemas.openxmlformats.org/presentationml/2006/ole">
            <p:oleObj spid="_x0000_s3078" name="Equation" r:id="rId10" imgW="2565400" imgH="419100" progId="Equation.3">
              <p:embed/>
            </p:oleObj>
          </a:graphicData>
        </a:graphic>
      </p:graphicFrame>
      <p:pic>
        <p:nvPicPr>
          <p:cNvPr id="42" name="Picture 41" descr="Untitled-3.jpg"/>
          <p:cNvPicPr>
            <a:picLocks noChangeAspect="1"/>
          </p:cNvPicPr>
          <p:nvPr/>
        </p:nvPicPr>
        <p:blipFill>
          <a:blip r:embed="rId11"/>
          <a:srcRect l="2494" t="35496" r="12145" b="38698"/>
          <a:stretch>
            <a:fillRect/>
          </a:stretch>
        </p:blipFill>
        <p:spPr>
          <a:xfrm>
            <a:off x="27842345" y="15543823"/>
            <a:ext cx="15134845" cy="2390876"/>
          </a:xfrm>
          <a:prstGeom prst="rect">
            <a:avLst/>
          </a:prstGeom>
          <a:ln>
            <a:solidFill>
              <a:srgbClr val="000000"/>
            </a:solidFill>
          </a:ln>
        </p:spPr>
      </p:pic>
      <p:sp>
        <p:nvSpPr>
          <p:cNvPr id="43" name="TextBox 42"/>
          <p:cNvSpPr txBox="1"/>
          <p:nvPr/>
        </p:nvSpPr>
        <p:spPr>
          <a:xfrm>
            <a:off x="14981809" y="9776554"/>
            <a:ext cx="12264985" cy="5278362"/>
          </a:xfrm>
          <a:prstGeom prst="rect">
            <a:avLst/>
          </a:prstGeom>
          <a:solidFill>
            <a:srgbClr val="FFFFFF">
              <a:alpha val="85000"/>
            </a:srgbClr>
          </a:solidFill>
          <a:ln>
            <a:solidFill>
              <a:srgbClr val="000000"/>
            </a:solidFill>
          </a:ln>
        </p:spPr>
        <p:txBody>
          <a:bodyPr wrap="square" lIns="106674" tIns="53337" rIns="106674" bIns="53337" rtlCol="0">
            <a:spAutoFit/>
          </a:bodyPr>
          <a:lstStyle/>
          <a:p>
            <a:r>
              <a:rPr lang="en-US" sz="4000" b="1" baseline="30000" dirty="0" smtClean="0">
                <a:effectLst>
                  <a:outerShdw blurRad="50800" dist="38100" dir="2700000">
                    <a:srgbClr val="000000">
                      <a:alpha val="43000"/>
                    </a:srgbClr>
                  </a:outerShdw>
                </a:effectLst>
                <a:latin typeface="Myriad Pro Semibold"/>
                <a:cs typeface="Myriad Pro Semibold"/>
              </a:rPr>
              <a:t>10</a:t>
            </a:r>
            <a:r>
              <a:rPr lang="en-US" sz="4000" b="1" dirty="0" smtClean="0">
                <a:effectLst>
                  <a:outerShdw blurRad="50800" dist="38100" dir="2700000">
                    <a:srgbClr val="000000">
                      <a:alpha val="43000"/>
                    </a:srgbClr>
                  </a:outerShdw>
                </a:effectLst>
                <a:latin typeface="Myriad Pro Semibold"/>
                <a:cs typeface="Myriad Pro Semibold"/>
              </a:rPr>
              <a:t>Be Data</a:t>
            </a:r>
          </a:p>
          <a:p>
            <a:r>
              <a:rPr lang="en-US" sz="3700" dirty="0" smtClean="0">
                <a:latin typeface="Myriad Pro Semibold"/>
                <a:cs typeface="Myriad Pro Semibold"/>
              </a:rPr>
              <a:t>     At </a:t>
            </a:r>
            <a:r>
              <a:rPr lang="en-US" sz="3700" dirty="0">
                <a:latin typeface="Myriad Pro Semibold"/>
                <a:cs typeface="Myriad Pro Semibold"/>
              </a:rPr>
              <a:t>times of lower solar activity, more </a:t>
            </a:r>
            <a:r>
              <a:rPr lang="en-US" sz="3700" dirty="0" err="1">
                <a:latin typeface="Myriad Pro Semibold"/>
                <a:cs typeface="Myriad Pro Semibold"/>
              </a:rPr>
              <a:t>radionuclides</a:t>
            </a:r>
            <a:r>
              <a:rPr lang="en-US" sz="3700" dirty="0">
                <a:latin typeface="Myriad Pro Semibold"/>
                <a:cs typeface="Myriad Pro Semibold"/>
              </a:rPr>
              <a:t> are produced and subsequently more are trapped in the polar ice. Ice cores</a:t>
            </a:r>
            <a:r>
              <a:rPr lang="en-US" sz="3700" dirty="0" smtClean="0">
                <a:latin typeface="Myriad Pro Semibold"/>
                <a:cs typeface="Myriad Pro Semibold"/>
              </a:rPr>
              <a:t> layers can </a:t>
            </a:r>
            <a:r>
              <a:rPr lang="en-US" sz="3700" dirty="0">
                <a:latin typeface="Myriad Pro Semibold"/>
                <a:cs typeface="Myriad Pro Semibold"/>
              </a:rPr>
              <a:t>be used to determine the level of solar activity with a resolution as high as one year.</a:t>
            </a:r>
            <a:r>
              <a:rPr lang="en-US" sz="3700" dirty="0" smtClean="0">
                <a:latin typeface="Myriad Pro Semibold"/>
                <a:cs typeface="Myriad Pro Semibold"/>
              </a:rPr>
              <a:t> </a:t>
            </a:r>
            <a:r>
              <a:rPr lang="en-US" sz="3700" dirty="0">
                <a:latin typeface="Myriad Pro Semibold"/>
                <a:cs typeface="Myriad Pro Semibold"/>
              </a:rPr>
              <a:t>I</a:t>
            </a:r>
            <a:r>
              <a:rPr lang="en-US" sz="3700" dirty="0" smtClean="0">
                <a:latin typeface="Myriad Pro Semibold"/>
                <a:cs typeface="Myriad Pro Semibold"/>
              </a:rPr>
              <a:t>t has been shown with </a:t>
            </a:r>
            <a:r>
              <a:rPr lang="en-US" sz="3700" dirty="0">
                <a:latin typeface="Myriad Pro Semibold"/>
                <a:cs typeface="Myriad Pro Semibold"/>
              </a:rPr>
              <a:t>sunspot data and recorded HMF </a:t>
            </a:r>
            <a:r>
              <a:rPr lang="en-US" sz="3700" dirty="0" smtClean="0">
                <a:latin typeface="Myriad Pro Semibold"/>
                <a:cs typeface="Myriad Pro Semibold"/>
              </a:rPr>
              <a:t>intensities that sunspot </a:t>
            </a:r>
            <a:r>
              <a:rPr lang="en-US" sz="3700" dirty="0">
                <a:latin typeface="Myriad Pro Semibold"/>
                <a:cs typeface="Myriad Pro Semibold"/>
              </a:rPr>
              <a:t>minima and the corresponding changes to the HMF </a:t>
            </a:r>
            <a:r>
              <a:rPr lang="en-US" sz="3700" dirty="0" smtClean="0">
                <a:latin typeface="Myriad Pro Semibold"/>
                <a:cs typeface="Myriad Pro Semibold"/>
              </a:rPr>
              <a:t>increase </a:t>
            </a:r>
            <a:r>
              <a:rPr lang="en-US" sz="3700" baseline="30000" dirty="0" smtClean="0">
                <a:latin typeface="Myriad Pro Semibold"/>
                <a:cs typeface="Myriad Pro Semibold"/>
              </a:rPr>
              <a:t>10</a:t>
            </a:r>
            <a:r>
              <a:rPr lang="en-US" sz="3700" dirty="0" smtClean="0">
                <a:latin typeface="Myriad Pro Semibold"/>
                <a:cs typeface="Myriad Pro Semibold"/>
              </a:rPr>
              <a:t>Be levels, from which the historic HMF can be modeled. </a:t>
            </a:r>
          </a:p>
        </p:txBody>
      </p:sp>
      <p:pic>
        <p:nvPicPr>
          <p:cNvPr id="23" name="Picture 22" descr="Screen Shot 2014-04-13 at 8.06.14 PM.png"/>
          <p:cNvPicPr>
            <a:picLocks noChangeAspect="1"/>
          </p:cNvPicPr>
          <p:nvPr/>
        </p:nvPicPr>
        <p:blipFill>
          <a:blip r:embed="rId12"/>
          <a:stretch>
            <a:fillRect/>
          </a:stretch>
        </p:blipFill>
        <p:spPr>
          <a:xfrm>
            <a:off x="27866097" y="22405371"/>
            <a:ext cx="6061513" cy="5231614"/>
          </a:xfrm>
          <a:prstGeom prst="rect">
            <a:avLst/>
          </a:prstGeom>
          <a:ln>
            <a:solidFill>
              <a:schemeClr val="tx1"/>
            </a:solidFill>
          </a:ln>
        </p:spPr>
      </p:pic>
      <p:sp>
        <p:nvSpPr>
          <p:cNvPr id="26" name="TextBox 25"/>
          <p:cNvSpPr txBox="1"/>
          <p:nvPr/>
        </p:nvSpPr>
        <p:spPr>
          <a:xfrm>
            <a:off x="34350951" y="22472850"/>
            <a:ext cx="8674356" cy="5170647"/>
          </a:xfrm>
          <a:prstGeom prst="rect">
            <a:avLst/>
          </a:prstGeom>
          <a:solidFill>
            <a:schemeClr val="bg1">
              <a:alpha val="85000"/>
            </a:schemeClr>
          </a:solidFill>
          <a:ln>
            <a:solidFill>
              <a:schemeClr val="tx1"/>
            </a:solidFill>
          </a:ln>
        </p:spPr>
        <p:txBody>
          <a:bodyPr wrap="square" rtlCol="0">
            <a:spAutoFit/>
          </a:bodyPr>
          <a:lstStyle/>
          <a:p>
            <a:r>
              <a:rPr lang="en-US" sz="3300" b="1" dirty="0" smtClean="0">
                <a:effectLst>
                  <a:outerShdw blurRad="50800" dist="38100" dir="2700000">
                    <a:srgbClr val="000000">
                      <a:alpha val="43000"/>
                    </a:srgbClr>
                  </a:outerShdw>
                </a:effectLst>
                <a:latin typeface="Myriad Pro Semibold"/>
                <a:cs typeface="Myriad Pro Semibold"/>
              </a:rPr>
              <a:t>Figure</a:t>
            </a:r>
            <a:r>
              <a:rPr lang="en-US" sz="3300" b="1" dirty="0" smtClean="0">
                <a:effectLst>
                  <a:outerShdw blurRad="50800" dist="38100" dir="2700000">
                    <a:srgbClr val="000000">
                      <a:alpha val="43000"/>
                    </a:srgbClr>
                  </a:outerShdw>
                </a:effectLst>
                <a:latin typeface="Myriad Pro Semibold"/>
                <a:cs typeface="Myriad Pro Semibold"/>
              </a:rPr>
              <a:t> 5.</a:t>
            </a:r>
            <a:r>
              <a:rPr lang="en-US" sz="3300" b="1" dirty="0" smtClean="0">
                <a:latin typeface="Myriad Pro Semibold"/>
                <a:cs typeface="Myriad Pro Semibold"/>
              </a:rPr>
              <a:t> </a:t>
            </a:r>
            <a:r>
              <a:rPr lang="en-US" sz="3300" dirty="0" smtClean="0">
                <a:latin typeface="Myriad Pro Semibold"/>
                <a:cs typeface="Myriad Pro Semibold"/>
              </a:rPr>
              <a:t>Top: monthly average sunspot number (black curve), predicted value of ⟨|BR|⟩ and the measured value of ⟨|BR|⟩. Bottom: predicted value of FSW (blue curve) as obtained by the theory of </a:t>
            </a:r>
            <a:r>
              <a:rPr lang="en-US" sz="3300" dirty="0" err="1" smtClean="0">
                <a:latin typeface="Myriad Pro Semibold"/>
                <a:cs typeface="Myriad Pro Semibold"/>
              </a:rPr>
              <a:t>Schwadron</a:t>
            </a:r>
            <a:r>
              <a:rPr lang="en-US" sz="3300" dirty="0" smtClean="0">
                <a:latin typeface="Myriad Pro Semibold"/>
                <a:cs typeface="Myriad Pro Semibold"/>
              </a:rPr>
              <a:t> and </a:t>
            </a:r>
            <a:r>
              <a:rPr lang="en-US" sz="3300" dirty="0" err="1" smtClean="0">
                <a:latin typeface="Myriad Pro Semibold"/>
                <a:cs typeface="Myriad Pro Semibold"/>
              </a:rPr>
              <a:t>McComas</a:t>
            </a:r>
            <a:r>
              <a:rPr lang="en-US" sz="3300" dirty="0" smtClean="0">
                <a:latin typeface="Myriad Pro Semibold"/>
                <a:cs typeface="Myriad Pro Semibold"/>
              </a:rPr>
              <a:t> [2008] and related papers. The measured values of FSW before 2005 are shown in black circles while the measured values from 2005 onward is given by red triangles. </a:t>
            </a:r>
          </a:p>
        </p:txBody>
      </p:sp>
      <p:pic>
        <p:nvPicPr>
          <p:cNvPr id="3081" name="Picture 9"/>
          <p:cNvPicPr>
            <a:picLocks noChangeAspect="1" noChangeArrowheads="1"/>
          </p:cNvPicPr>
          <p:nvPr/>
        </p:nvPicPr>
        <p:blipFill>
          <a:blip r:embed="rId13"/>
          <a:srcRect/>
          <a:stretch>
            <a:fillRect/>
          </a:stretch>
        </p:blipFill>
        <p:spPr bwMode="auto">
          <a:xfrm>
            <a:off x="6194028" y="29336130"/>
            <a:ext cx="1292926" cy="1569160"/>
          </a:xfrm>
          <a:prstGeom prst="rect">
            <a:avLst/>
          </a:prstGeom>
          <a:noFill/>
          <a:ln w="9525">
            <a:noFill/>
            <a:miter lim="800000"/>
            <a:headEnd/>
            <a:tailEnd/>
          </a:ln>
          <a:effectLst/>
        </p:spPr>
      </p:pic>
      <p:sp>
        <p:nvSpPr>
          <p:cNvPr id="27" name="TextBox 26"/>
          <p:cNvSpPr txBox="1"/>
          <p:nvPr/>
        </p:nvSpPr>
        <p:spPr>
          <a:xfrm>
            <a:off x="8553754" y="28997284"/>
            <a:ext cx="5753901" cy="2262152"/>
          </a:xfrm>
          <a:prstGeom prst="rect">
            <a:avLst/>
          </a:prstGeom>
          <a:solidFill>
            <a:srgbClr val="FFFFFF">
              <a:alpha val="85000"/>
            </a:srgbClr>
          </a:solidFill>
          <a:ln>
            <a:solidFill>
              <a:srgbClr val="000000"/>
            </a:solidFill>
          </a:ln>
        </p:spPr>
        <p:txBody>
          <a:bodyPr wrap="square" lIns="106674" tIns="53337" rIns="106674" bIns="53337" rtlCol="0">
            <a:spAutoFit/>
          </a:bodyPr>
          <a:lstStyle/>
          <a:p>
            <a:pPr algn="just"/>
            <a:r>
              <a:rPr lang="en-US" sz="2800" b="1" dirty="0" smtClean="0">
                <a:effectLst>
                  <a:outerShdw blurRad="50800" dist="38100" dir="2700000">
                    <a:srgbClr val="000000">
                      <a:alpha val="43000"/>
                    </a:srgbClr>
                  </a:outerShdw>
                </a:effectLst>
                <a:latin typeface="Myriad Pro Semibold"/>
                <a:cs typeface="Myriad Pro Semibold"/>
              </a:rPr>
              <a:t>Acknowledgements</a:t>
            </a:r>
          </a:p>
          <a:p>
            <a:pPr algn="just"/>
            <a:r>
              <a:rPr lang="en-US" sz="2800" dirty="0" smtClean="0">
                <a:effectLst>
                  <a:outerShdw blurRad="50800" dist="38100" dir="2700000">
                    <a:srgbClr val="000000">
                      <a:alpha val="43000"/>
                    </a:srgbClr>
                  </a:outerShdw>
                </a:effectLst>
                <a:latin typeface="Myriad Pro Semibold"/>
                <a:cs typeface="Myriad Pro Semibold"/>
              </a:rPr>
              <a:t>Special thanks to advisors and coauthors Drs. Charles Smith and Nathan </a:t>
            </a:r>
            <a:r>
              <a:rPr lang="en-US" sz="2800" dirty="0" err="1" smtClean="0">
                <a:effectLst>
                  <a:outerShdw blurRad="50800" dist="38100" dir="2700000">
                    <a:srgbClr val="000000">
                      <a:alpha val="43000"/>
                    </a:srgbClr>
                  </a:outerShdw>
                </a:effectLst>
                <a:latin typeface="Myriad Pro Semibold"/>
                <a:cs typeface="Myriad Pro Semibold"/>
              </a:rPr>
              <a:t>Schwadron</a:t>
            </a:r>
            <a:r>
              <a:rPr lang="en-US" sz="2800" dirty="0" smtClean="0">
                <a:effectLst>
                  <a:outerShdw blurRad="50800" dist="38100" dir="2700000">
                    <a:srgbClr val="000000">
                      <a:alpha val="43000"/>
                    </a:srgbClr>
                  </a:outerShdw>
                </a:effectLst>
                <a:latin typeface="Myriad Pro Semibold"/>
                <a:cs typeface="Myriad Pro Semibold"/>
              </a:rPr>
              <a:t>, and coauthor Dr. Ken McCracken.</a:t>
            </a:r>
            <a:r>
              <a:rPr lang="en-US" sz="2800" b="1" dirty="0" smtClean="0">
                <a:effectLst>
                  <a:outerShdw blurRad="50800" dist="38100" dir="2700000">
                    <a:srgbClr val="000000">
                      <a:alpha val="43000"/>
                    </a:srgbClr>
                  </a:outerShdw>
                </a:effectLst>
                <a:latin typeface="Myriad Pro Semibold"/>
                <a:cs typeface="Myriad Pro Semibold"/>
              </a:rPr>
              <a:t> </a:t>
            </a:r>
            <a:endParaRPr lang="en-US" sz="2800" dirty="0">
              <a:latin typeface="Myriad Pro Semibold"/>
              <a:cs typeface="Myriad Pro Semibold"/>
            </a:endParaRPr>
          </a:p>
        </p:txBody>
      </p:sp>
      <p:sp>
        <p:nvSpPr>
          <p:cNvPr id="29" name="TextBox 28"/>
          <p:cNvSpPr txBox="1"/>
          <p:nvPr/>
        </p:nvSpPr>
        <p:spPr>
          <a:xfrm>
            <a:off x="27855912" y="28148399"/>
            <a:ext cx="15082774" cy="4062645"/>
          </a:xfrm>
          <a:prstGeom prst="rect">
            <a:avLst/>
          </a:prstGeom>
          <a:solidFill>
            <a:srgbClr val="FFFFFF">
              <a:alpha val="85000"/>
            </a:srgbClr>
          </a:solidFill>
          <a:ln>
            <a:solidFill>
              <a:srgbClr val="000000"/>
            </a:solidFill>
          </a:ln>
        </p:spPr>
        <p:txBody>
          <a:bodyPr wrap="square" lIns="106674" tIns="53337" rIns="106674" bIns="53337" rtlCol="0">
            <a:spAutoFit/>
          </a:bodyPr>
          <a:lstStyle/>
          <a:p>
            <a:pPr algn="just"/>
            <a:r>
              <a:rPr lang="en-US" sz="4000" b="1" dirty="0" smtClean="0">
                <a:effectLst>
                  <a:outerShdw blurRad="50800" dist="38100" dir="2700000">
                    <a:srgbClr val="000000">
                      <a:alpha val="43000"/>
                    </a:srgbClr>
                  </a:outerShdw>
                </a:effectLst>
                <a:latin typeface="Myriad Pro Semibold"/>
                <a:cs typeface="Myriad Pro Semibold"/>
              </a:rPr>
              <a:t>Literature</a:t>
            </a:r>
          </a:p>
          <a:p>
            <a:pPr algn="just"/>
            <a:r>
              <a:rPr lang="en-US" sz="2100" dirty="0" smtClean="0"/>
              <a:t>Goelzer, M. L., C. W. Smith, and N. A. </a:t>
            </a:r>
            <a:r>
              <a:rPr lang="en-US" sz="2100" dirty="0" err="1" smtClean="0"/>
              <a:t>Schwadron</a:t>
            </a:r>
            <a:r>
              <a:rPr lang="en-US" sz="2100" dirty="0" smtClean="0"/>
              <a:t> (2013), An analysis of </a:t>
            </a:r>
            <a:r>
              <a:rPr lang="en-US" sz="2100" dirty="0" err="1" smtClean="0"/>
              <a:t>heliospheric</a:t>
            </a:r>
            <a:r>
              <a:rPr lang="en-US" sz="2100" dirty="0" smtClean="0"/>
              <a:t> magnetic field flux based on sunspot number from 1749 to today and prediction for the coming solar minimum, J. </a:t>
            </a:r>
            <a:r>
              <a:rPr lang="en-US" sz="2100" dirty="0" err="1" smtClean="0"/>
              <a:t>Geophys</a:t>
            </a:r>
            <a:r>
              <a:rPr lang="en-US" sz="2100" dirty="0" smtClean="0"/>
              <a:t>. Res. Space Physics, 118, 7525–7531, doi:</a:t>
            </a:r>
            <a:r>
              <a:rPr lang="en-US" sz="2100" dirty="0" smtClean="0">
                <a:hlinkClick r:id="rId14"/>
              </a:rPr>
              <a:t>10.1002/2013JA019404</a:t>
            </a:r>
            <a:r>
              <a:rPr lang="en-US" sz="2100" dirty="0" smtClean="0">
                <a:hlinkClick r:id="rId14"/>
              </a:rPr>
              <a:t>.</a:t>
            </a:r>
            <a:endParaRPr lang="en-US" sz="2100" dirty="0" smtClean="0"/>
          </a:p>
          <a:p>
            <a:pPr algn="just"/>
            <a:endParaRPr lang="en-US" sz="2100" dirty="0" smtClean="0">
              <a:effectLst>
                <a:outerShdw blurRad="50800" dist="38100" dir="2700000">
                  <a:srgbClr val="000000">
                    <a:alpha val="43000"/>
                  </a:srgbClr>
                </a:outerShdw>
              </a:effectLst>
              <a:latin typeface="Myriad Pro Semibold"/>
              <a:cs typeface="Myriad Pro Semibold"/>
            </a:endParaRPr>
          </a:p>
          <a:p>
            <a:pPr algn="just"/>
            <a:r>
              <a:rPr lang="en-US" sz="2100" dirty="0" err="1" smtClean="0"/>
              <a:t>Schwadron</a:t>
            </a:r>
            <a:r>
              <a:rPr lang="en-US" sz="2100" dirty="0" smtClean="0"/>
              <a:t>, N. A., D. E. </a:t>
            </a:r>
            <a:r>
              <a:rPr lang="en-US" sz="2100" dirty="0" err="1" smtClean="0"/>
              <a:t>Connick</a:t>
            </a:r>
            <a:r>
              <a:rPr lang="en-US" sz="2100" dirty="0" smtClean="0"/>
              <a:t>, and C. W. Smith (2010), Magnetic flux balance in the </a:t>
            </a:r>
            <a:r>
              <a:rPr lang="en-US" sz="2100" dirty="0" err="1" smtClean="0"/>
              <a:t>heliosphere</a:t>
            </a:r>
            <a:r>
              <a:rPr lang="en-US" sz="2100" dirty="0" smtClean="0"/>
              <a:t>, </a:t>
            </a:r>
            <a:r>
              <a:rPr lang="en-US" sz="2100" i="1" dirty="0" err="1" smtClean="0"/>
              <a:t>Astrophys</a:t>
            </a:r>
            <a:r>
              <a:rPr lang="en-US" sz="2100" i="1" dirty="0" smtClean="0"/>
              <a:t>. J.</a:t>
            </a:r>
            <a:r>
              <a:rPr lang="en-US" sz="2100" dirty="0" smtClean="0"/>
              <a:t>, </a:t>
            </a:r>
            <a:r>
              <a:rPr lang="en-US" sz="2100" i="1" dirty="0" smtClean="0"/>
              <a:t>722</a:t>
            </a:r>
            <a:r>
              <a:rPr lang="en-US" sz="2100" dirty="0" smtClean="0"/>
              <a:t>, L132–L136. </a:t>
            </a:r>
            <a:endParaRPr lang="en-US" sz="2100" dirty="0" smtClean="0"/>
          </a:p>
          <a:p>
            <a:pPr algn="just"/>
            <a:endParaRPr lang="en-US" sz="2100" dirty="0" smtClean="0">
              <a:effectLst>
                <a:outerShdw blurRad="50800" dist="38100" dir="2700000">
                  <a:srgbClr val="000000">
                    <a:alpha val="43000"/>
                  </a:srgbClr>
                </a:outerShdw>
              </a:effectLst>
              <a:latin typeface="Myriad Pro Semibold"/>
              <a:cs typeface="Myriad Pro Semibold"/>
            </a:endParaRPr>
          </a:p>
          <a:p>
            <a:pPr algn="just"/>
            <a:r>
              <a:rPr lang="en-US" sz="2100" dirty="0" smtClean="0"/>
              <a:t>McCracken, K., J. Beer, F. </a:t>
            </a:r>
            <a:r>
              <a:rPr lang="en-US" sz="2100" dirty="0" err="1" smtClean="0"/>
              <a:t>Steinhilber</a:t>
            </a:r>
            <a:r>
              <a:rPr lang="en-US" sz="2100" dirty="0" smtClean="0"/>
              <a:t>, and J. </a:t>
            </a:r>
            <a:r>
              <a:rPr lang="en-US" sz="2100" dirty="0" err="1" smtClean="0"/>
              <a:t>Abreu</a:t>
            </a:r>
            <a:r>
              <a:rPr lang="en-US" sz="2100" dirty="0" smtClean="0"/>
              <a:t> (2013), The </a:t>
            </a:r>
            <a:r>
              <a:rPr lang="en-US" sz="2100" dirty="0" err="1" smtClean="0"/>
              <a:t>heliosphere</a:t>
            </a:r>
            <a:r>
              <a:rPr lang="en-US" sz="2100" dirty="0" smtClean="0"/>
              <a:t> in time, Space Sci. Rev., 176, 59-71, doi10.1007/s11214-011-9851-3.</a:t>
            </a:r>
            <a:r>
              <a:rPr lang="en-US" sz="2100" dirty="0" smtClean="0"/>
              <a:t> </a:t>
            </a:r>
            <a:endParaRPr lang="en-US" sz="2100" dirty="0" smtClean="0">
              <a:effectLst>
                <a:outerShdw blurRad="50800" dist="38100" dir="2700000">
                  <a:srgbClr val="000000">
                    <a:alpha val="43000"/>
                  </a:srgbClr>
                </a:outerShdw>
              </a:effectLst>
              <a:latin typeface="Myriad Pro Semibold"/>
              <a:cs typeface="Myriad Pro Semibold"/>
            </a:endParaRPr>
          </a:p>
          <a:p>
            <a:pPr algn="just"/>
            <a:endParaRPr lang="en-US" sz="2000" dirty="0" smtClean="0"/>
          </a:p>
        </p:txBody>
      </p:sp>
      <p:pic>
        <p:nvPicPr>
          <p:cNvPr id="31" name="Picture 30" descr="Screen Shot 2014-04-20 at 12.05.12 PM.png"/>
          <p:cNvPicPr>
            <a:picLocks noChangeAspect="1"/>
          </p:cNvPicPr>
          <p:nvPr/>
        </p:nvPicPr>
        <p:blipFill>
          <a:blip r:embed="rId15"/>
          <a:stretch>
            <a:fillRect/>
          </a:stretch>
        </p:blipFill>
        <p:spPr>
          <a:xfrm>
            <a:off x="15013291" y="27782830"/>
            <a:ext cx="5498773" cy="4415474"/>
          </a:xfrm>
          <a:prstGeom prst="rect">
            <a:avLst/>
          </a:prstGeom>
          <a:ln>
            <a:solidFill>
              <a:schemeClr val="tx1"/>
            </a:solidFill>
          </a:ln>
        </p:spPr>
      </p:pic>
      <p:sp>
        <p:nvSpPr>
          <p:cNvPr id="32" name="TextBox 31"/>
          <p:cNvSpPr txBox="1"/>
          <p:nvPr/>
        </p:nvSpPr>
        <p:spPr>
          <a:xfrm>
            <a:off x="20935390" y="27782829"/>
            <a:ext cx="6312763" cy="3662535"/>
          </a:xfrm>
          <a:prstGeom prst="rect">
            <a:avLst/>
          </a:prstGeom>
          <a:solidFill>
            <a:srgbClr val="FFFFFF">
              <a:alpha val="85000"/>
            </a:srgbClr>
          </a:solidFill>
          <a:ln>
            <a:solidFill>
              <a:srgbClr val="000000"/>
            </a:solidFill>
          </a:ln>
        </p:spPr>
        <p:txBody>
          <a:bodyPr wrap="square" lIns="106674" tIns="53337" rIns="106674" bIns="53337" rtlCol="0">
            <a:spAutoFit/>
          </a:bodyPr>
          <a:lstStyle/>
          <a:p>
            <a:r>
              <a:rPr lang="en-US" sz="3300" b="1" dirty="0" smtClean="0">
                <a:effectLst>
                  <a:outerShdw blurRad="50800" dist="38100" dir="2700000">
                    <a:srgbClr val="000000">
                      <a:alpha val="43000"/>
                    </a:srgbClr>
                  </a:outerShdw>
                </a:effectLst>
                <a:latin typeface="Myriad Pro Semibold"/>
                <a:cs typeface="Myriad Pro Semibold"/>
              </a:rPr>
              <a:t>Figure</a:t>
            </a:r>
            <a:r>
              <a:rPr lang="en-US" sz="3300" b="1" dirty="0" smtClean="0">
                <a:effectLst>
                  <a:outerShdw blurRad="50800" dist="38100" dir="2700000">
                    <a:srgbClr val="000000">
                      <a:alpha val="43000"/>
                    </a:srgbClr>
                  </a:outerShdw>
                </a:effectLst>
                <a:latin typeface="Myriad Pro Semibold"/>
                <a:cs typeface="Myriad Pro Semibold"/>
              </a:rPr>
              <a:t> 3. </a:t>
            </a:r>
            <a:r>
              <a:rPr lang="en-US" sz="3300" dirty="0" smtClean="0">
                <a:latin typeface="Myriad Pro Semibold"/>
                <a:cs typeface="Myriad Pro Semibold"/>
              </a:rPr>
              <a:t>Diagram from </a:t>
            </a:r>
            <a:r>
              <a:rPr lang="en-US" sz="3300" dirty="0" err="1" smtClean="0">
                <a:latin typeface="Myriad Pro Semibold"/>
                <a:cs typeface="Myriad Pro Semibold"/>
              </a:rPr>
              <a:t>Schwadron</a:t>
            </a:r>
            <a:r>
              <a:rPr lang="en-US" sz="3300" dirty="0" smtClean="0">
                <a:latin typeface="Myriad Pro Semibold"/>
                <a:cs typeface="Myriad Pro Semibold"/>
              </a:rPr>
              <a:t> et al. 2010 showing the interchange reconnection, opening, and disconnection processes of the </a:t>
            </a:r>
            <a:r>
              <a:rPr lang="en-US" sz="3300" dirty="0" err="1" smtClean="0">
                <a:latin typeface="Myriad Pro Semibold"/>
                <a:cs typeface="Myriad Pro Semibold"/>
              </a:rPr>
              <a:t>heliospheric</a:t>
            </a:r>
            <a:r>
              <a:rPr lang="en-US" sz="3300" dirty="0" smtClean="0">
                <a:latin typeface="Myriad Pro Semibold"/>
                <a:cs typeface="Myriad Pro Semibold"/>
              </a:rPr>
              <a:t> magnetic field lines. </a:t>
            </a:r>
          </a:p>
          <a:p>
            <a:endParaRPr lang="en-US" sz="3300" dirty="0" smtClean="0">
              <a:latin typeface="Myriad Pro Semibold"/>
              <a:cs typeface="Myriad Pro Semibold"/>
            </a:endParaRPr>
          </a:p>
        </p:txBody>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txDef>
      <a:spPr>
        <a:solidFill>
          <a:srgbClr val="FFFFFF">
            <a:alpha val="85000"/>
          </a:srgbClr>
        </a:solidFill>
        <a:ln>
          <a:solidFill>
            <a:srgbClr val="000000"/>
          </a:solidFill>
        </a:ln>
      </a:spPr>
      <a:bodyPr wrap="square" lIns="106674" tIns="53337" rIns="106674" bIns="53337" rtlCol="0">
        <a:spAutoFit/>
      </a:bodyPr>
      <a:lstStyle>
        <a:defPPr>
          <a:defRPr sz="3300" b="1" dirty="0" smtClean="0">
            <a:latin typeface="Myriad Pro Semibold"/>
            <a:cs typeface="Myriad Pro Semibold"/>
          </a:defRPr>
        </a:defPPr>
      </a:lstStyle>
    </a:txDef>
  </a:objectDefaults>
  <a:extraClrSchemeLst/>
</a:theme>
</file>

<file path=docProps/app.xml><?xml version="1.0" encoding="utf-8"?>
<Properties xmlns="http://schemas.openxmlformats.org/officeDocument/2006/extended-properties" xmlns:vt="http://schemas.openxmlformats.org/officeDocument/2006/docPropsVTypes">
  <TotalTime>551</TotalTime>
  <Words>1101</Words>
  <Application>Microsoft Macintosh PowerPoint</Application>
  <PresentationFormat>Custom</PresentationFormat>
  <Paragraphs>36</Paragraphs>
  <Slides>1</Slides>
  <Notes>0</Notes>
  <HiddenSlides>0</HiddenSlides>
  <MMClips>0</MMClips>
  <ScaleCrop>false</ScaleCrop>
  <HeadingPairs>
    <vt:vector size="6" baseType="variant">
      <vt:variant>
        <vt:lpstr>Design Template</vt:lpstr>
      </vt:variant>
      <vt:variant>
        <vt:i4>1</vt:i4>
      </vt:variant>
      <vt:variant>
        <vt:lpstr>Embedded OLE Servers</vt:lpstr>
      </vt:variant>
      <vt:variant>
        <vt:i4>1</vt:i4>
      </vt:variant>
      <vt:variant>
        <vt:lpstr>Slide Titles</vt:lpstr>
      </vt:variant>
      <vt:variant>
        <vt:i4>1</vt:i4>
      </vt:variant>
    </vt:vector>
  </HeadingPairs>
  <TitlesOfParts>
    <vt:vector size="3" baseType="lpstr">
      <vt:lpstr>Office Theme</vt:lpstr>
      <vt:lpstr>Equation</vt:lpstr>
      <vt:lpstr>Slide 1</vt:lpstr>
    </vt:vector>
  </TitlesOfParts>
  <Manager/>
  <Company>Coe Brown Northwood Academy</Company>
  <LinksUpToDate>false</LinksUpToDate>
  <SharedDoc>false</SharedDoc>
  <HyperlinkBase/>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subject/>
  <dc:creator>Molly</dc:creator>
  <cp:keywords/>
  <dc:description/>
  <cp:lastModifiedBy>Molly</cp:lastModifiedBy>
  <cp:revision>24</cp:revision>
  <dcterms:created xsi:type="dcterms:W3CDTF">2014-04-20T15:21:37Z</dcterms:created>
  <dcterms:modified xsi:type="dcterms:W3CDTF">2014-04-20T16:26:32Z</dcterms:modified>
  <cp:category/>
</cp:coreProperties>
</file>