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emf" ContentType="image/x-em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34" autoAdjust="0"/>
    <p:restoredTop sz="95777" autoAdjust="0"/>
  </p:normalViewPr>
  <p:slideViewPr>
    <p:cSldViewPr snapToGrid="0">
      <p:cViewPr>
        <p:scale>
          <a:sx n="19" d="100"/>
          <a:sy n="19" d="100"/>
        </p:scale>
        <p:origin x="-1064" y="-8"/>
      </p:cViewPr>
      <p:guideLst>
        <p:guide orient="horz" pos="1022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4/21/14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4/21/14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4/21/14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32" name="Instructions"/>
          <p:cNvSpPr/>
          <p:nvPr userDrawn="1"/>
        </p:nvSpPr>
        <p:spPr>
          <a:xfrm>
            <a:off x="43891200" y="2552699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formatted for you.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picture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4/21/14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jpg"/><Relationship Id="rId5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000" dirty="0"/>
              <a:t>Career Progression and Satisfaction in Hospital Administration</a:t>
            </a:r>
            <a:br>
              <a:rPr lang="en-US" sz="8000" dirty="0"/>
            </a:br>
            <a:endParaRPr lang="en-US" sz="8000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13997772" y="2568277"/>
            <a:ext cx="7947828" cy="1717663"/>
          </a:xfrm>
        </p:spPr>
        <p:txBody>
          <a:bodyPr/>
          <a:lstStyle/>
          <a:p>
            <a:pPr algn="ctr"/>
            <a:r>
              <a:rPr lang="en-US" dirty="0" smtClean="0"/>
              <a:t>Amy </a:t>
            </a:r>
            <a:r>
              <a:rPr lang="en-US" dirty="0" err="1" smtClean="0"/>
              <a:t>Meikleham</a:t>
            </a:r>
            <a:endParaRPr lang="en-US" dirty="0" smtClean="0"/>
          </a:p>
          <a:p>
            <a:pPr algn="ctr"/>
            <a:r>
              <a:rPr lang="en-US" dirty="0" smtClean="0"/>
              <a:t>Department of  Health Management &amp; Policy</a:t>
            </a:r>
          </a:p>
          <a:p>
            <a:pPr algn="ctr"/>
            <a:r>
              <a:rPr lang="en-US" dirty="0" smtClean="0"/>
              <a:t>School of Health and Human Services</a:t>
            </a:r>
          </a:p>
          <a:p>
            <a:pPr algn="ctr"/>
            <a:r>
              <a:rPr lang="en-US" dirty="0" smtClean="0"/>
              <a:t>University of New Hampshire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43000" y="5872002"/>
            <a:ext cx="12801600" cy="1219200"/>
          </a:xfrm>
        </p:spPr>
        <p:txBody>
          <a:bodyPr/>
          <a:lstStyle/>
          <a:p>
            <a:r>
              <a:rPr lang="en-US" dirty="0" err="1" smtClean="0"/>
              <a:t>BackGround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4"/>
          </p:nvPr>
        </p:nvSpPr>
        <p:spPr>
          <a:xfrm>
            <a:off x="1143000" y="7071360"/>
            <a:ext cx="12882994" cy="760451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Understanding </a:t>
            </a:r>
            <a:r>
              <a:rPr lang="en-US" dirty="0"/>
              <a:t>the factors that lead to career </a:t>
            </a:r>
            <a:r>
              <a:rPr lang="en-US" dirty="0" smtClean="0"/>
              <a:t>progression and satisfaction </a:t>
            </a:r>
            <a:r>
              <a:rPr lang="en-US" dirty="0"/>
              <a:t>is essential in developing successful, well-rounded and influential </a:t>
            </a:r>
            <a:r>
              <a:rPr lang="en-US" dirty="0" smtClean="0"/>
              <a:t>health care leaders leaders</a:t>
            </a:r>
            <a:r>
              <a:rPr lang="en-US" dirty="0"/>
              <a:t>. K</a:t>
            </a:r>
            <a:r>
              <a:rPr lang="en-US" dirty="0" smtClean="0"/>
              <a:t>ey </a:t>
            </a:r>
            <a:r>
              <a:rPr lang="en-US" dirty="0"/>
              <a:t>factors in career </a:t>
            </a:r>
            <a:r>
              <a:rPr lang="en-US" dirty="0" smtClean="0"/>
              <a:t>progression and satisfaction have been identified as:</a:t>
            </a:r>
          </a:p>
          <a:p>
            <a:r>
              <a:rPr lang="en-US" u="sng" dirty="0"/>
              <a:t>Gender and </a:t>
            </a:r>
            <a:r>
              <a:rPr lang="en-US" u="sng" dirty="0" smtClean="0"/>
              <a:t>Education</a:t>
            </a:r>
            <a:r>
              <a:rPr lang="en-US" dirty="0" smtClean="0"/>
              <a:t>: 2012 </a:t>
            </a:r>
            <a:r>
              <a:rPr lang="en-US" dirty="0"/>
              <a:t>research study by the American College of Healthcare </a:t>
            </a:r>
            <a:r>
              <a:rPr lang="en-US" dirty="0" smtClean="0"/>
              <a:t>Executives (ACHE) </a:t>
            </a:r>
            <a:r>
              <a:rPr lang="en-US" dirty="0"/>
              <a:t>found that </a:t>
            </a:r>
            <a:r>
              <a:rPr lang="en-US" dirty="0" smtClean="0"/>
              <a:t>there </a:t>
            </a:r>
            <a:r>
              <a:rPr lang="en-US" dirty="0"/>
              <a:t>are fewer women in CEO positions and that women earned a lower salary compare to men with similar education and experience</a:t>
            </a:r>
            <a:r>
              <a:rPr lang="en-US" baseline="30000" dirty="0"/>
              <a:t>2</a:t>
            </a:r>
            <a:r>
              <a:rPr lang="en-US" dirty="0"/>
              <a:t>. </a:t>
            </a:r>
          </a:p>
          <a:p>
            <a:r>
              <a:rPr lang="en-US" u="sng" dirty="0"/>
              <a:t>Family </a:t>
            </a:r>
            <a:r>
              <a:rPr lang="en-US" u="sng" dirty="0" smtClean="0"/>
              <a:t>Obligations</a:t>
            </a:r>
            <a:r>
              <a:rPr lang="en-US" dirty="0" smtClean="0"/>
              <a:t>: The </a:t>
            </a:r>
            <a:r>
              <a:rPr lang="en-US" dirty="0"/>
              <a:t>ACHE study also cited that women would be more affected by children and family obligations than that of men</a:t>
            </a:r>
            <a:r>
              <a:rPr lang="en-US" baseline="30000" dirty="0"/>
              <a:t>2</a:t>
            </a:r>
            <a:r>
              <a:rPr lang="en-US" dirty="0"/>
              <a:t>. Family obligations have been shown to interrupt career progression, experience and affect the long-term earnings of employees</a:t>
            </a:r>
            <a:r>
              <a:rPr lang="en-US" baseline="30000" dirty="0"/>
              <a:t>4</a:t>
            </a:r>
            <a:r>
              <a:rPr lang="en-US" dirty="0"/>
              <a:t>. </a:t>
            </a:r>
          </a:p>
          <a:p>
            <a:r>
              <a:rPr lang="en-US" u="sng" dirty="0" smtClean="0"/>
              <a:t>Mentorship</a:t>
            </a:r>
            <a:r>
              <a:rPr lang="en-US" dirty="0" smtClean="0"/>
              <a:t>: Mentorship </a:t>
            </a:r>
            <a:r>
              <a:rPr lang="en-US" dirty="0"/>
              <a:t>has been identified as a major determinant of career progression and is known to lead to increased performance, promotion rate, greater job satisfaction and higher income </a:t>
            </a:r>
            <a:r>
              <a:rPr lang="en-US" baseline="30000" dirty="0"/>
              <a:t>1,5</a:t>
            </a:r>
            <a:r>
              <a:rPr lang="en-US" dirty="0"/>
              <a:t>. </a:t>
            </a:r>
          </a:p>
          <a:p>
            <a:r>
              <a:rPr lang="en-US" u="sng" dirty="0"/>
              <a:t>Opportunities </a:t>
            </a:r>
            <a:r>
              <a:rPr lang="en-US" u="sng"/>
              <a:t>for </a:t>
            </a:r>
            <a:r>
              <a:rPr lang="en-US" u="sng" dirty="0"/>
              <a:t>A</a:t>
            </a:r>
            <a:r>
              <a:rPr lang="en-US" u="sng" smtClean="0"/>
              <a:t>dvancement</a:t>
            </a:r>
            <a:r>
              <a:rPr lang="en-US" dirty="0" smtClean="0"/>
              <a:t>: A </a:t>
            </a:r>
            <a:r>
              <a:rPr lang="en-US" dirty="0"/>
              <a:t>2012 study by Right Management found that organizations that provide opportunities for advancement are “four times less likely to lose talent in the next year than organizations that do not”</a:t>
            </a:r>
            <a:r>
              <a:rPr lang="en-US" baseline="30000" dirty="0"/>
              <a:t>8</a:t>
            </a:r>
            <a:r>
              <a:rPr lang="en-US" dirty="0"/>
              <a:t>. Lack of opportunities for promotion and </a:t>
            </a:r>
            <a:r>
              <a:rPr lang="en-US" dirty="0" smtClean="0"/>
              <a:t>costs </a:t>
            </a:r>
            <a:r>
              <a:rPr lang="en-US" dirty="0"/>
              <a:t>associated with career advancement have also been found to lead to a greater feeling of job dissatisfaction</a:t>
            </a:r>
            <a:r>
              <a:rPr lang="en-US" baseline="30000" dirty="0"/>
              <a:t>3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227664" y="14748515"/>
            <a:ext cx="12801600" cy="1219200"/>
          </a:xfrm>
        </p:spPr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5"/>
          </p:nvPr>
        </p:nvSpPr>
        <p:spPr>
          <a:xfrm>
            <a:off x="1171221" y="15973761"/>
            <a:ext cx="12801600" cy="2455746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The specific aim of this study was to </a:t>
            </a:r>
            <a:r>
              <a:rPr lang="en-US" b="1" dirty="0"/>
              <a:t>examine what factors </a:t>
            </a:r>
            <a:r>
              <a:rPr lang="en-US" b="1" dirty="0" smtClean="0"/>
              <a:t>relate to career </a:t>
            </a:r>
            <a:r>
              <a:rPr lang="en-US" b="1" dirty="0"/>
              <a:t>satisfaction for </a:t>
            </a:r>
            <a:r>
              <a:rPr lang="en-US" b="1" dirty="0" smtClean="0"/>
              <a:t>both men </a:t>
            </a:r>
            <a:r>
              <a:rPr lang="en-US" b="1" dirty="0"/>
              <a:t>and women </a:t>
            </a:r>
            <a:r>
              <a:rPr lang="en-US" b="1" dirty="0" smtClean="0"/>
              <a:t>senior healthcare executives in </a:t>
            </a:r>
            <a:r>
              <a:rPr lang="en-US" b="1" dirty="0"/>
              <a:t>Northern New </a:t>
            </a:r>
            <a:r>
              <a:rPr lang="en-US" b="1" dirty="0" smtClean="0"/>
              <a:t>England hospitals. </a:t>
            </a:r>
            <a:endParaRPr lang="en-US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143000" y="18483841"/>
            <a:ext cx="12801600" cy="1219200"/>
          </a:xfrm>
        </p:spPr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1143000" y="19727756"/>
            <a:ext cx="12825990" cy="1190134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Participants:</a:t>
            </a:r>
          </a:p>
          <a:p>
            <a:pPr lvl="1"/>
            <a:r>
              <a:rPr lang="en-US" dirty="0" smtClean="0"/>
              <a:t>Made up of chief executives from New Hampshire, Vermont and Maine hospitals.</a:t>
            </a:r>
          </a:p>
          <a:p>
            <a:pPr lvl="1"/>
            <a:r>
              <a:rPr lang="en-US" dirty="0" smtClean="0"/>
              <a:t>Emails and names of participants were gathered from attendees of the </a:t>
            </a:r>
            <a:r>
              <a:rPr lang="en-US" dirty="0"/>
              <a:t>Northern New England Association of Healthcare </a:t>
            </a:r>
            <a:r>
              <a:rPr lang="en-US" dirty="0" smtClean="0"/>
              <a:t>Executives’ annual meeting as well as information provided by the hospitals’ websites</a:t>
            </a:r>
          </a:p>
          <a:p>
            <a:r>
              <a:rPr lang="en-US" dirty="0" smtClean="0"/>
              <a:t>Materials:</a:t>
            </a:r>
          </a:p>
          <a:p>
            <a:pPr lvl="1"/>
            <a:r>
              <a:rPr lang="en-US" dirty="0" smtClean="0"/>
              <a:t>Research was conducted </a:t>
            </a:r>
            <a:r>
              <a:rPr lang="en-US" dirty="0"/>
              <a:t>via the web </a:t>
            </a:r>
            <a:r>
              <a:rPr lang="en-US" dirty="0" smtClean="0"/>
              <a:t>through </a:t>
            </a:r>
            <a:r>
              <a:rPr lang="en-US" dirty="0"/>
              <a:t>a web-based survey using </a:t>
            </a:r>
            <a:r>
              <a:rPr lang="en-US" dirty="0" smtClean="0"/>
              <a:t>the UNH survey partner, </a:t>
            </a:r>
            <a:r>
              <a:rPr lang="en-US" dirty="0" err="1" smtClean="0"/>
              <a:t>Qualtrics</a:t>
            </a:r>
            <a:endParaRPr lang="en-US" dirty="0" smtClean="0"/>
          </a:p>
          <a:p>
            <a:r>
              <a:rPr lang="en-US" dirty="0" smtClean="0"/>
              <a:t>Design:</a:t>
            </a:r>
          </a:p>
          <a:p>
            <a:pPr lvl="1"/>
            <a:r>
              <a:rPr lang="en-US" dirty="0" smtClean="0"/>
              <a:t>Based off a New </a:t>
            </a:r>
            <a:r>
              <a:rPr lang="en-US" dirty="0"/>
              <a:t>Zealand Public Service 2005 Career Progression and Development Survey</a:t>
            </a:r>
            <a:endParaRPr lang="en-US" dirty="0" smtClean="0"/>
          </a:p>
          <a:p>
            <a:pPr lvl="1"/>
            <a:r>
              <a:rPr lang="en-US" dirty="0" smtClean="0"/>
              <a:t>27 questions (21 Job/Career questions &amp; 6 Background questions)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ultiple choice questions with one fill in the blank question</a:t>
            </a:r>
          </a:p>
          <a:p>
            <a:r>
              <a:rPr lang="en-US" dirty="0" smtClean="0"/>
              <a:t>Procedure:</a:t>
            </a:r>
          </a:p>
          <a:p>
            <a:pPr lvl="1"/>
            <a:r>
              <a:rPr lang="en-US" dirty="0" smtClean="0"/>
              <a:t>Participants were contacted through email and asked to follow a link to survey</a:t>
            </a:r>
          </a:p>
          <a:p>
            <a:pPr lvl="1"/>
            <a:r>
              <a:rPr lang="en-US" dirty="0" smtClean="0"/>
              <a:t>Data was collected and analyzed in </a:t>
            </a:r>
            <a:r>
              <a:rPr lang="en-US" dirty="0" err="1" smtClean="0"/>
              <a:t>Qualtrics</a:t>
            </a:r>
            <a:r>
              <a:rPr lang="en-US" dirty="0" smtClean="0"/>
              <a:t>, SPSS, and Excel</a:t>
            </a:r>
          </a:p>
          <a:p>
            <a:pPr lvl="1"/>
            <a:r>
              <a:rPr lang="en-US" dirty="0" smtClean="0"/>
              <a:t>Developed a satisfaction score: </a:t>
            </a:r>
          </a:p>
          <a:p>
            <a:pPr marL="1280160" lvl="3" indent="0">
              <a:spcBef>
                <a:spcPts val="0"/>
              </a:spcBef>
              <a:buNone/>
            </a:pPr>
            <a:r>
              <a:rPr lang="en-US" dirty="0" smtClean="0"/>
              <a:t>-Based upon the participants’ coded values of their ideal job versus actual job (Questions 1 &amp; 2)</a:t>
            </a:r>
          </a:p>
          <a:p>
            <a:pPr marL="1280160" lvl="3" indent="0">
              <a:spcBef>
                <a:spcPts val="0"/>
              </a:spcBef>
              <a:buNone/>
            </a:pPr>
            <a:r>
              <a:rPr lang="en-US" dirty="0" smtClean="0"/>
              <a:t>-Highest dissatisfaction would be a difference of 2 from actual to ideal</a:t>
            </a:r>
          </a:p>
          <a:p>
            <a:pPr marL="1280160" lvl="3" indent="0">
              <a:spcBef>
                <a:spcPts val="0"/>
              </a:spcBef>
              <a:buNone/>
            </a:pPr>
            <a:r>
              <a:rPr lang="en-US" dirty="0" smtClean="0"/>
              <a:t>-Then weighted the scores and added them up for each participant; those with a difference of 2= 2 points, difference of 1= 1 point </a:t>
            </a:r>
          </a:p>
          <a:p>
            <a:pPr marL="1280160" lvl="3" indent="0">
              <a:spcBef>
                <a:spcPts val="0"/>
              </a:spcBef>
              <a:buNone/>
            </a:pPr>
            <a:r>
              <a:rPr lang="en-US" dirty="0" smtClean="0"/>
              <a:t>-Scores could be from 0-18 (18 representing the highest dissatisfaction score)</a:t>
            </a:r>
          </a:p>
          <a:p>
            <a:pPr lvl="2"/>
            <a:r>
              <a:rPr lang="en-US" dirty="0" smtClean="0"/>
              <a:t>Created dissatisfaction categories using the scores</a:t>
            </a:r>
          </a:p>
          <a:p>
            <a:pPr marL="1280160" lvl="2" indent="0">
              <a:spcBef>
                <a:spcPts val="0"/>
              </a:spcBef>
              <a:buNone/>
            </a:pPr>
            <a:r>
              <a:rPr lang="en-US" dirty="0" smtClean="0"/>
              <a:t>-Low dissatisfaction= 0-2 </a:t>
            </a:r>
          </a:p>
          <a:p>
            <a:pPr marL="1280160" lvl="2" indent="0">
              <a:spcBef>
                <a:spcPts val="0"/>
              </a:spcBef>
              <a:buNone/>
            </a:pPr>
            <a:r>
              <a:rPr lang="en-US" dirty="0" smtClean="0"/>
              <a:t>-Moderate dissatisfaction= 3-6</a:t>
            </a:r>
          </a:p>
          <a:p>
            <a:pPr marL="1280160" lvl="2" indent="0">
              <a:spcBef>
                <a:spcPts val="0"/>
              </a:spcBef>
              <a:buNone/>
            </a:pPr>
            <a:r>
              <a:rPr lang="en-US" dirty="0" smtClean="0"/>
              <a:t>-High dissatisfaction= 7+ </a:t>
            </a:r>
          </a:p>
          <a:p>
            <a:pPr lvl="2"/>
            <a:r>
              <a:rPr lang="en-US" dirty="0" smtClean="0"/>
              <a:t>Ran cross tabulations between each question and the dissatisfaction categories</a:t>
            </a:r>
          </a:p>
          <a:p>
            <a:pPr lvl="2">
              <a:spcBef>
                <a:spcPts val="0"/>
              </a:spcBef>
              <a:buFontTx/>
              <a:buChar char="-"/>
            </a:pPr>
            <a:endParaRPr lang="en-US" dirty="0"/>
          </a:p>
          <a:p>
            <a:pPr marL="640080" lvl="1" indent="0">
              <a:buNone/>
            </a:pP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5544800" y="5872002"/>
            <a:ext cx="12801600" cy="1219200"/>
          </a:xfrm>
        </p:spPr>
        <p:txBody>
          <a:bodyPr/>
          <a:lstStyle/>
          <a:p>
            <a:r>
              <a:rPr lang="en-US" dirty="0" smtClean="0"/>
              <a:t>Findings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>
          <a:xfrm>
            <a:off x="15507091" y="7071358"/>
            <a:ext cx="12968296" cy="589548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31 responses (38.3% response rate)</a:t>
            </a:r>
          </a:p>
          <a:p>
            <a:r>
              <a:rPr lang="en-US" dirty="0" smtClean="0"/>
              <a:t>61% Male and 31% Female</a:t>
            </a:r>
          </a:p>
          <a:p>
            <a:r>
              <a:rPr lang="en-US" dirty="0" smtClean="0"/>
              <a:t>Majority of respondents were CEOs from NH (69.23%)</a:t>
            </a:r>
          </a:p>
          <a:p>
            <a:r>
              <a:rPr lang="en-US" dirty="0" smtClean="0"/>
              <a:t>42% worked for a hospital with 25-99 beds and 35% worked for a hospital with 100-300 beds</a:t>
            </a:r>
          </a:p>
          <a:p>
            <a:r>
              <a:rPr lang="en-US" dirty="0" smtClean="0"/>
              <a:t>Similar numbers reported having a mentor (55%) compared to those who did not (45%)</a:t>
            </a:r>
          </a:p>
          <a:p>
            <a:pPr lvl="1"/>
            <a:r>
              <a:rPr lang="en-US" dirty="0" smtClean="0"/>
              <a:t>67% said that mentoring was highly important to their career development</a:t>
            </a:r>
          </a:p>
          <a:p>
            <a:r>
              <a:rPr lang="en-US" dirty="0" smtClean="0"/>
              <a:t>Only 19% had primary caring responsibility for children or adults at home</a:t>
            </a:r>
          </a:p>
          <a:p>
            <a:r>
              <a:rPr lang="en-US" dirty="0" smtClean="0"/>
              <a:t>A large portion of respondents reported having a family with two or more incomes (63%)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28"/>
          </p:nvPr>
        </p:nvSpPr>
        <p:spPr>
          <a:xfrm>
            <a:off x="15395079" y="19524837"/>
            <a:ext cx="12942949" cy="539711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Of the 31 respondents, 22 (71%) had some degree of dissatisfaction in their </a:t>
            </a:r>
            <a:r>
              <a:rPr lang="en-US" dirty="0" smtClean="0"/>
              <a:t>career</a:t>
            </a:r>
          </a:p>
          <a:p>
            <a:r>
              <a:rPr lang="en-US" dirty="0"/>
              <a:t>“Opportunities for advancement” had the highest levels of dissatisfaction (14 respondents</a:t>
            </a:r>
            <a:r>
              <a:rPr lang="en-US" dirty="0" smtClean="0"/>
              <a:t>)</a:t>
            </a:r>
          </a:p>
          <a:p>
            <a:r>
              <a:rPr lang="en-US" dirty="0"/>
              <a:t>Females had slightly higher dissatisfaction scores (2.6 compared to 1.6</a:t>
            </a:r>
            <a:r>
              <a:rPr lang="en-US" dirty="0" smtClean="0"/>
              <a:t>)</a:t>
            </a:r>
          </a:p>
          <a:p>
            <a:pPr lvl="0"/>
            <a:r>
              <a:rPr lang="en-US" dirty="0"/>
              <a:t>Of the dissatisfied respondents, 23 (74%) had low dissatisfaction (scores between 0 and 2</a:t>
            </a:r>
            <a:r>
              <a:rPr lang="en-US" dirty="0" smtClean="0"/>
              <a:t>)</a:t>
            </a:r>
          </a:p>
          <a:p>
            <a:r>
              <a:rPr lang="en-US" dirty="0" smtClean="0"/>
              <a:t>As </a:t>
            </a:r>
            <a:r>
              <a:rPr lang="en-US" dirty="0"/>
              <a:t>the number of years working for the same organization increase, dissatisfaction decreases by .</a:t>
            </a:r>
            <a:r>
              <a:rPr lang="en-US" dirty="0" smtClean="0"/>
              <a:t>5</a:t>
            </a:r>
            <a:endParaRPr lang="en-US" dirty="0"/>
          </a:p>
          <a:p>
            <a:pPr lvl="0"/>
            <a:r>
              <a:rPr lang="en-US" dirty="0"/>
              <a:t>Those that reported having </a:t>
            </a:r>
            <a:r>
              <a:rPr lang="en-US" dirty="0" smtClean="0"/>
              <a:t>a </a:t>
            </a:r>
            <a:r>
              <a:rPr lang="en-US" dirty="0"/>
              <a:t>MHA, had only low dissatisfaction scores and therefore were found to be more </a:t>
            </a:r>
            <a:r>
              <a:rPr lang="en-US" dirty="0" smtClean="0"/>
              <a:t>satisfied</a:t>
            </a:r>
            <a:endParaRPr lang="en-US" dirty="0"/>
          </a:p>
          <a:p>
            <a:pPr lvl="0"/>
            <a:endParaRPr lang="en-US" dirty="0" smtClean="0"/>
          </a:p>
          <a:p>
            <a:pPr lvl="0"/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29845364" y="5852160"/>
            <a:ext cx="12801600" cy="1219200"/>
          </a:xfrm>
        </p:spPr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3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21945600" y="2551340"/>
            <a:ext cx="7947828" cy="1717663"/>
          </a:xfrm>
        </p:spPr>
        <p:txBody>
          <a:bodyPr/>
          <a:lstStyle/>
          <a:p>
            <a:pPr algn="ctr"/>
            <a:r>
              <a:rPr lang="en-US" dirty="0" smtClean="0"/>
              <a:t>Professor Robert J. McGrath, Ph.D.</a:t>
            </a:r>
          </a:p>
          <a:p>
            <a:pPr algn="ctr"/>
            <a:r>
              <a:rPr lang="en-US" dirty="0" smtClean="0"/>
              <a:t>Department of Health Management &amp; Policy</a:t>
            </a:r>
          </a:p>
          <a:p>
            <a:pPr algn="ctr"/>
            <a:r>
              <a:rPr lang="en-US" dirty="0" smtClean="0"/>
              <a:t>School of Health and Human Services</a:t>
            </a:r>
          </a:p>
          <a:p>
            <a:pPr algn="ctr"/>
            <a:r>
              <a:rPr lang="en-US" dirty="0" smtClean="0"/>
              <a:t>University of New Hampshire</a:t>
            </a:r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11" y="23290183"/>
            <a:ext cx="12735907" cy="68213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9040" y="13047240"/>
            <a:ext cx="8295027" cy="6562521"/>
          </a:xfrm>
          <a:prstGeom prst="rect">
            <a:avLst/>
          </a:prstGeom>
        </p:spPr>
      </p:pic>
      <p:pic>
        <p:nvPicPr>
          <p:cNvPr id="34" name="Picture 33" descr="workLif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27" y="17353623"/>
            <a:ext cx="7479674" cy="497932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2513928" y="22299203"/>
            <a:ext cx="223303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/>
              <a:t>http://</a:t>
            </a:r>
            <a:r>
              <a:rPr lang="en-US" sz="700" dirty="0" err="1"/>
              <a:t>www.ssa.gov</a:t>
            </a:r>
            <a:r>
              <a:rPr lang="en-US" sz="700" dirty="0"/>
              <a:t>/careers/images/</a:t>
            </a:r>
            <a:r>
              <a:rPr lang="en-US" sz="700" dirty="0" err="1"/>
              <a:t>workLife.jpg</a:t>
            </a:r>
            <a:endParaRPr lang="en-US" sz="700" dirty="0" smtClean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4189" y="25014941"/>
            <a:ext cx="11844728" cy="7010662"/>
          </a:xfrm>
          <a:prstGeom prst="rect">
            <a:avLst/>
          </a:prstGeom>
        </p:spPr>
      </p:pic>
      <p:sp>
        <p:nvSpPr>
          <p:cNvPr id="21" name="Content Placeholder 13"/>
          <p:cNvSpPr>
            <a:spLocks noGrp="1"/>
          </p:cNvSpPr>
          <p:nvPr>
            <p:ph sz="quarter" idx="27"/>
          </p:nvPr>
        </p:nvSpPr>
        <p:spPr>
          <a:xfrm>
            <a:off x="29758496" y="7056208"/>
            <a:ext cx="12975336" cy="1013477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There were disparities between those that were highly dissatisfied and those that were more satisfied</a:t>
            </a:r>
          </a:p>
          <a:p>
            <a:r>
              <a:rPr lang="en-US" dirty="0" smtClean="0"/>
              <a:t>Highly dissatisfied respondents:</a:t>
            </a:r>
          </a:p>
          <a:p>
            <a:pPr lvl="1"/>
            <a:r>
              <a:rPr lang="en-US" dirty="0" smtClean="0"/>
              <a:t>Female</a:t>
            </a:r>
          </a:p>
          <a:p>
            <a:pPr lvl="1"/>
            <a:r>
              <a:rPr lang="en-US" dirty="0" smtClean="0"/>
              <a:t>Prepared to move to develop career and were thinking about changing jobs or were actively applying to other jobs</a:t>
            </a:r>
          </a:p>
          <a:p>
            <a:pPr lvl="1"/>
            <a:r>
              <a:rPr lang="en-US" dirty="0" smtClean="0"/>
              <a:t>Flexible working hours were highly important</a:t>
            </a:r>
          </a:p>
          <a:p>
            <a:pPr lvl="1"/>
            <a:r>
              <a:rPr lang="en-US" dirty="0" smtClean="0"/>
              <a:t>Having support from friends was highly important</a:t>
            </a:r>
          </a:p>
          <a:p>
            <a:pPr lvl="1"/>
            <a:r>
              <a:rPr lang="en-US" dirty="0" smtClean="0"/>
              <a:t>Have worked at the same organization for fewer than five years, yet have worked in healthcare for more than 16 years</a:t>
            </a:r>
          </a:p>
          <a:p>
            <a:pPr lvl="1"/>
            <a:r>
              <a:rPr lang="en-US" dirty="0"/>
              <a:t>Make </a:t>
            </a:r>
            <a:r>
              <a:rPr lang="en-US" dirty="0" smtClean="0"/>
              <a:t>$</a:t>
            </a:r>
            <a:r>
              <a:rPr lang="en-US" dirty="0"/>
              <a:t>150,000-$</a:t>
            </a:r>
            <a:r>
              <a:rPr lang="en-US" dirty="0" smtClean="0"/>
              <a:t>199,000, which is less </a:t>
            </a:r>
            <a:r>
              <a:rPr lang="en-US" dirty="0"/>
              <a:t>then the </a:t>
            </a:r>
            <a:r>
              <a:rPr lang="en-US" dirty="0" smtClean="0"/>
              <a:t>majority (72%) </a:t>
            </a:r>
            <a:r>
              <a:rPr lang="en-US" dirty="0"/>
              <a:t>of </a:t>
            </a:r>
            <a:r>
              <a:rPr lang="en-US" dirty="0" smtClean="0"/>
              <a:t>respondents who are making $200,000 or more</a:t>
            </a:r>
          </a:p>
          <a:p>
            <a:r>
              <a:rPr lang="en-US" dirty="0" smtClean="0"/>
              <a:t>Satisfied respondents:</a:t>
            </a:r>
          </a:p>
          <a:p>
            <a:pPr lvl="1"/>
            <a:r>
              <a:rPr lang="en-US" dirty="0" smtClean="0"/>
              <a:t>65% male and 35% female</a:t>
            </a:r>
          </a:p>
          <a:p>
            <a:pPr lvl="1"/>
            <a:r>
              <a:rPr lang="en-US" dirty="0" smtClean="0"/>
              <a:t>Majority plan to stay in their current position</a:t>
            </a:r>
          </a:p>
          <a:p>
            <a:pPr lvl="1"/>
            <a:r>
              <a:rPr lang="en-US" dirty="0" smtClean="0"/>
              <a:t>Demonstrating skills and abilities as well as having their ideas valued was highly important to their career development</a:t>
            </a:r>
          </a:p>
          <a:p>
            <a:pPr lvl="1"/>
            <a:r>
              <a:rPr lang="en-US" dirty="0" smtClean="0"/>
              <a:t>Having support from immediate manager was highly important to 91% of the more satisfied respondents</a:t>
            </a:r>
          </a:p>
          <a:p>
            <a:pPr lvl="1"/>
            <a:r>
              <a:rPr lang="en-US" dirty="0" smtClean="0"/>
              <a:t>61% have worked in their current organization for 11</a:t>
            </a:r>
            <a:r>
              <a:rPr lang="en-US" dirty="0"/>
              <a:t> </a:t>
            </a:r>
            <a:r>
              <a:rPr lang="en-US" dirty="0" smtClean="0"/>
              <a:t>or more years and 76% have worked in healthcare for 16 years or longer</a:t>
            </a:r>
          </a:p>
          <a:p>
            <a:pPr lvl="1"/>
            <a:r>
              <a:rPr lang="en-US" dirty="0" smtClean="0"/>
              <a:t>Most do not have primary caring responsibilities for children or adults and live with a spouse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onors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HonorsPoster.potx</Template>
  <TotalTime>0</TotalTime>
  <Words>976</Words>
  <Application>Microsoft Macintosh PowerPoint</Application>
  <PresentationFormat>Custom</PresentationFormat>
  <Paragraphs>72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HonorsPoster</vt:lpstr>
      <vt:lpstr>Career Progression and Satisfaction in Hospital Administration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modified xsi:type="dcterms:W3CDTF">2014-04-21T20:12:09Z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