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
  </p:notesMasterIdLst>
  <p:sldIdLst>
    <p:sldId id="256" r:id="rId2"/>
  </p:sldIdLst>
  <p:sldSz cx="43891200" cy="32918400"/>
  <p:notesSz cx="6858000" cy="9144000"/>
  <p:defaultTextStyle>
    <a:defPPr>
      <a:defRPr lang="en-US"/>
    </a:defPPr>
    <a:lvl1pPr marL="0" algn="l" defTabSz="4389120" rtl="0" eaLnBrk="1" latinLnBrk="0" hangingPunct="1">
      <a:defRPr sz="8600" kern="1200">
        <a:solidFill>
          <a:schemeClr val="tx1"/>
        </a:solidFill>
        <a:latin typeface="+mn-lt"/>
        <a:ea typeface="+mn-ea"/>
        <a:cs typeface="+mn-cs"/>
      </a:defRPr>
    </a:lvl1pPr>
    <a:lvl2pPr marL="2194560" algn="l" defTabSz="4389120" rtl="0" eaLnBrk="1" latinLnBrk="0" hangingPunct="1">
      <a:defRPr sz="8600" kern="1200">
        <a:solidFill>
          <a:schemeClr val="tx1"/>
        </a:solidFill>
        <a:latin typeface="+mn-lt"/>
        <a:ea typeface="+mn-ea"/>
        <a:cs typeface="+mn-cs"/>
      </a:defRPr>
    </a:lvl2pPr>
    <a:lvl3pPr marL="4389120" algn="l" defTabSz="4389120" rtl="0" eaLnBrk="1" latinLnBrk="0" hangingPunct="1">
      <a:defRPr sz="8600" kern="1200">
        <a:solidFill>
          <a:schemeClr val="tx1"/>
        </a:solidFill>
        <a:latin typeface="+mn-lt"/>
        <a:ea typeface="+mn-ea"/>
        <a:cs typeface="+mn-cs"/>
      </a:defRPr>
    </a:lvl3pPr>
    <a:lvl4pPr marL="6583680" algn="l" defTabSz="4389120" rtl="0" eaLnBrk="1" latinLnBrk="0" hangingPunct="1">
      <a:defRPr sz="8600" kern="1200">
        <a:solidFill>
          <a:schemeClr val="tx1"/>
        </a:solidFill>
        <a:latin typeface="+mn-lt"/>
        <a:ea typeface="+mn-ea"/>
        <a:cs typeface="+mn-cs"/>
      </a:defRPr>
    </a:lvl4pPr>
    <a:lvl5pPr marL="8778240" algn="l" defTabSz="4389120" rtl="0" eaLnBrk="1" latinLnBrk="0" hangingPunct="1">
      <a:defRPr sz="8600" kern="1200">
        <a:solidFill>
          <a:schemeClr val="tx1"/>
        </a:solidFill>
        <a:latin typeface="+mn-lt"/>
        <a:ea typeface="+mn-ea"/>
        <a:cs typeface="+mn-cs"/>
      </a:defRPr>
    </a:lvl5pPr>
    <a:lvl6pPr marL="10972800" algn="l" defTabSz="4389120" rtl="0" eaLnBrk="1" latinLnBrk="0" hangingPunct="1">
      <a:defRPr sz="8600" kern="1200">
        <a:solidFill>
          <a:schemeClr val="tx1"/>
        </a:solidFill>
        <a:latin typeface="+mn-lt"/>
        <a:ea typeface="+mn-ea"/>
        <a:cs typeface="+mn-cs"/>
      </a:defRPr>
    </a:lvl6pPr>
    <a:lvl7pPr marL="13167360" algn="l" defTabSz="4389120" rtl="0" eaLnBrk="1" latinLnBrk="0" hangingPunct="1">
      <a:defRPr sz="8600" kern="1200">
        <a:solidFill>
          <a:schemeClr val="tx1"/>
        </a:solidFill>
        <a:latin typeface="+mn-lt"/>
        <a:ea typeface="+mn-ea"/>
        <a:cs typeface="+mn-cs"/>
      </a:defRPr>
    </a:lvl7pPr>
    <a:lvl8pPr marL="15361920" algn="l" defTabSz="4389120" rtl="0" eaLnBrk="1" latinLnBrk="0" hangingPunct="1">
      <a:defRPr sz="8600" kern="1200">
        <a:solidFill>
          <a:schemeClr val="tx1"/>
        </a:solidFill>
        <a:latin typeface="+mn-lt"/>
        <a:ea typeface="+mn-ea"/>
        <a:cs typeface="+mn-cs"/>
      </a:defRPr>
    </a:lvl8pPr>
    <a:lvl9pPr marL="17556480" algn="l" defTabSz="4389120" rtl="0" eaLnBrk="1" latinLnBrk="0" hangingPunct="1">
      <a:defRPr sz="8600" kern="1200">
        <a:solidFill>
          <a:schemeClr val="tx1"/>
        </a:solidFill>
        <a:latin typeface="+mn-lt"/>
        <a:ea typeface="+mn-ea"/>
        <a:cs typeface="+mn-cs"/>
      </a:defRPr>
    </a:lvl9pPr>
  </p:defaultTextStyle>
  <p:extLst>
    <p:ext uri="{EFAFB233-063F-42B5-8137-9DF3F51BA10A}">
      <p15:sldGuideLst xmlns="" xmlns:p15="http://schemas.microsoft.com/office/powerpoint/2012/main">
        <p15:guide id="1" orient="horz" pos="10368">
          <p15:clr>
            <a:srgbClr val="A4A3A4"/>
          </p15:clr>
        </p15:guide>
        <p15:guide id="2" orient="horz" pos="19584">
          <p15:clr>
            <a:srgbClr val="A4A3A4"/>
          </p15:clr>
        </p15:guide>
        <p15:guide id="3" orient="horz" pos="720">
          <p15:clr>
            <a:srgbClr val="A4A3A4"/>
          </p15:clr>
        </p15:guide>
        <p15:guide id="4" pos="864">
          <p15:clr>
            <a:srgbClr val="A4A3A4"/>
          </p15:clr>
        </p15:guide>
        <p15:guide id="5" pos="13824">
          <p15:clr>
            <a:srgbClr val="A4A3A4"/>
          </p15:clr>
        </p15:guide>
        <p15:guide id="6" pos="26784">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15620"/>
    <p:restoredTop sz="94660"/>
  </p:normalViewPr>
  <p:slideViewPr>
    <p:cSldViewPr snapToObjects="1">
      <p:cViewPr>
        <p:scale>
          <a:sx n="30" d="100"/>
          <a:sy n="30" d="100"/>
        </p:scale>
        <p:origin x="-1242" y="72"/>
      </p:cViewPr>
      <p:guideLst>
        <p:guide orient="horz" pos="10368"/>
        <p:guide orient="horz" pos="19584"/>
        <p:guide orient="horz" pos="720"/>
        <p:guide pos="864"/>
        <p:guide pos="13824"/>
        <p:guide pos="26784"/>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notesMaster" Target="notesMasters/notesMaster1.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540DE80F-85B2-4457-B8DB-C8EF4D4D85CB}" type="datetimeFigureOut">
              <a:rPr lang="en-US" smtClean="0"/>
              <a:t>4/21/2014</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02ECE64C-0A48-4E25-93EE-52D18DAB82A3}" type="slidenum">
              <a:rPr lang="en-US" smtClean="0"/>
              <a:t>‹#›</a:t>
            </a:fld>
            <a:endParaRPr lang="en-US"/>
          </a:p>
        </p:txBody>
      </p:sp>
    </p:spTree>
    <p:extLst>
      <p:ext uri="{BB962C8B-B14F-4D97-AF65-F5344CB8AC3E}">
        <p14:creationId xmlns:p14="http://schemas.microsoft.com/office/powerpoint/2010/main" val="2211221356"/>
      </p:ext>
    </p:extLst>
  </p:cSld>
  <p:clrMap bg1="lt1" tx1="dk1" bg2="lt2" tx2="dk2" accent1="accent1" accent2="accent2" accent3="accent3" accent4="accent4" accent5="accent5" accent6="accent6" hlink="hlink" folHlink="folHlink"/>
  <p:notesStyle>
    <a:lvl1pPr marL="0" algn="l" defTabSz="4389120" rtl="0" eaLnBrk="1" latinLnBrk="0" hangingPunct="1">
      <a:defRPr sz="5800" kern="1200">
        <a:solidFill>
          <a:schemeClr val="tx1"/>
        </a:solidFill>
        <a:latin typeface="+mn-lt"/>
        <a:ea typeface="+mn-ea"/>
        <a:cs typeface="+mn-cs"/>
      </a:defRPr>
    </a:lvl1pPr>
    <a:lvl2pPr marL="2194560" algn="l" defTabSz="4389120" rtl="0" eaLnBrk="1" latinLnBrk="0" hangingPunct="1">
      <a:defRPr sz="5800" kern="1200">
        <a:solidFill>
          <a:schemeClr val="tx1"/>
        </a:solidFill>
        <a:latin typeface="+mn-lt"/>
        <a:ea typeface="+mn-ea"/>
        <a:cs typeface="+mn-cs"/>
      </a:defRPr>
    </a:lvl2pPr>
    <a:lvl3pPr marL="4389120" algn="l" defTabSz="4389120" rtl="0" eaLnBrk="1" latinLnBrk="0" hangingPunct="1">
      <a:defRPr sz="5800" kern="1200">
        <a:solidFill>
          <a:schemeClr val="tx1"/>
        </a:solidFill>
        <a:latin typeface="+mn-lt"/>
        <a:ea typeface="+mn-ea"/>
        <a:cs typeface="+mn-cs"/>
      </a:defRPr>
    </a:lvl3pPr>
    <a:lvl4pPr marL="6583680" algn="l" defTabSz="4389120" rtl="0" eaLnBrk="1" latinLnBrk="0" hangingPunct="1">
      <a:defRPr sz="5800" kern="1200">
        <a:solidFill>
          <a:schemeClr val="tx1"/>
        </a:solidFill>
        <a:latin typeface="+mn-lt"/>
        <a:ea typeface="+mn-ea"/>
        <a:cs typeface="+mn-cs"/>
      </a:defRPr>
    </a:lvl4pPr>
    <a:lvl5pPr marL="8778240" algn="l" defTabSz="4389120" rtl="0" eaLnBrk="1" latinLnBrk="0" hangingPunct="1">
      <a:defRPr sz="5800" kern="1200">
        <a:solidFill>
          <a:schemeClr val="tx1"/>
        </a:solidFill>
        <a:latin typeface="+mn-lt"/>
        <a:ea typeface="+mn-ea"/>
        <a:cs typeface="+mn-cs"/>
      </a:defRPr>
    </a:lvl5pPr>
    <a:lvl6pPr marL="10972800" algn="l" defTabSz="4389120" rtl="0" eaLnBrk="1" latinLnBrk="0" hangingPunct="1">
      <a:defRPr sz="5800" kern="1200">
        <a:solidFill>
          <a:schemeClr val="tx1"/>
        </a:solidFill>
        <a:latin typeface="+mn-lt"/>
        <a:ea typeface="+mn-ea"/>
        <a:cs typeface="+mn-cs"/>
      </a:defRPr>
    </a:lvl6pPr>
    <a:lvl7pPr marL="13167360" algn="l" defTabSz="4389120" rtl="0" eaLnBrk="1" latinLnBrk="0" hangingPunct="1">
      <a:defRPr sz="5800" kern="1200">
        <a:solidFill>
          <a:schemeClr val="tx1"/>
        </a:solidFill>
        <a:latin typeface="+mn-lt"/>
        <a:ea typeface="+mn-ea"/>
        <a:cs typeface="+mn-cs"/>
      </a:defRPr>
    </a:lvl7pPr>
    <a:lvl8pPr marL="15361920" algn="l" defTabSz="4389120" rtl="0" eaLnBrk="1" latinLnBrk="0" hangingPunct="1">
      <a:defRPr sz="5800" kern="1200">
        <a:solidFill>
          <a:schemeClr val="tx1"/>
        </a:solidFill>
        <a:latin typeface="+mn-lt"/>
        <a:ea typeface="+mn-ea"/>
        <a:cs typeface="+mn-cs"/>
      </a:defRPr>
    </a:lvl8pPr>
    <a:lvl9pPr marL="17556480" algn="l" defTabSz="4389120" rtl="0" eaLnBrk="1" latinLnBrk="0" hangingPunct="1">
      <a:defRPr sz="58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Artsy picture</a:t>
            </a:r>
            <a:r>
              <a:rPr lang="en-US" baseline="0" dirty="0" smtClean="0"/>
              <a:t> of both wind turbines in </a:t>
            </a:r>
            <a:r>
              <a:rPr lang="en-US" baseline="0" smtClean="0"/>
              <a:t>the background.</a:t>
            </a:r>
          </a:p>
          <a:p>
            <a:endParaRPr lang="en-US"/>
          </a:p>
        </p:txBody>
      </p:sp>
      <p:sp>
        <p:nvSpPr>
          <p:cNvPr id="4" name="Slide Number Placeholder 3"/>
          <p:cNvSpPr>
            <a:spLocks noGrp="1"/>
          </p:cNvSpPr>
          <p:nvPr>
            <p:ph type="sldNum" sz="quarter" idx="10"/>
          </p:nvPr>
        </p:nvSpPr>
        <p:spPr/>
        <p:txBody>
          <a:bodyPr/>
          <a:lstStyle/>
          <a:p>
            <a:fld id="{02ECE64C-0A48-4E25-93EE-52D18DAB82A3}" type="slidenum">
              <a:rPr lang="en-US" smtClean="0"/>
              <a:t>1</a:t>
            </a:fld>
            <a:endParaRPr lang="en-US"/>
          </a:p>
        </p:txBody>
      </p:sp>
    </p:spTree>
    <p:extLst>
      <p:ext uri="{BB962C8B-B14F-4D97-AF65-F5344CB8AC3E}">
        <p14:creationId xmlns:p14="http://schemas.microsoft.com/office/powerpoint/2010/main" val="244699296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3291840" y="10226042"/>
            <a:ext cx="37307520" cy="7056120"/>
          </a:xfrm>
        </p:spPr>
        <p:txBody>
          <a:bodyPr/>
          <a:lstStyle/>
          <a:p>
            <a:r>
              <a:rPr lang="en-US" smtClean="0"/>
              <a:t>Click to edit Master title style</a:t>
            </a:r>
            <a:endParaRPr lang="en-US"/>
          </a:p>
        </p:txBody>
      </p:sp>
      <p:sp>
        <p:nvSpPr>
          <p:cNvPr id="3" name="Subtitle 2"/>
          <p:cNvSpPr>
            <a:spLocks noGrp="1"/>
          </p:cNvSpPr>
          <p:nvPr>
            <p:ph type="subTitle" idx="1"/>
          </p:nvPr>
        </p:nvSpPr>
        <p:spPr>
          <a:xfrm>
            <a:off x="6583680" y="18653760"/>
            <a:ext cx="30723840" cy="8412480"/>
          </a:xfrm>
        </p:spPr>
        <p:txBody>
          <a:bodyPr/>
          <a:lstStyle>
            <a:lvl1pPr marL="0" indent="0" algn="ctr">
              <a:buNone/>
              <a:defRPr>
                <a:solidFill>
                  <a:schemeClr val="tx1">
                    <a:tint val="75000"/>
                  </a:schemeClr>
                </a:solidFill>
              </a:defRPr>
            </a:lvl1pPr>
            <a:lvl2pPr marL="2194560" indent="0" algn="ctr">
              <a:buNone/>
              <a:defRPr>
                <a:solidFill>
                  <a:schemeClr val="tx1">
                    <a:tint val="75000"/>
                  </a:schemeClr>
                </a:solidFill>
              </a:defRPr>
            </a:lvl2pPr>
            <a:lvl3pPr marL="4389120" indent="0" algn="ctr">
              <a:buNone/>
              <a:defRPr>
                <a:solidFill>
                  <a:schemeClr val="tx1">
                    <a:tint val="75000"/>
                  </a:schemeClr>
                </a:solidFill>
              </a:defRPr>
            </a:lvl3pPr>
            <a:lvl4pPr marL="6583680" indent="0" algn="ctr">
              <a:buNone/>
              <a:defRPr>
                <a:solidFill>
                  <a:schemeClr val="tx1">
                    <a:tint val="75000"/>
                  </a:schemeClr>
                </a:solidFill>
              </a:defRPr>
            </a:lvl4pPr>
            <a:lvl5pPr marL="8778240" indent="0" algn="ctr">
              <a:buNone/>
              <a:defRPr>
                <a:solidFill>
                  <a:schemeClr val="tx1">
                    <a:tint val="75000"/>
                  </a:schemeClr>
                </a:solidFill>
              </a:defRPr>
            </a:lvl5pPr>
            <a:lvl6pPr marL="10972800" indent="0" algn="ctr">
              <a:buNone/>
              <a:defRPr>
                <a:solidFill>
                  <a:schemeClr val="tx1">
                    <a:tint val="75000"/>
                  </a:schemeClr>
                </a:solidFill>
              </a:defRPr>
            </a:lvl6pPr>
            <a:lvl7pPr marL="13167360" indent="0" algn="ctr">
              <a:buNone/>
              <a:defRPr>
                <a:solidFill>
                  <a:schemeClr val="tx1">
                    <a:tint val="75000"/>
                  </a:schemeClr>
                </a:solidFill>
              </a:defRPr>
            </a:lvl7pPr>
            <a:lvl8pPr marL="15361920" indent="0" algn="ctr">
              <a:buNone/>
              <a:defRPr>
                <a:solidFill>
                  <a:schemeClr val="tx1">
                    <a:tint val="75000"/>
                  </a:schemeClr>
                </a:solidFill>
              </a:defRPr>
            </a:lvl8pPr>
            <a:lvl9pPr marL="1755648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259ED00A-2160-4444-B6AA-1F84920CC558}" type="datetimeFigureOut">
              <a:rPr lang="en-US" smtClean="0"/>
              <a:t>4/21/2014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56ABEA1-3B2E-4250-87B3-9126E6E67C22}" type="slidenum">
              <a:rPr lang="en-US" smtClean="0"/>
              <a:t>‹#›</a:t>
            </a:fld>
            <a:endParaRPr lang="en-US"/>
          </a:p>
        </p:txBody>
      </p:sp>
    </p:spTree>
    <p:extLst>
      <p:ext uri="{BB962C8B-B14F-4D97-AF65-F5344CB8AC3E}">
        <p14:creationId xmlns:p14="http://schemas.microsoft.com/office/powerpoint/2010/main" val="39720086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259ED00A-2160-4444-B6AA-1F84920CC558}" type="datetimeFigureOut">
              <a:rPr lang="en-US" smtClean="0"/>
              <a:t>4/21/2014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56ABEA1-3B2E-4250-87B3-9126E6E67C22}" type="slidenum">
              <a:rPr lang="en-US" smtClean="0"/>
              <a:t>‹#›</a:t>
            </a:fld>
            <a:endParaRPr lang="en-US"/>
          </a:p>
        </p:txBody>
      </p:sp>
    </p:spTree>
    <p:extLst>
      <p:ext uri="{BB962C8B-B14F-4D97-AF65-F5344CB8AC3E}">
        <p14:creationId xmlns:p14="http://schemas.microsoft.com/office/powerpoint/2010/main" val="121474752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3467102" y="21153122"/>
            <a:ext cx="37307520" cy="6537960"/>
          </a:xfrm>
        </p:spPr>
        <p:txBody>
          <a:bodyPr anchor="t"/>
          <a:lstStyle>
            <a:lvl1pPr algn="l">
              <a:defRPr sz="19200" b="1" cap="all"/>
            </a:lvl1pPr>
          </a:lstStyle>
          <a:p>
            <a:r>
              <a:rPr lang="en-US" smtClean="0"/>
              <a:t>Click to edit Master title style</a:t>
            </a:r>
            <a:endParaRPr lang="en-US"/>
          </a:p>
        </p:txBody>
      </p:sp>
      <p:sp>
        <p:nvSpPr>
          <p:cNvPr id="3" name="Text Placeholder 2"/>
          <p:cNvSpPr>
            <a:spLocks noGrp="1"/>
          </p:cNvSpPr>
          <p:nvPr>
            <p:ph type="body" idx="1"/>
          </p:nvPr>
        </p:nvSpPr>
        <p:spPr>
          <a:xfrm>
            <a:off x="3467102" y="13952225"/>
            <a:ext cx="37307520" cy="7200898"/>
          </a:xfrm>
        </p:spPr>
        <p:txBody>
          <a:bodyPr anchor="b"/>
          <a:lstStyle>
            <a:lvl1pPr marL="0" indent="0">
              <a:buNone/>
              <a:defRPr sz="9600">
                <a:solidFill>
                  <a:schemeClr val="tx1">
                    <a:tint val="75000"/>
                  </a:schemeClr>
                </a:solidFill>
              </a:defRPr>
            </a:lvl1pPr>
            <a:lvl2pPr marL="2194560" indent="0">
              <a:buNone/>
              <a:defRPr sz="8600">
                <a:solidFill>
                  <a:schemeClr val="tx1">
                    <a:tint val="75000"/>
                  </a:schemeClr>
                </a:solidFill>
              </a:defRPr>
            </a:lvl2pPr>
            <a:lvl3pPr marL="4389120" indent="0">
              <a:buNone/>
              <a:defRPr sz="7700">
                <a:solidFill>
                  <a:schemeClr val="tx1">
                    <a:tint val="75000"/>
                  </a:schemeClr>
                </a:solidFill>
              </a:defRPr>
            </a:lvl3pPr>
            <a:lvl4pPr marL="6583680" indent="0">
              <a:buNone/>
              <a:defRPr sz="6700">
                <a:solidFill>
                  <a:schemeClr val="tx1">
                    <a:tint val="75000"/>
                  </a:schemeClr>
                </a:solidFill>
              </a:defRPr>
            </a:lvl4pPr>
            <a:lvl5pPr marL="8778240" indent="0">
              <a:buNone/>
              <a:defRPr sz="6700">
                <a:solidFill>
                  <a:schemeClr val="tx1">
                    <a:tint val="75000"/>
                  </a:schemeClr>
                </a:solidFill>
              </a:defRPr>
            </a:lvl5pPr>
            <a:lvl6pPr marL="10972800" indent="0">
              <a:buNone/>
              <a:defRPr sz="6700">
                <a:solidFill>
                  <a:schemeClr val="tx1">
                    <a:tint val="75000"/>
                  </a:schemeClr>
                </a:solidFill>
              </a:defRPr>
            </a:lvl6pPr>
            <a:lvl7pPr marL="13167360" indent="0">
              <a:buNone/>
              <a:defRPr sz="6700">
                <a:solidFill>
                  <a:schemeClr val="tx1">
                    <a:tint val="75000"/>
                  </a:schemeClr>
                </a:solidFill>
              </a:defRPr>
            </a:lvl7pPr>
            <a:lvl8pPr marL="15361920" indent="0">
              <a:buNone/>
              <a:defRPr sz="6700">
                <a:solidFill>
                  <a:schemeClr val="tx1">
                    <a:tint val="75000"/>
                  </a:schemeClr>
                </a:solidFill>
              </a:defRPr>
            </a:lvl8pPr>
            <a:lvl9pPr marL="17556480" indent="0">
              <a:buNone/>
              <a:defRPr sz="67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259ED00A-2160-4444-B6AA-1F84920CC558}" type="datetimeFigureOut">
              <a:rPr lang="en-US" smtClean="0"/>
              <a:t>4/21/2014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56ABEA1-3B2E-4250-87B3-9126E6E67C22}" type="slidenum">
              <a:rPr lang="en-US" smtClean="0"/>
              <a:t>‹#›</a:t>
            </a:fld>
            <a:endParaRPr lang="en-US"/>
          </a:p>
        </p:txBody>
      </p:sp>
    </p:spTree>
    <p:extLst>
      <p:ext uri="{BB962C8B-B14F-4D97-AF65-F5344CB8AC3E}">
        <p14:creationId xmlns:p14="http://schemas.microsoft.com/office/powerpoint/2010/main" val="164346287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10530842" y="36865560"/>
            <a:ext cx="94442280" cy="104279702"/>
          </a:xfrm>
        </p:spPr>
        <p:txBody>
          <a:bodyPr/>
          <a:lstStyle>
            <a:lvl1pPr>
              <a:defRPr sz="13400"/>
            </a:lvl1pPr>
            <a:lvl2pPr>
              <a:defRPr sz="11500"/>
            </a:lvl2pPr>
            <a:lvl3pPr>
              <a:defRPr sz="9600"/>
            </a:lvl3pPr>
            <a:lvl4pPr>
              <a:defRPr sz="8600"/>
            </a:lvl4pPr>
            <a:lvl5pPr>
              <a:defRPr sz="8600"/>
            </a:lvl5pPr>
            <a:lvl6pPr>
              <a:defRPr sz="8600"/>
            </a:lvl6pPr>
            <a:lvl7pPr>
              <a:defRPr sz="8600"/>
            </a:lvl7pPr>
            <a:lvl8pPr>
              <a:defRPr sz="8600"/>
            </a:lvl8pPr>
            <a:lvl9pPr>
              <a:defRPr sz="8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105704642" y="36865560"/>
            <a:ext cx="94442280" cy="104279702"/>
          </a:xfrm>
        </p:spPr>
        <p:txBody>
          <a:bodyPr/>
          <a:lstStyle>
            <a:lvl1pPr>
              <a:defRPr sz="13400"/>
            </a:lvl1pPr>
            <a:lvl2pPr>
              <a:defRPr sz="11500"/>
            </a:lvl2pPr>
            <a:lvl3pPr>
              <a:defRPr sz="9600"/>
            </a:lvl3pPr>
            <a:lvl4pPr>
              <a:defRPr sz="8600"/>
            </a:lvl4pPr>
            <a:lvl5pPr>
              <a:defRPr sz="8600"/>
            </a:lvl5pPr>
            <a:lvl6pPr>
              <a:defRPr sz="8600"/>
            </a:lvl6pPr>
            <a:lvl7pPr>
              <a:defRPr sz="8600"/>
            </a:lvl7pPr>
            <a:lvl8pPr>
              <a:defRPr sz="8600"/>
            </a:lvl8pPr>
            <a:lvl9pPr>
              <a:defRPr sz="8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259ED00A-2160-4444-B6AA-1F84920CC558}" type="datetimeFigureOut">
              <a:rPr lang="en-US" smtClean="0"/>
              <a:t>4/21/2014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56ABEA1-3B2E-4250-87B3-9126E6E67C22}" type="slidenum">
              <a:rPr lang="en-US" smtClean="0"/>
              <a:t>‹#›</a:t>
            </a:fld>
            <a:endParaRPr lang="en-US"/>
          </a:p>
        </p:txBody>
      </p:sp>
    </p:spTree>
    <p:extLst>
      <p:ext uri="{BB962C8B-B14F-4D97-AF65-F5344CB8AC3E}">
        <p14:creationId xmlns:p14="http://schemas.microsoft.com/office/powerpoint/2010/main" val="280960216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2194560" y="1318262"/>
            <a:ext cx="39502080" cy="54864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2194560" y="7368542"/>
            <a:ext cx="19392902" cy="3070858"/>
          </a:xfrm>
        </p:spPr>
        <p:txBody>
          <a:bodyPr anchor="b"/>
          <a:lstStyle>
            <a:lvl1pPr marL="0" indent="0">
              <a:buNone/>
              <a:defRPr sz="11500" b="1"/>
            </a:lvl1pPr>
            <a:lvl2pPr marL="2194560" indent="0">
              <a:buNone/>
              <a:defRPr sz="9600" b="1"/>
            </a:lvl2pPr>
            <a:lvl3pPr marL="4389120" indent="0">
              <a:buNone/>
              <a:defRPr sz="8600" b="1"/>
            </a:lvl3pPr>
            <a:lvl4pPr marL="6583680" indent="0">
              <a:buNone/>
              <a:defRPr sz="7700" b="1"/>
            </a:lvl4pPr>
            <a:lvl5pPr marL="8778240" indent="0">
              <a:buNone/>
              <a:defRPr sz="7700" b="1"/>
            </a:lvl5pPr>
            <a:lvl6pPr marL="10972800" indent="0">
              <a:buNone/>
              <a:defRPr sz="7700" b="1"/>
            </a:lvl6pPr>
            <a:lvl7pPr marL="13167360" indent="0">
              <a:buNone/>
              <a:defRPr sz="7700" b="1"/>
            </a:lvl7pPr>
            <a:lvl8pPr marL="15361920" indent="0">
              <a:buNone/>
              <a:defRPr sz="7700" b="1"/>
            </a:lvl8pPr>
            <a:lvl9pPr marL="17556480" indent="0">
              <a:buNone/>
              <a:defRPr sz="7700" b="1"/>
            </a:lvl9pPr>
          </a:lstStyle>
          <a:p>
            <a:pPr lvl="0"/>
            <a:r>
              <a:rPr lang="en-US" smtClean="0"/>
              <a:t>Click to edit Master text styles</a:t>
            </a:r>
          </a:p>
        </p:txBody>
      </p:sp>
      <p:sp>
        <p:nvSpPr>
          <p:cNvPr id="4" name="Content Placeholder 3"/>
          <p:cNvSpPr>
            <a:spLocks noGrp="1"/>
          </p:cNvSpPr>
          <p:nvPr>
            <p:ph sz="half" idx="2"/>
          </p:nvPr>
        </p:nvSpPr>
        <p:spPr>
          <a:xfrm>
            <a:off x="2194560" y="10439400"/>
            <a:ext cx="19392902" cy="18966182"/>
          </a:xfrm>
        </p:spPr>
        <p:txBody>
          <a:bodyPr/>
          <a:lstStyle>
            <a:lvl1pPr>
              <a:defRPr sz="11500"/>
            </a:lvl1pPr>
            <a:lvl2pPr>
              <a:defRPr sz="9600"/>
            </a:lvl2pPr>
            <a:lvl3pPr>
              <a:defRPr sz="8600"/>
            </a:lvl3pPr>
            <a:lvl4pPr>
              <a:defRPr sz="7700"/>
            </a:lvl4pPr>
            <a:lvl5pPr>
              <a:defRPr sz="7700"/>
            </a:lvl5pPr>
            <a:lvl6pPr>
              <a:defRPr sz="7700"/>
            </a:lvl6pPr>
            <a:lvl7pPr>
              <a:defRPr sz="7700"/>
            </a:lvl7pPr>
            <a:lvl8pPr>
              <a:defRPr sz="7700"/>
            </a:lvl8pPr>
            <a:lvl9pPr>
              <a:defRPr sz="77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22296122" y="7368542"/>
            <a:ext cx="19400520" cy="3070858"/>
          </a:xfrm>
        </p:spPr>
        <p:txBody>
          <a:bodyPr anchor="b"/>
          <a:lstStyle>
            <a:lvl1pPr marL="0" indent="0">
              <a:buNone/>
              <a:defRPr sz="11500" b="1"/>
            </a:lvl1pPr>
            <a:lvl2pPr marL="2194560" indent="0">
              <a:buNone/>
              <a:defRPr sz="9600" b="1"/>
            </a:lvl2pPr>
            <a:lvl3pPr marL="4389120" indent="0">
              <a:buNone/>
              <a:defRPr sz="8600" b="1"/>
            </a:lvl3pPr>
            <a:lvl4pPr marL="6583680" indent="0">
              <a:buNone/>
              <a:defRPr sz="7700" b="1"/>
            </a:lvl4pPr>
            <a:lvl5pPr marL="8778240" indent="0">
              <a:buNone/>
              <a:defRPr sz="7700" b="1"/>
            </a:lvl5pPr>
            <a:lvl6pPr marL="10972800" indent="0">
              <a:buNone/>
              <a:defRPr sz="7700" b="1"/>
            </a:lvl6pPr>
            <a:lvl7pPr marL="13167360" indent="0">
              <a:buNone/>
              <a:defRPr sz="7700" b="1"/>
            </a:lvl7pPr>
            <a:lvl8pPr marL="15361920" indent="0">
              <a:buNone/>
              <a:defRPr sz="7700" b="1"/>
            </a:lvl8pPr>
            <a:lvl9pPr marL="17556480" indent="0">
              <a:buNone/>
              <a:defRPr sz="7700" b="1"/>
            </a:lvl9pPr>
          </a:lstStyle>
          <a:p>
            <a:pPr lvl="0"/>
            <a:r>
              <a:rPr lang="en-US" smtClean="0"/>
              <a:t>Click to edit Master text styles</a:t>
            </a:r>
          </a:p>
        </p:txBody>
      </p:sp>
      <p:sp>
        <p:nvSpPr>
          <p:cNvPr id="6" name="Content Placeholder 5"/>
          <p:cNvSpPr>
            <a:spLocks noGrp="1"/>
          </p:cNvSpPr>
          <p:nvPr>
            <p:ph sz="quarter" idx="4"/>
          </p:nvPr>
        </p:nvSpPr>
        <p:spPr>
          <a:xfrm>
            <a:off x="22296122" y="10439400"/>
            <a:ext cx="19400520" cy="18966182"/>
          </a:xfrm>
        </p:spPr>
        <p:txBody>
          <a:bodyPr/>
          <a:lstStyle>
            <a:lvl1pPr>
              <a:defRPr sz="11500"/>
            </a:lvl1pPr>
            <a:lvl2pPr>
              <a:defRPr sz="9600"/>
            </a:lvl2pPr>
            <a:lvl3pPr>
              <a:defRPr sz="8600"/>
            </a:lvl3pPr>
            <a:lvl4pPr>
              <a:defRPr sz="7700"/>
            </a:lvl4pPr>
            <a:lvl5pPr>
              <a:defRPr sz="7700"/>
            </a:lvl5pPr>
            <a:lvl6pPr>
              <a:defRPr sz="7700"/>
            </a:lvl6pPr>
            <a:lvl7pPr>
              <a:defRPr sz="7700"/>
            </a:lvl7pPr>
            <a:lvl8pPr>
              <a:defRPr sz="7700"/>
            </a:lvl8pPr>
            <a:lvl9pPr>
              <a:defRPr sz="77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259ED00A-2160-4444-B6AA-1F84920CC558}" type="datetimeFigureOut">
              <a:rPr lang="en-US" smtClean="0"/>
              <a:t>4/21/2014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856ABEA1-3B2E-4250-87B3-9126E6E67C22}" type="slidenum">
              <a:rPr lang="en-US" smtClean="0"/>
              <a:t>‹#›</a:t>
            </a:fld>
            <a:endParaRPr lang="en-US"/>
          </a:p>
        </p:txBody>
      </p:sp>
    </p:spTree>
    <p:extLst>
      <p:ext uri="{BB962C8B-B14F-4D97-AF65-F5344CB8AC3E}">
        <p14:creationId xmlns:p14="http://schemas.microsoft.com/office/powerpoint/2010/main" val="96762690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259ED00A-2160-4444-B6AA-1F84920CC558}" type="datetimeFigureOut">
              <a:rPr lang="en-US" smtClean="0"/>
              <a:t>4/21/2014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856ABEA1-3B2E-4250-87B3-9126E6E67C22}" type="slidenum">
              <a:rPr lang="en-US" smtClean="0"/>
              <a:t>‹#›</a:t>
            </a:fld>
            <a:endParaRPr lang="en-US"/>
          </a:p>
        </p:txBody>
      </p:sp>
    </p:spTree>
    <p:extLst>
      <p:ext uri="{BB962C8B-B14F-4D97-AF65-F5344CB8AC3E}">
        <p14:creationId xmlns:p14="http://schemas.microsoft.com/office/powerpoint/2010/main" val="390535363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59ED00A-2160-4444-B6AA-1F84920CC558}" type="datetimeFigureOut">
              <a:rPr lang="en-US" smtClean="0"/>
              <a:t>4/21/2014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856ABEA1-3B2E-4250-87B3-9126E6E67C22}" type="slidenum">
              <a:rPr lang="en-US" smtClean="0"/>
              <a:t>‹#›</a:t>
            </a:fld>
            <a:endParaRPr lang="en-US"/>
          </a:p>
        </p:txBody>
      </p:sp>
    </p:spTree>
    <p:extLst>
      <p:ext uri="{BB962C8B-B14F-4D97-AF65-F5344CB8AC3E}">
        <p14:creationId xmlns:p14="http://schemas.microsoft.com/office/powerpoint/2010/main" val="279381442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194563" y="1310640"/>
            <a:ext cx="14439902" cy="5577840"/>
          </a:xfrm>
        </p:spPr>
        <p:txBody>
          <a:bodyPr anchor="b"/>
          <a:lstStyle>
            <a:lvl1pPr algn="l">
              <a:defRPr sz="9600" b="1"/>
            </a:lvl1pPr>
          </a:lstStyle>
          <a:p>
            <a:r>
              <a:rPr lang="en-US" smtClean="0"/>
              <a:t>Click to edit Master title style</a:t>
            </a:r>
            <a:endParaRPr lang="en-US"/>
          </a:p>
        </p:txBody>
      </p:sp>
      <p:sp>
        <p:nvSpPr>
          <p:cNvPr id="3" name="Content Placeholder 2"/>
          <p:cNvSpPr>
            <a:spLocks noGrp="1"/>
          </p:cNvSpPr>
          <p:nvPr>
            <p:ph idx="1"/>
          </p:nvPr>
        </p:nvSpPr>
        <p:spPr>
          <a:xfrm>
            <a:off x="17160240" y="1310643"/>
            <a:ext cx="24536400" cy="28094942"/>
          </a:xfrm>
        </p:spPr>
        <p:txBody>
          <a:bodyPr/>
          <a:lstStyle>
            <a:lvl1pPr>
              <a:defRPr sz="15400"/>
            </a:lvl1pPr>
            <a:lvl2pPr>
              <a:defRPr sz="13400"/>
            </a:lvl2pPr>
            <a:lvl3pPr>
              <a:defRPr sz="11500"/>
            </a:lvl3pPr>
            <a:lvl4pPr>
              <a:defRPr sz="9600"/>
            </a:lvl4pPr>
            <a:lvl5pPr>
              <a:defRPr sz="9600"/>
            </a:lvl5pPr>
            <a:lvl6pPr>
              <a:defRPr sz="9600"/>
            </a:lvl6pPr>
            <a:lvl7pPr>
              <a:defRPr sz="9600"/>
            </a:lvl7pPr>
            <a:lvl8pPr>
              <a:defRPr sz="9600"/>
            </a:lvl8pPr>
            <a:lvl9pPr>
              <a:defRPr sz="9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2194563" y="6888483"/>
            <a:ext cx="14439902" cy="22517102"/>
          </a:xfrm>
        </p:spPr>
        <p:txBody>
          <a:bodyPr/>
          <a:lstStyle>
            <a:lvl1pPr marL="0" indent="0">
              <a:buNone/>
              <a:defRPr sz="6700"/>
            </a:lvl1pPr>
            <a:lvl2pPr marL="2194560" indent="0">
              <a:buNone/>
              <a:defRPr sz="5800"/>
            </a:lvl2pPr>
            <a:lvl3pPr marL="4389120" indent="0">
              <a:buNone/>
              <a:defRPr sz="4800"/>
            </a:lvl3pPr>
            <a:lvl4pPr marL="6583680" indent="0">
              <a:buNone/>
              <a:defRPr sz="4300"/>
            </a:lvl4pPr>
            <a:lvl5pPr marL="8778240" indent="0">
              <a:buNone/>
              <a:defRPr sz="4300"/>
            </a:lvl5pPr>
            <a:lvl6pPr marL="10972800" indent="0">
              <a:buNone/>
              <a:defRPr sz="4300"/>
            </a:lvl6pPr>
            <a:lvl7pPr marL="13167360" indent="0">
              <a:buNone/>
              <a:defRPr sz="4300"/>
            </a:lvl7pPr>
            <a:lvl8pPr marL="15361920" indent="0">
              <a:buNone/>
              <a:defRPr sz="4300"/>
            </a:lvl8pPr>
            <a:lvl9pPr marL="17556480" indent="0">
              <a:buNone/>
              <a:defRPr sz="43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259ED00A-2160-4444-B6AA-1F84920CC558}" type="datetimeFigureOut">
              <a:rPr lang="en-US" smtClean="0"/>
              <a:t>4/21/2014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56ABEA1-3B2E-4250-87B3-9126E6E67C22}" type="slidenum">
              <a:rPr lang="en-US" smtClean="0"/>
              <a:t>‹#›</a:t>
            </a:fld>
            <a:endParaRPr lang="en-US"/>
          </a:p>
        </p:txBody>
      </p:sp>
    </p:spTree>
    <p:extLst>
      <p:ext uri="{BB962C8B-B14F-4D97-AF65-F5344CB8AC3E}">
        <p14:creationId xmlns:p14="http://schemas.microsoft.com/office/powerpoint/2010/main" val="104400718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602982" y="23042880"/>
            <a:ext cx="26334720" cy="2720342"/>
          </a:xfrm>
        </p:spPr>
        <p:txBody>
          <a:bodyPr anchor="b"/>
          <a:lstStyle>
            <a:lvl1pPr algn="l">
              <a:defRPr sz="9600" b="1"/>
            </a:lvl1pPr>
          </a:lstStyle>
          <a:p>
            <a:r>
              <a:rPr lang="en-US" smtClean="0"/>
              <a:t>Click to edit Master title style</a:t>
            </a:r>
            <a:endParaRPr lang="en-US"/>
          </a:p>
        </p:txBody>
      </p:sp>
      <p:sp>
        <p:nvSpPr>
          <p:cNvPr id="3" name="Picture Placeholder 2"/>
          <p:cNvSpPr>
            <a:spLocks noGrp="1"/>
          </p:cNvSpPr>
          <p:nvPr>
            <p:ph type="pic" idx="1"/>
          </p:nvPr>
        </p:nvSpPr>
        <p:spPr>
          <a:xfrm>
            <a:off x="8602982" y="2941320"/>
            <a:ext cx="26334720" cy="19751040"/>
          </a:xfrm>
        </p:spPr>
        <p:txBody>
          <a:bodyPr/>
          <a:lstStyle>
            <a:lvl1pPr marL="0" indent="0">
              <a:buNone/>
              <a:defRPr sz="15400"/>
            </a:lvl1pPr>
            <a:lvl2pPr marL="2194560" indent="0">
              <a:buNone/>
              <a:defRPr sz="13400"/>
            </a:lvl2pPr>
            <a:lvl3pPr marL="4389120" indent="0">
              <a:buNone/>
              <a:defRPr sz="11500"/>
            </a:lvl3pPr>
            <a:lvl4pPr marL="6583680" indent="0">
              <a:buNone/>
              <a:defRPr sz="9600"/>
            </a:lvl4pPr>
            <a:lvl5pPr marL="8778240" indent="0">
              <a:buNone/>
              <a:defRPr sz="9600"/>
            </a:lvl5pPr>
            <a:lvl6pPr marL="10972800" indent="0">
              <a:buNone/>
              <a:defRPr sz="9600"/>
            </a:lvl6pPr>
            <a:lvl7pPr marL="13167360" indent="0">
              <a:buNone/>
              <a:defRPr sz="9600"/>
            </a:lvl7pPr>
            <a:lvl8pPr marL="15361920" indent="0">
              <a:buNone/>
              <a:defRPr sz="9600"/>
            </a:lvl8pPr>
            <a:lvl9pPr marL="17556480" indent="0">
              <a:buNone/>
              <a:defRPr sz="9600"/>
            </a:lvl9pPr>
          </a:lstStyle>
          <a:p>
            <a:endParaRPr lang="en-US"/>
          </a:p>
        </p:txBody>
      </p:sp>
      <p:sp>
        <p:nvSpPr>
          <p:cNvPr id="4" name="Text Placeholder 3"/>
          <p:cNvSpPr>
            <a:spLocks noGrp="1"/>
          </p:cNvSpPr>
          <p:nvPr>
            <p:ph type="body" sz="half" idx="2"/>
          </p:nvPr>
        </p:nvSpPr>
        <p:spPr>
          <a:xfrm>
            <a:off x="8602982" y="25763222"/>
            <a:ext cx="26334720" cy="3863338"/>
          </a:xfrm>
        </p:spPr>
        <p:txBody>
          <a:bodyPr/>
          <a:lstStyle>
            <a:lvl1pPr marL="0" indent="0">
              <a:buNone/>
              <a:defRPr sz="6700"/>
            </a:lvl1pPr>
            <a:lvl2pPr marL="2194560" indent="0">
              <a:buNone/>
              <a:defRPr sz="5800"/>
            </a:lvl2pPr>
            <a:lvl3pPr marL="4389120" indent="0">
              <a:buNone/>
              <a:defRPr sz="4800"/>
            </a:lvl3pPr>
            <a:lvl4pPr marL="6583680" indent="0">
              <a:buNone/>
              <a:defRPr sz="4300"/>
            </a:lvl4pPr>
            <a:lvl5pPr marL="8778240" indent="0">
              <a:buNone/>
              <a:defRPr sz="4300"/>
            </a:lvl5pPr>
            <a:lvl6pPr marL="10972800" indent="0">
              <a:buNone/>
              <a:defRPr sz="4300"/>
            </a:lvl6pPr>
            <a:lvl7pPr marL="13167360" indent="0">
              <a:buNone/>
              <a:defRPr sz="4300"/>
            </a:lvl7pPr>
            <a:lvl8pPr marL="15361920" indent="0">
              <a:buNone/>
              <a:defRPr sz="4300"/>
            </a:lvl8pPr>
            <a:lvl9pPr marL="17556480" indent="0">
              <a:buNone/>
              <a:defRPr sz="43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259ED00A-2160-4444-B6AA-1F84920CC558}" type="datetimeFigureOut">
              <a:rPr lang="en-US" smtClean="0"/>
              <a:t>4/21/2014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56ABEA1-3B2E-4250-87B3-9126E6E67C22}" type="slidenum">
              <a:rPr lang="en-US" smtClean="0"/>
              <a:t>‹#›</a:t>
            </a:fld>
            <a:endParaRPr lang="en-US"/>
          </a:p>
        </p:txBody>
      </p:sp>
    </p:spTree>
    <p:extLst>
      <p:ext uri="{BB962C8B-B14F-4D97-AF65-F5344CB8AC3E}">
        <p14:creationId xmlns:p14="http://schemas.microsoft.com/office/powerpoint/2010/main" val="201950379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259ED00A-2160-4444-B6AA-1F84920CC558}" type="datetimeFigureOut">
              <a:rPr lang="en-US" smtClean="0"/>
              <a:t>4/21/2014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56ABEA1-3B2E-4250-87B3-9126E6E67C22}" type="slidenum">
              <a:rPr lang="en-US" smtClean="0"/>
              <a:t>‹#›</a:t>
            </a:fld>
            <a:endParaRPr lang="en-US"/>
          </a:p>
        </p:txBody>
      </p:sp>
    </p:spTree>
    <p:extLst>
      <p:ext uri="{BB962C8B-B14F-4D97-AF65-F5344CB8AC3E}">
        <p14:creationId xmlns:p14="http://schemas.microsoft.com/office/powerpoint/2010/main" val="261410952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52742905" y="6324600"/>
            <a:ext cx="47404018" cy="134820662"/>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10530843" y="6324600"/>
            <a:ext cx="141480542" cy="134820662"/>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259ED00A-2160-4444-B6AA-1F84920CC558}" type="datetimeFigureOut">
              <a:rPr lang="en-US" smtClean="0"/>
              <a:t>4/21/2014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56ABEA1-3B2E-4250-87B3-9126E6E67C22}" type="slidenum">
              <a:rPr lang="en-US" smtClean="0"/>
              <a:t>‹#›</a:t>
            </a:fld>
            <a:endParaRPr lang="en-US"/>
          </a:p>
        </p:txBody>
      </p:sp>
    </p:spTree>
    <p:extLst>
      <p:ext uri="{BB962C8B-B14F-4D97-AF65-F5344CB8AC3E}">
        <p14:creationId xmlns:p14="http://schemas.microsoft.com/office/powerpoint/2010/main" val="164915130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2194560" y="1318262"/>
            <a:ext cx="39502080" cy="5486400"/>
          </a:xfrm>
          <a:prstGeom prst="rect">
            <a:avLst/>
          </a:prstGeom>
        </p:spPr>
        <p:txBody>
          <a:bodyPr vert="horz" lIns="438912" tIns="219456" rIns="438912" bIns="219456"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2194560" y="7680963"/>
            <a:ext cx="39502080" cy="21724622"/>
          </a:xfrm>
          <a:prstGeom prst="rect">
            <a:avLst/>
          </a:prstGeom>
        </p:spPr>
        <p:txBody>
          <a:bodyPr vert="horz" lIns="438912" tIns="219456" rIns="438912" bIns="219456"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2194560" y="30510482"/>
            <a:ext cx="10241280" cy="1752600"/>
          </a:xfrm>
          <a:prstGeom prst="rect">
            <a:avLst/>
          </a:prstGeom>
        </p:spPr>
        <p:txBody>
          <a:bodyPr vert="horz" lIns="438912" tIns="219456" rIns="438912" bIns="219456" rtlCol="0" anchor="ctr"/>
          <a:lstStyle>
            <a:lvl1pPr algn="l">
              <a:defRPr sz="5800">
                <a:solidFill>
                  <a:schemeClr val="tx1">
                    <a:tint val="75000"/>
                  </a:schemeClr>
                </a:solidFill>
              </a:defRPr>
            </a:lvl1pPr>
          </a:lstStyle>
          <a:p>
            <a:fld id="{259ED00A-2160-4444-B6AA-1F84920CC558}" type="datetimeFigureOut">
              <a:rPr lang="en-US" smtClean="0"/>
              <a:t>4/21/2014</a:t>
            </a:fld>
            <a:endParaRPr lang="en-US"/>
          </a:p>
        </p:txBody>
      </p:sp>
      <p:sp>
        <p:nvSpPr>
          <p:cNvPr id="5" name="Footer Placeholder 4"/>
          <p:cNvSpPr>
            <a:spLocks noGrp="1"/>
          </p:cNvSpPr>
          <p:nvPr>
            <p:ph type="ftr" sz="quarter" idx="3"/>
          </p:nvPr>
        </p:nvSpPr>
        <p:spPr>
          <a:xfrm>
            <a:off x="14996160" y="30510482"/>
            <a:ext cx="13898880" cy="1752600"/>
          </a:xfrm>
          <a:prstGeom prst="rect">
            <a:avLst/>
          </a:prstGeom>
        </p:spPr>
        <p:txBody>
          <a:bodyPr vert="horz" lIns="438912" tIns="219456" rIns="438912" bIns="219456" rtlCol="0" anchor="ctr"/>
          <a:lstStyle>
            <a:lvl1pPr algn="ctr">
              <a:defRPr sz="58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31455360" y="30510482"/>
            <a:ext cx="10241280" cy="1752600"/>
          </a:xfrm>
          <a:prstGeom prst="rect">
            <a:avLst/>
          </a:prstGeom>
        </p:spPr>
        <p:txBody>
          <a:bodyPr vert="horz" lIns="438912" tIns="219456" rIns="438912" bIns="219456" rtlCol="0" anchor="ctr"/>
          <a:lstStyle>
            <a:lvl1pPr algn="r">
              <a:defRPr sz="5800">
                <a:solidFill>
                  <a:schemeClr val="tx1">
                    <a:tint val="75000"/>
                  </a:schemeClr>
                </a:solidFill>
              </a:defRPr>
            </a:lvl1pPr>
          </a:lstStyle>
          <a:p>
            <a:fld id="{856ABEA1-3B2E-4250-87B3-9126E6E67C22}" type="slidenum">
              <a:rPr lang="en-US" smtClean="0"/>
              <a:t>‹#›</a:t>
            </a:fld>
            <a:endParaRPr lang="en-US"/>
          </a:p>
        </p:txBody>
      </p:sp>
    </p:spTree>
    <p:extLst>
      <p:ext uri="{BB962C8B-B14F-4D97-AF65-F5344CB8AC3E}">
        <p14:creationId xmlns:p14="http://schemas.microsoft.com/office/powerpoint/2010/main" val="144932188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389120" rtl="0" eaLnBrk="1" latinLnBrk="0" hangingPunct="1">
        <a:spcBef>
          <a:spcPct val="0"/>
        </a:spcBef>
        <a:buNone/>
        <a:defRPr sz="21100" kern="1200">
          <a:solidFill>
            <a:schemeClr val="tx1"/>
          </a:solidFill>
          <a:latin typeface="+mj-lt"/>
          <a:ea typeface="+mj-ea"/>
          <a:cs typeface="+mj-cs"/>
        </a:defRPr>
      </a:lvl1pPr>
    </p:titleStyle>
    <p:bodyStyle>
      <a:lvl1pPr marL="1645920" indent="-1645920" algn="l" defTabSz="4389120" rtl="0" eaLnBrk="1" latinLnBrk="0" hangingPunct="1">
        <a:spcBef>
          <a:spcPct val="20000"/>
        </a:spcBef>
        <a:buFont typeface="Arial" panose="020B0604020202020204" pitchFamily="34" charset="0"/>
        <a:buChar char="•"/>
        <a:defRPr sz="15400" kern="1200">
          <a:solidFill>
            <a:schemeClr val="tx1"/>
          </a:solidFill>
          <a:latin typeface="+mn-lt"/>
          <a:ea typeface="+mn-ea"/>
          <a:cs typeface="+mn-cs"/>
        </a:defRPr>
      </a:lvl1pPr>
      <a:lvl2pPr marL="3566160" indent="-1371600" algn="l" defTabSz="4389120" rtl="0" eaLnBrk="1" latinLnBrk="0" hangingPunct="1">
        <a:spcBef>
          <a:spcPct val="20000"/>
        </a:spcBef>
        <a:buFont typeface="Arial" panose="020B0604020202020204" pitchFamily="34" charset="0"/>
        <a:buChar char="–"/>
        <a:defRPr sz="13400" kern="1200">
          <a:solidFill>
            <a:schemeClr val="tx1"/>
          </a:solidFill>
          <a:latin typeface="+mn-lt"/>
          <a:ea typeface="+mn-ea"/>
          <a:cs typeface="+mn-cs"/>
        </a:defRPr>
      </a:lvl2pPr>
      <a:lvl3pPr marL="5486400" indent="-1097280" algn="l" defTabSz="4389120" rtl="0" eaLnBrk="1" latinLnBrk="0" hangingPunct="1">
        <a:spcBef>
          <a:spcPct val="20000"/>
        </a:spcBef>
        <a:buFont typeface="Arial" panose="020B0604020202020204" pitchFamily="34" charset="0"/>
        <a:buChar char="•"/>
        <a:defRPr sz="11500" kern="1200">
          <a:solidFill>
            <a:schemeClr val="tx1"/>
          </a:solidFill>
          <a:latin typeface="+mn-lt"/>
          <a:ea typeface="+mn-ea"/>
          <a:cs typeface="+mn-cs"/>
        </a:defRPr>
      </a:lvl3pPr>
      <a:lvl4pPr marL="7680960" indent="-1097280" algn="l" defTabSz="4389120" rtl="0" eaLnBrk="1" latinLnBrk="0" hangingPunct="1">
        <a:spcBef>
          <a:spcPct val="20000"/>
        </a:spcBef>
        <a:buFont typeface="Arial" panose="020B0604020202020204" pitchFamily="34" charset="0"/>
        <a:buChar char="–"/>
        <a:defRPr sz="9600" kern="1200">
          <a:solidFill>
            <a:schemeClr val="tx1"/>
          </a:solidFill>
          <a:latin typeface="+mn-lt"/>
          <a:ea typeface="+mn-ea"/>
          <a:cs typeface="+mn-cs"/>
        </a:defRPr>
      </a:lvl4pPr>
      <a:lvl5pPr marL="9875520" indent="-1097280" algn="l" defTabSz="4389120" rtl="0" eaLnBrk="1" latinLnBrk="0" hangingPunct="1">
        <a:spcBef>
          <a:spcPct val="20000"/>
        </a:spcBef>
        <a:buFont typeface="Arial" panose="020B0604020202020204" pitchFamily="34" charset="0"/>
        <a:buChar char="»"/>
        <a:defRPr sz="9600" kern="1200">
          <a:solidFill>
            <a:schemeClr val="tx1"/>
          </a:solidFill>
          <a:latin typeface="+mn-lt"/>
          <a:ea typeface="+mn-ea"/>
          <a:cs typeface="+mn-cs"/>
        </a:defRPr>
      </a:lvl5pPr>
      <a:lvl6pPr marL="12070080" indent="-1097280" algn="l" defTabSz="4389120" rtl="0" eaLnBrk="1" latinLnBrk="0" hangingPunct="1">
        <a:spcBef>
          <a:spcPct val="20000"/>
        </a:spcBef>
        <a:buFont typeface="Arial" panose="020B0604020202020204" pitchFamily="34" charset="0"/>
        <a:buChar char="•"/>
        <a:defRPr sz="9600" kern="1200">
          <a:solidFill>
            <a:schemeClr val="tx1"/>
          </a:solidFill>
          <a:latin typeface="+mn-lt"/>
          <a:ea typeface="+mn-ea"/>
          <a:cs typeface="+mn-cs"/>
        </a:defRPr>
      </a:lvl6pPr>
      <a:lvl7pPr marL="14264640" indent="-1097280" algn="l" defTabSz="4389120" rtl="0" eaLnBrk="1" latinLnBrk="0" hangingPunct="1">
        <a:spcBef>
          <a:spcPct val="20000"/>
        </a:spcBef>
        <a:buFont typeface="Arial" panose="020B0604020202020204" pitchFamily="34" charset="0"/>
        <a:buChar char="•"/>
        <a:defRPr sz="9600" kern="1200">
          <a:solidFill>
            <a:schemeClr val="tx1"/>
          </a:solidFill>
          <a:latin typeface="+mn-lt"/>
          <a:ea typeface="+mn-ea"/>
          <a:cs typeface="+mn-cs"/>
        </a:defRPr>
      </a:lvl7pPr>
      <a:lvl8pPr marL="16459200" indent="-1097280" algn="l" defTabSz="4389120" rtl="0" eaLnBrk="1" latinLnBrk="0" hangingPunct="1">
        <a:spcBef>
          <a:spcPct val="20000"/>
        </a:spcBef>
        <a:buFont typeface="Arial" panose="020B0604020202020204" pitchFamily="34" charset="0"/>
        <a:buChar char="•"/>
        <a:defRPr sz="9600" kern="1200">
          <a:solidFill>
            <a:schemeClr val="tx1"/>
          </a:solidFill>
          <a:latin typeface="+mn-lt"/>
          <a:ea typeface="+mn-ea"/>
          <a:cs typeface="+mn-cs"/>
        </a:defRPr>
      </a:lvl8pPr>
      <a:lvl9pPr marL="18653760" indent="-1097280" algn="l" defTabSz="4389120" rtl="0" eaLnBrk="1" latinLnBrk="0" hangingPunct="1">
        <a:spcBef>
          <a:spcPct val="20000"/>
        </a:spcBef>
        <a:buFont typeface="Arial" panose="020B0604020202020204" pitchFamily="34" charset="0"/>
        <a:buChar char="•"/>
        <a:defRPr sz="9600" kern="1200">
          <a:solidFill>
            <a:schemeClr val="tx1"/>
          </a:solidFill>
          <a:latin typeface="+mn-lt"/>
          <a:ea typeface="+mn-ea"/>
          <a:cs typeface="+mn-cs"/>
        </a:defRPr>
      </a:lvl9pPr>
    </p:bodyStyle>
    <p:otherStyle>
      <a:defPPr>
        <a:defRPr lang="en-US"/>
      </a:defPPr>
      <a:lvl1pPr marL="0" algn="l" defTabSz="4389120" rtl="0" eaLnBrk="1" latinLnBrk="0" hangingPunct="1">
        <a:defRPr sz="8600" kern="1200">
          <a:solidFill>
            <a:schemeClr val="tx1"/>
          </a:solidFill>
          <a:latin typeface="+mn-lt"/>
          <a:ea typeface="+mn-ea"/>
          <a:cs typeface="+mn-cs"/>
        </a:defRPr>
      </a:lvl1pPr>
      <a:lvl2pPr marL="2194560" algn="l" defTabSz="4389120" rtl="0" eaLnBrk="1" latinLnBrk="0" hangingPunct="1">
        <a:defRPr sz="8600" kern="1200">
          <a:solidFill>
            <a:schemeClr val="tx1"/>
          </a:solidFill>
          <a:latin typeface="+mn-lt"/>
          <a:ea typeface="+mn-ea"/>
          <a:cs typeface="+mn-cs"/>
        </a:defRPr>
      </a:lvl2pPr>
      <a:lvl3pPr marL="4389120" algn="l" defTabSz="4389120" rtl="0" eaLnBrk="1" latinLnBrk="0" hangingPunct="1">
        <a:defRPr sz="8600" kern="1200">
          <a:solidFill>
            <a:schemeClr val="tx1"/>
          </a:solidFill>
          <a:latin typeface="+mn-lt"/>
          <a:ea typeface="+mn-ea"/>
          <a:cs typeface="+mn-cs"/>
        </a:defRPr>
      </a:lvl3pPr>
      <a:lvl4pPr marL="6583680" algn="l" defTabSz="4389120" rtl="0" eaLnBrk="1" latinLnBrk="0" hangingPunct="1">
        <a:defRPr sz="8600" kern="1200">
          <a:solidFill>
            <a:schemeClr val="tx1"/>
          </a:solidFill>
          <a:latin typeface="+mn-lt"/>
          <a:ea typeface="+mn-ea"/>
          <a:cs typeface="+mn-cs"/>
        </a:defRPr>
      </a:lvl4pPr>
      <a:lvl5pPr marL="8778240" algn="l" defTabSz="4389120" rtl="0" eaLnBrk="1" latinLnBrk="0" hangingPunct="1">
        <a:defRPr sz="8600" kern="1200">
          <a:solidFill>
            <a:schemeClr val="tx1"/>
          </a:solidFill>
          <a:latin typeface="+mn-lt"/>
          <a:ea typeface="+mn-ea"/>
          <a:cs typeface="+mn-cs"/>
        </a:defRPr>
      </a:lvl5pPr>
      <a:lvl6pPr marL="10972800" algn="l" defTabSz="4389120" rtl="0" eaLnBrk="1" latinLnBrk="0" hangingPunct="1">
        <a:defRPr sz="8600" kern="1200">
          <a:solidFill>
            <a:schemeClr val="tx1"/>
          </a:solidFill>
          <a:latin typeface="+mn-lt"/>
          <a:ea typeface="+mn-ea"/>
          <a:cs typeface="+mn-cs"/>
        </a:defRPr>
      </a:lvl6pPr>
      <a:lvl7pPr marL="13167360" algn="l" defTabSz="4389120" rtl="0" eaLnBrk="1" latinLnBrk="0" hangingPunct="1">
        <a:defRPr sz="8600" kern="1200">
          <a:solidFill>
            <a:schemeClr val="tx1"/>
          </a:solidFill>
          <a:latin typeface="+mn-lt"/>
          <a:ea typeface="+mn-ea"/>
          <a:cs typeface="+mn-cs"/>
        </a:defRPr>
      </a:lvl7pPr>
      <a:lvl8pPr marL="15361920" algn="l" defTabSz="4389120" rtl="0" eaLnBrk="1" latinLnBrk="0" hangingPunct="1">
        <a:defRPr sz="8600" kern="1200">
          <a:solidFill>
            <a:schemeClr val="tx1"/>
          </a:solidFill>
          <a:latin typeface="+mn-lt"/>
          <a:ea typeface="+mn-ea"/>
          <a:cs typeface="+mn-cs"/>
        </a:defRPr>
      </a:lvl8pPr>
      <a:lvl9pPr marL="17556480" algn="l" defTabSz="4389120" rtl="0" eaLnBrk="1" latinLnBrk="0" hangingPunct="1">
        <a:defRPr sz="86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5.jpeg"/><Relationship Id="rId3" Type="http://schemas.openxmlformats.org/officeDocument/2006/relationships/image" Target="../media/image1.png"/><Relationship Id="rId7" Type="http://schemas.openxmlformats.org/officeDocument/2006/relationships/image" Target="../media/image4.jpeg"/><Relationship Id="rId12" Type="http://schemas.openxmlformats.org/officeDocument/2006/relationships/image" Target="../media/image9.jpe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3.png"/><Relationship Id="rId11" Type="http://schemas.openxmlformats.org/officeDocument/2006/relationships/image" Target="../media/image8.png"/><Relationship Id="rId5" Type="http://schemas.openxmlformats.org/officeDocument/2006/relationships/image" Target="../media/image2.png"/><Relationship Id="rId10" Type="http://schemas.openxmlformats.org/officeDocument/2006/relationships/image" Target="../media/image7.png"/><Relationship Id="rId4" Type="http://schemas.microsoft.com/office/2007/relationships/hdphoto" Target="../media/hdphoto1.wdp"/><Relationship Id="rId9" Type="http://schemas.openxmlformats.org/officeDocument/2006/relationships/image" Target="../media/image6.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 name="Picture 21"/>
          <p:cNvPicPr>
            <a:picLocks noChangeAspect="1"/>
          </p:cNvPicPr>
          <p:nvPr/>
        </p:nvPicPr>
        <p:blipFill rotWithShape="1">
          <a:blip r:embed="rId3" cstate="print">
            <a:extLst>
              <a:ext uri="{BEBA8EAE-BF5A-486C-A8C5-ECC9F3942E4B}">
                <a14:imgProps xmlns:a14="http://schemas.microsoft.com/office/drawing/2010/main">
                  <a14:imgLayer r:embed="rId4">
                    <a14:imgEffect>
                      <a14:colorTemperature colorTemp="6681"/>
                    </a14:imgEffect>
                  </a14:imgLayer>
                </a14:imgProps>
              </a:ext>
              <a:ext uri="{28A0092B-C50C-407E-A947-70E740481C1C}">
                <a14:useLocalDpi xmlns:a14="http://schemas.microsoft.com/office/drawing/2010/main" val="0"/>
              </a:ext>
            </a:extLst>
          </a:blip>
          <a:srcRect l="6142" r="4656"/>
          <a:stretch/>
        </p:blipFill>
        <p:spPr>
          <a:xfrm>
            <a:off x="-95730" y="0"/>
            <a:ext cx="43986930" cy="32918400"/>
          </a:xfrm>
          <a:prstGeom prst="rect">
            <a:avLst/>
          </a:prstGeom>
        </p:spPr>
      </p:pic>
      <p:grpSp>
        <p:nvGrpSpPr>
          <p:cNvPr id="23" name="Group 22"/>
          <p:cNvGrpSpPr/>
          <p:nvPr/>
        </p:nvGrpSpPr>
        <p:grpSpPr>
          <a:xfrm>
            <a:off x="1371600" y="1143000"/>
            <a:ext cx="41148000" cy="4185761"/>
            <a:chOff x="1371600" y="1143000"/>
            <a:chExt cx="41148000" cy="4185761"/>
          </a:xfrm>
        </p:grpSpPr>
        <p:sp>
          <p:nvSpPr>
            <p:cNvPr id="4" name="TextBox 3"/>
            <p:cNvSpPr txBox="1"/>
            <p:nvPr/>
          </p:nvSpPr>
          <p:spPr>
            <a:xfrm>
              <a:off x="1371600" y="1143000"/>
              <a:ext cx="41148000" cy="4185761"/>
            </a:xfrm>
            <a:prstGeom prst="rect">
              <a:avLst/>
            </a:prstGeom>
            <a:solidFill>
              <a:schemeClr val="tx2"/>
            </a:solid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Effects of Scale on Model Offshore Wind Turbines</a:t>
              </a:r>
            </a:p>
            <a:p>
              <a:pPr algn="ctr"/>
              <a:r>
                <a:rPr lang="en-US" sz="6000" dirty="0" smtClean="0">
                  <a:solidFill>
                    <a:schemeClr val="bg1"/>
                  </a:solidFill>
                  <a:latin typeface="Times New Roman" panose="02020603050405020304" pitchFamily="18" charset="0"/>
                  <a:cs typeface="Times New Roman" panose="02020603050405020304" pitchFamily="18" charset="0"/>
                </a:rPr>
                <a:t>An Examination of How Well Scaled Model</a:t>
              </a:r>
            </a:p>
            <a:p>
              <a:pPr algn="ctr"/>
              <a:r>
                <a:rPr lang="en-US" sz="6000" dirty="0" smtClean="0">
                  <a:solidFill>
                    <a:schemeClr val="bg1"/>
                  </a:solidFill>
                  <a:latin typeface="Times New Roman" panose="02020603050405020304" pitchFamily="18" charset="0"/>
                  <a:cs typeface="Times New Roman" panose="02020603050405020304" pitchFamily="18" charset="0"/>
                </a:rPr>
                <a:t> Wind Turbines Can Represent Full Sized Counterparts</a:t>
              </a:r>
            </a:p>
            <a:p>
              <a:pPr algn="ctr"/>
              <a:endParaRPr lang="en-US" sz="6000" dirty="0" smtClean="0">
                <a:solidFill>
                  <a:schemeClr val="bg1"/>
                </a:solidFill>
                <a:latin typeface="Times New Roman" panose="02020603050405020304" pitchFamily="18" charset="0"/>
                <a:cs typeface="Times New Roman" panose="02020603050405020304" pitchFamily="18" charset="0"/>
              </a:endParaRPr>
            </a:p>
          </p:txBody>
        </p:sp>
        <p:sp>
          <p:nvSpPr>
            <p:cNvPr id="5" name="TextBox 4"/>
            <p:cNvSpPr txBox="1"/>
            <p:nvPr/>
          </p:nvSpPr>
          <p:spPr>
            <a:xfrm>
              <a:off x="1371600" y="1752600"/>
              <a:ext cx="6934200" cy="2554545"/>
            </a:xfrm>
            <a:prstGeom prst="rect">
              <a:avLst/>
            </a:prstGeom>
            <a:solidFill>
              <a:schemeClr val="tx2"/>
            </a:solidFill>
          </p:spPr>
          <p:txBody>
            <a:bodyPr wrap="square" rtlCol="0">
              <a:spAutoFit/>
            </a:bodyPr>
            <a:lstStyle/>
            <a:p>
              <a:r>
                <a:rPr lang="en-US" sz="4000" dirty="0" smtClean="0">
                  <a:solidFill>
                    <a:schemeClr val="bg1"/>
                  </a:solidFill>
                  <a:latin typeface="Times New Roman" panose="02020603050405020304" pitchFamily="18" charset="0"/>
                  <a:cs typeface="Times New Roman" panose="02020603050405020304" pitchFamily="18" charset="0"/>
                </a:rPr>
                <a:t>Group Members:</a:t>
              </a:r>
            </a:p>
            <a:p>
              <a:r>
                <a:rPr lang="en-US" sz="4000" dirty="0" smtClean="0">
                  <a:solidFill>
                    <a:schemeClr val="bg1"/>
                  </a:solidFill>
                  <a:latin typeface="Times New Roman" panose="02020603050405020304" pitchFamily="18" charset="0"/>
                  <a:cs typeface="Times New Roman" panose="02020603050405020304" pitchFamily="18" charset="0"/>
                </a:rPr>
                <a:t>Zachary </a:t>
              </a:r>
              <a:r>
                <a:rPr lang="en-US" sz="4000" dirty="0" err="1" smtClean="0">
                  <a:solidFill>
                    <a:schemeClr val="bg1"/>
                  </a:solidFill>
                  <a:latin typeface="Times New Roman" panose="02020603050405020304" pitchFamily="18" charset="0"/>
                  <a:cs typeface="Times New Roman" panose="02020603050405020304" pitchFamily="18" charset="0"/>
                </a:rPr>
                <a:t>Charewicz</a:t>
              </a:r>
              <a:endParaRPr lang="en-US" sz="4000" dirty="0" smtClean="0">
                <a:solidFill>
                  <a:schemeClr val="bg1"/>
                </a:solidFill>
                <a:latin typeface="Times New Roman" panose="02020603050405020304" pitchFamily="18" charset="0"/>
                <a:cs typeface="Times New Roman" panose="02020603050405020304" pitchFamily="18" charset="0"/>
              </a:endParaRPr>
            </a:p>
            <a:p>
              <a:r>
                <a:rPr lang="en-US" sz="4000" dirty="0" err="1" smtClean="0">
                  <a:solidFill>
                    <a:schemeClr val="bg1"/>
                  </a:solidFill>
                  <a:latin typeface="Times New Roman" panose="02020603050405020304" pitchFamily="18" charset="0"/>
                  <a:cs typeface="Times New Roman" panose="02020603050405020304" pitchFamily="18" charset="0"/>
                </a:rPr>
                <a:t>Dimitry</a:t>
              </a:r>
              <a:r>
                <a:rPr lang="en-US" sz="4000" dirty="0" smtClean="0">
                  <a:solidFill>
                    <a:schemeClr val="bg1"/>
                  </a:solidFill>
                  <a:latin typeface="Times New Roman" panose="02020603050405020304" pitchFamily="18" charset="0"/>
                  <a:cs typeface="Times New Roman" panose="02020603050405020304" pitchFamily="18" charset="0"/>
                </a:rPr>
                <a:t> Harris</a:t>
              </a:r>
            </a:p>
            <a:p>
              <a:r>
                <a:rPr lang="en-US" sz="4000" dirty="0" smtClean="0">
                  <a:solidFill>
                    <a:schemeClr val="bg1"/>
                  </a:solidFill>
                  <a:latin typeface="Times New Roman" panose="02020603050405020304" pitchFamily="18" charset="0"/>
                  <a:cs typeface="Times New Roman" panose="02020603050405020304" pitchFamily="18" charset="0"/>
                </a:rPr>
                <a:t>Zachary </a:t>
              </a:r>
              <a:r>
                <a:rPr lang="en-US" sz="4000" dirty="0" err="1" smtClean="0">
                  <a:solidFill>
                    <a:schemeClr val="bg1"/>
                  </a:solidFill>
                  <a:latin typeface="Times New Roman" panose="02020603050405020304" pitchFamily="18" charset="0"/>
                  <a:cs typeface="Times New Roman" panose="02020603050405020304" pitchFamily="18" charset="0"/>
                </a:rPr>
                <a:t>Countie</a:t>
              </a:r>
              <a:endParaRPr lang="en-US" sz="4000" dirty="0">
                <a:solidFill>
                  <a:schemeClr val="bg1"/>
                </a:solidFill>
                <a:latin typeface="Times New Roman" panose="02020603050405020304" pitchFamily="18" charset="0"/>
                <a:cs typeface="Times New Roman" panose="02020603050405020304" pitchFamily="18" charset="0"/>
              </a:endParaRPr>
            </a:p>
          </p:txBody>
        </p:sp>
        <p:sp>
          <p:nvSpPr>
            <p:cNvPr id="6" name="TextBox 5"/>
            <p:cNvSpPr txBox="1"/>
            <p:nvPr/>
          </p:nvSpPr>
          <p:spPr>
            <a:xfrm>
              <a:off x="1371600" y="4307145"/>
              <a:ext cx="22479000" cy="707886"/>
            </a:xfrm>
            <a:prstGeom prst="rect">
              <a:avLst/>
            </a:prstGeom>
            <a:noFill/>
          </p:spPr>
          <p:txBody>
            <a:bodyPr wrap="square" rtlCol="0">
              <a:spAutoFit/>
            </a:bodyPr>
            <a:lstStyle/>
            <a:p>
              <a:r>
                <a:rPr lang="en-US" sz="4000" dirty="0" smtClean="0">
                  <a:solidFill>
                    <a:schemeClr val="bg1"/>
                  </a:solidFill>
                  <a:latin typeface="Times New Roman" panose="02020603050405020304" pitchFamily="18" charset="0"/>
                  <a:cs typeface="Times New Roman" panose="02020603050405020304" pitchFamily="18" charset="0"/>
                </a:rPr>
                <a:t>Advisor: Martin </a:t>
              </a:r>
              <a:r>
                <a:rPr lang="en-US" sz="4000" dirty="0" err="1" smtClean="0">
                  <a:solidFill>
                    <a:schemeClr val="bg1"/>
                  </a:solidFill>
                  <a:latin typeface="Times New Roman" panose="02020603050405020304" pitchFamily="18" charset="0"/>
                  <a:cs typeface="Times New Roman" panose="02020603050405020304" pitchFamily="18" charset="0"/>
                </a:rPr>
                <a:t>Wosnik</a:t>
              </a:r>
              <a:r>
                <a:rPr lang="en-US" sz="4000" dirty="0">
                  <a:solidFill>
                    <a:schemeClr val="bg1"/>
                  </a:solidFill>
                  <a:latin typeface="Times New Roman" panose="02020603050405020304" pitchFamily="18" charset="0"/>
                  <a:cs typeface="Times New Roman" panose="02020603050405020304" pitchFamily="18" charset="0"/>
                </a:rPr>
                <a:t> </a:t>
              </a:r>
              <a:r>
                <a:rPr lang="en-US" sz="4000" dirty="0" smtClean="0">
                  <a:solidFill>
                    <a:schemeClr val="bg1"/>
                  </a:solidFill>
                  <a:latin typeface="Times New Roman" panose="02020603050405020304" pitchFamily="18" charset="0"/>
                  <a:cs typeface="Times New Roman" panose="02020603050405020304" pitchFamily="18" charset="0"/>
                </a:rPr>
                <a:t> Student Advisor: John J Turner V</a:t>
              </a:r>
              <a:endParaRPr lang="en-US" sz="4000" dirty="0">
                <a:solidFill>
                  <a:schemeClr val="bg1"/>
                </a:solidFill>
                <a:latin typeface="Times New Roman" panose="02020603050405020304" pitchFamily="18" charset="0"/>
                <a:cs typeface="Times New Roman" panose="02020603050405020304" pitchFamily="18" charset="0"/>
              </a:endParaRPr>
            </a:p>
          </p:txBody>
        </p:sp>
      </p:grpSp>
      <p:sp>
        <p:nvSpPr>
          <p:cNvPr id="8" name="Rectangle 7"/>
          <p:cNvSpPr/>
          <p:nvPr/>
        </p:nvSpPr>
        <p:spPr>
          <a:xfrm>
            <a:off x="1419189" y="6324600"/>
            <a:ext cx="13650686" cy="12885658"/>
          </a:xfrm>
          <a:prstGeom prst="rect">
            <a:avLst/>
          </a:prstGeom>
          <a:solidFill>
            <a:schemeClr val="tx2">
              <a:alpha val="43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TextBox 8"/>
          <p:cNvSpPr txBox="1"/>
          <p:nvPr/>
        </p:nvSpPr>
        <p:spPr>
          <a:xfrm>
            <a:off x="762000" y="6454373"/>
            <a:ext cx="14782800" cy="141577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Motivation</a:t>
            </a:r>
            <a:endParaRPr lang="en-US"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752600" y="8070295"/>
            <a:ext cx="12801600" cy="5078313"/>
          </a:xfrm>
          <a:prstGeom prst="rect">
            <a:avLst/>
          </a:prstGeom>
          <a:noFill/>
        </p:spPr>
        <p:txBody>
          <a:bodyPr wrap="square" rtlCol="0">
            <a:spAutoFit/>
          </a:bodyPr>
          <a:lstStyle/>
          <a:p>
            <a:r>
              <a:rPr lang="en-US" sz="3600" dirty="0" smtClean="0">
                <a:solidFill>
                  <a:schemeClr val="bg1"/>
                </a:solidFill>
                <a:latin typeface="Times New Roman" panose="02020603050405020304" pitchFamily="18" charset="0"/>
                <a:cs typeface="Times New Roman" panose="02020603050405020304" pitchFamily="18" charset="0"/>
              </a:rPr>
              <a:t>It is common practice to use model wind turbines to study wind turbine array dynamics.  As with most scale models there are differences in performance associated with the change in size of the turbines.  The goal of this project is to determine what the effects of scale are on model wind turbines, meaning how does a wind turbines performance change as the turbine becomes smaller.  A more complete understanding of the effects of scale can lead to more accurate prediction of how full scale turbines will behave, and possibly prevent situations such as the one pictured below.</a:t>
            </a:r>
            <a:endParaRPr lang="en-US" sz="3600" dirty="0">
              <a:solidFill>
                <a:schemeClr val="bg1"/>
              </a:solidFill>
              <a:latin typeface="Times New Roman" panose="02020603050405020304" pitchFamily="18" charset="0"/>
              <a:cs typeface="Times New Roman" panose="02020603050405020304" pitchFamily="18" charset="0"/>
            </a:endParaRPr>
          </a:p>
        </p:txBody>
      </p:sp>
      <p:pic>
        <p:nvPicPr>
          <p:cNvPr id="24" name="Picture 23"/>
          <p:cNvPicPr>
            <a:picLocks noChangeAspect="1"/>
          </p:cNvPicPr>
          <p:nvPr/>
        </p:nvPicPr>
        <p:blipFill>
          <a:blip r:embed="rId5"/>
          <a:stretch>
            <a:fillRect/>
          </a:stretch>
        </p:blipFill>
        <p:spPr>
          <a:xfrm>
            <a:off x="1758337" y="13258800"/>
            <a:ext cx="6090264" cy="4573235"/>
          </a:xfrm>
          <a:prstGeom prst="rect">
            <a:avLst/>
          </a:prstGeom>
        </p:spPr>
      </p:pic>
      <p:sp>
        <p:nvSpPr>
          <p:cNvPr id="26" name="TextBox 25"/>
          <p:cNvSpPr txBox="1"/>
          <p:nvPr/>
        </p:nvSpPr>
        <p:spPr>
          <a:xfrm>
            <a:off x="2642400" y="18045993"/>
            <a:ext cx="4392026" cy="1015663"/>
          </a:xfrm>
          <a:prstGeom prst="rect">
            <a:avLst/>
          </a:prstGeom>
          <a:noFill/>
        </p:spPr>
        <p:txBody>
          <a:bodyPr wrap="square" rtlCol="0">
            <a:spAutoFit/>
          </a:bodyPr>
          <a:lstStyle/>
          <a:p>
            <a:pPr algn="ctr"/>
            <a:r>
              <a:rPr lang="en-US" sz="2000" dirty="0" smtClean="0">
                <a:solidFill>
                  <a:schemeClr val="bg1"/>
                </a:solidFill>
                <a:latin typeface="Times New Roman" panose="02020603050405020304" pitchFamily="18" charset="0"/>
                <a:cs typeface="Times New Roman" panose="02020603050405020304" pitchFamily="18" charset="0"/>
              </a:rPr>
              <a:t>Fig 1: Turbine wake propagation at Horns Rev in Norway. Only leading turbines experience full flow.</a:t>
            </a:r>
            <a:endParaRPr lang="en-US" sz="2000" dirty="0">
              <a:solidFill>
                <a:schemeClr val="bg1"/>
              </a:solidFill>
              <a:latin typeface="Times New Roman" panose="02020603050405020304" pitchFamily="18" charset="0"/>
              <a:cs typeface="Times New Roman" panose="02020603050405020304" pitchFamily="18" charset="0"/>
            </a:endParaRPr>
          </a:p>
        </p:txBody>
      </p:sp>
      <p:pic>
        <p:nvPicPr>
          <p:cNvPr id="28" name="Picture 27"/>
          <p:cNvPicPr>
            <a:picLocks noChangeAspect="1"/>
          </p:cNvPicPr>
          <p:nvPr/>
        </p:nvPicPr>
        <p:blipFill>
          <a:blip r:embed="rId6"/>
          <a:stretch>
            <a:fillRect/>
          </a:stretch>
        </p:blipFill>
        <p:spPr>
          <a:xfrm>
            <a:off x="8305799" y="13138113"/>
            <a:ext cx="6248401" cy="4693921"/>
          </a:xfrm>
          <a:prstGeom prst="rect">
            <a:avLst/>
          </a:prstGeom>
        </p:spPr>
      </p:pic>
      <p:sp>
        <p:nvSpPr>
          <p:cNvPr id="29" name="TextBox 28"/>
          <p:cNvSpPr txBox="1"/>
          <p:nvPr/>
        </p:nvSpPr>
        <p:spPr>
          <a:xfrm>
            <a:off x="8839200" y="18045993"/>
            <a:ext cx="5484484" cy="707886"/>
          </a:xfrm>
          <a:prstGeom prst="rect">
            <a:avLst/>
          </a:prstGeom>
          <a:noFill/>
        </p:spPr>
        <p:txBody>
          <a:bodyPr wrap="square" rtlCol="0">
            <a:spAutoFit/>
          </a:bodyPr>
          <a:lstStyle/>
          <a:p>
            <a:pPr algn="ctr"/>
            <a:r>
              <a:rPr lang="en-US" sz="2000" dirty="0" smtClean="0">
                <a:solidFill>
                  <a:schemeClr val="bg1"/>
                </a:solidFill>
                <a:latin typeface="Times New Roman" panose="02020603050405020304" pitchFamily="18" charset="0"/>
                <a:cs typeface="Times New Roman" panose="02020603050405020304" pitchFamily="18" charset="0"/>
              </a:rPr>
              <a:t>Fig 2: German </a:t>
            </a:r>
            <a:r>
              <a:rPr lang="en-US" sz="2000" dirty="0" err="1" smtClean="0">
                <a:solidFill>
                  <a:schemeClr val="bg1"/>
                </a:solidFill>
                <a:latin typeface="Times New Roman" panose="02020603050405020304" pitchFamily="18" charset="0"/>
                <a:cs typeface="Times New Roman" panose="02020603050405020304" pitchFamily="18" charset="0"/>
              </a:rPr>
              <a:t>RePower</a:t>
            </a:r>
            <a:r>
              <a:rPr lang="en-US" sz="2000" dirty="0" smtClean="0">
                <a:solidFill>
                  <a:schemeClr val="bg1"/>
                </a:solidFill>
                <a:latin typeface="Times New Roman" panose="02020603050405020304" pitchFamily="18" charset="0"/>
                <a:cs typeface="Times New Roman" panose="02020603050405020304" pitchFamily="18" charset="0"/>
              </a:rPr>
              <a:t> turbine rated at 5 MW, similar to the NREL reference turbine used to scale.</a:t>
            </a:r>
            <a:endParaRPr lang="en-US" sz="2000" dirty="0">
              <a:solidFill>
                <a:schemeClr val="bg1"/>
              </a:solidFill>
              <a:latin typeface="Times New Roman" panose="02020603050405020304" pitchFamily="18" charset="0"/>
              <a:cs typeface="Times New Roman" panose="02020603050405020304" pitchFamily="18" charset="0"/>
            </a:endParaRPr>
          </a:p>
        </p:txBody>
      </p:sp>
      <p:grpSp>
        <p:nvGrpSpPr>
          <p:cNvPr id="32" name="Group 31"/>
          <p:cNvGrpSpPr/>
          <p:nvPr/>
        </p:nvGrpSpPr>
        <p:grpSpPr>
          <a:xfrm>
            <a:off x="1358462" y="19785213"/>
            <a:ext cx="13698275" cy="11582400"/>
            <a:chOff x="1371600" y="21005465"/>
            <a:chExt cx="13698275" cy="9851345"/>
          </a:xfrm>
        </p:grpSpPr>
        <p:sp>
          <p:nvSpPr>
            <p:cNvPr id="13" name="Rectangle 12"/>
            <p:cNvSpPr/>
            <p:nvPr/>
          </p:nvSpPr>
          <p:spPr>
            <a:xfrm>
              <a:off x="1371600" y="21005465"/>
              <a:ext cx="13698275" cy="9851345"/>
            </a:xfrm>
            <a:prstGeom prst="rect">
              <a:avLst/>
            </a:prstGeom>
            <a:solidFill>
              <a:schemeClr val="tx2">
                <a:alpha val="43000"/>
              </a:schemeClr>
            </a:solidFill>
            <a:effectLst>
              <a:reflection endPos="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1712772" y="21418308"/>
              <a:ext cx="12801599" cy="141577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Flow Physics Facility</a:t>
              </a:r>
              <a:endParaRPr lang="en-US" dirty="0">
                <a:solidFill>
                  <a:schemeClr val="bg1"/>
                </a:solidFill>
                <a:latin typeface="Times New Roman" panose="02020603050405020304" pitchFamily="18" charset="0"/>
                <a:cs typeface="Times New Roman" panose="02020603050405020304" pitchFamily="18" charset="0"/>
              </a:endParaRPr>
            </a:p>
          </p:txBody>
        </p:sp>
        <p:sp>
          <p:nvSpPr>
            <p:cNvPr id="31" name="TextBox 30"/>
            <p:cNvSpPr txBox="1"/>
            <p:nvPr/>
          </p:nvSpPr>
          <p:spPr>
            <a:xfrm>
              <a:off x="1609099" y="22548562"/>
              <a:ext cx="13223275" cy="2905732"/>
            </a:xfrm>
            <a:prstGeom prst="rect">
              <a:avLst/>
            </a:prstGeom>
            <a:noFill/>
          </p:spPr>
          <p:txBody>
            <a:bodyPr wrap="square" rtlCol="0">
              <a:spAutoFit/>
            </a:bodyPr>
            <a:lstStyle/>
            <a:p>
              <a:r>
                <a:rPr lang="en-US" sz="3600" dirty="0" smtClean="0">
                  <a:solidFill>
                    <a:schemeClr val="bg1"/>
                  </a:solidFill>
                  <a:latin typeface="Times New Roman" panose="02020603050405020304" pitchFamily="18" charset="0"/>
                  <a:cs typeface="Times New Roman" panose="02020603050405020304" pitchFamily="18" charset="0"/>
                </a:rPr>
                <a:t>Allows for testing in a high Reynolds number turbulent boundary </a:t>
              </a:r>
              <a:r>
                <a:rPr lang="en-US" sz="3600" dirty="0" smtClean="0">
                  <a:solidFill>
                    <a:schemeClr val="bg1"/>
                  </a:solidFill>
                  <a:latin typeface="Times New Roman" panose="02020603050405020304" pitchFamily="18" charset="0"/>
                  <a:cs typeface="Times New Roman" panose="02020603050405020304" pitchFamily="18" charset="0"/>
                </a:rPr>
                <a:t>layer</a:t>
              </a:r>
            </a:p>
            <a:p>
              <a:endParaRPr lang="en-US" sz="3600" dirty="0" smtClean="0">
                <a:solidFill>
                  <a:schemeClr val="bg1"/>
                </a:solidFill>
                <a:latin typeface="Times New Roman" panose="02020603050405020304" pitchFamily="18" charset="0"/>
                <a:cs typeface="Times New Roman" panose="02020603050405020304" pitchFamily="18" charset="0"/>
              </a:endParaRPr>
            </a:p>
            <a:p>
              <a:pPr marL="571500" indent="-571500">
                <a:buFont typeface="Arial" panose="020B0604020202020204" pitchFamily="34" charset="0"/>
                <a:buChar char="•"/>
              </a:pPr>
              <a:r>
                <a:rPr lang="en-US" sz="3600" dirty="0" smtClean="0">
                  <a:solidFill>
                    <a:schemeClr val="bg1"/>
                  </a:solidFill>
                  <a:latin typeface="Times New Roman" panose="02020603050405020304" pitchFamily="18" charset="0"/>
                  <a:cs typeface="Times New Roman" panose="02020603050405020304" pitchFamily="18" charset="0"/>
                </a:rPr>
                <a:t>Largest wind tunnel of its kind in the world</a:t>
              </a:r>
            </a:p>
            <a:p>
              <a:pPr marL="571500" indent="-571500">
                <a:buFont typeface="Arial" panose="020B0604020202020204" pitchFamily="34" charset="0"/>
                <a:buChar char="•"/>
              </a:pPr>
              <a:r>
                <a:rPr lang="en-US" sz="3600" dirty="0" smtClean="0">
                  <a:solidFill>
                    <a:schemeClr val="bg1"/>
                  </a:solidFill>
                  <a:latin typeface="Times New Roman" panose="02020603050405020304" pitchFamily="18" charset="0"/>
                  <a:cs typeface="Times New Roman" panose="02020603050405020304" pitchFamily="18" charset="0"/>
                </a:rPr>
                <a:t>Test section: 6.0m x 2.7m x 72m</a:t>
              </a:r>
            </a:p>
            <a:p>
              <a:pPr marL="571500" indent="-571500">
                <a:buFont typeface="Arial" panose="020B0604020202020204" pitchFamily="34" charset="0"/>
                <a:buChar char="•"/>
              </a:pPr>
              <a:r>
                <a:rPr lang="en-US" sz="3600" dirty="0" smtClean="0">
                  <a:solidFill>
                    <a:schemeClr val="bg1"/>
                  </a:solidFill>
                  <a:latin typeface="Times New Roman" panose="02020603050405020304" pitchFamily="18" charset="0"/>
                  <a:cs typeface="Times New Roman" panose="02020603050405020304" pitchFamily="18" charset="0"/>
                </a:rPr>
                <a:t>Maximum velocity 14 m/s</a:t>
              </a:r>
            </a:p>
            <a:p>
              <a:pPr marL="571500" indent="-571500">
                <a:buFont typeface="Arial" panose="020B0604020202020204" pitchFamily="34" charset="0"/>
                <a:buChar char="•"/>
              </a:pPr>
              <a:endParaRPr lang="en-US" sz="3600" dirty="0"/>
            </a:p>
          </p:txBody>
        </p:sp>
      </p:grpSp>
      <p:sp>
        <p:nvSpPr>
          <p:cNvPr id="33" name="Rectangle 32"/>
          <p:cNvSpPr/>
          <p:nvPr/>
        </p:nvSpPr>
        <p:spPr>
          <a:xfrm>
            <a:off x="29944445" y="6324599"/>
            <a:ext cx="12575155" cy="11188161"/>
          </a:xfrm>
          <a:prstGeom prst="rect">
            <a:avLst/>
          </a:prstGeom>
          <a:solidFill>
            <a:schemeClr val="tx2">
              <a:alpha val="43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TextBox 33"/>
          <p:cNvSpPr txBox="1"/>
          <p:nvPr/>
        </p:nvSpPr>
        <p:spPr>
          <a:xfrm>
            <a:off x="30973234" y="6644480"/>
            <a:ext cx="10327166" cy="141577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Future Research</a:t>
            </a:r>
            <a:endParaRPr lang="en-US" dirty="0">
              <a:solidFill>
                <a:schemeClr val="bg1"/>
              </a:solidFill>
              <a:latin typeface="Times New Roman" panose="02020603050405020304" pitchFamily="18" charset="0"/>
              <a:cs typeface="Times New Roman" panose="02020603050405020304" pitchFamily="18" charset="0"/>
            </a:endParaRPr>
          </a:p>
        </p:txBody>
      </p:sp>
      <p:sp>
        <p:nvSpPr>
          <p:cNvPr id="35" name="TextBox 34"/>
          <p:cNvSpPr txBox="1"/>
          <p:nvPr/>
        </p:nvSpPr>
        <p:spPr>
          <a:xfrm>
            <a:off x="30327599" y="8070295"/>
            <a:ext cx="11734801" cy="5078313"/>
          </a:xfrm>
          <a:prstGeom prst="rect">
            <a:avLst/>
          </a:prstGeom>
          <a:noFill/>
        </p:spPr>
        <p:txBody>
          <a:bodyPr wrap="square" rtlCol="0">
            <a:spAutoFit/>
          </a:bodyPr>
          <a:lstStyle/>
          <a:p>
            <a:r>
              <a:rPr lang="en-US" sz="3600" dirty="0" smtClean="0">
                <a:solidFill>
                  <a:schemeClr val="bg1"/>
                </a:solidFill>
                <a:latin typeface="Times New Roman" panose="02020603050405020304" pitchFamily="18" charset="0"/>
                <a:cs typeface="Times New Roman" panose="02020603050405020304" pitchFamily="18" charset="0"/>
              </a:rPr>
              <a:t>Now that effects of scale are understood, this knowledge can be combined with research previously performed studies on the interaction of turbine wakes.  The new study objective could be to design an experiment that examines the effects of scale on turbine wake interactions.   This project as well as last years project have paved the way for future wind turbine projects in that they have solidified the process for turbine design and testing.  </a:t>
            </a:r>
          </a:p>
          <a:p>
            <a:endParaRPr lang="en-US" sz="3600" dirty="0"/>
          </a:p>
        </p:txBody>
      </p:sp>
      <p:sp>
        <p:nvSpPr>
          <p:cNvPr id="25" name="TextBox 24"/>
          <p:cNvSpPr txBox="1"/>
          <p:nvPr/>
        </p:nvSpPr>
        <p:spPr>
          <a:xfrm>
            <a:off x="34061400" y="1933207"/>
            <a:ext cx="7696200" cy="2862322"/>
          </a:xfrm>
          <a:prstGeom prst="rect">
            <a:avLst/>
          </a:prstGeom>
          <a:noFill/>
        </p:spPr>
        <p:txBody>
          <a:bodyPr wrap="square" rtlCol="0">
            <a:spAutoFit/>
          </a:bodyPr>
          <a:lstStyle/>
          <a:p>
            <a:r>
              <a:rPr lang="en-US" sz="3600" dirty="0" smtClean="0">
                <a:solidFill>
                  <a:schemeClr val="bg1"/>
                </a:solidFill>
                <a:latin typeface="Times New Roman" panose="02020603050405020304" pitchFamily="18" charset="0"/>
                <a:cs typeface="Times New Roman" panose="02020603050405020304" pitchFamily="18" charset="0"/>
              </a:rPr>
              <a:t>This project is funded by New Hampshire Sea Grant College program through NOAA grant # NA10OAR4170082 and the UNH Marine Program</a:t>
            </a:r>
            <a:endParaRPr lang="en-US" sz="3600" dirty="0">
              <a:solidFill>
                <a:schemeClr val="bg1"/>
              </a:solidFill>
              <a:latin typeface="Times New Roman" panose="02020603050405020304" pitchFamily="18" charset="0"/>
              <a:cs typeface="Times New Roman" panose="02020603050405020304" pitchFamily="18" charset="0"/>
            </a:endParaRPr>
          </a:p>
        </p:txBody>
      </p:sp>
      <p:pic>
        <p:nvPicPr>
          <p:cNvPr id="38" name="Picture 37"/>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3892865" y="25206686"/>
            <a:ext cx="7994335" cy="5335350"/>
          </a:xfrm>
          <a:prstGeom prst="rect">
            <a:avLst/>
          </a:prstGeom>
        </p:spPr>
      </p:pic>
      <p:sp>
        <p:nvSpPr>
          <p:cNvPr id="43" name="TextBox 42"/>
          <p:cNvSpPr txBox="1"/>
          <p:nvPr/>
        </p:nvSpPr>
        <p:spPr>
          <a:xfrm>
            <a:off x="22515848" y="20125180"/>
            <a:ext cx="313333" cy="301684"/>
          </a:xfrm>
          <a:prstGeom prst="rect">
            <a:avLst/>
          </a:prstGeom>
          <a:noFill/>
        </p:spPr>
        <p:txBody>
          <a:bodyPr wrap="square" rtlCol="0">
            <a:spAutoFit/>
          </a:bodyPr>
          <a:lstStyle/>
          <a:p>
            <a:r>
              <a:rPr lang="en-US" sz="1400" dirty="0" smtClean="0"/>
              <a:t>m</a:t>
            </a:r>
            <a:endParaRPr lang="en-US" sz="1400" dirty="0"/>
          </a:p>
        </p:txBody>
      </p:sp>
      <p:sp>
        <p:nvSpPr>
          <p:cNvPr id="46" name="TextBox 45"/>
          <p:cNvSpPr txBox="1"/>
          <p:nvPr/>
        </p:nvSpPr>
        <p:spPr>
          <a:xfrm>
            <a:off x="22515848" y="25942859"/>
            <a:ext cx="327334" cy="294019"/>
          </a:xfrm>
          <a:prstGeom prst="rect">
            <a:avLst/>
          </a:prstGeom>
          <a:noFill/>
        </p:spPr>
        <p:txBody>
          <a:bodyPr wrap="none" rtlCol="0">
            <a:spAutoFit/>
          </a:bodyPr>
          <a:lstStyle/>
          <a:p>
            <a:r>
              <a:rPr lang="en-US" sz="1400" dirty="0" smtClean="0"/>
              <a:t>m</a:t>
            </a:r>
            <a:endParaRPr lang="en-US" dirty="0"/>
          </a:p>
        </p:txBody>
      </p:sp>
      <p:grpSp>
        <p:nvGrpSpPr>
          <p:cNvPr id="49" name="Group 48"/>
          <p:cNvGrpSpPr/>
          <p:nvPr/>
        </p:nvGrpSpPr>
        <p:grpSpPr>
          <a:xfrm>
            <a:off x="15815886" y="6307793"/>
            <a:ext cx="13335000" cy="11345398"/>
            <a:chOff x="15815886" y="6305349"/>
            <a:chExt cx="13335000" cy="10482591"/>
          </a:xfrm>
        </p:grpSpPr>
        <p:grpSp>
          <p:nvGrpSpPr>
            <p:cNvPr id="48" name="Group 47"/>
            <p:cNvGrpSpPr/>
            <p:nvPr/>
          </p:nvGrpSpPr>
          <p:grpSpPr>
            <a:xfrm>
              <a:off x="15815886" y="6305349"/>
              <a:ext cx="13335000" cy="10482591"/>
              <a:chOff x="16865381" y="7436149"/>
              <a:chExt cx="13335000" cy="10482590"/>
            </a:xfrm>
          </p:grpSpPr>
          <p:sp>
            <p:nvSpPr>
              <p:cNvPr id="19" name="Rectangle 18"/>
              <p:cNvSpPr/>
              <p:nvPr/>
            </p:nvSpPr>
            <p:spPr>
              <a:xfrm>
                <a:off x="16865381" y="7436149"/>
                <a:ext cx="13335000" cy="10482590"/>
              </a:xfrm>
              <a:prstGeom prst="rect">
                <a:avLst/>
              </a:prstGeom>
              <a:solidFill>
                <a:schemeClr val="tx2">
                  <a:alpha val="43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TextBox 19"/>
              <p:cNvSpPr txBox="1"/>
              <p:nvPr/>
            </p:nvSpPr>
            <p:spPr>
              <a:xfrm>
                <a:off x="21281921" y="7521841"/>
                <a:ext cx="4868779" cy="141577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Approach</a:t>
                </a:r>
                <a:endParaRPr lang="en-US" dirty="0">
                  <a:solidFill>
                    <a:schemeClr val="bg1"/>
                  </a:solidFill>
                  <a:latin typeface="Times New Roman" panose="02020603050405020304" pitchFamily="18" charset="0"/>
                  <a:cs typeface="Times New Roman" panose="02020603050405020304" pitchFamily="18" charset="0"/>
                </a:endParaRPr>
              </a:p>
            </p:txBody>
          </p:sp>
          <p:sp>
            <p:nvSpPr>
              <p:cNvPr id="21" name="TextBox 20"/>
              <p:cNvSpPr txBox="1"/>
              <p:nvPr/>
            </p:nvSpPr>
            <p:spPr>
              <a:xfrm>
                <a:off x="17355043" y="8937613"/>
                <a:ext cx="12420600" cy="3668379"/>
              </a:xfrm>
              <a:prstGeom prst="rect">
                <a:avLst/>
              </a:prstGeom>
              <a:noFill/>
            </p:spPr>
            <p:txBody>
              <a:bodyPr wrap="square" rtlCol="0">
                <a:spAutoFit/>
              </a:bodyPr>
              <a:lstStyle/>
              <a:p>
                <a:r>
                  <a:rPr lang="en-US" sz="3600" dirty="0" smtClean="0">
                    <a:solidFill>
                      <a:schemeClr val="bg1"/>
                    </a:solidFill>
                    <a:latin typeface="Times New Roman" panose="02020603050405020304" pitchFamily="18" charset="0"/>
                    <a:cs typeface="Times New Roman" panose="02020603050405020304" pitchFamily="18" charset="0"/>
                  </a:rPr>
                  <a:t>To determine effects of scale, two wind turbines of different scales (1/500 and 1/250) are designed using blade element momentum (BEM) theory.   The following comparisons are then made.</a:t>
                </a:r>
              </a:p>
              <a:p>
                <a:endParaRPr lang="en-US" sz="3600" dirty="0" smtClean="0">
                  <a:solidFill>
                    <a:schemeClr val="bg1"/>
                  </a:solidFill>
                  <a:latin typeface="Times New Roman" panose="02020603050405020304" pitchFamily="18" charset="0"/>
                  <a:cs typeface="Times New Roman" panose="02020603050405020304" pitchFamily="18" charset="0"/>
                </a:endParaRPr>
              </a:p>
              <a:p>
                <a:pPr marL="571500" indent="-571500">
                  <a:buFont typeface="Arial" panose="020B0604020202020204" pitchFamily="34" charset="0"/>
                  <a:buChar char="•"/>
                </a:pPr>
                <a:r>
                  <a:rPr lang="en-US" sz="3600" dirty="0" smtClean="0">
                    <a:solidFill>
                      <a:schemeClr val="bg1"/>
                    </a:solidFill>
                    <a:latin typeface="Times New Roman" panose="02020603050405020304" pitchFamily="18" charset="0"/>
                    <a:cs typeface="Times New Roman" panose="02020603050405020304" pitchFamily="18" charset="0"/>
                  </a:rPr>
                  <a:t>Power Coefficient (C</a:t>
                </a:r>
                <a:r>
                  <a:rPr lang="en-US" sz="3600" baseline="-25000" dirty="0" smtClean="0">
                    <a:solidFill>
                      <a:schemeClr val="bg1"/>
                    </a:solidFill>
                    <a:latin typeface="Times New Roman" panose="02020603050405020304" pitchFamily="18" charset="0"/>
                    <a:cs typeface="Times New Roman" panose="02020603050405020304" pitchFamily="18" charset="0"/>
                  </a:rPr>
                  <a:t>P</a:t>
                </a:r>
                <a:r>
                  <a:rPr lang="en-US" sz="3600" dirty="0" smtClean="0">
                    <a:solidFill>
                      <a:schemeClr val="bg1"/>
                    </a:solidFill>
                    <a:latin typeface="Times New Roman" panose="02020603050405020304" pitchFamily="18" charset="0"/>
                    <a:cs typeface="Times New Roman" panose="02020603050405020304" pitchFamily="18" charset="0"/>
                  </a:rPr>
                  <a:t>)</a:t>
                </a:r>
              </a:p>
              <a:p>
                <a:pPr marL="571500" indent="-571500">
                  <a:buFont typeface="Arial" panose="020B0604020202020204" pitchFamily="34" charset="0"/>
                  <a:buChar char="•"/>
                </a:pPr>
                <a:r>
                  <a:rPr lang="en-US" sz="3600" dirty="0" smtClean="0">
                    <a:solidFill>
                      <a:schemeClr val="bg1"/>
                    </a:solidFill>
                    <a:latin typeface="Times New Roman" panose="02020603050405020304" pitchFamily="18" charset="0"/>
                    <a:cs typeface="Times New Roman" panose="02020603050405020304" pitchFamily="18" charset="0"/>
                  </a:rPr>
                  <a:t>Drag Coefficient (C</a:t>
                </a:r>
                <a:r>
                  <a:rPr lang="en-US" sz="3600" baseline="-25000" dirty="0" smtClean="0">
                    <a:solidFill>
                      <a:schemeClr val="bg1"/>
                    </a:solidFill>
                    <a:latin typeface="Times New Roman" panose="02020603050405020304" pitchFamily="18" charset="0"/>
                    <a:cs typeface="Times New Roman" panose="02020603050405020304" pitchFamily="18" charset="0"/>
                  </a:rPr>
                  <a:t>d</a:t>
                </a:r>
                <a:r>
                  <a:rPr lang="en-US" sz="3600" dirty="0" smtClean="0">
                    <a:solidFill>
                      <a:schemeClr val="bg1"/>
                    </a:solidFill>
                    <a:latin typeface="Times New Roman" panose="02020603050405020304" pitchFamily="18" charset="0"/>
                    <a:cs typeface="Times New Roman" panose="02020603050405020304" pitchFamily="18" charset="0"/>
                  </a:rPr>
                  <a:t>)</a:t>
                </a:r>
              </a:p>
              <a:p>
                <a:pPr marL="571500" indent="-571500">
                  <a:buFont typeface="Arial" panose="020B0604020202020204" pitchFamily="34" charset="0"/>
                  <a:buChar char="•"/>
                </a:pPr>
                <a:r>
                  <a:rPr lang="en-US" sz="3600" dirty="0" smtClean="0">
                    <a:solidFill>
                      <a:schemeClr val="bg1"/>
                    </a:solidFill>
                    <a:latin typeface="Times New Roman" panose="02020603050405020304" pitchFamily="18" charset="0"/>
                    <a:cs typeface="Times New Roman" panose="02020603050405020304" pitchFamily="18" charset="0"/>
                  </a:rPr>
                  <a:t>Tip Speed Ratio (</a:t>
                </a:r>
                <a:r>
                  <a:rPr lang="el-GR" sz="3600" dirty="0" smtClean="0">
                    <a:solidFill>
                      <a:schemeClr val="bg1"/>
                    </a:solidFill>
                    <a:latin typeface="Times New Roman" panose="02020603050405020304" pitchFamily="18" charset="0"/>
                    <a:cs typeface="Times New Roman" panose="02020603050405020304" pitchFamily="18" charset="0"/>
                  </a:rPr>
                  <a:t>λ</a:t>
                </a:r>
                <a:r>
                  <a:rPr lang="en-US" sz="3600" dirty="0" smtClean="0">
                    <a:solidFill>
                      <a:schemeClr val="bg1"/>
                    </a:solidFill>
                    <a:latin typeface="Times New Roman" panose="02020603050405020304" pitchFamily="18" charset="0"/>
                    <a:cs typeface="Times New Roman" panose="02020603050405020304" pitchFamily="18" charset="0"/>
                  </a:rPr>
                  <a:t>)</a:t>
                </a:r>
              </a:p>
            </p:txBody>
          </p:sp>
        </p:grpSp>
        <p:pic>
          <p:nvPicPr>
            <p:cNvPr id="39" name="Picture 38"/>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16213040" y="11991443"/>
              <a:ext cx="6294120" cy="4256001"/>
            </a:xfrm>
            <a:prstGeom prst="rect">
              <a:avLst/>
            </a:prstGeom>
          </p:spPr>
        </p:pic>
        <p:pic>
          <p:nvPicPr>
            <p:cNvPr id="40" name="Picture 39"/>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22515848" y="11991443"/>
              <a:ext cx="6281146" cy="4248828"/>
            </a:xfrm>
            <a:prstGeom prst="rect">
              <a:avLst/>
            </a:prstGeom>
          </p:spPr>
        </p:pic>
      </p:grpSp>
      <p:sp>
        <p:nvSpPr>
          <p:cNvPr id="50" name="TextBox 49"/>
          <p:cNvSpPr txBox="1"/>
          <p:nvPr/>
        </p:nvSpPr>
        <p:spPr>
          <a:xfrm>
            <a:off x="4343400" y="30774770"/>
            <a:ext cx="8038464" cy="400110"/>
          </a:xfrm>
          <a:prstGeom prst="rect">
            <a:avLst/>
          </a:prstGeom>
          <a:noFill/>
        </p:spPr>
        <p:txBody>
          <a:bodyPr wrap="square" rtlCol="0">
            <a:spAutoFit/>
          </a:bodyPr>
          <a:lstStyle/>
          <a:p>
            <a:pPr algn="ctr"/>
            <a:r>
              <a:rPr lang="en-US" sz="2000" dirty="0" smtClean="0">
                <a:solidFill>
                  <a:schemeClr val="bg1"/>
                </a:solidFill>
                <a:latin typeface="Times New Roman" panose="02020603050405020304" pitchFamily="18" charset="0"/>
                <a:cs typeface="Times New Roman" panose="02020603050405020304" pitchFamily="18" charset="0"/>
              </a:rPr>
              <a:t>Fig 3: UNH Flow Physics Facility boundary layer wind tunnel</a:t>
            </a:r>
            <a:endParaRPr lang="en-US" sz="2000" dirty="0">
              <a:solidFill>
                <a:schemeClr val="bg1"/>
              </a:solidFill>
              <a:latin typeface="Times New Roman" panose="02020603050405020304" pitchFamily="18" charset="0"/>
              <a:cs typeface="Times New Roman" panose="02020603050405020304" pitchFamily="18" charset="0"/>
            </a:endParaRPr>
          </a:p>
        </p:txBody>
      </p:sp>
      <p:sp>
        <p:nvSpPr>
          <p:cNvPr id="58" name="Rectangle 57"/>
          <p:cNvSpPr/>
          <p:nvPr/>
        </p:nvSpPr>
        <p:spPr>
          <a:xfrm>
            <a:off x="15804363" y="18350294"/>
            <a:ext cx="26715237" cy="13079074"/>
          </a:xfrm>
          <a:prstGeom prst="rect">
            <a:avLst/>
          </a:prstGeom>
          <a:solidFill>
            <a:schemeClr val="tx2">
              <a:alpha val="43000"/>
            </a:schemeClr>
          </a:solidFill>
          <a:ln>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5" name="Picture 54"/>
          <p:cNvPicPr>
            <a:picLocks noChangeAspect="1"/>
          </p:cNvPicPr>
          <p:nvPr/>
        </p:nvPicPr>
        <p:blipFill>
          <a:blip r:embed="rId10"/>
          <a:stretch>
            <a:fillRect/>
          </a:stretch>
        </p:blipFill>
        <p:spPr>
          <a:xfrm>
            <a:off x="16687800" y="25712773"/>
            <a:ext cx="9351043" cy="4856721"/>
          </a:xfrm>
          <a:prstGeom prst="rect">
            <a:avLst/>
          </a:prstGeom>
        </p:spPr>
      </p:pic>
      <p:pic>
        <p:nvPicPr>
          <p:cNvPr id="57" name="Picture 56"/>
          <p:cNvPicPr>
            <a:picLocks noChangeAspect="1"/>
          </p:cNvPicPr>
          <p:nvPr/>
        </p:nvPicPr>
        <p:blipFill>
          <a:blip r:embed="rId11"/>
          <a:stretch>
            <a:fillRect/>
          </a:stretch>
        </p:blipFill>
        <p:spPr>
          <a:xfrm>
            <a:off x="16687800" y="20208155"/>
            <a:ext cx="9400101" cy="4807624"/>
          </a:xfrm>
          <a:prstGeom prst="rect">
            <a:avLst/>
          </a:prstGeom>
        </p:spPr>
      </p:pic>
      <p:sp>
        <p:nvSpPr>
          <p:cNvPr id="59" name="TextBox 58"/>
          <p:cNvSpPr txBox="1"/>
          <p:nvPr/>
        </p:nvSpPr>
        <p:spPr>
          <a:xfrm>
            <a:off x="18724988" y="18287037"/>
            <a:ext cx="20873985" cy="141577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Experimental Results and Conclusions</a:t>
            </a:r>
          </a:p>
        </p:txBody>
      </p:sp>
      <p:sp>
        <p:nvSpPr>
          <p:cNvPr id="60" name="TextBox 59"/>
          <p:cNvSpPr txBox="1"/>
          <p:nvPr/>
        </p:nvSpPr>
        <p:spPr>
          <a:xfrm>
            <a:off x="17324574" y="24966785"/>
            <a:ext cx="7946343" cy="707886"/>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Fig </a:t>
            </a:r>
            <a:r>
              <a:rPr lang="en-US" sz="2000" dirty="0" smtClean="0">
                <a:solidFill>
                  <a:schemeClr val="bg1"/>
                </a:solidFill>
                <a:latin typeface="Times New Roman" panose="02020603050405020304" pitchFamily="18" charset="0"/>
                <a:cs typeface="Times New Roman" panose="02020603050405020304" pitchFamily="18" charset="0"/>
              </a:rPr>
              <a:t>6: Experimental power </a:t>
            </a:r>
            <a:r>
              <a:rPr lang="en-US" sz="2000" dirty="0">
                <a:solidFill>
                  <a:schemeClr val="bg1"/>
                </a:solidFill>
                <a:latin typeface="Times New Roman" panose="02020603050405020304" pitchFamily="18" charset="0"/>
                <a:cs typeface="Times New Roman" panose="02020603050405020304" pitchFamily="18" charset="0"/>
              </a:rPr>
              <a:t>coefficient vs tip speed ratio for 0.125m turbine rotor </a:t>
            </a:r>
            <a:r>
              <a:rPr lang="en-US" sz="2000" dirty="0" smtClean="0">
                <a:solidFill>
                  <a:schemeClr val="bg1"/>
                </a:solidFill>
                <a:latin typeface="Times New Roman" panose="02020603050405020304" pitchFamily="18" charset="0"/>
                <a:cs typeface="Times New Roman" panose="02020603050405020304" pitchFamily="18" charset="0"/>
              </a:rPr>
              <a:t>radius.  Designed for peak </a:t>
            </a:r>
            <a:r>
              <a:rPr lang="en-US" sz="2000" dirty="0" err="1" smtClean="0">
                <a:solidFill>
                  <a:schemeClr val="bg1"/>
                </a:solidFill>
                <a:latin typeface="Times New Roman" panose="02020603050405020304" pitchFamily="18" charset="0"/>
                <a:cs typeface="Times New Roman" panose="02020603050405020304" pitchFamily="18" charset="0"/>
              </a:rPr>
              <a:t>C</a:t>
            </a:r>
            <a:r>
              <a:rPr lang="en-US" sz="2000" baseline="-25000" dirty="0" err="1" smtClean="0">
                <a:solidFill>
                  <a:schemeClr val="bg1"/>
                </a:solidFill>
                <a:latin typeface="Times New Roman" panose="02020603050405020304" pitchFamily="18" charset="0"/>
                <a:cs typeface="Times New Roman" panose="02020603050405020304" pitchFamily="18" charset="0"/>
              </a:rPr>
              <a:t>p</a:t>
            </a:r>
            <a:r>
              <a:rPr lang="en-US" sz="2000" dirty="0">
                <a:solidFill>
                  <a:schemeClr val="bg1"/>
                </a:solidFill>
                <a:latin typeface="Times New Roman" panose="02020603050405020304" pitchFamily="18" charset="0"/>
                <a:cs typeface="Times New Roman" panose="02020603050405020304" pitchFamily="18" charset="0"/>
              </a:rPr>
              <a:t> </a:t>
            </a:r>
            <a:r>
              <a:rPr lang="en-US" sz="2000" dirty="0" smtClean="0">
                <a:solidFill>
                  <a:schemeClr val="bg1"/>
                </a:solidFill>
                <a:latin typeface="Times New Roman" panose="02020603050405020304" pitchFamily="18" charset="0"/>
                <a:cs typeface="Times New Roman" panose="02020603050405020304" pitchFamily="18" charset="0"/>
              </a:rPr>
              <a:t>at TSR = 3.</a:t>
            </a:r>
            <a:endParaRPr lang="en-US" sz="2000" dirty="0">
              <a:solidFill>
                <a:schemeClr val="bg1"/>
              </a:solidFill>
              <a:latin typeface="Times New Roman" panose="02020603050405020304" pitchFamily="18" charset="0"/>
              <a:cs typeface="Times New Roman" panose="02020603050405020304" pitchFamily="18" charset="0"/>
            </a:endParaRPr>
          </a:p>
        </p:txBody>
      </p:sp>
      <p:sp>
        <p:nvSpPr>
          <p:cNvPr id="61" name="TextBox 60"/>
          <p:cNvSpPr txBox="1"/>
          <p:nvPr/>
        </p:nvSpPr>
        <p:spPr>
          <a:xfrm>
            <a:off x="16977171" y="30557874"/>
            <a:ext cx="8641150" cy="1015663"/>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Fig 7</a:t>
            </a:r>
            <a:r>
              <a:rPr lang="en-US" sz="2000" dirty="0" smtClean="0">
                <a:solidFill>
                  <a:schemeClr val="bg1"/>
                </a:solidFill>
                <a:latin typeface="Times New Roman" panose="02020603050405020304" pitchFamily="18" charset="0"/>
                <a:cs typeface="Times New Roman" panose="02020603050405020304" pitchFamily="18" charset="0"/>
              </a:rPr>
              <a:t>: Experimental </a:t>
            </a:r>
            <a:r>
              <a:rPr lang="en-US" sz="2000" dirty="0">
                <a:solidFill>
                  <a:schemeClr val="bg1"/>
                </a:solidFill>
                <a:latin typeface="Times New Roman" panose="02020603050405020304" pitchFamily="18" charset="0"/>
                <a:cs typeface="Times New Roman" panose="02020603050405020304" pitchFamily="18" charset="0"/>
              </a:rPr>
              <a:t>power coefficient vs tip speed ratio for 0.25m turbine rotor radius. Designed for peak </a:t>
            </a:r>
            <a:r>
              <a:rPr lang="en-US" sz="2000" dirty="0" err="1">
                <a:solidFill>
                  <a:schemeClr val="bg1"/>
                </a:solidFill>
                <a:latin typeface="Times New Roman" panose="02020603050405020304" pitchFamily="18" charset="0"/>
                <a:cs typeface="Times New Roman" panose="02020603050405020304" pitchFamily="18" charset="0"/>
              </a:rPr>
              <a:t>C</a:t>
            </a:r>
            <a:r>
              <a:rPr lang="en-US" sz="2000" baseline="-25000" dirty="0" err="1">
                <a:solidFill>
                  <a:schemeClr val="bg1"/>
                </a:solidFill>
                <a:latin typeface="Times New Roman" panose="02020603050405020304" pitchFamily="18" charset="0"/>
                <a:cs typeface="Times New Roman" panose="02020603050405020304" pitchFamily="18" charset="0"/>
              </a:rPr>
              <a:t>p</a:t>
            </a:r>
            <a:r>
              <a:rPr lang="en-US" sz="2000" dirty="0">
                <a:solidFill>
                  <a:schemeClr val="bg1"/>
                </a:solidFill>
                <a:latin typeface="Times New Roman" panose="02020603050405020304" pitchFamily="18" charset="0"/>
                <a:cs typeface="Times New Roman" panose="02020603050405020304" pitchFamily="18" charset="0"/>
              </a:rPr>
              <a:t> at TSR = </a:t>
            </a:r>
            <a:r>
              <a:rPr lang="en-US" sz="2000" dirty="0" smtClean="0">
                <a:solidFill>
                  <a:schemeClr val="bg1"/>
                </a:solidFill>
                <a:latin typeface="Times New Roman" panose="02020603050405020304" pitchFamily="18" charset="0"/>
                <a:cs typeface="Times New Roman" panose="02020603050405020304" pitchFamily="18" charset="0"/>
              </a:rPr>
              <a:t>5.</a:t>
            </a:r>
            <a:endParaRPr lang="en-US" sz="2000" dirty="0">
              <a:solidFill>
                <a:schemeClr val="bg1"/>
              </a:solidFill>
              <a:latin typeface="Times New Roman" panose="02020603050405020304" pitchFamily="18" charset="0"/>
              <a:cs typeface="Times New Roman" panose="02020603050405020304" pitchFamily="18" charset="0"/>
            </a:endParaRPr>
          </a:p>
          <a:p>
            <a:pPr algn="ctr"/>
            <a:endParaRPr lang="en-US" sz="2000" dirty="0">
              <a:solidFill>
                <a:schemeClr val="bg1"/>
              </a:solidFill>
              <a:latin typeface="Times New Roman" panose="02020603050405020304" pitchFamily="18" charset="0"/>
              <a:cs typeface="Times New Roman" panose="02020603050405020304" pitchFamily="18" charset="0"/>
            </a:endParaRPr>
          </a:p>
        </p:txBody>
      </p:sp>
      <p:sp>
        <p:nvSpPr>
          <p:cNvPr id="62" name="TextBox 61"/>
          <p:cNvSpPr txBox="1"/>
          <p:nvPr/>
        </p:nvSpPr>
        <p:spPr>
          <a:xfrm>
            <a:off x="16687800" y="17078662"/>
            <a:ext cx="5334000" cy="400110"/>
          </a:xfrm>
          <a:prstGeom prst="rect">
            <a:avLst/>
          </a:prstGeom>
          <a:noFill/>
        </p:spPr>
        <p:txBody>
          <a:bodyPr wrap="square" rtlCol="0">
            <a:spAutoFit/>
          </a:bodyPr>
          <a:lstStyle/>
          <a:p>
            <a:pPr algn="ctr"/>
            <a:r>
              <a:rPr lang="en-US" sz="2000" dirty="0" smtClean="0">
                <a:solidFill>
                  <a:schemeClr val="bg1"/>
                </a:solidFill>
                <a:latin typeface="Times New Roman" panose="02020603050405020304" pitchFamily="18" charset="0"/>
                <a:cs typeface="Times New Roman" panose="02020603050405020304" pitchFamily="18" charset="0"/>
              </a:rPr>
              <a:t>Fig 4: Rear view of turbines in test section</a:t>
            </a:r>
            <a:endParaRPr lang="en-US" sz="2000" dirty="0">
              <a:solidFill>
                <a:schemeClr val="bg1"/>
              </a:solidFill>
              <a:latin typeface="Times New Roman" panose="02020603050405020304" pitchFamily="18" charset="0"/>
              <a:cs typeface="Times New Roman" panose="02020603050405020304" pitchFamily="18" charset="0"/>
            </a:endParaRPr>
          </a:p>
        </p:txBody>
      </p:sp>
      <p:sp>
        <p:nvSpPr>
          <p:cNvPr id="63" name="TextBox 62"/>
          <p:cNvSpPr txBox="1"/>
          <p:nvPr/>
        </p:nvSpPr>
        <p:spPr>
          <a:xfrm>
            <a:off x="22921788" y="16977264"/>
            <a:ext cx="5655618" cy="707886"/>
          </a:xfrm>
          <a:prstGeom prst="rect">
            <a:avLst/>
          </a:prstGeom>
          <a:noFill/>
        </p:spPr>
        <p:txBody>
          <a:bodyPr wrap="square" rtlCol="0">
            <a:spAutoFit/>
          </a:bodyPr>
          <a:lstStyle/>
          <a:p>
            <a:pPr algn="ctr"/>
            <a:r>
              <a:rPr lang="en-US" sz="2000" dirty="0" smtClean="0">
                <a:solidFill>
                  <a:schemeClr val="bg1"/>
                </a:solidFill>
                <a:latin typeface="Times New Roman" panose="02020603050405020304" pitchFamily="18" charset="0"/>
                <a:cs typeface="Times New Roman" panose="02020603050405020304" pitchFamily="18" charset="0"/>
              </a:rPr>
              <a:t>Fig 5: Turbines side by side rotating comparison in test section </a:t>
            </a:r>
            <a:endParaRPr lang="en-US" sz="2000" dirty="0">
              <a:solidFill>
                <a:schemeClr val="bg1"/>
              </a:solidFill>
              <a:latin typeface="Times New Roman" panose="02020603050405020304" pitchFamily="18" charset="0"/>
              <a:cs typeface="Times New Roman" panose="02020603050405020304" pitchFamily="18" charset="0"/>
            </a:endParaRPr>
          </a:p>
        </p:txBody>
      </p:sp>
      <p:pic>
        <p:nvPicPr>
          <p:cNvPr id="65" name="Picture 64"/>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30465816" y="13148608"/>
            <a:ext cx="6142180" cy="4099237"/>
          </a:xfrm>
          <a:prstGeom prst="rect">
            <a:avLst/>
          </a:prstGeom>
        </p:spPr>
      </p:pic>
      <p:sp>
        <p:nvSpPr>
          <p:cNvPr id="66" name="TextBox 65"/>
          <p:cNvSpPr txBox="1"/>
          <p:nvPr/>
        </p:nvSpPr>
        <p:spPr>
          <a:xfrm>
            <a:off x="36850399" y="16847735"/>
            <a:ext cx="5212001" cy="400110"/>
          </a:xfrm>
          <a:prstGeom prst="rect">
            <a:avLst/>
          </a:prstGeom>
          <a:noFill/>
        </p:spPr>
        <p:txBody>
          <a:bodyPr wrap="square" rtlCol="0">
            <a:spAutoFit/>
          </a:bodyPr>
          <a:lstStyle/>
          <a:p>
            <a:r>
              <a:rPr lang="en-US" sz="2000" dirty="0" smtClean="0">
                <a:solidFill>
                  <a:schemeClr val="bg1"/>
                </a:solidFill>
                <a:latin typeface="Times New Roman" panose="02020603050405020304" pitchFamily="18" charset="0"/>
                <a:cs typeface="Times New Roman" panose="02020603050405020304" pitchFamily="18" charset="0"/>
              </a:rPr>
              <a:t>Fig 8:  Adjusting rotor resistance while testing</a:t>
            </a:r>
            <a:endParaRPr lang="en-US" sz="2000" dirty="0">
              <a:solidFill>
                <a:schemeClr val="bg1"/>
              </a:solidFill>
              <a:latin typeface="Times New Roman" panose="02020603050405020304" pitchFamily="18" charset="0"/>
              <a:cs typeface="Times New Roman" panose="02020603050405020304" pitchFamily="18" charset="0"/>
            </a:endParaRPr>
          </a:p>
        </p:txBody>
      </p:sp>
      <p:sp>
        <p:nvSpPr>
          <p:cNvPr id="11" name="TextBox 10"/>
          <p:cNvSpPr txBox="1"/>
          <p:nvPr/>
        </p:nvSpPr>
        <p:spPr>
          <a:xfrm>
            <a:off x="27144523" y="20361279"/>
            <a:ext cx="12521734" cy="10618291"/>
          </a:xfrm>
          <a:prstGeom prst="rect">
            <a:avLst/>
          </a:prstGeom>
          <a:noFill/>
        </p:spPr>
        <p:txBody>
          <a:bodyPr wrap="square" rtlCol="0">
            <a:spAutoFit/>
          </a:bodyPr>
          <a:lstStyle/>
          <a:p>
            <a:r>
              <a:rPr lang="en-US" sz="3600" u="sng" dirty="0" smtClean="0">
                <a:solidFill>
                  <a:schemeClr val="bg1"/>
                </a:solidFill>
                <a:latin typeface="Times New Roman" panose="02020603050405020304" pitchFamily="18" charset="0"/>
                <a:cs typeface="Times New Roman" panose="02020603050405020304" pitchFamily="18" charset="0"/>
              </a:rPr>
              <a:t>Small Turbine</a:t>
            </a:r>
          </a:p>
          <a:p>
            <a:pPr marL="571500" indent="-571500">
              <a:buFont typeface="Arial" panose="020B0604020202020204" pitchFamily="34" charset="0"/>
              <a:buChar char="•"/>
            </a:pPr>
            <a:r>
              <a:rPr lang="en-US" sz="3600" dirty="0" smtClean="0">
                <a:solidFill>
                  <a:schemeClr val="bg1"/>
                </a:solidFill>
                <a:latin typeface="Times New Roman" panose="02020603050405020304" pitchFamily="18" charset="0"/>
                <a:cs typeface="Times New Roman" panose="02020603050405020304" pitchFamily="18" charset="0"/>
              </a:rPr>
              <a:t>Peak </a:t>
            </a:r>
            <a:r>
              <a:rPr lang="en-US" sz="3600" dirty="0" err="1" smtClean="0">
                <a:solidFill>
                  <a:schemeClr val="bg1"/>
                </a:solidFill>
                <a:latin typeface="Times New Roman" panose="02020603050405020304" pitchFamily="18" charset="0"/>
                <a:cs typeface="Times New Roman" panose="02020603050405020304" pitchFamily="18" charset="0"/>
              </a:rPr>
              <a:t>C</a:t>
            </a:r>
            <a:r>
              <a:rPr lang="en-US" sz="3600" baseline="-25000" dirty="0" err="1" smtClean="0">
                <a:solidFill>
                  <a:schemeClr val="bg1"/>
                </a:solidFill>
                <a:latin typeface="Times New Roman" panose="02020603050405020304" pitchFamily="18" charset="0"/>
                <a:cs typeface="Times New Roman" panose="02020603050405020304" pitchFamily="18" charset="0"/>
              </a:rPr>
              <a:t>p</a:t>
            </a:r>
            <a:r>
              <a:rPr lang="en-US" sz="3600" dirty="0" smtClean="0">
                <a:solidFill>
                  <a:schemeClr val="bg1"/>
                </a:solidFill>
                <a:latin typeface="Times New Roman" panose="02020603050405020304" pitchFamily="18" charset="0"/>
                <a:cs typeface="Times New Roman" panose="02020603050405020304" pitchFamily="18" charset="0"/>
              </a:rPr>
              <a:t> ≈ 0.18 @ TSR ≈ 2.5</a:t>
            </a:r>
          </a:p>
          <a:p>
            <a:pPr marL="571500" indent="-571500">
              <a:buFont typeface="Arial" panose="020B0604020202020204" pitchFamily="34" charset="0"/>
              <a:buChar char="•"/>
            </a:pPr>
            <a:r>
              <a:rPr lang="en-US" sz="3600" dirty="0" smtClean="0">
                <a:solidFill>
                  <a:schemeClr val="bg1"/>
                </a:solidFill>
                <a:latin typeface="Times New Roman" panose="02020603050405020304" pitchFamily="18" charset="0"/>
                <a:cs typeface="Times New Roman" panose="02020603050405020304" pitchFamily="18" charset="0"/>
              </a:rPr>
              <a:t>Hub Height = 0.1875 m</a:t>
            </a:r>
          </a:p>
          <a:p>
            <a:pPr marL="571500" indent="-571500">
              <a:buFont typeface="Arial" panose="020B0604020202020204" pitchFamily="34" charset="0"/>
              <a:buChar char="•"/>
            </a:pPr>
            <a:endParaRPr lang="en-US" sz="3600" dirty="0" smtClean="0">
              <a:solidFill>
                <a:schemeClr val="bg1"/>
              </a:solidFill>
              <a:latin typeface="Times New Roman" panose="02020603050405020304" pitchFamily="18" charset="0"/>
              <a:cs typeface="Times New Roman" panose="02020603050405020304" pitchFamily="18" charset="0"/>
            </a:endParaRPr>
          </a:p>
          <a:p>
            <a:r>
              <a:rPr lang="en-US" sz="3600" u="sng" dirty="0" smtClean="0">
                <a:solidFill>
                  <a:schemeClr val="bg1"/>
                </a:solidFill>
                <a:latin typeface="Times New Roman" panose="02020603050405020304" pitchFamily="18" charset="0"/>
                <a:cs typeface="Times New Roman" panose="02020603050405020304" pitchFamily="18" charset="0"/>
              </a:rPr>
              <a:t>Large Turbine</a:t>
            </a:r>
          </a:p>
          <a:p>
            <a:pPr marL="571500" indent="-571500">
              <a:buFont typeface="Arial" panose="020B0604020202020204" pitchFamily="34" charset="0"/>
              <a:buChar char="•"/>
            </a:pPr>
            <a:r>
              <a:rPr lang="en-US" sz="3600" dirty="0" smtClean="0">
                <a:solidFill>
                  <a:schemeClr val="bg1"/>
                </a:solidFill>
                <a:latin typeface="Times New Roman" panose="02020603050405020304" pitchFamily="18" charset="0"/>
                <a:cs typeface="Times New Roman" panose="02020603050405020304" pitchFamily="18" charset="0"/>
              </a:rPr>
              <a:t>Peak </a:t>
            </a:r>
            <a:r>
              <a:rPr lang="en-US" sz="3600" dirty="0" err="1" smtClean="0">
                <a:solidFill>
                  <a:schemeClr val="bg1"/>
                </a:solidFill>
                <a:latin typeface="Times New Roman" panose="02020603050405020304" pitchFamily="18" charset="0"/>
                <a:cs typeface="Times New Roman" panose="02020603050405020304" pitchFamily="18" charset="0"/>
              </a:rPr>
              <a:t>C</a:t>
            </a:r>
            <a:r>
              <a:rPr lang="en-US" sz="3600" baseline="-25000" dirty="0" err="1" smtClean="0">
                <a:solidFill>
                  <a:schemeClr val="bg1"/>
                </a:solidFill>
                <a:latin typeface="Times New Roman" panose="02020603050405020304" pitchFamily="18" charset="0"/>
                <a:cs typeface="Times New Roman" panose="02020603050405020304" pitchFamily="18" charset="0"/>
              </a:rPr>
              <a:t>p</a:t>
            </a:r>
            <a:r>
              <a:rPr lang="en-US" sz="3600" dirty="0" smtClean="0">
                <a:solidFill>
                  <a:schemeClr val="bg1"/>
                </a:solidFill>
                <a:latin typeface="Times New Roman" panose="02020603050405020304" pitchFamily="18" charset="0"/>
                <a:cs typeface="Times New Roman" panose="02020603050405020304" pitchFamily="18" charset="0"/>
              </a:rPr>
              <a:t> ≈ 0.21 @ TSR </a:t>
            </a:r>
            <a:r>
              <a:rPr lang="en-US" sz="3600" dirty="0">
                <a:solidFill>
                  <a:schemeClr val="bg1"/>
                </a:solidFill>
                <a:latin typeface="Times New Roman" panose="02020603050405020304" pitchFamily="18" charset="0"/>
                <a:cs typeface="Times New Roman" panose="02020603050405020304" pitchFamily="18" charset="0"/>
              </a:rPr>
              <a:t>≈ </a:t>
            </a:r>
            <a:r>
              <a:rPr lang="en-US" sz="3600" dirty="0" smtClean="0">
                <a:solidFill>
                  <a:schemeClr val="bg1"/>
                </a:solidFill>
                <a:latin typeface="Times New Roman" panose="02020603050405020304" pitchFamily="18" charset="0"/>
                <a:cs typeface="Times New Roman" panose="02020603050405020304" pitchFamily="18" charset="0"/>
              </a:rPr>
              <a:t>4</a:t>
            </a:r>
          </a:p>
          <a:p>
            <a:pPr marL="571500" indent="-571500">
              <a:buFont typeface="Arial" panose="020B0604020202020204" pitchFamily="34" charset="0"/>
              <a:buChar char="•"/>
            </a:pPr>
            <a:r>
              <a:rPr lang="en-US" sz="3600" dirty="0" smtClean="0">
                <a:solidFill>
                  <a:schemeClr val="bg1"/>
                </a:solidFill>
                <a:latin typeface="Times New Roman" panose="02020603050405020304" pitchFamily="18" charset="0"/>
                <a:cs typeface="Times New Roman" panose="02020603050405020304" pitchFamily="18" charset="0"/>
              </a:rPr>
              <a:t>Hub Height = 0.375 m</a:t>
            </a:r>
            <a:endParaRPr lang="en-US" sz="3600" dirty="0" smtClean="0">
              <a:latin typeface="Times New Roman" panose="02020603050405020304" pitchFamily="18" charset="0"/>
              <a:cs typeface="Times New Roman" panose="02020603050405020304" pitchFamily="18" charset="0"/>
            </a:endParaRPr>
          </a:p>
          <a:p>
            <a:pPr marL="571500" indent="-571500">
              <a:buFont typeface="Arial" panose="020B0604020202020204" pitchFamily="34" charset="0"/>
              <a:buChar char="•"/>
            </a:pPr>
            <a:endParaRPr lang="en-US" sz="3600" dirty="0">
              <a:latin typeface="Times New Roman" panose="02020603050405020304" pitchFamily="18" charset="0"/>
              <a:cs typeface="Times New Roman" panose="02020603050405020304" pitchFamily="18" charset="0"/>
            </a:endParaRPr>
          </a:p>
          <a:p>
            <a:r>
              <a:rPr lang="en-US" sz="3600" u="sng" dirty="0" smtClean="0">
                <a:solidFill>
                  <a:schemeClr val="bg1"/>
                </a:solidFill>
                <a:latin typeface="Times New Roman" panose="02020603050405020304" pitchFamily="18" charset="0"/>
                <a:cs typeface="Times New Roman" panose="02020603050405020304" pitchFamily="18" charset="0"/>
              </a:rPr>
              <a:t>Scale Model Conclusions</a:t>
            </a:r>
            <a:endParaRPr lang="en-US" sz="3600" dirty="0" smtClean="0">
              <a:solidFill>
                <a:schemeClr val="bg1"/>
              </a:solidFill>
              <a:latin typeface="Times New Roman" panose="02020603050405020304" pitchFamily="18" charset="0"/>
              <a:cs typeface="Times New Roman" panose="02020603050405020304" pitchFamily="18" charset="0"/>
            </a:endParaRPr>
          </a:p>
          <a:p>
            <a:pPr marL="571500" indent="-571500">
              <a:buFont typeface="Arial" panose="020B0604020202020204" pitchFamily="34" charset="0"/>
              <a:buChar char="•"/>
            </a:pPr>
            <a:r>
              <a:rPr lang="en-US" sz="3600" dirty="0" err="1" smtClean="0">
                <a:solidFill>
                  <a:schemeClr val="bg1"/>
                </a:solidFill>
                <a:latin typeface="Times New Roman" panose="02020603050405020304" pitchFamily="18" charset="0"/>
                <a:cs typeface="Times New Roman" panose="02020603050405020304" pitchFamily="18" charset="0"/>
              </a:rPr>
              <a:t>C</a:t>
            </a:r>
            <a:r>
              <a:rPr lang="en-US" sz="3600" baseline="-25000" dirty="0" err="1" smtClean="0">
                <a:solidFill>
                  <a:schemeClr val="bg1"/>
                </a:solidFill>
                <a:latin typeface="Times New Roman" panose="02020603050405020304" pitchFamily="18" charset="0"/>
                <a:cs typeface="Times New Roman" panose="02020603050405020304" pitchFamily="18" charset="0"/>
              </a:rPr>
              <a:t>p</a:t>
            </a:r>
            <a:r>
              <a:rPr lang="en-US" sz="3600" dirty="0" smtClean="0">
                <a:solidFill>
                  <a:schemeClr val="bg1"/>
                </a:solidFill>
                <a:latin typeface="Times New Roman" panose="02020603050405020304" pitchFamily="18" charset="0"/>
                <a:cs typeface="Times New Roman" panose="02020603050405020304" pitchFamily="18" charset="0"/>
              </a:rPr>
              <a:t> </a:t>
            </a:r>
            <a:r>
              <a:rPr lang="en-US" sz="3600" dirty="0">
                <a:solidFill>
                  <a:schemeClr val="bg1"/>
                </a:solidFill>
                <a:latin typeface="Times New Roman" panose="02020603050405020304" pitchFamily="18" charset="0"/>
                <a:cs typeface="Times New Roman" panose="02020603050405020304" pitchFamily="18" charset="0"/>
              </a:rPr>
              <a:t>max of small turbine ≈ </a:t>
            </a:r>
            <a:r>
              <a:rPr lang="en-US" sz="3600" dirty="0" err="1">
                <a:solidFill>
                  <a:schemeClr val="bg1"/>
                </a:solidFill>
                <a:latin typeface="Times New Roman" panose="02020603050405020304" pitchFamily="18" charset="0"/>
                <a:cs typeface="Times New Roman" panose="02020603050405020304" pitchFamily="18" charset="0"/>
              </a:rPr>
              <a:t>C</a:t>
            </a:r>
            <a:r>
              <a:rPr lang="en-US" sz="3600" baseline="-25000" dirty="0" err="1">
                <a:solidFill>
                  <a:schemeClr val="bg1"/>
                </a:solidFill>
                <a:latin typeface="Times New Roman" panose="02020603050405020304" pitchFamily="18" charset="0"/>
                <a:cs typeface="Times New Roman" panose="02020603050405020304" pitchFamily="18" charset="0"/>
              </a:rPr>
              <a:t>p</a:t>
            </a:r>
            <a:r>
              <a:rPr lang="en-US" sz="3600" dirty="0">
                <a:solidFill>
                  <a:schemeClr val="bg1"/>
                </a:solidFill>
                <a:latin typeface="Times New Roman" panose="02020603050405020304" pitchFamily="18" charset="0"/>
                <a:cs typeface="Times New Roman" panose="02020603050405020304" pitchFamily="18" charset="0"/>
              </a:rPr>
              <a:t> max of large turbine, which was a design goal</a:t>
            </a:r>
            <a:r>
              <a:rPr lang="en-US" sz="3600" dirty="0" smtClean="0">
                <a:solidFill>
                  <a:schemeClr val="bg1"/>
                </a:solidFill>
                <a:latin typeface="Times New Roman" panose="02020603050405020304" pitchFamily="18" charset="0"/>
                <a:cs typeface="Times New Roman" panose="02020603050405020304" pitchFamily="18" charset="0"/>
              </a:rPr>
              <a:t>.</a:t>
            </a:r>
          </a:p>
          <a:p>
            <a:pPr marL="571500" indent="-571500">
              <a:buFont typeface="Arial" panose="020B0604020202020204" pitchFamily="34" charset="0"/>
              <a:buChar char="•"/>
            </a:pPr>
            <a:r>
              <a:rPr lang="en-US" sz="3600" dirty="0" smtClean="0">
                <a:solidFill>
                  <a:schemeClr val="bg1"/>
                </a:solidFill>
                <a:latin typeface="Times New Roman" panose="02020603050405020304" pitchFamily="18" charset="0"/>
                <a:cs typeface="Times New Roman" panose="02020603050405020304" pitchFamily="18" charset="0"/>
              </a:rPr>
              <a:t>Both turbines peaked </a:t>
            </a:r>
            <a:r>
              <a:rPr lang="en-US" sz="3600" dirty="0">
                <a:solidFill>
                  <a:schemeClr val="bg1"/>
                </a:solidFill>
                <a:latin typeface="Times New Roman" panose="02020603050405020304" pitchFamily="18" charset="0"/>
                <a:cs typeface="Times New Roman" panose="02020603050405020304" pitchFamily="18" charset="0"/>
              </a:rPr>
              <a:t>at lower TSR than design TSR. </a:t>
            </a:r>
            <a:endParaRPr lang="en-US" sz="3600" dirty="0" smtClean="0">
              <a:solidFill>
                <a:schemeClr val="bg1"/>
              </a:solidFill>
              <a:latin typeface="Times New Roman" panose="02020603050405020304" pitchFamily="18" charset="0"/>
              <a:cs typeface="Times New Roman" panose="02020603050405020304" pitchFamily="18" charset="0"/>
            </a:endParaRPr>
          </a:p>
          <a:p>
            <a:pPr marL="571500" indent="-571500">
              <a:buFont typeface="Arial" panose="020B0604020202020204" pitchFamily="34" charset="0"/>
              <a:buChar char="•"/>
            </a:pPr>
            <a:r>
              <a:rPr lang="en-US" sz="3600" dirty="0" smtClean="0">
                <a:solidFill>
                  <a:schemeClr val="bg1"/>
                </a:solidFill>
                <a:latin typeface="Times New Roman" panose="02020603050405020304" pitchFamily="18" charset="0"/>
                <a:cs typeface="Times New Roman" panose="02020603050405020304" pitchFamily="18" charset="0"/>
              </a:rPr>
              <a:t>Losses </a:t>
            </a:r>
            <a:r>
              <a:rPr lang="en-US" sz="3600" dirty="0">
                <a:solidFill>
                  <a:schemeClr val="bg1"/>
                </a:solidFill>
                <a:latin typeface="Times New Roman" panose="02020603050405020304" pitchFamily="18" charset="0"/>
                <a:cs typeface="Times New Roman" panose="02020603050405020304" pitchFamily="18" charset="0"/>
              </a:rPr>
              <a:t>associated with testing </a:t>
            </a:r>
            <a:r>
              <a:rPr lang="en-US" sz="3600" dirty="0" smtClean="0">
                <a:solidFill>
                  <a:schemeClr val="bg1"/>
                </a:solidFill>
                <a:latin typeface="Times New Roman" panose="02020603050405020304" pitchFamily="18" charset="0"/>
                <a:cs typeface="Times New Roman" panose="02020603050405020304" pitchFamily="18" charset="0"/>
              </a:rPr>
              <a:t>in turbulent </a:t>
            </a:r>
            <a:r>
              <a:rPr lang="en-US" sz="3600" dirty="0">
                <a:solidFill>
                  <a:schemeClr val="bg1"/>
                </a:solidFill>
                <a:latin typeface="Times New Roman" panose="02020603050405020304" pitchFamily="18" charset="0"/>
                <a:cs typeface="Times New Roman" panose="02020603050405020304" pitchFamily="18" charset="0"/>
              </a:rPr>
              <a:t>boundary </a:t>
            </a:r>
            <a:r>
              <a:rPr lang="en-US" sz="3600" dirty="0" smtClean="0">
                <a:solidFill>
                  <a:schemeClr val="bg1"/>
                </a:solidFill>
                <a:latin typeface="Times New Roman" panose="02020603050405020304" pitchFamily="18" charset="0"/>
                <a:cs typeface="Times New Roman" panose="02020603050405020304" pitchFamily="18" charset="0"/>
              </a:rPr>
              <a:t>layer.</a:t>
            </a:r>
          </a:p>
          <a:p>
            <a:pPr marL="571500" indent="-571500">
              <a:buFont typeface="Arial" panose="020B0604020202020204" pitchFamily="34" charset="0"/>
              <a:buChar char="•"/>
            </a:pPr>
            <a:r>
              <a:rPr lang="en-US" sz="3600" dirty="0" smtClean="0">
                <a:solidFill>
                  <a:schemeClr val="bg1"/>
                </a:solidFill>
                <a:latin typeface="Times New Roman" panose="02020603050405020304" pitchFamily="18" charset="0"/>
                <a:cs typeface="Times New Roman" panose="02020603050405020304" pitchFamily="18" charset="0"/>
              </a:rPr>
              <a:t>Model designed for higher TSR allows for a broader operating range</a:t>
            </a:r>
          </a:p>
          <a:p>
            <a:pPr marL="571500" indent="-571500">
              <a:buFont typeface="Arial" panose="020B0604020202020204" pitchFamily="34" charset="0"/>
              <a:buChar char="•"/>
            </a:pPr>
            <a:r>
              <a:rPr lang="en-US" sz="3600" dirty="0" smtClean="0">
                <a:solidFill>
                  <a:schemeClr val="bg1"/>
                </a:solidFill>
                <a:latin typeface="Times New Roman" panose="02020603050405020304" pitchFamily="18" charset="0"/>
                <a:cs typeface="Times New Roman" panose="02020603050405020304" pitchFamily="18" charset="0"/>
              </a:rPr>
              <a:t>Different positions within turbulent boundary layer due to different hub heights</a:t>
            </a:r>
            <a:endParaRPr lang="en-US" sz="3600" dirty="0">
              <a:solidFill>
                <a:schemeClr val="bg1"/>
              </a:solidFill>
              <a:latin typeface="Times New Roman" panose="02020603050405020304" pitchFamily="18" charset="0"/>
              <a:cs typeface="Times New Roman" panose="02020603050405020304" pitchFamily="18" charset="0"/>
            </a:endParaRPr>
          </a:p>
          <a:p>
            <a:pPr marL="571500" indent="-571500">
              <a:buFont typeface="Arial" panose="020B0604020202020204" pitchFamily="34" charset="0"/>
              <a:buChar char="•"/>
            </a:pPr>
            <a:r>
              <a:rPr lang="en-US" sz="3600" dirty="0" smtClean="0">
                <a:solidFill>
                  <a:schemeClr val="bg1"/>
                </a:solidFill>
                <a:latin typeface="Times New Roman" panose="02020603050405020304" pitchFamily="18" charset="0"/>
                <a:cs typeface="Times New Roman" panose="02020603050405020304" pitchFamily="18" charset="0"/>
              </a:rPr>
              <a:t>Experimentation validated design process</a:t>
            </a:r>
          </a:p>
          <a:p>
            <a:endParaRPr lang="en-US" sz="3600" dirty="0"/>
          </a:p>
        </p:txBody>
      </p:sp>
      <p:sp>
        <p:nvSpPr>
          <p:cNvPr id="12" name="TextBox 11"/>
          <p:cNvSpPr txBox="1"/>
          <p:nvPr/>
        </p:nvSpPr>
        <p:spPr>
          <a:xfrm>
            <a:off x="17688722" y="19563408"/>
            <a:ext cx="7218045" cy="1908215"/>
          </a:xfrm>
          <a:prstGeom prst="rect">
            <a:avLst/>
          </a:prstGeom>
          <a:noFill/>
        </p:spPr>
        <p:txBody>
          <a:bodyPr wrap="square" rtlCol="0">
            <a:spAutoFit/>
          </a:bodyPr>
          <a:lstStyle/>
          <a:p>
            <a:pPr algn="ctr"/>
            <a:r>
              <a:rPr lang="en-US" sz="3200" dirty="0">
                <a:solidFill>
                  <a:schemeClr val="bg1"/>
                </a:solidFill>
                <a:latin typeface="Times New Roman" panose="02020603050405020304" pitchFamily="18" charset="0"/>
                <a:cs typeface="Times New Roman" panose="02020603050405020304" pitchFamily="18" charset="0"/>
              </a:rPr>
              <a:t>(Turbulent Boundary </a:t>
            </a:r>
            <a:r>
              <a:rPr lang="en-US" sz="3200" dirty="0" smtClean="0">
                <a:solidFill>
                  <a:schemeClr val="bg1"/>
                </a:solidFill>
                <a:latin typeface="Times New Roman" panose="02020603050405020304" pitchFamily="18" charset="0"/>
                <a:cs typeface="Times New Roman" panose="02020603050405020304" pitchFamily="18" charset="0"/>
              </a:rPr>
              <a:t>Layer)</a:t>
            </a:r>
            <a:endParaRPr lang="en-US" sz="9600" dirty="0">
              <a:solidFill>
                <a:schemeClr val="bg1"/>
              </a:solidFill>
              <a:latin typeface="Times New Roman" panose="02020603050405020304" pitchFamily="18" charset="0"/>
              <a:cs typeface="Times New Roman" panose="02020603050405020304" pitchFamily="18" charset="0"/>
            </a:endParaRPr>
          </a:p>
          <a:p>
            <a:endParaRPr lang="en-US" dirty="0"/>
          </a:p>
        </p:txBody>
      </p:sp>
    </p:spTree>
    <p:extLst>
      <p:ext uri="{BB962C8B-B14F-4D97-AF65-F5344CB8AC3E}">
        <p14:creationId xmlns:p14="http://schemas.microsoft.com/office/powerpoint/2010/main" val="3887401913"/>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2354</TotalTime>
  <Words>582</Words>
  <Application>Microsoft Office PowerPoint</Application>
  <PresentationFormat>Custom</PresentationFormat>
  <Paragraphs>54</Paragraphs>
  <Slides>1</Slides>
  <Notes>1</Notes>
  <HiddenSlides>0</HiddenSlides>
  <MMClips>0</MMClips>
  <ScaleCrop>false</ScaleCrop>
  <HeadingPairs>
    <vt:vector size="4" baseType="variant">
      <vt:variant>
        <vt:lpstr>Theme</vt:lpstr>
      </vt:variant>
      <vt:variant>
        <vt:i4>1</vt:i4>
      </vt:variant>
      <vt:variant>
        <vt:lpstr>Slide Titles</vt:lpstr>
      </vt:variant>
      <vt:variant>
        <vt:i4>1</vt:i4>
      </vt:variant>
    </vt:vector>
  </HeadingPairs>
  <TitlesOfParts>
    <vt:vector size="2" baseType="lpstr">
      <vt:lpstr>Office Theme</vt:lpstr>
      <vt:lpstr>PowerPoint Presentation</vt:lpstr>
    </vt:vector>
  </TitlesOfParts>
  <Company>University of New Hampshire Student</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Zachary Charewicz</dc:creator>
  <cp:lastModifiedBy>Kaity Thomson</cp:lastModifiedBy>
  <cp:revision>61</cp:revision>
  <dcterms:created xsi:type="dcterms:W3CDTF">2014-04-10T00:49:01Z</dcterms:created>
  <dcterms:modified xsi:type="dcterms:W3CDTF">2014-04-21T22:52:08Z</dcterms:modified>
</cp:coreProperties>
</file>