
<file path=[Content_Types].xml><?xml version="1.0" encoding="utf-8"?>
<Types xmlns="http://schemas.openxmlformats.org/package/2006/content-types">
  <Override PartName="/docProps/core.xml" ContentType="application/vnd.openxmlformats-package.core-properties+xml"/>
  <Default Extension="rels" ContentType="application/vnd.openxmlformats-package.relationships+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viewProps.xml" ContentType="application/vnd.openxmlformats-officedocument.presentationml.viewProps+xml"/>
  <Override PartName="/ppt/slideLayouts/slideLayout7.xml" ContentType="application/vnd.openxmlformats-officedocument.presentationml.slideLayout+xml"/>
  <Override PartName="/ppt/charts/chart1.xml" ContentType="application/vnd.openxmlformats-officedocument.drawingml.char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jpeg" ContentType="image/jpe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51206400" cy="32918400"/>
  <p:notesSz cx="9144000" cy="6858000"/>
  <p:defaultTextStyle>
    <a:defPPr>
      <a:defRPr lang="en-US"/>
    </a:defPPr>
    <a:lvl1pPr marL="0" algn="l" defTabSz="2403546" rtl="0" eaLnBrk="1" latinLnBrk="0" hangingPunct="1">
      <a:defRPr sz="9500" kern="1200">
        <a:solidFill>
          <a:schemeClr val="tx1"/>
        </a:solidFill>
        <a:latin typeface="+mn-lt"/>
        <a:ea typeface="+mn-ea"/>
        <a:cs typeface="+mn-cs"/>
      </a:defRPr>
    </a:lvl1pPr>
    <a:lvl2pPr marL="2403546" algn="l" defTabSz="2403546" rtl="0" eaLnBrk="1" latinLnBrk="0" hangingPunct="1">
      <a:defRPr sz="9500" kern="1200">
        <a:solidFill>
          <a:schemeClr val="tx1"/>
        </a:solidFill>
        <a:latin typeface="+mn-lt"/>
        <a:ea typeface="+mn-ea"/>
        <a:cs typeface="+mn-cs"/>
      </a:defRPr>
    </a:lvl2pPr>
    <a:lvl3pPr marL="4807092" algn="l" defTabSz="2403546" rtl="0" eaLnBrk="1" latinLnBrk="0" hangingPunct="1">
      <a:defRPr sz="9500" kern="1200">
        <a:solidFill>
          <a:schemeClr val="tx1"/>
        </a:solidFill>
        <a:latin typeface="+mn-lt"/>
        <a:ea typeface="+mn-ea"/>
        <a:cs typeface="+mn-cs"/>
      </a:defRPr>
    </a:lvl3pPr>
    <a:lvl4pPr marL="7210638" algn="l" defTabSz="2403546" rtl="0" eaLnBrk="1" latinLnBrk="0" hangingPunct="1">
      <a:defRPr sz="9500" kern="1200">
        <a:solidFill>
          <a:schemeClr val="tx1"/>
        </a:solidFill>
        <a:latin typeface="+mn-lt"/>
        <a:ea typeface="+mn-ea"/>
        <a:cs typeface="+mn-cs"/>
      </a:defRPr>
    </a:lvl4pPr>
    <a:lvl5pPr marL="9614184" algn="l" defTabSz="2403546" rtl="0" eaLnBrk="1" latinLnBrk="0" hangingPunct="1">
      <a:defRPr sz="9500" kern="1200">
        <a:solidFill>
          <a:schemeClr val="tx1"/>
        </a:solidFill>
        <a:latin typeface="+mn-lt"/>
        <a:ea typeface="+mn-ea"/>
        <a:cs typeface="+mn-cs"/>
      </a:defRPr>
    </a:lvl5pPr>
    <a:lvl6pPr marL="12017731" algn="l" defTabSz="2403546" rtl="0" eaLnBrk="1" latinLnBrk="0" hangingPunct="1">
      <a:defRPr sz="9500" kern="1200">
        <a:solidFill>
          <a:schemeClr val="tx1"/>
        </a:solidFill>
        <a:latin typeface="+mn-lt"/>
        <a:ea typeface="+mn-ea"/>
        <a:cs typeface="+mn-cs"/>
      </a:defRPr>
    </a:lvl6pPr>
    <a:lvl7pPr marL="14421277" algn="l" defTabSz="2403546" rtl="0" eaLnBrk="1" latinLnBrk="0" hangingPunct="1">
      <a:defRPr sz="9500" kern="1200">
        <a:solidFill>
          <a:schemeClr val="tx1"/>
        </a:solidFill>
        <a:latin typeface="+mn-lt"/>
        <a:ea typeface="+mn-ea"/>
        <a:cs typeface="+mn-cs"/>
      </a:defRPr>
    </a:lvl7pPr>
    <a:lvl8pPr marL="16824823" algn="l" defTabSz="2403546" rtl="0" eaLnBrk="1" latinLnBrk="0" hangingPunct="1">
      <a:defRPr sz="9500" kern="1200">
        <a:solidFill>
          <a:schemeClr val="tx1"/>
        </a:solidFill>
        <a:latin typeface="+mn-lt"/>
        <a:ea typeface="+mn-ea"/>
        <a:cs typeface="+mn-cs"/>
      </a:defRPr>
    </a:lvl8pPr>
    <a:lvl9pPr marL="19228369" algn="l" defTabSz="2403546" rtl="0" eaLnBrk="1" latinLnBrk="0" hangingPunct="1">
      <a:defRPr sz="9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BCAD91"/>
    <a:srgbClr val="BDAE93"/>
    <a:srgbClr val="CBBDA2"/>
    <a:srgbClr val="CCBEA3"/>
    <a:srgbClr val="D3C6AB"/>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horzBarState="maximized">
    <p:restoredLeft sz="15620"/>
    <p:restoredTop sz="94660"/>
  </p:normalViewPr>
  <p:slideViewPr>
    <p:cSldViewPr snapToGrid="0" snapToObjects="1">
      <p:cViewPr>
        <p:scale>
          <a:sx n="20" d="100"/>
          <a:sy n="20" d="100"/>
        </p:scale>
        <p:origin x="-896" y="-168"/>
      </p:cViewPr>
      <p:guideLst>
        <p:guide orient="horz" pos="1152"/>
        <p:guide orient="horz" pos="19009"/>
        <p:guide pos="1152"/>
        <p:guide pos="31102"/>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allisonpike:Documents:UNH%202013-2014:Allison%20Study%20Data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hart>
    <c:plotArea>
      <c:layout/>
      <c:scatterChart>
        <c:scatterStyle val="lineMarker"/>
        <c:ser>
          <c:idx val="0"/>
          <c:order val="0"/>
          <c:spPr>
            <a:ln w="28575">
              <a:noFill/>
            </a:ln>
          </c:spPr>
          <c:trendline>
            <c:trendlineType val="linear"/>
            <c:dispRSqr val="1"/>
            <c:dispEq val="1"/>
            <c:trendlineLbl>
              <c:layout>
                <c:manualLayout>
                  <c:x val="0.0437781739009149"/>
                  <c:y val="0.237913775206018"/>
                </c:manualLayout>
              </c:layout>
              <c:numFmt formatCode="General" sourceLinked="0"/>
            </c:trendlineLbl>
          </c:trendline>
          <c:xVal>
            <c:numRef>
              <c:f>Sheet1!$A$2:$A$5</c:f>
              <c:numCache>
                <c:formatCode>General</c:formatCode>
                <c:ptCount val="4"/>
                <c:pt idx="0">
                  <c:v>0.0</c:v>
                </c:pt>
                <c:pt idx="1">
                  <c:v>27.48</c:v>
                </c:pt>
                <c:pt idx="2">
                  <c:v>14.02</c:v>
                </c:pt>
                <c:pt idx="3">
                  <c:v>1.96</c:v>
                </c:pt>
              </c:numCache>
            </c:numRef>
          </c:xVal>
          <c:yVal>
            <c:numRef>
              <c:f>Sheet1!$B$2:$B$5</c:f>
              <c:numCache>
                <c:formatCode>General</c:formatCode>
                <c:ptCount val="4"/>
                <c:pt idx="0">
                  <c:v>74.0</c:v>
                </c:pt>
                <c:pt idx="1">
                  <c:v>250.0</c:v>
                </c:pt>
                <c:pt idx="2">
                  <c:v>201.0</c:v>
                </c:pt>
                <c:pt idx="3">
                  <c:v>133.0</c:v>
                </c:pt>
              </c:numCache>
            </c:numRef>
          </c:yVal>
        </c:ser>
        <c:axId val="535684456"/>
        <c:axId val="535691704"/>
      </c:scatterChart>
      <c:valAx>
        <c:axId val="535684456"/>
        <c:scaling>
          <c:orientation val="minMax"/>
        </c:scaling>
        <c:axPos val="b"/>
        <c:title>
          <c:tx>
            <c:rich>
              <a:bodyPr/>
              <a:lstStyle/>
              <a:p>
                <a:pPr>
                  <a:defRPr/>
                </a:pPr>
                <a:r>
                  <a:rPr lang="en-US"/>
                  <a:t>Standard IgG Concentration (mg/mL)</a:t>
                </a:r>
              </a:p>
            </c:rich>
          </c:tx>
          <c:layout/>
        </c:title>
        <c:numFmt formatCode="General" sourceLinked="1"/>
        <c:tickLblPos val="nextTo"/>
        <c:crossAx val="535691704"/>
        <c:crosses val="autoZero"/>
        <c:crossBetween val="midCat"/>
      </c:valAx>
      <c:valAx>
        <c:axId val="535691704"/>
        <c:scaling>
          <c:orientation val="minMax"/>
        </c:scaling>
        <c:axPos val="l"/>
        <c:majorGridlines/>
        <c:title>
          <c:tx>
            <c:rich>
              <a:bodyPr/>
              <a:lstStyle/>
              <a:p>
                <a:pPr>
                  <a:defRPr/>
                </a:pPr>
                <a:r>
                  <a:rPr lang="en-US"/>
                  <a:t>Well Diameter (mm)</a:t>
                </a:r>
              </a:p>
            </c:rich>
          </c:tx>
          <c:layout/>
        </c:title>
        <c:numFmt formatCode="General" sourceLinked="1"/>
        <c:tickLblPos val="nextTo"/>
        <c:crossAx val="535684456"/>
        <c:crosses val="autoZero"/>
        <c:crossBetween val="midCat"/>
      </c:valAx>
    </c:plotArea>
    <c:plotVisOnly val="1"/>
  </c:chart>
  <c:spPr>
    <a:solidFill>
      <a:schemeClr val="bg1"/>
    </a:solidFill>
    <a:ln>
      <a:solidFill>
        <a:schemeClr val="tx1"/>
      </a:solidFill>
    </a:ln>
  </c:sp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2"/>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403546" indent="0" algn="ctr">
              <a:buNone/>
              <a:defRPr>
                <a:solidFill>
                  <a:schemeClr val="tx1">
                    <a:tint val="75000"/>
                  </a:schemeClr>
                </a:solidFill>
              </a:defRPr>
            </a:lvl2pPr>
            <a:lvl3pPr marL="4807092" indent="0" algn="ctr">
              <a:buNone/>
              <a:defRPr>
                <a:solidFill>
                  <a:schemeClr val="tx1">
                    <a:tint val="75000"/>
                  </a:schemeClr>
                </a:solidFill>
              </a:defRPr>
            </a:lvl3pPr>
            <a:lvl4pPr marL="7210638" indent="0" algn="ctr">
              <a:buNone/>
              <a:defRPr>
                <a:solidFill>
                  <a:schemeClr val="tx1">
                    <a:tint val="75000"/>
                  </a:schemeClr>
                </a:solidFill>
              </a:defRPr>
            </a:lvl4pPr>
            <a:lvl5pPr marL="9614184" indent="0" algn="ctr">
              <a:buNone/>
              <a:defRPr>
                <a:solidFill>
                  <a:schemeClr val="tx1">
                    <a:tint val="75000"/>
                  </a:schemeClr>
                </a:solidFill>
              </a:defRPr>
            </a:lvl5pPr>
            <a:lvl6pPr marL="12017731" indent="0" algn="ctr">
              <a:buNone/>
              <a:defRPr>
                <a:solidFill>
                  <a:schemeClr val="tx1">
                    <a:tint val="75000"/>
                  </a:schemeClr>
                </a:solidFill>
              </a:defRPr>
            </a:lvl6pPr>
            <a:lvl7pPr marL="14421277" indent="0" algn="ctr">
              <a:buNone/>
              <a:defRPr>
                <a:solidFill>
                  <a:schemeClr val="tx1">
                    <a:tint val="75000"/>
                  </a:schemeClr>
                </a:solidFill>
              </a:defRPr>
            </a:lvl7pPr>
            <a:lvl8pPr marL="16824823" indent="0" algn="ctr">
              <a:buNone/>
              <a:defRPr>
                <a:solidFill>
                  <a:schemeClr val="tx1">
                    <a:tint val="75000"/>
                  </a:schemeClr>
                </a:solidFill>
              </a:defRPr>
            </a:lvl8pPr>
            <a:lvl9pPr marL="1922836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E7BBDA9-F1AA-624B-8976-726AC5C7F31E}" type="datetimeFigureOut">
              <a:rPr lang="en-US" smtClean="0"/>
              <a:pPr/>
              <a:t>4/21/14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7BBDA9-F1AA-624B-8976-726AC5C7F31E}" type="datetimeFigureOut">
              <a:rPr lang="en-US" smtClean="0"/>
              <a:pPr/>
              <a:t>4/21/14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1153122"/>
            <a:ext cx="43525440" cy="6537960"/>
          </a:xfrm>
        </p:spPr>
        <p:txBody>
          <a:bodyPr anchor="t"/>
          <a:lstStyle>
            <a:lvl1pPr algn="l">
              <a:defRPr sz="210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3" y="13952225"/>
            <a:ext cx="43525440" cy="7200898"/>
          </a:xfrm>
        </p:spPr>
        <p:txBody>
          <a:bodyPr anchor="b"/>
          <a:lstStyle>
            <a:lvl1pPr marL="0" indent="0">
              <a:buNone/>
              <a:defRPr sz="10500">
                <a:solidFill>
                  <a:schemeClr val="tx1">
                    <a:tint val="75000"/>
                  </a:schemeClr>
                </a:solidFill>
              </a:defRPr>
            </a:lvl1pPr>
            <a:lvl2pPr marL="2403546" indent="0">
              <a:buNone/>
              <a:defRPr sz="9500">
                <a:solidFill>
                  <a:schemeClr val="tx1">
                    <a:tint val="75000"/>
                  </a:schemeClr>
                </a:solidFill>
              </a:defRPr>
            </a:lvl2pPr>
            <a:lvl3pPr marL="4807092" indent="0">
              <a:buNone/>
              <a:defRPr sz="8400">
                <a:solidFill>
                  <a:schemeClr val="tx1">
                    <a:tint val="75000"/>
                  </a:schemeClr>
                </a:solidFill>
              </a:defRPr>
            </a:lvl3pPr>
            <a:lvl4pPr marL="7210638" indent="0">
              <a:buNone/>
              <a:defRPr sz="7400">
                <a:solidFill>
                  <a:schemeClr val="tx1">
                    <a:tint val="75000"/>
                  </a:schemeClr>
                </a:solidFill>
              </a:defRPr>
            </a:lvl4pPr>
            <a:lvl5pPr marL="9614184" indent="0">
              <a:buNone/>
              <a:defRPr sz="7400">
                <a:solidFill>
                  <a:schemeClr val="tx1">
                    <a:tint val="75000"/>
                  </a:schemeClr>
                </a:solidFill>
              </a:defRPr>
            </a:lvl5pPr>
            <a:lvl6pPr marL="12017731" indent="0">
              <a:buNone/>
              <a:defRPr sz="7400">
                <a:solidFill>
                  <a:schemeClr val="tx1">
                    <a:tint val="75000"/>
                  </a:schemeClr>
                </a:solidFill>
              </a:defRPr>
            </a:lvl6pPr>
            <a:lvl7pPr marL="14421277" indent="0">
              <a:buNone/>
              <a:defRPr sz="7400">
                <a:solidFill>
                  <a:schemeClr val="tx1">
                    <a:tint val="75000"/>
                  </a:schemeClr>
                </a:solidFill>
              </a:defRPr>
            </a:lvl7pPr>
            <a:lvl8pPr marL="16824823" indent="0">
              <a:buNone/>
              <a:defRPr sz="7400">
                <a:solidFill>
                  <a:schemeClr val="tx1">
                    <a:tint val="75000"/>
                  </a:schemeClr>
                </a:solidFill>
              </a:defRPr>
            </a:lvl8pPr>
            <a:lvl9pPr marL="19228369" indent="0">
              <a:buNone/>
              <a:defRPr sz="7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E7BBDA9-F1AA-624B-8976-726AC5C7F31E}" type="datetimeFigureOut">
              <a:rPr lang="en-US" smtClean="0"/>
              <a:pPr/>
              <a:t>4/21/14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60320" y="7680963"/>
            <a:ext cx="22616160" cy="2172462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029920" y="7680963"/>
            <a:ext cx="22616160" cy="21724622"/>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E7BBDA9-F1AA-624B-8976-726AC5C7F31E}" type="datetimeFigureOut">
              <a:rPr lang="en-US" smtClean="0"/>
              <a:pPr/>
              <a:t>4/21/14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7368542"/>
            <a:ext cx="22625053"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560320" y="10439400"/>
            <a:ext cx="22625053"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3" y="7368542"/>
            <a:ext cx="22633940" cy="3070858"/>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6012143" y="10439400"/>
            <a:ext cx="22633940" cy="18966182"/>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E7BBDA9-F1AA-624B-8976-726AC5C7F31E}" type="datetimeFigureOut">
              <a:rPr lang="en-US" smtClean="0"/>
              <a:pPr/>
              <a:t>4/21/14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E7BBDA9-F1AA-624B-8976-726AC5C7F31E}" type="datetimeFigureOut">
              <a:rPr lang="en-US" smtClean="0"/>
              <a:pPr/>
              <a:t>4/21/14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7BBDA9-F1AA-624B-8976-726AC5C7F31E}" type="datetimeFigureOut">
              <a:rPr lang="en-US" smtClean="0"/>
              <a:pPr/>
              <a:t>4/21/14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3" y="1310640"/>
            <a:ext cx="16846553"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20020280" y="1310643"/>
            <a:ext cx="28625800" cy="28094942"/>
          </a:xfrm>
        </p:spPr>
        <p:txBody>
          <a:bodyPr/>
          <a:lstStyle>
            <a:lvl1pPr>
              <a:defRPr sz="16800"/>
            </a:lvl1pPr>
            <a:lvl2pPr>
              <a:defRPr sz="147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3" y="6888483"/>
            <a:ext cx="16846553" cy="22517102"/>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7BBDA9-F1AA-624B-8976-726AC5C7F31E}" type="datetimeFigureOut">
              <a:rPr lang="en-US" smtClean="0"/>
              <a:pPr/>
              <a:t>4/21/14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3" y="23042880"/>
            <a:ext cx="30723840" cy="2720342"/>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10036813" y="2941320"/>
            <a:ext cx="30723840" cy="19751040"/>
          </a:xfrm>
        </p:spPr>
        <p:txBody>
          <a:bodyPr/>
          <a:lstStyle>
            <a:lvl1pPr marL="0" indent="0">
              <a:buNone/>
              <a:defRPr sz="16800"/>
            </a:lvl1pPr>
            <a:lvl2pPr marL="2403546" indent="0">
              <a:buNone/>
              <a:defRPr sz="14700"/>
            </a:lvl2pPr>
            <a:lvl3pPr marL="4807092" indent="0">
              <a:buNone/>
              <a:defRPr sz="12600"/>
            </a:lvl3pPr>
            <a:lvl4pPr marL="7210638" indent="0">
              <a:buNone/>
              <a:defRPr sz="10500"/>
            </a:lvl4pPr>
            <a:lvl5pPr marL="9614184" indent="0">
              <a:buNone/>
              <a:defRPr sz="10500"/>
            </a:lvl5pPr>
            <a:lvl6pPr marL="12017731" indent="0">
              <a:buNone/>
              <a:defRPr sz="10500"/>
            </a:lvl6pPr>
            <a:lvl7pPr marL="14421277" indent="0">
              <a:buNone/>
              <a:defRPr sz="10500"/>
            </a:lvl7pPr>
            <a:lvl8pPr marL="16824823" indent="0">
              <a:buNone/>
              <a:defRPr sz="10500"/>
            </a:lvl8pPr>
            <a:lvl9pPr marL="19228369" indent="0">
              <a:buNone/>
              <a:defRPr sz="10500"/>
            </a:lvl9pPr>
          </a:lstStyle>
          <a:p>
            <a:endParaRPr lang="en-US"/>
          </a:p>
        </p:txBody>
      </p:sp>
      <p:sp>
        <p:nvSpPr>
          <p:cNvPr id="4" name="Text Placeholder 3"/>
          <p:cNvSpPr>
            <a:spLocks noGrp="1"/>
          </p:cNvSpPr>
          <p:nvPr>
            <p:ph type="body" sz="half" idx="2"/>
          </p:nvPr>
        </p:nvSpPr>
        <p:spPr>
          <a:xfrm>
            <a:off x="10036813" y="25763222"/>
            <a:ext cx="30723840" cy="3863338"/>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E7BBDA9-F1AA-624B-8976-726AC5C7F31E}" type="datetimeFigureOut">
              <a:rPr lang="en-US" smtClean="0"/>
              <a:pPr/>
              <a:t>4/21/14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7BBDA9-F1AA-624B-8976-726AC5C7F31E}" type="datetimeFigureOut">
              <a:rPr lang="en-US" smtClean="0"/>
              <a:pPr/>
              <a:t>4/21/14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4640" y="1318265"/>
            <a:ext cx="1152144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60320" y="1318265"/>
            <a:ext cx="3371088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E7BBDA9-F1AA-624B-8976-726AC5C7F31E}" type="datetimeFigureOut">
              <a:rPr lang="en-US" smtClean="0"/>
              <a:pPr/>
              <a:t>4/21/14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6A3E10-B54D-8042-AFC1-34705BA27E0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2"/>
            <a:ext cx="46085760" cy="5486400"/>
          </a:xfrm>
          <a:prstGeom prst="rect">
            <a:avLst/>
          </a:prstGeom>
        </p:spPr>
        <p:txBody>
          <a:bodyPr vert="horz" lIns="480709" tIns="240355" rIns="480709" bIns="2403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3"/>
            <a:ext cx="46085760" cy="21724622"/>
          </a:xfrm>
          <a:prstGeom prst="rect">
            <a:avLst/>
          </a:prstGeom>
        </p:spPr>
        <p:txBody>
          <a:bodyPr vert="horz" lIns="480709" tIns="240355" rIns="480709" bIns="2403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2"/>
            <a:ext cx="11948160" cy="1752600"/>
          </a:xfrm>
          <a:prstGeom prst="rect">
            <a:avLst/>
          </a:prstGeom>
        </p:spPr>
        <p:txBody>
          <a:bodyPr vert="horz" lIns="480709" tIns="240355" rIns="480709" bIns="240355" rtlCol="0" anchor="ctr"/>
          <a:lstStyle>
            <a:lvl1pPr algn="l">
              <a:defRPr sz="6300">
                <a:solidFill>
                  <a:schemeClr val="tx1">
                    <a:tint val="75000"/>
                  </a:schemeClr>
                </a:solidFill>
              </a:defRPr>
            </a:lvl1pPr>
          </a:lstStyle>
          <a:p>
            <a:fld id="{0E7BBDA9-F1AA-624B-8976-726AC5C7F31E}" type="datetimeFigureOut">
              <a:rPr lang="en-US" smtClean="0"/>
              <a:pPr/>
              <a:t>4/21/14</a:t>
            </a:fld>
            <a:endParaRPr lang="en-US"/>
          </a:p>
        </p:txBody>
      </p:sp>
      <p:sp>
        <p:nvSpPr>
          <p:cNvPr id="5" name="Footer Placeholder 4"/>
          <p:cNvSpPr>
            <a:spLocks noGrp="1"/>
          </p:cNvSpPr>
          <p:nvPr>
            <p:ph type="ftr" sz="quarter" idx="3"/>
          </p:nvPr>
        </p:nvSpPr>
        <p:spPr>
          <a:xfrm>
            <a:off x="17495520" y="30510482"/>
            <a:ext cx="16215360" cy="1752600"/>
          </a:xfrm>
          <a:prstGeom prst="rect">
            <a:avLst/>
          </a:prstGeom>
        </p:spPr>
        <p:txBody>
          <a:bodyPr vert="horz" lIns="480709" tIns="240355" rIns="480709" bIns="240355" rtlCol="0" anchor="ctr"/>
          <a:lstStyle>
            <a:lvl1pPr algn="ctr">
              <a:defRPr sz="6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2"/>
            <a:ext cx="11948160" cy="1752600"/>
          </a:xfrm>
          <a:prstGeom prst="rect">
            <a:avLst/>
          </a:prstGeom>
        </p:spPr>
        <p:txBody>
          <a:bodyPr vert="horz" lIns="480709" tIns="240355" rIns="480709" bIns="240355" rtlCol="0" anchor="ctr"/>
          <a:lstStyle>
            <a:lvl1pPr algn="r">
              <a:defRPr sz="6300">
                <a:solidFill>
                  <a:schemeClr val="tx1">
                    <a:tint val="75000"/>
                  </a:schemeClr>
                </a:solidFill>
              </a:defRPr>
            </a:lvl1pPr>
          </a:lstStyle>
          <a:p>
            <a:fld id="{3F6A3E10-B54D-8042-AFC1-34705BA27E0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403546" rtl="0" eaLnBrk="1" latinLnBrk="0" hangingPunct="1">
        <a:spcBef>
          <a:spcPct val="0"/>
        </a:spcBef>
        <a:buNone/>
        <a:defRPr sz="23100" kern="1200">
          <a:solidFill>
            <a:schemeClr val="tx1"/>
          </a:solidFill>
          <a:latin typeface="+mj-lt"/>
          <a:ea typeface="+mj-ea"/>
          <a:cs typeface="+mj-cs"/>
        </a:defRPr>
      </a:lvl1pPr>
    </p:titleStyle>
    <p:bodyStyle>
      <a:lvl1pPr marL="1802660" indent="-1802660" algn="l" defTabSz="2403546" rtl="0" eaLnBrk="1" latinLnBrk="0" hangingPunct="1">
        <a:spcBef>
          <a:spcPct val="20000"/>
        </a:spcBef>
        <a:buFont typeface="Arial"/>
        <a:buChar char="•"/>
        <a:defRPr sz="16800" kern="1200">
          <a:solidFill>
            <a:schemeClr val="tx1"/>
          </a:solidFill>
          <a:latin typeface="+mn-lt"/>
          <a:ea typeface="+mn-ea"/>
          <a:cs typeface="+mn-cs"/>
        </a:defRPr>
      </a:lvl1pPr>
      <a:lvl2pPr marL="3905762" indent="-1502216" algn="l" defTabSz="2403546" rtl="0" eaLnBrk="1" latinLnBrk="0" hangingPunct="1">
        <a:spcBef>
          <a:spcPct val="20000"/>
        </a:spcBef>
        <a:buFont typeface="Arial"/>
        <a:buChar char="–"/>
        <a:defRPr sz="14700" kern="1200">
          <a:solidFill>
            <a:schemeClr val="tx1"/>
          </a:solidFill>
          <a:latin typeface="+mn-lt"/>
          <a:ea typeface="+mn-ea"/>
          <a:cs typeface="+mn-cs"/>
        </a:defRPr>
      </a:lvl2pPr>
      <a:lvl3pPr marL="6008865" indent="-1201773" algn="l" defTabSz="2403546" rtl="0" eaLnBrk="1" latinLnBrk="0" hangingPunct="1">
        <a:spcBef>
          <a:spcPct val="20000"/>
        </a:spcBef>
        <a:buFont typeface="Arial"/>
        <a:buChar char="•"/>
        <a:defRPr sz="12600" kern="1200">
          <a:solidFill>
            <a:schemeClr val="tx1"/>
          </a:solidFill>
          <a:latin typeface="+mn-lt"/>
          <a:ea typeface="+mn-ea"/>
          <a:cs typeface="+mn-cs"/>
        </a:defRPr>
      </a:lvl3pPr>
      <a:lvl4pPr marL="8412411" indent="-1201773" algn="l" defTabSz="2403546" rtl="0" eaLnBrk="1" latinLnBrk="0" hangingPunct="1">
        <a:spcBef>
          <a:spcPct val="20000"/>
        </a:spcBef>
        <a:buFont typeface="Arial"/>
        <a:buChar char="–"/>
        <a:defRPr sz="10500" kern="1200">
          <a:solidFill>
            <a:schemeClr val="tx1"/>
          </a:solidFill>
          <a:latin typeface="+mn-lt"/>
          <a:ea typeface="+mn-ea"/>
          <a:cs typeface="+mn-cs"/>
        </a:defRPr>
      </a:lvl4pPr>
      <a:lvl5pPr marL="10815958" indent="-1201773" algn="l" defTabSz="2403546" rtl="0" eaLnBrk="1" latinLnBrk="0" hangingPunct="1">
        <a:spcBef>
          <a:spcPct val="20000"/>
        </a:spcBef>
        <a:buFont typeface="Arial"/>
        <a:buChar char="»"/>
        <a:defRPr sz="10500" kern="1200">
          <a:solidFill>
            <a:schemeClr val="tx1"/>
          </a:solidFill>
          <a:latin typeface="+mn-lt"/>
          <a:ea typeface="+mn-ea"/>
          <a:cs typeface="+mn-cs"/>
        </a:defRPr>
      </a:lvl5pPr>
      <a:lvl6pPr marL="13219504" indent="-1201773" algn="l" defTabSz="2403546" rtl="0" eaLnBrk="1" latinLnBrk="0" hangingPunct="1">
        <a:spcBef>
          <a:spcPct val="20000"/>
        </a:spcBef>
        <a:buFont typeface="Arial"/>
        <a:buChar char="•"/>
        <a:defRPr sz="10500" kern="1200">
          <a:solidFill>
            <a:schemeClr val="tx1"/>
          </a:solidFill>
          <a:latin typeface="+mn-lt"/>
          <a:ea typeface="+mn-ea"/>
          <a:cs typeface="+mn-cs"/>
        </a:defRPr>
      </a:lvl6pPr>
      <a:lvl7pPr marL="15623050" indent="-1201773" algn="l" defTabSz="2403546" rtl="0" eaLnBrk="1" latinLnBrk="0" hangingPunct="1">
        <a:spcBef>
          <a:spcPct val="20000"/>
        </a:spcBef>
        <a:buFont typeface="Arial"/>
        <a:buChar char="•"/>
        <a:defRPr sz="10500" kern="1200">
          <a:solidFill>
            <a:schemeClr val="tx1"/>
          </a:solidFill>
          <a:latin typeface="+mn-lt"/>
          <a:ea typeface="+mn-ea"/>
          <a:cs typeface="+mn-cs"/>
        </a:defRPr>
      </a:lvl7pPr>
      <a:lvl8pPr marL="18026596" indent="-1201773" algn="l" defTabSz="2403546" rtl="0" eaLnBrk="1" latinLnBrk="0" hangingPunct="1">
        <a:spcBef>
          <a:spcPct val="20000"/>
        </a:spcBef>
        <a:buFont typeface="Arial"/>
        <a:buChar char="•"/>
        <a:defRPr sz="10500" kern="1200">
          <a:solidFill>
            <a:schemeClr val="tx1"/>
          </a:solidFill>
          <a:latin typeface="+mn-lt"/>
          <a:ea typeface="+mn-ea"/>
          <a:cs typeface="+mn-cs"/>
        </a:defRPr>
      </a:lvl8pPr>
      <a:lvl9pPr marL="20430142" indent="-1201773" algn="l" defTabSz="2403546" rtl="0" eaLnBrk="1" latinLnBrk="0" hangingPunct="1">
        <a:spcBef>
          <a:spcPct val="20000"/>
        </a:spcBef>
        <a:buFont typeface="Arial"/>
        <a:buChar char="•"/>
        <a:defRPr sz="10500" kern="1200">
          <a:solidFill>
            <a:schemeClr val="tx1"/>
          </a:solidFill>
          <a:latin typeface="+mn-lt"/>
          <a:ea typeface="+mn-ea"/>
          <a:cs typeface="+mn-cs"/>
        </a:defRPr>
      </a:lvl9pPr>
    </p:bodyStyle>
    <p:otherStyle>
      <a:defPPr>
        <a:defRPr lang="en-US"/>
      </a:defPPr>
      <a:lvl1pPr marL="0" algn="l" defTabSz="2403546" rtl="0" eaLnBrk="1" latinLnBrk="0" hangingPunct="1">
        <a:defRPr sz="9500" kern="1200">
          <a:solidFill>
            <a:schemeClr val="tx1"/>
          </a:solidFill>
          <a:latin typeface="+mn-lt"/>
          <a:ea typeface="+mn-ea"/>
          <a:cs typeface="+mn-cs"/>
        </a:defRPr>
      </a:lvl1pPr>
      <a:lvl2pPr marL="2403546" algn="l" defTabSz="2403546" rtl="0" eaLnBrk="1" latinLnBrk="0" hangingPunct="1">
        <a:defRPr sz="9500" kern="1200">
          <a:solidFill>
            <a:schemeClr val="tx1"/>
          </a:solidFill>
          <a:latin typeface="+mn-lt"/>
          <a:ea typeface="+mn-ea"/>
          <a:cs typeface="+mn-cs"/>
        </a:defRPr>
      </a:lvl2pPr>
      <a:lvl3pPr marL="4807092" algn="l" defTabSz="2403546" rtl="0" eaLnBrk="1" latinLnBrk="0" hangingPunct="1">
        <a:defRPr sz="9500" kern="1200">
          <a:solidFill>
            <a:schemeClr val="tx1"/>
          </a:solidFill>
          <a:latin typeface="+mn-lt"/>
          <a:ea typeface="+mn-ea"/>
          <a:cs typeface="+mn-cs"/>
        </a:defRPr>
      </a:lvl3pPr>
      <a:lvl4pPr marL="7210638" algn="l" defTabSz="2403546" rtl="0" eaLnBrk="1" latinLnBrk="0" hangingPunct="1">
        <a:defRPr sz="9500" kern="1200">
          <a:solidFill>
            <a:schemeClr val="tx1"/>
          </a:solidFill>
          <a:latin typeface="+mn-lt"/>
          <a:ea typeface="+mn-ea"/>
          <a:cs typeface="+mn-cs"/>
        </a:defRPr>
      </a:lvl4pPr>
      <a:lvl5pPr marL="9614184" algn="l" defTabSz="2403546" rtl="0" eaLnBrk="1" latinLnBrk="0" hangingPunct="1">
        <a:defRPr sz="9500" kern="1200">
          <a:solidFill>
            <a:schemeClr val="tx1"/>
          </a:solidFill>
          <a:latin typeface="+mn-lt"/>
          <a:ea typeface="+mn-ea"/>
          <a:cs typeface="+mn-cs"/>
        </a:defRPr>
      </a:lvl5pPr>
      <a:lvl6pPr marL="12017731" algn="l" defTabSz="2403546" rtl="0" eaLnBrk="1" latinLnBrk="0" hangingPunct="1">
        <a:defRPr sz="9500" kern="1200">
          <a:solidFill>
            <a:schemeClr val="tx1"/>
          </a:solidFill>
          <a:latin typeface="+mn-lt"/>
          <a:ea typeface="+mn-ea"/>
          <a:cs typeface="+mn-cs"/>
        </a:defRPr>
      </a:lvl6pPr>
      <a:lvl7pPr marL="14421277" algn="l" defTabSz="2403546" rtl="0" eaLnBrk="1" latinLnBrk="0" hangingPunct="1">
        <a:defRPr sz="9500" kern="1200">
          <a:solidFill>
            <a:schemeClr val="tx1"/>
          </a:solidFill>
          <a:latin typeface="+mn-lt"/>
          <a:ea typeface="+mn-ea"/>
          <a:cs typeface="+mn-cs"/>
        </a:defRPr>
      </a:lvl7pPr>
      <a:lvl8pPr marL="16824823" algn="l" defTabSz="2403546" rtl="0" eaLnBrk="1" latinLnBrk="0" hangingPunct="1">
        <a:defRPr sz="9500" kern="1200">
          <a:solidFill>
            <a:schemeClr val="tx1"/>
          </a:solidFill>
          <a:latin typeface="+mn-lt"/>
          <a:ea typeface="+mn-ea"/>
          <a:cs typeface="+mn-cs"/>
        </a:defRPr>
      </a:lvl8pPr>
      <a:lvl9pPr marL="19228369" algn="l" defTabSz="2403546" rtl="0" eaLnBrk="1" latinLnBrk="0" hangingPunct="1">
        <a:defRPr sz="9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chart" Target="../charts/chart1.xml"/><Relationship Id="rId8" Type="http://schemas.openxmlformats.org/officeDocument/2006/relationships/image" Target="../media/image6.png"/><Relationship Id="rId9" Type="http://schemas.openxmlformats.org/officeDocument/2006/relationships/image" Target="../media/image7.png"/><Relationship Id="rId10" Type="http://schemas.openxmlformats.org/officeDocument/2006/relationships/image" Target="../media/image8.png"/><Relationship Id="rId11" Type="http://schemas.openxmlformats.org/officeDocument/2006/relationships/image" Target="../media/image9.png"/><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accent3">
            <a:lumMod val="75000"/>
          </a:schemeClr>
        </a:solidFill>
        <a:effectLst/>
      </p:bgPr>
    </p:bg>
    <p:spTree>
      <p:nvGrpSpPr>
        <p:cNvPr id="1" name=""/>
        <p:cNvGrpSpPr/>
        <p:nvPr/>
      </p:nvGrpSpPr>
      <p:grpSpPr>
        <a:xfrm>
          <a:off x="0" y="0"/>
          <a:ext cx="0" cy="0"/>
          <a:chOff x="0" y="0"/>
          <a:chExt cx="0" cy="0"/>
        </a:xfrm>
      </p:grpSpPr>
      <p:sp>
        <p:nvSpPr>
          <p:cNvPr id="6" name="TextBox 5"/>
          <p:cNvSpPr txBox="1"/>
          <p:nvPr/>
        </p:nvSpPr>
        <p:spPr>
          <a:xfrm>
            <a:off x="2133600" y="1587500"/>
            <a:ext cx="184666" cy="1554272"/>
          </a:xfrm>
          <a:prstGeom prst="rect">
            <a:avLst/>
          </a:prstGeom>
          <a:noFill/>
        </p:spPr>
        <p:txBody>
          <a:bodyPr wrap="none" rtlCol="0">
            <a:spAutoFit/>
          </a:bodyPr>
          <a:lstStyle/>
          <a:p>
            <a:endParaRPr lang="en-US" dirty="0"/>
          </a:p>
        </p:txBody>
      </p:sp>
      <p:sp>
        <p:nvSpPr>
          <p:cNvPr id="8" name="TextBox 7"/>
          <p:cNvSpPr txBox="1"/>
          <p:nvPr/>
        </p:nvSpPr>
        <p:spPr>
          <a:xfrm>
            <a:off x="8990079" y="2281508"/>
            <a:ext cx="19642261" cy="2708434"/>
          </a:xfrm>
          <a:prstGeom prst="rect">
            <a:avLst/>
          </a:prstGeom>
          <a:noFill/>
          <a:ln>
            <a:solidFill>
              <a:srgbClr val="FFFFFF"/>
            </a:solidFill>
          </a:ln>
        </p:spPr>
        <p:txBody>
          <a:bodyPr wrap="square" rtlCol="0">
            <a:spAutoFit/>
          </a:bodyPr>
          <a:lstStyle/>
          <a:p>
            <a:pPr algn="ctr"/>
            <a:r>
              <a:rPr lang="en-US" sz="8500" dirty="0" smtClean="0">
                <a:ln>
                  <a:solidFill>
                    <a:srgbClr val="000000"/>
                  </a:solidFill>
                </a:ln>
                <a:solidFill>
                  <a:srgbClr val="EBDDC3"/>
                </a:solidFill>
                <a:latin typeface="Impact"/>
                <a:cs typeface="Impact"/>
              </a:rPr>
              <a:t>Evaluating Colostrum Quality with Niacin Supplementation in the Diet of Dairy Cattle</a:t>
            </a:r>
            <a:endParaRPr lang="en-US" sz="8500" dirty="0">
              <a:ln>
                <a:solidFill>
                  <a:srgbClr val="000000"/>
                </a:solidFill>
              </a:ln>
              <a:solidFill>
                <a:srgbClr val="EBDDC3"/>
              </a:solidFill>
              <a:latin typeface="Impact"/>
              <a:cs typeface="Impact"/>
            </a:endParaRPr>
          </a:p>
        </p:txBody>
      </p:sp>
      <p:sp>
        <p:nvSpPr>
          <p:cNvPr id="9" name="TextBox 8"/>
          <p:cNvSpPr txBox="1"/>
          <p:nvPr/>
        </p:nvSpPr>
        <p:spPr>
          <a:xfrm>
            <a:off x="13934419" y="5248488"/>
            <a:ext cx="8944739" cy="2400657"/>
          </a:xfrm>
          <a:prstGeom prst="rect">
            <a:avLst/>
          </a:prstGeom>
          <a:noFill/>
          <a:ln>
            <a:solidFill>
              <a:schemeClr val="bg1"/>
            </a:solidFill>
          </a:ln>
        </p:spPr>
        <p:txBody>
          <a:bodyPr wrap="square" rtlCol="0">
            <a:spAutoFit/>
          </a:bodyPr>
          <a:lstStyle/>
          <a:p>
            <a:pPr algn="ctr"/>
            <a:r>
              <a:rPr lang="en-US" sz="2500" dirty="0" smtClean="0">
                <a:latin typeface="Optima"/>
                <a:cs typeface="Optima"/>
              </a:rPr>
              <a:t>Allison M. Pike</a:t>
            </a:r>
          </a:p>
          <a:p>
            <a:pPr algn="ctr"/>
            <a:endParaRPr lang="en-US" sz="2500" dirty="0" smtClean="0">
              <a:latin typeface="Optima"/>
              <a:cs typeface="Optima"/>
            </a:endParaRPr>
          </a:p>
          <a:p>
            <a:pPr algn="ctr"/>
            <a:r>
              <a:rPr lang="en-US" sz="2500" dirty="0" smtClean="0">
                <a:latin typeface="Optima"/>
                <a:cs typeface="Optima"/>
              </a:rPr>
              <a:t>Faculty Adviser: Dr. Peter S. Erickson</a:t>
            </a:r>
          </a:p>
          <a:p>
            <a:pPr algn="ctr"/>
            <a:r>
              <a:rPr lang="en-US" sz="2500" dirty="0" smtClean="0">
                <a:latin typeface="Optima"/>
                <a:cs typeface="Optima"/>
              </a:rPr>
              <a:t>Department of Biological Sciences</a:t>
            </a:r>
          </a:p>
          <a:p>
            <a:pPr algn="ctr"/>
            <a:r>
              <a:rPr lang="en-US" sz="2500" dirty="0" smtClean="0">
                <a:latin typeface="Optima"/>
                <a:cs typeface="Optima"/>
              </a:rPr>
              <a:t>University of New Hampshire</a:t>
            </a:r>
          </a:p>
          <a:p>
            <a:pPr algn="ctr"/>
            <a:r>
              <a:rPr lang="en-US" sz="2500" dirty="0" smtClean="0">
                <a:latin typeface="Optima"/>
                <a:cs typeface="Optima"/>
              </a:rPr>
              <a:t>Durham, NH</a:t>
            </a:r>
            <a:endParaRPr lang="en-US" sz="2500" dirty="0">
              <a:latin typeface="Optima"/>
              <a:cs typeface="Optima"/>
            </a:endParaRPr>
          </a:p>
        </p:txBody>
      </p:sp>
      <p:pic>
        <p:nvPicPr>
          <p:cNvPr id="10" name="Picture 9"/>
          <p:cNvPicPr>
            <a:picLocks noChangeAspect="1"/>
          </p:cNvPicPr>
          <p:nvPr/>
        </p:nvPicPr>
        <p:blipFill>
          <a:blip r:embed="rId2"/>
          <a:stretch>
            <a:fillRect/>
          </a:stretch>
        </p:blipFill>
        <p:spPr>
          <a:xfrm>
            <a:off x="36335468" y="3141772"/>
            <a:ext cx="6009830" cy="4507372"/>
          </a:xfrm>
          <a:prstGeom prst="rect">
            <a:avLst/>
          </a:prstGeom>
          <a:ln w="57150" cmpd="sng">
            <a:solidFill>
              <a:schemeClr val="tx1"/>
            </a:solidFill>
          </a:ln>
        </p:spPr>
      </p:pic>
      <p:pic>
        <p:nvPicPr>
          <p:cNvPr id="11" name="Picture 10"/>
          <p:cNvPicPr>
            <a:picLocks noChangeAspect="1"/>
          </p:cNvPicPr>
          <p:nvPr/>
        </p:nvPicPr>
        <p:blipFill>
          <a:blip r:embed="rId3"/>
          <a:stretch>
            <a:fillRect/>
          </a:stretch>
        </p:blipFill>
        <p:spPr>
          <a:xfrm>
            <a:off x="43191947" y="3141771"/>
            <a:ext cx="6009830" cy="4507373"/>
          </a:xfrm>
          <a:prstGeom prst="rect">
            <a:avLst/>
          </a:prstGeom>
          <a:ln w="57150" cmpd="sng">
            <a:solidFill>
              <a:schemeClr val="tx1"/>
            </a:solidFill>
          </a:ln>
        </p:spPr>
      </p:pic>
      <p:pic>
        <p:nvPicPr>
          <p:cNvPr id="12" name="Picture 11"/>
          <p:cNvPicPr>
            <a:picLocks noChangeAspect="1"/>
          </p:cNvPicPr>
          <p:nvPr/>
        </p:nvPicPr>
        <p:blipFill>
          <a:blip r:embed="rId4"/>
          <a:stretch>
            <a:fillRect/>
          </a:stretch>
        </p:blipFill>
        <p:spPr>
          <a:xfrm>
            <a:off x="29478989" y="3141772"/>
            <a:ext cx="6009830" cy="4507372"/>
          </a:xfrm>
          <a:prstGeom prst="rect">
            <a:avLst/>
          </a:prstGeom>
          <a:ln w="57150" cmpd="sng">
            <a:solidFill>
              <a:schemeClr val="tx1"/>
            </a:solidFill>
          </a:ln>
        </p:spPr>
      </p:pic>
      <p:pic>
        <p:nvPicPr>
          <p:cNvPr id="16" name="Picture 15"/>
          <p:cNvPicPr>
            <a:picLocks noChangeAspect="1"/>
          </p:cNvPicPr>
          <p:nvPr/>
        </p:nvPicPr>
        <p:blipFill>
          <a:blip r:embed="rId5"/>
          <a:stretch>
            <a:fillRect/>
          </a:stretch>
        </p:blipFill>
        <p:spPr>
          <a:xfrm>
            <a:off x="2133600" y="3141773"/>
            <a:ext cx="6009830" cy="4507372"/>
          </a:xfrm>
          <a:prstGeom prst="rect">
            <a:avLst/>
          </a:prstGeom>
          <a:ln w="57150" cap="flat" cmpd="sng" algn="ctr">
            <a:solidFill>
              <a:srgbClr val="000000"/>
            </a:solidFill>
            <a:prstDash val="solid"/>
            <a:round/>
            <a:headEnd type="none" w="med" len="med"/>
            <a:tailEnd type="none" w="med" len="med"/>
          </a:ln>
        </p:spPr>
      </p:pic>
      <p:sp>
        <p:nvSpPr>
          <p:cNvPr id="19" name="TextBox 18"/>
          <p:cNvSpPr txBox="1"/>
          <p:nvPr/>
        </p:nvSpPr>
        <p:spPr>
          <a:xfrm>
            <a:off x="2975811" y="10272396"/>
            <a:ext cx="13239716" cy="14096167"/>
          </a:xfrm>
          <a:prstGeom prst="rect">
            <a:avLst/>
          </a:prstGeom>
          <a:noFill/>
          <a:ln>
            <a:solidFill>
              <a:srgbClr val="FFFFFF"/>
            </a:solidFill>
          </a:ln>
        </p:spPr>
        <p:txBody>
          <a:bodyPr wrap="square" rtlCol="0">
            <a:spAutoFit/>
          </a:bodyPr>
          <a:lstStyle/>
          <a:p>
            <a:endParaRPr lang="en-US" sz="3500" dirty="0" smtClean="0">
              <a:latin typeface="Optima"/>
              <a:cs typeface="Optima"/>
            </a:endParaRPr>
          </a:p>
          <a:p>
            <a:endParaRPr lang="en-US" sz="3500" dirty="0" smtClean="0">
              <a:latin typeface="Optima"/>
              <a:cs typeface="Optima"/>
            </a:endParaRPr>
          </a:p>
          <a:p>
            <a:endParaRPr lang="en-US" sz="3500" dirty="0" smtClean="0">
              <a:latin typeface="Optima"/>
              <a:cs typeface="Optima"/>
            </a:endParaRPr>
          </a:p>
          <a:p>
            <a:endParaRPr lang="en-US" sz="3500" dirty="0" smtClean="0">
              <a:latin typeface="Optima"/>
              <a:cs typeface="Optima"/>
            </a:endParaRPr>
          </a:p>
          <a:p>
            <a:endParaRPr lang="en-US" sz="3500" dirty="0" smtClean="0">
              <a:latin typeface="Optima"/>
              <a:cs typeface="Optima"/>
            </a:endParaRPr>
          </a:p>
          <a:p>
            <a:endParaRPr lang="en-US" sz="3500" dirty="0" smtClean="0">
              <a:latin typeface="Optima"/>
              <a:cs typeface="Optima"/>
            </a:endParaRPr>
          </a:p>
          <a:p>
            <a:r>
              <a:rPr lang="en-US" sz="3500" dirty="0" smtClean="0">
                <a:latin typeface="Optima"/>
                <a:cs typeface="Optima"/>
              </a:rPr>
              <a:t>Dairy </a:t>
            </a:r>
            <a:r>
              <a:rPr lang="en-US" sz="3500" dirty="0">
                <a:latin typeface="Optima"/>
                <a:cs typeface="Optima"/>
              </a:rPr>
              <a:t>calves are born with a </a:t>
            </a:r>
            <a:r>
              <a:rPr lang="en-US" sz="3500" b="1" dirty="0">
                <a:solidFill>
                  <a:srgbClr val="EBDDC3"/>
                </a:solidFill>
                <a:latin typeface="Optima"/>
                <a:cs typeface="Optima"/>
              </a:rPr>
              <a:t>naive immune system</a:t>
            </a:r>
            <a:r>
              <a:rPr lang="en-US" sz="3500" dirty="0">
                <a:latin typeface="Optima"/>
                <a:cs typeface="Optima"/>
              </a:rPr>
              <a:t>, and must obtain passive immunity through ingestion of </a:t>
            </a:r>
            <a:r>
              <a:rPr lang="en-US" sz="3500" b="1" dirty="0">
                <a:solidFill>
                  <a:srgbClr val="EBDDC3"/>
                </a:solidFill>
                <a:latin typeface="Optima"/>
                <a:cs typeface="Optima"/>
              </a:rPr>
              <a:t>colostrum</a:t>
            </a:r>
            <a:r>
              <a:rPr lang="en-US" sz="3500" dirty="0">
                <a:latin typeface="Optima"/>
                <a:cs typeface="Optima"/>
              </a:rPr>
              <a:t>.  Colostrum provides the newborn with antimicrobial proteins, such as </a:t>
            </a:r>
            <a:r>
              <a:rPr lang="en-US" sz="3500" b="1" dirty="0">
                <a:solidFill>
                  <a:srgbClr val="EBDDC3"/>
                </a:solidFill>
                <a:latin typeface="Optima"/>
                <a:cs typeface="Optima"/>
              </a:rPr>
              <a:t>immunoglobulin G (</a:t>
            </a:r>
            <a:r>
              <a:rPr lang="en-US" sz="3500" b="1" dirty="0" err="1">
                <a:solidFill>
                  <a:srgbClr val="EBDDC3"/>
                </a:solidFill>
                <a:latin typeface="Optima"/>
                <a:cs typeface="Optima"/>
              </a:rPr>
              <a:t>IgG</a:t>
            </a:r>
            <a:r>
              <a:rPr lang="en-US" sz="3500" b="1" dirty="0">
                <a:solidFill>
                  <a:srgbClr val="EBDDC3"/>
                </a:solidFill>
                <a:latin typeface="Optima"/>
                <a:cs typeface="Optima"/>
              </a:rPr>
              <a:t>)</a:t>
            </a:r>
            <a:r>
              <a:rPr lang="en-US" sz="3500" dirty="0">
                <a:latin typeface="Optima"/>
                <a:cs typeface="Optima"/>
              </a:rPr>
              <a:t>, that protect it for the first few weeks of life. Calves that receive good quality colostrum (&gt;50 </a:t>
            </a:r>
            <a:r>
              <a:rPr lang="en-US" sz="3500" dirty="0" err="1">
                <a:latin typeface="Optima"/>
                <a:cs typeface="Optima"/>
              </a:rPr>
              <a:t>g</a:t>
            </a:r>
            <a:r>
              <a:rPr lang="en-US" sz="3500" dirty="0">
                <a:latin typeface="Optima"/>
                <a:cs typeface="Optima"/>
              </a:rPr>
              <a:t>/L of </a:t>
            </a:r>
            <a:r>
              <a:rPr lang="en-US" sz="3500" dirty="0" err="1">
                <a:latin typeface="Optima"/>
                <a:cs typeface="Optima"/>
              </a:rPr>
              <a:t>IgG</a:t>
            </a:r>
            <a:r>
              <a:rPr lang="en-US" sz="3500" dirty="0">
                <a:latin typeface="Optima"/>
                <a:cs typeface="Optima"/>
              </a:rPr>
              <a:t>) are </a:t>
            </a:r>
            <a:r>
              <a:rPr lang="en-US" sz="3500" b="1" dirty="0">
                <a:solidFill>
                  <a:srgbClr val="EBDDC3"/>
                </a:solidFill>
                <a:latin typeface="Optima"/>
                <a:cs typeface="Optima"/>
              </a:rPr>
              <a:t>more likely to survive </a:t>
            </a:r>
            <a:r>
              <a:rPr lang="en-US" sz="3500" dirty="0">
                <a:latin typeface="Optima"/>
                <a:cs typeface="Optima"/>
              </a:rPr>
              <a:t>to adulthood.</a:t>
            </a:r>
            <a:r>
              <a:rPr lang="en-US" sz="3500" dirty="0" smtClean="0">
                <a:latin typeface="Optima"/>
                <a:cs typeface="Optima"/>
              </a:rPr>
              <a:t> </a:t>
            </a:r>
          </a:p>
          <a:p>
            <a:endParaRPr lang="en-US" sz="3500" dirty="0" smtClean="0">
              <a:latin typeface="Optima"/>
              <a:cs typeface="Optima"/>
            </a:endParaRPr>
          </a:p>
          <a:p>
            <a:endParaRPr lang="en-US" sz="3500" dirty="0" smtClean="0">
              <a:latin typeface="Optima"/>
              <a:cs typeface="Optima"/>
            </a:endParaRPr>
          </a:p>
          <a:p>
            <a:r>
              <a:rPr lang="en-US" sz="3500" b="1" dirty="0">
                <a:solidFill>
                  <a:srgbClr val="EBDDC3"/>
                </a:solidFill>
                <a:latin typeface="Optima"/>
                <a:cs typeface="Optima"/>
              </a:rPr>
              <a:t>Niacin </a:t>
            </a:r>
            <a:r>
              <a:rPr lang="en-US" sz="3500" dirty="0">
                <a:latin typeface="Optima"/>
                <a:cs typeface="Optima"/>
              </a:rPr>
              <a:t>is a vasodilator that </a:t>
            </a:r>
            <a:r>
              <a:rPr lang="en-US" sz="3500" b="1" dirty="0">
                <a:solidFill>
                  <a:schemeClr val="bg2"/>
                </a:solidFill>
                <a:latin typeface="Optima"/>
                <a:cs typeface="Optima"/>
              </a:rPr>
              <a:t>may increase blood flow </a:t>
            </a:r>
            <a:r>
              <a:rPr lang="en-US" sz="3500" dirty="0">
                <a:latin typeface="Optima"/>
                <a:cs typeface="Optima"/>
              </a:rPr>
              <a:t>to the mammary gland during production of colostrum in the mother. </a:t>
            </a:r>
            <a:r>
              <a:rPr lang="en-US" sz="3500" b="1" dirty="0">
                <a:solidFill>
                  <a:srgbClr val="EBDDC3"/>
                </a:solidFill>
                <a:latin typeface="Optima"/>
                <a:cs typeface="Optima"/>
              </a:rPr>
              <a:t>Blood </a:t>
            </a:r>
            <a:r>
              <a:rPr lang="en-US" sz="3500" dirty="0">
                <a:latin typeface="Optima"/>
                <a:cs typeface="Optima"/>
              </a:rPr>
              <a:t>is the primary </a:t>
            </a:r>
            <a:r>
              <a:rPr lang="en-US" sz="3500" b="1" dirty="0">
                <a:solidFill>
                  <a:srgbClr val="EBDDC3"/>
                </a:solidFill>
                <a:latin typeface="Optima"/>
                <a:cs typeface="Optima"/>
              </a:rPr>
              <a:t>source of nutrients </a:t>
            </a:r>
            <a:r>
              <a:rPr lang="en-US" sz="3500" dirty="0">
                <a:latin typeface="Optima"/>
                <a:cs typeface="Optima"/>
              </a:rPr>
              <a:t>for the milk, and therefore an increase in blood flow to the mammary gland can </a:t>
            </a:r>
            <a:r>
              <a:rPr lang="en-US" sz="3500" b="1" dirty="0">
                <a:solidFill>
                  <a:srgbClr val="EBDDC3"/>
                </a:solidFill>
                <a:latin typeface="Optima"/>
                <a:cs typeface="Optima"/>
              </a:rPr>
              <a:t>produce more milk</a:t>
            </a:r>
            <a:r>
              <a:rPr lang="en-US" sz="3500" dirty="0">
                <a:solidFill>
                  <a:srgbClr val="EBDDC3"/>
                </a:solidFill>
                <a:latin typeface="Optima"/>
                <a:cs typeface="Optima"/>
              </a:rPr>
              <a:t> </a:t>
            </a:r>
            <a:r>
              <a:rPr lang="en-US" sz="3500" dirty="0">
                <a:solidFill>
                  <a:srgbClr val="000000"/>
                </a:solidFill>
                <a:latin typeface="Optima"/>
                <a:cs typeface="Optima"/>
              </a:rPr>
              <a:t>of </a:t>
            </a:r>
            <a:r>
              <a:rPr lang="en-US" sz="3500" b="1" dirty="0">
                <a:solidFill>
                  <a:srgbClr val="EBDDC3"/>
                </a:solidFill>
                <a:latin typeface="Optima"/>
                <a:cs typeface="Optima"/>
              </a:rPr>
              <a:t>better quality</a:t>
            </a:r>
            <a:r>
              <a:rPr lang="en-US" sz="3500" dirty="0">
                <a:latin typeface="Optima"/>
                <a:cs typeface="Optima"/>
              </a:rPr>
              <a:t>. </a:t>
            </a:r>
          </a:p>
          <a:p>
            <a:r>
              <a:rPr lang="en-US" sz="3500" dirty="0" smtClean="0">
                <a:latin typeface="Optima"/>
                <a:cs typeface="Optima"/>
              </a:rPr>
              <a:t> </a:t>
            </a:r>
          </a:p>
          <a:p>
            <a:endParaRPr lang="en-US" sz="3500" dirty="0" smtClean="0">
              <a:latin typeface="Optima"/>
              <a:cs typeface="Optima"/>
            </a:endParaRPr>
          </a:p>
          <a:p>
            <a:r>
              <a:rPr lang="en-US" sz="3500" b="1" dirty="0" smtClean="0">
                <a:solidFill>
                  <a:srgbClr val="EBDDC3"/>
                </a:solidFill>
                <a:latin typeface="Optima"/>
                <a:cs typeface="Optima"/>
              </a:rPr>
              <a:t>Pregnant </a:t>
            </a:r>
            <a:r>
              <a:rPr lang="en-US" sz="3500" b="1" dirty="0">
                <a:solidFill>
                  <a:srgbClr val="EBDDC3"/>
                </a:solidFill>
                <a:latin typeface="Optima"/>
                <a:cs typeface="Optima"/>
              </a:rPr>
              <a:t>cows </a:t>
            </a:r>
            <a:r>
              <a:rPr lang="en-US" sz="3500" dirty="0">
                <a:latin typeface="Optima"/>
                <a:cs typeface="Optima"/>
              </a:rPr>
              <a:t>were fed </a:t>
            </a:r>
            <a:r>
              <a:rPr lang="en-US" sz="3500" b="1" dirty="0">
                <a:solidFill>
                  <a:srgbClr val="EBDDC3"/>
                </a:solidFill>
                <a:latin typeface="Optima"/>
                <a:cs typeface="Optima"/>
              </a:rPr>
              <a:t>a supplement of niacin </a:t>
            </a:r>
            <a:r>
              <a:rPr lang="en-US" sz="3500" dirty="0">
                <a:latin typeface="Optima"/>
                <a:cs typeface="Optima"/>
              </a:rPr>
              <a:t>(48 </a:t>
            </a:r>
            <a:r>
              <a:rPr lang="en-US" sz="3500" dirty="0" err="1">
                <a:latin typeface="Optima"/>
                <a:cs typeface="Optima"/>
              </a:rPr>
              <a:t>g</a:t>
            </a:r>
            <a:r>
              <a:rPr lang="en-US" sz="3500" dirty="0">
                <a:latin typeface="Optima"/>
                <a:cs typeface="Optima"/>
              </a:rPr>
              <a:t>/day) for 3 weeks before parturition. This experiment investigated </a:t>
            </a:r>
            <a:r>
              <a:rPr lang="en-US" sz="3500" b="1" dirty="0">
                <a:solidFill>
                  <a:srgbClr val="EBDDC3"/>
                </a:solidFill>
                <a:latin typeface="Optima"/>
                <a:cs typeface="Optima"/>
              </a:rPr>
              <a:t>the effect of the supplemental niacin </a:t>
            </a:r>
            <a:r>
              <a:rPr lang="en-US" sz="3500" dirty="0">
                <a:latin typeface="Optima"/>
                <a:cs typeface="Optima"/>
              </a:rPr>
              <a:t>on the </a:t>
            </a:r>
            <a:r>
              <a:rPr lang="en-US" sz="3500" b="1" dirty="0">
                <a:solidFill>
                  <a:schemeClr val="bg2"/>
                </a:solidFill>
                <a:latin typeface="Optima"/>
                <a:cs typeface="Optima"/>
              </a:rPr>
              <a:t>quality of the colostrum</a:t>
            </a:r>
            <a:r>
              <a:rPr lang="en-US" sz="3500" dirty="0">
                <a:latin typeface="Optima"/>
                <a:cs typeface="Optima"/>
              </a:rPr>
              <a:t>, measured by the concentration of </a:t>
            </a:r>
            <a:r>
              <a:rPr lang="en-US" sz="3500" dirty="0" err="1">
                <a:latin typeface="Optima"/>
                <a:cs typeface="Optima"/>
              </a:rPr>
              <a:t>IgG</a:t>
            </a:r>
            <a:r>
              <a:rPr lang="en-US" sz="3500" dirty="0">
                <a:latin typeface="Optima"/>
                <a:cs typeface="Optima"/>
              </a:rPr>
              <a:t> (in </a:t>
            </a:r>
            <a:r>
              <a:rPr lang="en-US" sz="3500" dirty="0" err="1">
                <a:latin typeface="Optima"/>
                <a:cs typeface="Optima"/>
              </a:rPr>
              <a:t>g</a:t>
            </a:r>
            <a:r>
              <a:rPr lang="en-US" sz="3500" dirty="0">
                <a:latin typeface="Optima"/>
                <a:cs typeface="Optima"/>
              </a:rPr>
              <a:t>/L).</a:t>
            </a:r>
          </a:p>
          <a:p>
            <a:endParaRPr lang="en-US" sz="3500" dirty="0">
              <a:latin typeface="Optima"/>
              <a:cs typeface="Optima"/>
            </a:endParaRPr>
          </a:p>
        </p:txBody>
      </p:sp>
      <p:sp>
        <p:nvSpPr>
          <p:cNvPr id="20" name="TextBox 19"/>
          <p:cNvSpPr txBox="1"/>
          <p:nvPr/>
        </p:nvSpPr>
        <p:spPr>
          <a:xfrm>
            <a:off x="2975811" y="9144441"/>
            <a:ext cx="13239716" cy="861774"/>
          </a:xfrm>
          <a:prstGeom prst="rect">
            <a:avLst/>
          </a:prstGeom>
          <a:noFill/>
          <a:ln>
            <a:solidFill>
              <a:srgbClr val="FFFFFF"/>
            </a:solidFill>
          </a:ln>
        </p:spPr>
        <p:txBody>
          <a:bodyPr wrap="square" rtlCol="0">
            <a:spAutoFit/>
          </a:bodyPr>
          <a:lstStyle/>
          <a:p>
            <a:r>
              <a:rPr lang="en-US" sz="5000" dirty="0" smtClean="0">
                <a:ln>
                  <a:solidFill>
                    <a:srgbClr val="000000"/>
                  </a:solidFill>
                </a:ln>
                <a:solidFill>
                  <a:schemeClr val="bg2"/>
                </a:solidFill>
                <a:latin typeface="Impact"/>
                <a:cs typeface="Impact"/>
              </a:rPr>
              <a:t>Intr</a:t>
            </a:r>
            <a:r>
              <a:rPr lang="en-US" sz="5000" dirty="0" smtClean="0">
                <a:ln>
                  <a:solidFill>
                    <a:srgbClr val="000000"/>
                  </a:solidFill>
                </a:ln>
                <a:solidFill>
                  <a:srgbClr val="EBDDC3"/>
                </a:solidFill>
                <a:latin typeface="Impact"/>
                <a:cs typeface="Impact"/>
              </a:rPr>
              <a:t>oduction</a:t>
            </a:r>
            <a:endParaRPr lang="en-US" sz="5000" dirty="0">
              <a:ln>
                <a:solidFill>
                  <a:srgbClr val="000000"/>
                </a:solidFill>
              </a:ln>
              <a:solidFill>
                <a:srgbClr val="EBDDC3"/>
              </a:solidFill>
              <a:latin typeface="Impact"/>
              <a:cs typeface="Impact"/>
            </a:endParaRPr>
          </a:p>
        </p:txBody>
      </p:sp>
      <p:sp>
        <p:nvSpPr>
          <p:cNvPr id="21" name="TextBox 20"/>
          <p:cNvSpPr txBox="1"/>
          <p:nvPr/>
        </p:nvSpPr>
        <p:spPr>
          <a:xfrm>
            <a:off x="19232315" y="10272397"/>
            <a:ext cx="13239716" cy="14096167"/>
          </a:xfrm>
          <a:prstGeom prst="rect">
            <a:avLst/>
          </a:prstGeom>
          <a:noFill/>
          <a:ln>
            <a:solidFill>
              <a:srgbClr val="FFFFFF"/>
            </a:solidFill>
            <a:round/>
          </a:ln>
        </p:spPr>
        <p:txBody>
          <a:bodyPr wrap="square" rtlCol="0">
            <a:spAutoFit/>
          </a:bodyPr>
          <a:lstStyle/>
          <a:p>
            <a:endParaRPr lang="en-US" sz="3500" dirty="0" smtClean="0">
              <a:latin typeface="Optima"/>
              <a:cs typeface="Optima"/>
            </a:endParaRPr>
          </a:p>
          <a:p>
            <a:r>
              <a:rPr lang="en-US" sz="3500" dirty="0" smtClean="0">
                <a:latin typeface="Optima"/>
                <a:cs typeface="Optima"/>
              </a:rPr>
              <a:t>3 </a:t>
            </a:r>
            <a:r>
              <a:rPr lang="en-US" sz="3500" dirty="0">
                <a:latin typeface="Optima"/>
                <a:cs typeface="Optima"/>
              </a:rPr>
              <a:t>farms in New Hampshire participated in this study</a:t>
            </a:r>
            <a:r>
              <a:rPr lang="en-US" sz="3500" dirty="0">
                <a:solidFill>
                  <a:srgbClr val="000000"/>
                </a:solidFill>
                <a:latin typeface="Optima"/>
                <a:cs typeface="Optima"/>
              </a:rPr>
              <a:t>:</a:t>
            </a:r>
            <a:r>
              <a:rPr lang="en-US" sz="3500" dirty="0">
                <a:solidFill>
                  <a:srgbClr val="A17C36"/>
                </a:solidFill>
                <a:latin typeface="Optima"/>
                <a:cs typeface="Optima"/>
              </a:rPr>
              <a:t> </a:t>
            </a:r>
            <a:r>
              <a:rPr lang="en-US" sz="3500" b="1" dirty="0" err="1">
                <a:solidFill>
                  <a:srgbClr val="EBDDC3"/>
                </a:solidFill>
                <a:latin typeface="Optima"/>
                <a:cs typeface="Optima"/>
              </a:rPr>
              <a:t>MacGlaflin</a:t>
            </a:r>
            <a:r>
              <a:rPr lang="en-US" sz="3500" b="1" dirty="0">
                <a:solidFill>
                  <a:srgbClr val="EBDDC3"/>
                </a:solidFill>
                <a:latin typeface="Optima"/>
                <a:cs typeface="Optima"/>
              </a:rPr>
              <a:t> Farm</a:t>
            </a:r>
            <a:r>
              <a:rPr lang="en-US" sz="3500" dirty="0">
                <a:solidFill>
                  <a:srgbClr val="EBDDC3"/>
                </a:solidFill>
                <a:latin typeface="Optima"/>
                <a:cs typeface="Optima"/>
              </a:rPr>
              <a:t> </a:t>
            </a:r>
            <a:r>
              <a:rPr lang="en-US" sz="3500" dirty="0">
                <a:latin typeface="Optima"/>
                <a:cs typeface="Optima"/>
              </a:rPr>
              <a:t>(Claremont, NH), </a:t>
            </a:r>
            <a:r>
              <a:rPr lang="en-US" sz="3500" b="1" dirty="0" err="1">
                <a:solidFill>
                  <a:srgbClr val="EBDDC3"/>
                </a:solidFill>
                <a:latin typeface="Optima"/>
                <a:cs typeface="Optima"/>
              </a:rPr>
              <a:t>Tullando</a:t>
            </a:r>
            <a:r>
              <a:rPr lang="en-US" sz="3500" b="1" dirty="0">
                <a:solidFill>
                  <a:srgbClr val="EBDDC3"/>
                </a:solidFill>
                <a:latin typeface="Optima"/>
                <a:cs typeface="Optima"/>
              </a:rPr>
              <a:t> Farm</a:t>
            </a:r>
            <a:r>
              <a:rPr lang="en-US" sz="3500" dirty="0">
                <a:solidFill>
                  <a:srgbClr val="EBDDC3"/>
                </a:solidFill>
                <a:latin typeface="Optima"/>
                <a:cs typeface="Optima"/>
              </a:rPr>
              <a:t> </a:t>
            </a:r>
            <a:r>
              <a:rPr lang="en-US" sz="3500" dirty="0">
                <a:latin typeface="Optima"/>
                <a:cs typeface="Optima"/>
              </a:rPr>
              <a:t>(</a:t>
            </a:r>
            <a:r>
              <a:rPr lang="en-US" sz="3500" dirty="0" err="1">
                <a:latin typeface="Optima"/>
                <a:cs typeface="Optima"/>
              </a:rPr>
              <a:t>Orford</a:t>
            </a:r>
            <a:r>
              <a:rPr lang="en-US" sz="3500" dirty="0">
                <a:latin typeface="Optima"/>
                <a:cs typeface="Optima"/>
              </a:rPr>
              <a:t>, NH), and </a:t>
            </a:r>
            <a:r>
              <a:rPr lang="en-US" sz="3500" b="1" dirty="0">
                <a:solidFill>
                  <a:srgbClr val="EBDDC3"/>
                </a:solidFill>
                <a:latin typeface="Optima"/>
                <a:cs typeface="Optima"/>
              </a:rPr>
              <a:t>Forbes Farm</a:t>
            </a:r>
            <a:r>
              <a:rPr lang="en-US" sz="3500" dirty="0">
                <a:solidFill>
                  <a:srgbClr val="EBDDC3"/>
                </a:solidFill>
                <a:latin typeface="Optima"/>
                <a:cs typeface="Optima"/>
              </a:rPr>
              <a:t> </a:t>
            </a:r>
            <a:r>
              <a:rPr lang="en-US" sz="3500" dirty="0">
                <a:latin typeface="Optima"/>
                <a:cs typeface="Optima"/>
              </a:rPr>
              <a:t>(Lancaster, NH). Farms fed pre-fresh cows either</a:t>
            </a:r>
            <a:r>
              <a:rPr lang="en-US" sz="3500" dirty="0" smtClean="0">
                <a:latin typeface="Optima"/>
                <a:cs typeface="Optima"/>
              </a:rPr>
              <a:t> supplemental niacin (48 </a:t>
            </a:r>
            <a:r>
              <a:rPr lang="en-US" sz="3500" dirty="0" err="1" smtClean="0">
                <a:latin typeface="Optima"/>
                <a:cs typeface="Optima"/>
              </a:rPr>
              <a:t>g</a:t>
            </a:r>
            <a:r>
              <a:rPr lang="en-US" sz="3500" dirty="0" smtClean="0">
                <a:latin typeface="Optima"/>
                <a:cs typeface="Optima"/>
              </a:rPr>
              <a:t>/head/day) or control for </a:t>
            </a:r>
            <a:r>
              <a:rPr lang="en-US" sz="3500" dirty="0">
                <a:latin typeface="Optima"/>
                <a:cs typeface="Optima"/>
              </a:rPr>
              <a:t>approximately 3 weeks before parturition. Milkers took a sample of colostrum from each cow at the first milking after parturition. Samples were frozen prior to</a:t>
            </a:r>
            <a:r>
              <a:rPr lang="en-US" sz="3500" dirty="0" smtClean="0">
                <a:latin typeface="Optima"/>
                <a:cs typeface="Optima"/>
              </a:rPr>
              <a:t> determination of </a:t>
            </a:r>
            <a:r>
              <a:rPr lang="en-US" sz="3500" dirty="0" err="1" smtClean="0">
                <a:latin typeface="Optima"/>
                <a:cs typeface="Optima"/>
              </a:rPr>
              <a:t>IgG</a:t>
            </a:r>
            <a:r>
              <a:rPr lang="en-US" sz="3500" dirty="0" smtClean="0">
                <a:latin typeface="Optima"/>
                <a:cs typeface="Optima"/>
              </a:rPr>
              <a:t> </a:t>
            </a:r>
            <a:r>
              <a:rPr lang="en-US" sz="3500" dirty="0">
                <a:latin typeface="Optima"/>
                <a:cs typeface="Optima"/>
              </a:rPr>
              <a:t>concentration. </a:t>
            </a:r>
          </a:p>
          <a:p>
            <a:r>
              <a:rPr lang="en-US" sz="3500" dirty="0" smtClean="0">
                <a:latin typeface="Optima"/>
                <a:cs typeface="Optima"/>
              </a:rPr>
              <a:t> </a:t>
            </a:r>
          </a:p>
          <a:p>
            <a:endParaRPr lang="en-US" sz="3500" b="1" dirty="0" smtClean="0">
              <a:latin typeface="Optima"/>
              <a:cs typeface="Optima"/>
            </a:endParaRPr>
          </a:p>
          <a:p>
            <a:endParaRPr lang="en-US" sz="3500" b="1" dirty="0" smtClean="0">
              <a:latin typeface="Optima"/>
              <a:cs typeface="Optima"/>
            </a:endParaRPr>
          </a:p>
          <a:p>
            <a:endParaRPr lang="en-US" sz="3500" b="1" dirty="0" smtClean="0">
              <a:latin typeface="Optima"/>
              <a:cs typeface="Optima"/>
            </a:endParaRPr>
          </a:p>
          <a:p>
            <a:endParaRPr lang="en-US" sz="3500" b="1" dirty="0" smtClean="0">
              <a:latin typeface="Optima"/>
              <a:cs typeface="Optima"/>
            </a:endParaRPr>
          </a:p>
          <a:p>
            <a:endParaRPr lang="en-US" sz="3500" b="1" dirty="0" smtClean="0">
              <a:latin typeface="Optima"/>
              <a:cs typeface="Optima"/>
            </a:endParaRPr>
          </a:p>
          <a:p>
            <a:endParaRPr lang="en-US" sz="3500" b="1" dirty="0" smtClean="0">
              <a:latin typeface="Optima"/>
              <a:cs typeface="Optima"/>
            </a:endParaRPr>
          </a:p>
          <a:p>
            <a:endParaRPr lang="en-US" sz="3500" b="1" dirty="0" smtClean="0">
              <a:latin typeface="Optima"/>
              <a:cs typeface="Optima"/>
            </a:endParaRPr>
          </a:p>
          <a:p>
            <a:r>
              <a:rPr lang="en-US" sz="3500" b="1" dirty="0" smtClean="0">
                <a:solidFill>
                  <a:srgbClr val="EBDDC3"/>
                </a:solidFill>
                <a:latin typeface="Optima"/>
                <a:cs typeface="Optima"/>
              </a:rPr>
              <a:t>Sample </a:t>
            </a:r>
            <a:r>
              <a:rPr lang="en-US" sz="3500" b="1" dirty="0">
                <a:solidFill>
                  <a:srgbClr val="EBDDC3"/>
                </a:solidFill>
                <a:latin typeface="Optima"/>
                <a:cs typeface="Optima"/>
              </a:rPr>
              <a:t>Testing</a:t>
            </a:r>
          </a:p>
          <a:p>
            <a:pPr lvl="0">
              <a:buFont typeface="Arial"/>
              <a:buChar char="•"/>
            </a:pPr>
            <a:r>
              <a:rPr lang="en-US" sz="3500" dirty="0">
                <a:latin typeface="Optima"/>
                <a:cs typeface="Optima"/>
              </a:rPr>
              <a:t>Dilute thawed samples 5-fold with de-ionized water</a:t>
            </a:r>
          </a:p>
          <a:p>
            <a:pPr lvl="0">
              <a:buFont typeface="Arial"/>
              <a:buChar char="•"/>
            </a:pPr>
            <a:r>
              <a:rPr lang="en-US" sz="3500" dirty="0">
                <a:latin typeface="Optima"/>
                <a:cs typeface="Optima"/>
              </a:rPr>
              <a:t>Pipette 5 μL of each standard onto assay plate, one well per standard</a:t>
            </a:r>
          </a:p>
          <a:p>
            <a:pPr lvl="0">
              <a:buFont typeface="Arial"/>
              <a:buChar char="•"/>
            </a:pPr>
            <a:r>
              <a:rPr lang="en-US" sz="3500" dirty="0">
                <a:latin typeface="Optima"/>
                <a:cs typeface="Optima"/>
              </a:rPr>
              <a:t>Pipette 5 μL of each diluted sample onto assay plate, two wells per sample</a:t>
            </a:r>
          </a:p>
          <a:p>
            <a:pPr lvl="0">
              <a:buFont typeface="Arial"/>
              <a:buChar char="•"/>
            </a:pPr>
            <a:r>
              <a:rPr lang="en-US" sz="3500" dirty="0">
                <a:latin typeface="Optima"/>
                <a:cs typeface="Optima"/>
              </a:rPr>
              <a:t>Allow plate to sit at room temperature for 24 hours</a:t>
            </a:r>
          </a:p>
          <a:p>
            <a:pPr lvl="0">
              <a:buFont typeface="Arial"/>
              <a:buChar char="•"/>
            </a:pPr>
            <a:r>
              <a:rPr lang="en-US" sz="3500" dirty="0">
                <a:latin typeface="Optima"/>
                <a:cs typeface="Optima"/>
              </a:rPr>
              <a:t>Measure diameter of each well after 24 hours, using a plate reader</a:t>
            </a:r>
          </a:p>
          <a:p>
            <a:pPr lvl="0">
              <a:buFont typeface="Arial"/>
              <a:buChar char="•"/>
            </a:pPr>
            <a:r>
              <a:rPr lang="en-US" sz="3500" dirty="0">
                <a:latin typeface="Optima"/>
                <a:cs typeface="Optima"/>
              </a:rPr>
              <a:t>Perform standard-curve analysis</a:t>
            </a:r>
          </a:p>
          <a:p>
            <a:endParaRPr lang="en-US" sz="3500" dirty="0">
              <a:latin typeface="Optima"/>
              <a:cs typeface="Optima"/>
            </a:endParaRPr>
          </a:p>
        </p:txBody>
      </p:sp>
      <p:sp>
        <p:nvSpPr>
          <p:cNvPr id="23" name="TextBox 22"/>
          <p:cNvSpPr txBox="1"/>
          <p:nvPr/>
        </p:nvSpPr>
        <p:spPr>
          <a:xfrm>
            <a:off x="19232315" y="9144441"/>
            <a:ext cx="13239716" cy="861774"/>
          </a:xfrm>
          <a:prstGeom prst="rect">
            <a:avLst/>
          </a:prstGeom>
          <a:noFill/>
          <a:ln>
            <a:solidFill>
              <a:schemeClr val="bg1"/>
            </a:solidFill>
          </a:ln>
        </p:spPr>
        <p:txBody>
          <a:bodyPr wrap="square" rtlCol="0">
            <a:spAutoFit/>
          </a:bodyPr>
          <a:lstStyle/>
          <a:p>
            <a:r>
              <a:rPr lang="en-US" sz="5000" dirty="0" smtClean="0">
                <a:ln>
                  <a:solidFill>
                    <a:schemeClr val="tx1"/>
                  </a:solidFill>
                </a:ln>
                <a:solidFill>
                  <a:srgbClr val="EBDDC3"/>
                </a:solidFill>
                <a:latin typeface="Impact"/>
                <a:cs typeface="Impact"/>
              </a:rPr>
              <a:t>Materials and Methods</a:t>
            </a:r>
            <a:endParaRPr lang="en-US" sz="5000" dirty="0">
              <a:ln>
                <a:solidFill>
                  <a:schemeClr val="tx1"/>
                </a:solidFill>
              </a:ln>
              <a:solidFill>
                <a:srgbClr val="EBDDC3"/>
              </a:solidFill>
              <a:latin typeface="Impact"/>
              <a:cs typeface="Impact"/>
            </a:endParaRPr>
          </a:p>
        </p:txBody>
      </p:sp>
      <p:sp>
        <p:nvSpPr>
          <p:cNvPr id="26" name="Rectangle 25"/>
          <p:cNvSpPr/>
          <p:nvPr/>
        </p:nvSpPr>
        <p:spPr>
          <a:xfrm>
            <a:off x="35488819" y="10272396"/>
            <a:ext cx="13239716" cy="2246769"/>
          </a:xfrm>
          <a:prstGeom prst="rect">
            <a:avLst/>
          </a:prstGeom>
          <a:ln>
            <a:solidFill>
              <a:srgbClr val="FFFFFF"/>
            </a:solidFill>
          </a:ln>
        </p:spPr>
        <p:txBody>
          <a:bodyPr wrap="square">
            <a:spAutoFit/>
          </a:bodyPr>
          <a:lstStyle/>
          <a:p>
            <a:endParaRPr lang="en-US" sz="3500" dirty="0">
              <a:latin typeface="Optima"/>
              <a:cs typeface="Optima"/>
            </a:endParaRPr>
          </a:p>
          <a:p>
            <a:r>
              <a:rPr lang="en-US" sz="3500" dirty="0" smtClean="0">
                <a:latin typeface="Optima"/>
                <a:cs typeface="Optima"/>
              </a:rPr>
              <a:t>4 </a:t>
            </a:r>
            <a:r>
              <a:rPr lang="en-US" sz="3500" dirty="0">
                <a:latin typeface="Optima"/>
                <a:cs typeface="Optima"/>
              </a:rPr>
              <a:t>total assay plates were run, testing a total of 36 samples (each run in duplicate). The average </a:t>
            </a:r>
            <a:r>
              <a:rPr lang="en-US" sz="3500" dirty="0" err="1">
                <a:latin typeface="Optima"/>
                <a:cs typeface="Optima"/>
              </a:rPr>
              <a:t>IgG</a:t>
            </a:r>
            <a:r>
              <a:rPr lang="en-US" sz="3500" dirty="0">
                <a:latin typeface="Optima"/>
                <a:cs typeface="Optima"/>
              </a:rPr>
              <a:t> content was determined for each treatment</a:t>
            </a:r>
            <a:r>
              <a:rPr lang="en-US" sz="3500" dirty="0" smtClean="0">
                <a:latin typeface="Optima"/>
                <a:cs typeface="Optima"/>
              </a:rPr>
              <a:t>.</a:t>
            </a:r>
          </a:p>
        </p:txBody>
      </p:sp>
      <p:sp>
        <p:nvSpPr>
          <p:cNvPr id="27" name="TextBox 26"/>
          <p:cNvSpPr txBox="1"/>
          <p:nvPr/>
        </p:nvSpPr>
        <p:spPr>
          <a:xfrm>
            <a:off x="35488819" y="9144441"/>
            <a:ext cx="13239716" cy="861774"/>
          </a:xfrm>
          <a:prstGeom prst="rect">
            <a:avLst/>
          </a:prstGeom>
          <a:noFill/>
          <a:ln>
            <a:solidFill>
              <a:srgbClr val="FFFFFF"/>
            </a:solidFill>
          </a:ln>
        </p:spPr>
        <p:txBody>
          <a:bodyPr wrap="square" rtlCol="0">
            <a:spAutoFit/>
          </a:bodyPr>
          <a:lstStyle/>
          <a:p>
            <a:r>
              <a:rPr lang="en-US" sz="5000" dirty="0" smtClean="0">
                <a:ln>
                  <a:solidFill>
                    <a:srgbClr val="000000"/>
                  </a:solidFill>
                </a:ln>
                <a:solidFill>
                  <a:srgbClr val="EBDDC3"/>
                </a:solidFill>
                <a:latin typeface="Impact"/>
                <a:cs typeface="Impact"/>
              </a:rPr>
              <a:t>Results</a:t>
            </a:r>
            <a:endParaRPr lang="en-US" sz="5000" dirty="0">
              <a:ln>
                <a:solidFill>
                  <a:srgbClr val="000000"/>
                </a:solidFill>
              </a:ln>
              <a:solidFill>
                <a:srgbClr val="EBDDC3"/>
              </a:solidFill>
              <a:latin typeface="Impact"/>
              <a:cs typeface="Impact"/>
            </a:endParaRPr>
          </a:p>
        </p:txBody>
      </p:sp>
      <p:sp>
        <p:nvSpPr>
          <p:cNvPr id="28" name="TextBox 27"/>
          <p:cNvSpPr txBox="1"/>
          <p:nvPr/>
        </p:nvSpPr>
        <p:spPr>
          <a:xfrm>
            <a:off x="35738140" y="24403360"/>
            <a:ext cx="13239716" cy="861774"/>
          </a:xfrm>
          <a:prstGeom prst="rect">
            <a:avLst/>
          </a:prstGeom>
          <a:noFill/>
          <a:ln>
            <a:solidFill>
              <a:srgbClr val="FFFFFF"/>
            </a:solidFill>
          </a:ln>
        </p:spPr>
        <p:txBody>
          <a:bodyPr wrap="square" rtlCol="0">
            <a:spAutoFit/>
          </a:bodyPr>
          <a:lstStyle/>
          <a:p>
            <a:r>
              <a:rPr lang="en-US" sz="5000" dirty="0" smtClean="0">
                <a:ln>
                  <a:solidFill>
                    <a:schemeClr val="tx1"/>
                  </a:solidFill>
                </a:ln>
                <a:solidFill>
                  <a:srgbClr val="EBDDC3"/>
                </a:solidFill>
                <a:latin typeface="Impact"/>
                <a:cs typeface="Impact"/>
              </a:rPr>
              <a:t>Conclusion</a:t>
            </a:r>
            <a:endParaRPr lang="en-US" sz="5000" dirty="0">
              <a:ln>
                <a:solidFill>
                  <a:schemeClr val="tx1"/>
                </a:solidFill>
              </a:ln>
              <a:solidFill>
                <a:srgbClr val="EBDDC3"/>
              </a:solidFill>
              <a:latin typeface="Impact"/>
              <a:cs typeface="Impact"/>
            </a:endParaRPr>
          </a:p>
        </p:txBody>
      </p:sp>
      <p:sp>
        <p:nvSpPr>
          <p:cNvPr id="29" name="TextBox 28"/>
          <p:cNvSpPr txBox="1"/>
          <p:nvPr/>
        </p:nvSpPr>
        <p:spPr>
          <a:xfrm>
            <a:off x="35750840" y="25542172"/>
            <a:ext cx="13239716" cy="3862596"/>
          </a:xfrm>
          <a:prstGeom prst="rect">
            <a:avLst/>
          </a:prstGeom>
          <a:noFill/>
          <a:ln>
            <a:solidFill>
              <a:srgbClr val="FFFFFF"/>
            </a:solidFill>
          </a:ln>
        </p:spPr>
        <p:txBody>
          <a:bodyPr wrap="square" rtlCol="0">
            <a:spAutoFit/>
          </a:bodyPr>
          <a:lstStyle/>
          <a:p>
            <a:endParaRPr lang="en-US" sz="3500" dirty="0" smtClean="0">
              <a:latin typeface="Optima"/>
              <a:cs typeface="Optima"/>
            </a:endParaRPr>
          </a:p>
          <a:p>
            <a:r>
              <a:rPr lang="en-US" sz="3500" dirty="0" smtClean="0">
                <a:latin typeface="Optima"/>
                <a:cs typeface="Optima"/>
              </a:rPr>
              <a:t>Due </a:t>
            </a:r>
            <a:r>
              <a:rPr lang="en-US" sz="3500" dirty="0">
                <a:latin typeface="Optima"/>
                <a:cs typeface="Optima"/>
              </a:rPr>
              <a:t>to the </a:t>
            </a:r>
            <a:r>
              <a:rPr lang="en-US" sz="3500" b="1" dirty="0">
                <a:solidFill>
                  <a:srgbClr val="EBDDC3"/>
                </a:solidFill>
                <a:latin typeface="Optima"/>
                <a:cs typeface="Optima"/>
              </a:rPr>
              <a:t>limited number of samples </a:t>
            </a:r>
            <a:r>
              <a:rPr lang="en-US" sz="3500" dirty="0">
                <a:latin typeface="Optima"/>
                <a:cs typeface="Optima"/>
              </a:rPr>
              <a:t>for each treatment</a:t>
            </a:r>
            <a:r>
              <a:rPr lang="en-US" sz="3500" dirty="0">
                <a:solidFill>
                  <a:srgbClr val="000000"/>
                </a:solidFill>
                <a:latin typeface="Optima"/>
                <a:cs typeface="Optima"/>
              </a:rPr>
              <a:t>,</a:t>
            </a:r>
            <a:r>
              <a:rPr lang="en-US" sz="3500" dirty="0">
                <a:solidFill>
                  <a:srgbClr val="A17C36"/>
                </a:solidFill>
                <a:latin typeface="Optima"/>
                <a:cs typeface="Optima"/>
              </a:rPr>
              <a:t> </a:t>
            </a:r>
            <a:r>
              <a:rPr lang="en-US" sz="3500" b="1" dirty="0">
                <a:solidFill>
                  <a:srgbClr val="EBDDC3"/>
                </a:solidFill>
                <a:latin typeface="Optima"/>
                <a:cs typeface="Optima"/>
              </a:rPr>
              <a:t>no statement </a:t>
            </a:r>
            <a:r>
              <a:rPr lang="en-US" sz="3500" dirty="0">
                <a:latin typeface="Optima"/>
                <a:cs typeface="Optima"/>
              </a:rPr>
              <a:t>can be made with confidence about the possible effect that niacin may have on colostrum quality. It appears that to date, no research has been performed in this subject. As such, this preliminary data is being used to </a:t>
            </a:r>
            <a:r>
              <a:rPr lang="en-US" sz="3500" b="1" dirty="0">
                <a:solidFill>
                  <a:srgbClr val="EBDDC3"/>
                </a:solidFill>
                <a:latin typeface="Optima"/>
                <a:cs typeface="Optima"/>
              </a:rPr>
              <a:t>guide further research </a:t>
            </a:r>
            <a:r>
              <a:rPr lang="en-US" sz="3500" dirty="0">
                <a:latin typeface="Optima"/>
                <a:cs typeface="Optima"/>
              </a:rPr>
              <a:t>on the subject.</a:t>
            </a:r>
            <a:r>
              <a:rPr lang="en-US" sz="3500" dirty="0" smtClean="0">
                <a:latin typeface="Optima"/>
                <a:cs typeface="Optima"/>
              </a:rPr>
              <a:t> </a:t>
            </a:r>
            <a:endParaRPr lang="en-US" sz="3500" dirty="0">
              <a:latin typeface="Optima"/>
              <a:cs typeface="Optima"/>
            </a:endParaRPr>
          </a:p>
        </p:txBody>
      </p:sp>
      <p:pic>
        <p:nvPicPr>
          <p:cNvPr id="30" name="Picture 29"/>
          <p:cNvPicPr>
            <a:picLocks noChangeAspect="1"/>
          </p:cNvPicPr>
          <p:nvPr/>
        </p:nvPicPr>
        <p:blipFill>
          <a:blip r:embed="rId6"/>
          <a:stretch>
            <a:fillRect/>
          </a:stretch>
        </p:blipFill>
        <p:spPr>
          <a:xfrm>
            <a:off x="22109933" y="15242019"/>
            <a:ext cx="8013890" cy="2940128"/>
          </a:xfrm>
          <a:prstGeom prst="rect">
            <a:avLst/>
          </a:prstGeom>
          <a:ln w="57150" cmpd="sng">
            <a:solidFill>
              <a:srgbClr val="000000"/>
            </a:solidFill>
          </a:ln>
        </p:spPr>
      </p:pic>
      <p:sp>
        <p:nvSpPr>
          <p:cNvPr id="32" name="TextBox 31"/>
          <p:cNvSpPr txBox="1"/>
          <p:nvPr/>
        </p:nvSpPr>
        <p:spPr>
          <a:xfrm>
            <a:off x="2975811" y="26773278"/>
            <a:ext cx="13239716" cy="2631490"/>
          </a:xfrm>
          <a:prstGeom prst="rect">
            <a:avLst/>
          </a:prstGeom>
          <a:noFill/>
          <a:ln>
            <a:solidFill>
              <a:srgbClr val="FFFFFF"/>
            </a:solidFill>
          </a:ln>
        </p:spPr>
        <p:txBody>
          <a:bodyPr wrap="square" rtlCol="0">
            <a:spAutoFit/>
          </a:bodyPr>
          <a:lstStyle/>
          <a:p>
            <a:r>
              <a:rPr lang="en-US" sz="2500" dirty="0" smtClean="0">
                <a:ln>
                  <a:solidFill>
                    <a:schemeClr val="tx1"/>
                  </a:solidFill>
                </a:ln>
                <a:solidFill>
                  <a:srgbClr val="EBDDC3"/>
                </a:solidFill>
                <a:latin typeface="Impact"/>
                <a:cs typeface="Impact"/>
              </a:rPr>
              <a:t>Acknowledgements</a:t>
            </a:r>
          </a:p>
          <a:p>
            <a:endParaRPr lang="en-US" sz="2000" dirty="0" smtClean="0">
              <a:ln>
                <a:solidFill>
                  <a:srgbClr val="FFFFFF"/>
                </a:solidFill>
              </a:ln>
              <a:latin typeface="Impact"/>
              <a:cs typeface="Impact"/>
            </a:endParaRPr>
          </a:p>
          <a:p>
            <a:r>
              <a:rPr lang="en-US" sz="2000" dirty="0" smtClean="0">
                <a:latin typeface="Optima"/>
                <a:cs typeface="Optima"/>
              </a:rPr>
              <a:t>Mr. Dana Hamel, Dr. &amp; Mrs. Peter K. </a:t>
            </a:r>
            <a:r>
              <a:rPr lang="en-US" sz="2000" dirty="0" err="1" smtClean="0">
                <a:latin typeface="Optima"/>
                <a:cs typeface="Optima"/>
              </a:rPr>
              <a:t>Hepler</a:t>
            </a:r>
            <a:r>
              <a:rPr lang="en-US" sz="2000" dirty="0" smtClean="0">
                <a:latin typeface="Optima"/>
                <a:cs typeface="Optima"/>
              </a:rPr>
              <a:t>, and Dr. &amp; Mrs. R. William </a:t>
            </a:r>
            <a:r>
              <a:rPr lang="en-US" sz="2000" dirty="0" err="1" smtClean="0">
                <a:latin typeface="Optima"/>
                <a:cs typeface="Optima"/>
              </a:rPr>
              <a:t>Hepler</a:t>
            </a:r>
            <a:r>
              <a:rPr lang="en-US" sz="2000" dirty="0" smtClean="0">
                <a:latin typeface="Optima"/>
                <a:cs typeface="Optima"/>
              </a:rPr>
              <a:t> for their kind donations in funding this project</a:t>
            </a:r>
          </a:p>
          <a:p>
            <a:r>
              <a:rPr lang="en-US" sz="2000" dirty="0" smtClean="0">
                <a:latin typeface="Optima"/>
                <a:cs typeface="Optima"/>
              </a:rPr>
              <a:t>Dr. Peter Erickson, for his advisement</a:t>
            </a:r>
          </a:p>
          <a:p>
            <a:r>
              <a:rPr lang="en-US" sz="2000" dirty="0" err="1" smtClean="0">
                <a:latin typeface="Optima"/>
                <a:cs typeface="Optima"/>
              </a:rPr>
              <a:t>Becca</a:t>
            </a:r>
            <a:r>
              <a:rPr lang="en-US" sz="2000" dirty="0" smtClean="0">
                <a:latin typeface="Optima"/>
                <a:cs typeface="Optima"/>
              </a:rPr>
              <a:t> Standish, for her advisement and field work contributions</a:t>
            </a:r>
          </a:p>
          <a:p>
            <a:endParaRPr lang="en-US" sz="2000" dirty="0" smtClean="0">
              <a:latin typeface="Optima"/>
              <a:cs typeface="Optima"/>
            </a:endParaRPr>
          </a:p>
          <a:p>
            <a:endParaRPr lang="en-US" sz="2000" dirty="0">
              <a:latin typeface="Optima"/>
              <a:cs typeface="Optima"/>
            </a:endParaRPr>
          </a:p>
        </p:txBody>
      </p:sp>
      <p:graphicFrame>
        <p:nvGraphicFramePr>
          <p:cNvPr id="44" name="Chart 43"/>
          <p:cNvGraphicFramePr/>
          <p:nvPr/>
        </p:nvGraphicFramePr>
        <p:xfrm>
          <a:off x="37389220" y="13017410"/>
          <a:ext cx="9905580" cy="5943348"/>
        </p:xfrm>
        <a:graphic>
          <a:graphicData uri="http://schemas.openxmlformats.org/drawingml/2006/chart">
            <c:chart xmlns:c="http://schemas.openxmlformats.org/drawingml/2006/chart" xmlns:r="http://schemas.openxmlformats.org/officeDocument/2006/relationships" r:id="rId7"/>
          </a:graphicData>
        </a:graphic>
      </p:graphicFrame>
      <p:sp>
        <p:nvSpPr>
          <p:cNvPr id="45" name="TextBox 44"/>
          <p:cNvSpPr txBox="1"/>
          <p:nvPr/>
        </p:nvSpPr>
        <p:spPr>
          <a:xfrm>
            <a:off x="39852600" y="19151600"/>
            <a:ext cx="5765800" cy="707886"/>
          </a:xfrm>
          <a:prstGeom prst="rect">
            <a:avLst/>
          </a:prstGeom>
          <a:noFill/>
        </p:spPr>
        <p:txBody>
          <a:bodyPr wrap="square" rtlCol="0">
            <a:spAutoFit/>
          </a:bodyPr>
          <a:lstStyle/>
          <a:p>
            <a:r>
              <a:rPr lang="en-US" sz="2000" b="1" u="sng" dirty="0" smtClean="0">
                <a:latin typeface="Optima"/>
                <a:cs typeface="Optima"/>
              </a:rPr>
              <a:t>(Diameter – 101.57</a:t>
            </a:r>
            <a:r>
              <a:rPr lang="en-US" sz="2000" b="1" dirty="0" smtClean="0">
                <a:latin typeface="Optima"/>
                <a:cs typeface="Optima"/>
              </a:rPr>
              <a:t>) </a:t>
            </a:r>
            <a:r>
              <a:rPr lang="en-US" sz="2000" b="1" dirty="0" err="1" smtClean="0">
                <a:latin typeface="Optima"/>
                <a:cs typeface="Optima"/>
              </a:rPr>
              <a:t>x</a:t>
            </a:r>
            <a:r>
              <a:rPr lang="en-US" sz="2000" b="1" dirty="0" smtClean="0">
                <a:latin typeface="Optima"/>
                <a:cs typeface="Optima"/>
              </a:rPr>
              <a:t> 5 = </a:t>
            </a:r>
            <a:r>
              <a:rPr lang="en-US" sz="2000" b="1" dirty="0" err="1" smtClean="0">
                <a:latin typeface="Optima"/>
                <a:cs typeface="Optima"/>
              </a:rPr>
              <a:t>IgG</a:t>
            </a:r>
            <a:r>
              <a:rPr lang="en-US" sz="2000" b="1" dirty="0" smtClean="0">
                <a:latin typeface="Optima"/>
                <a:cs typeface="Optima"/>
              </a:rPr>
              <a:t> (</a:t>
            </a:r>
            <a:r>
              <a:rPr lang="en-US" sz="2000" b="1" dirty="0" err="1" smtClean="0">
                <a:latin typeface="Optima"/>
                <a:cs typeface="Optima"/>
              </a:rPr>
              <a:t>g</a:t>
            </a:r>
            <a:r>
              <a:rPr lang="en-US" sz="2000" b="1" dirty="0" smtClean="0">
                <a:latin typeface="Optima"/>
                <a:cs typeface="Optima"/>
              </a:rPr>
              <a:t>/L) of sample</a:t>
            </a:r>
          </a:p>
          <a:p>
            <a:r>
              <a:rPr lang="en-US" sz="2000" b="1" dirty="0" smtClean="0">
                <a:latin typeface="Optima"/>
                <a:cs typeface="Optima"/>
              </a:rPr>
              <a:t>          5.7918</a:t>
            </a:r>
            <a:endParaRPr lang="en-US" sz="2000" b="1" dirty="0">
              <a:latin typeface="Optima"/>
              <a:cs typeface="Optima"/>
            </a:endParaRPr>
          </a:p>
        </p:txBody>
      </p:sp>
      <p:sp>
        <p:nvSpPr>
          <p:cNvPr id="48" name="TextBox 47"/>
          <p:cNvSpPr txBox="1"/>
          <p:nvPr/>
        </p:nvSpPr>
        <p:spPr>
          <a:xfrm>
            <a:off x="35763200" y="20726400"/>
            <a:ext cx="2489200" cy="707886"/>
          </a:xfrm>
          <a:prstGeom prst="rect">
            <a:avLst/>
          </a:prstGeom>
          <a:noFill/>
        </p:spPr>
        <p:txBody>
          <a:bodyPr wrap="square" rtlCol="0">
            <a:spAutoFit/>
          </a:bodyPr>
          <a:lstStyle/>
          <a:p>
            <a:r>
              <a:rPr lang="en-US" sz="4000" b="1" dirty="0" smtClean="0">
                <a:solidFill>
                  <a:srgbClr val="EBDDC3"/>
                </a:solidFill>
                <a:latin typeface="Optima"/>
                <a:cs typeface="Optima"/>
              </a:rPr>
              <a:t>Treatment</a:t>
            </a:r>
          </a:p>
        </p:txBody>
      </p:sp>
      <p:sp>
        <p:nvSpPr>
          <p:cNvPr id="49" name="TextBox 48"/>
          <p:cNvSpPr txBox="1"/>
          <p:nvPr/>
        </p:nvSpPr>
        <p:spPr>
          <a:xfrm>
            <a:off x="36169600" y="21564600"/>
            <a:ext cx="1667123" cy="707886"/>
          </a:xfrm>
          <a:prstGeom prst="rect">
            <a:avLst/>
          </a:prstGeom>
          <a:noFill/>
        </p:spPr>
        <p:txBody>
          <a:bodyPr wrap="none" rtlCol="0">
            <a:spAutoFit/>
          </a:bodyPr>
          <a:lstStyle/>
          <a:p>
            <a:r>
              <a:rPr lang="en-US" sz="4000" dirty="0" smtClean="0">
                <a:latin typeface="Optima"/>
                <a:cs typeface="Optima"/>
              </a:rPr>
              <a:t>Niacin</a:t>
            </a:r>
            <a:endParaRPr lang="en-US" sz="4000" dirty="0">
              <a:latin typeface="Optima"/>
              <a:cs typeface="Optima"/>
            </a:endParaRPr>
          </a:p>
        </p:txBody>
      </p:sp>
      <p:sp>
        <p:nvSpPr>
          <p:cNvPr id="50" name="TextBox 49"/>
          <p:cNvSpPr txBox="1"/>
          <p:nvPr/>
        </p:nvSpPr>
        <p:spPr>
          <a:xfrm>
            <a:off x="36144200" y="22504400"/>
            <a:ext cx="1838451" cy="707886"/>
          </a:xfrm>
          <a:prstGeom prst="rect">
            <a:avLst/>
          </a:prstGeom>
          <a:noFill/>
        </p:spPr>
        <p:txBody>
          <a:bodyPr wrap="none" rtlCol="0">
            <a:spAutoFit/>
          </a:bodyPr>
          <a:lstStyle/>
          <a:p>
            <a:r>
              <a:rPr lang="en-US" sz="4000" dirty="0" smtClean="0">
                <a:latin typeface="Optima"/>
                <a:cs typeface="Optima"/>
              </a:rPr>
              <a:t>Control</a:t>
            </a:r>
            <a:endParaRPr lang="en-US" sz="4000" dirty="0">
              <a:latin typeface="Optima"/>
              <a:cs typeface="Optima"/>
            </a:endParaRPr>
          </a:p>
        </p:txBody>
      </p:sp>
      <p:sp>
        <p:nvSpPr>
          <p:cNvPr id="51" name="TextBox 50"/>
          <p:cNvSpPr txBox="1"/>
          <p:nvPr/>
        </p:nvSpPr>
        <p:spPr>
          <a:xfrm>
            <a:off x="38811200" y="20726400"/>
            <a:ext cx="2008755" cy="707886"/>
          </a:xfrm>
          <a:prstGeom prst="rect">
            <a:avLst/>
          </a:prstGeom>
          <a:noFill/>
        </p:spPr>
        <p:txBody>
          <a:bodyPr wrap="none" rtlCol="0">
            <a:spAutoFit/>
          </a:bodyPr>
          <a:lstStyle/>
          <a:p>
            <a:r>
              <a:rPr lang="en-US" sz="4000" b="1" dirty="0" smtClean="0">
                <a:solidFill>
                  <a:srgbClr val="EBDDC3"/>
                </a:solidFill>
                <a:latin typeface="Optima"/>
                <a:cs typeface="Optima"/>
              </a:rPr>
              <a:t>Samples</a:t>
            </a:r>
            <a:endParaRPr lang="en-US" sz="4000" b="1" dirty="0">
              <a:solidFill>
                <a:srgbClr val="EBDDC3"/>
              </a:solidFill>
              <a:latin typeface="Optima"/>
              <a:cs typeface="Optima"/>
            </a:endParaRPr>
          </a:p>
        </p:txBody>
      </p:sp>
      <p:sp>
        <p:nvSpPr>
          <p:cNvPr id="52" name="TextBox 51"/>
          <p:cNvSpPr txBox="1"/>
          <p:nvPr/>
        </p:nvSpPr>
        <p:spPr>
          <a:xfrm>
            <a:off x="41605200" y="20726400"/>
            <a:ext cx="2207776" cy="707886"/>
          </a:xfrm>
          <a:prstGeom prst="rect">
            <a:avLst/>
          </a:prstGeom>
          <a:noFill/>
        </p:spPr>
        <p:txBody>
          <a:bodyPr wrap="none" rtlCol="0">
            <a:spAutoFit/>
          </a:bodyPr>
          <a:lstStyle/>
          <a:p>
            <a:r>
              <a:rPr lang="en-US" sz="4000" b="1" dirty="0" err="1" smtClean="0">
                <a:solidFill>
                  <a:srgbClr val="EBDDC3"/>
                </a:solidFill>
                <a:latin typeface="Optima"/>
                <a:cs typeface="Optima"/>
              </a:rPr>
              <a:t>IgG</a:t>
            </a:r>
            <a:r>
              <a:rPr lang="en-US" sz="4000" b="1" dirty="0" smtClean="0">
                <a:solidFill>
                  <a:srgbClr val="EBDDC3"/>
                </a:solidFill>
                <a:latin typeface="Optima"/>
                <a:cs typeface="Optima"/>
              </a:rPr>
              <a:t> (</a:t>
            </a:r>
            <a:r>
              <a:rPr lang="en-US" sz="4000" b="1" dirty="0" err="1" smtClean="0">
                <a:solidFill>
                  <a:srgbClr val="EBDDC3"/>
                </a:solidFill>
                <a:latin typeface="Optima"/>
                <a:cs typeface="Optima"/>
              </a:rPr>
              <a:t>g</a:t>
            </a:r>
            <a:r>
              <a:rPr lang="en-US" sz="4000" b="1" dirty="0" smtClean="0">
                <a:solidFill>
                  <a:srgbClr val="EBDDC3"/>
                </a:solidFill>
                <a:latin typeface="Optima"/>
                <a:cs typeface="Optima"/>
              </a:rPr>
              <a:t>/L)</a:t>
            </a:r>
            <a:endParaRPr lang="en-US" sz="4000" b="1" dirty="0">
              <a:solidFill>
                <a:srgbClr val="EBDDC3"/>
              </a:solidFill>
              <a:latin typeface="Optima"/>
              <a:cs typeface="Optima"/>
            </a:endParaRPr>
          </a:p>
        </p:txBody>
      </p:sp>
      <p:sp>
        <p:nvSpPr>
          <p:cNvPr id="53" name="TextBox 52"/>
          <p:cNvSpPr txBox="1"/>
          <p:nvPr/>
        </p:nvSpPr>
        <p:spPr>
          <a:xfrm>
            <a:off x="44119800" y="20726400"/>
            <a:ext cx="4517642" cy="707886"/>
          </a:xfrm>
          <a:prstGeom prst="rect">
            <a:avLst/>
          </a:prstGeom>
          <a:noFill/>
        </p:spPr>
        <p:txBody>
          <a:bodyPr wrap="none" rtlCol="0">
            <a:spAutoFit/>
          </a:bodyPr>
          <a:lstStyle/>
          <a:p>
            <a:r>
              <a:rPr lang="en-US" sz="4000" b="1" dirty="0" smtClean="0">
                <a:solidFill>
                  <a:srgbClr val="EBDDC3"/>
                </a:solidFill>
                <a:latin typeface="Optima"/>
                <a:cs typeface="Optima"/>
              </a:rPr>
              <a:t>Standard Deviation</a:t>
            </a:r>
            <a:endParaRPr lang="en-US" sz="4000" b="1" dirty="0">
              <a:solidFill>
                <a:srgbClr val="EBDDC3"/>
              </a:solidFill>
              <a:latin typeface="Optima"/>
              <a:cs typeface="Optima"/>
            </a:endParaRPr>
          </a:p>
        </p:txBody>
      </p:sp>
      <p:sp>
        <p:nvSpPr>
          <p:cNvPr id="55" name="TextBox 54"/>
          <p:cNvSpPr txBox="1"/>
          <p:nvPr/>
        </p:nvSpPr>
        <p:spPr>
          <a:xfrm>
            <a:off x="39370000" y="21590000"/>
            <a:ext cx="755235" cy="707886"/>
          </a:xfrm>
          <a:prstGeom prst="rect">
            <a:avLst/>
          </a:prstGeom>
          <a:noFill/>
        </p:spPr>
        <p:txBody>
          <a:bodyPr wrap="none" rtlCol="0">
            <a:spAutoFit/>
          </a:bodyPr>
          <a:lstStyle/>
          <a:p>
            <a:r>
              <a:rPr lang="en-US" sz="4000" dirty="0" smtClean="0">
                <a:latin typeface="Optima"/>
                <a:cs typeface="Optima"/>
              </a:rPr>
              <a:t>30</a:t>
            </a:r>
            <a:endParaRPr lang="en-US" sz="4000" dirty="0">
              <a:latin typeface="Optima"/>
              <a:cs typeface="Optima"/>
            </a:endParaRPr>
          </a:p>
        </p:txBody>
      </p:sp>
      <p:sp>
        <p:nvSpPr>
          <p:cNvPr id="56" name="TextBox 55"/>
          <p:cNvSpPr txBox="1"/>
          <p:nvPr/>
        </p:nvSpPr>
        <p:spPr>
          <a:xfrm>
            <a:off x="39547800" y="22504400"/>
            <a:ext cx="469872" cy="707886"/>
          </a:xfrm>
          <a:prstGeom prst="rect">
            <a:avLst/>
          </a:prstGeom>
          <a:noFill/>
        </p:spPr>
        <p:txBody>
          <a:bodyPr wrap="none" rtlCol="0">
            <a:spAutoFit/>
          </a:bodyPr>
          <a:lstStyle/>
          <a:p>
            <a:r>
              <a:rPr lang="en-US" sz="4000" dirty="0" smtClean="0">
                <a:latin typeface="Optima"/>
                <a:cs typeface="Optima"/>
              </a:rPr>
              <a:t>6</a:t>
            </a:r>
            <a:endParaRPr lang="en-US" sz="4000" dirty="0">
              <a:latin typeface="Optima"/>
              <a:cs typeface="Optima"/>
            </a:endParaRPr>
          </a:p>
        </p:txBody>
      </p:sp>
      <p:sp>
        <p:nvSpPr>
          <p:cNvPr id="57" name="TextBox 56"/>
          <p:cNvSpPr txBox="1"/>
          <p:nvPr/>
        </p:nvSpPr>
        <p:spPr>
          <a:xfrm>
            <a:off x="41884600" y="21590000"/>
            <a:ext cx="1468094" cy="707886"/>
          </a:xfrm>
          <a:prstGeom prst="rect">
            <a:avLst/>
          </a:prstGeom>
          <a:noFill/>
        </p:spPr>
        <p:txBody>
          <a:bodyPr wrap="none" rtlCol="0">
            <a:spAutoFit/>
          </a:bodyPr>
          <a:lstStyle/>
          <a:p>
            <a:r>
              <a:rPr lang="en-US" sz="4000" dirty="0" smtClean="0">
                <a:latin typeface="Optima"/>
                <a:cs typeface="Optima"/>
              </a:rPr>
              <a:t>89.41</a:t>
            </a:r>
            <a:endParaRPr lang="en-US" sz="4000" dirty="0">
              <a:latin typeface="Optima"/>
              <a:cs typeface="Optima"/>
            </a:endParaRPr>
          </a:p>
        </p:txBody>
      </p:sp>
      <p:sp>
        <p:nvSpPr>
          <p:cNvPr id="58" name="TextBox 57"/>
          <p:cNvSpPr txBox="1"/>
          <p:nvPr/>
        </p:nvSpPr>
        <p:spPr>
          <a:xfrm>
            <a:off x="41910000" y="22504400"/>
            <a:ext cx="1468094" cy="707886"/>
          </a:xfrm>
          <a:prstGeom prst="rect">
            <a:avLst/>
          </a:prstGeom>
          <a:noFill/>
        </p:spPr>
        <p:txBody>
          <a:bodyPr wrap="none" rtlCol="0">
            <a:spAutoFit/>
          </a:bodyPr>
          <a:lstStyle/>
          <a:p>
            <a:r>
              <a:rPr lang="en-US" sz="4000" dirty="0" smtClean="0">
                <a:latin typeface="Optima"/>
                <a:cs typeface="Optima"/>
              </a:rPr>
              <a:t>91.07</a:t>
            </a:r>
            <a:endParaRPr lang="en-US" sz="4000" dirty="0">
              <a:latin typeface="Optima"/>
              <a:cs typeface="Optima"/>
            </a:endParaRPr>
          </a:p>
        </p:txBody>
      </p:sp>
      <p:sp>
        <p:nvSpPr>
          <p:cNvPr id="60" name="TextBox 59"/>
          <p:cNvSpPr txBox="1"/>
          <p:nvPr/>
        </p:nvSpPr>
        <p:spPr>
          <a:xfrm>
            <a:off x="45440600" y="21590000"/>
            <a:ext cx="1921552" cy="707886"/>
          </a:xfrm>
          <a:prstGeom prst="rect">
            <a:avLst/>
          </a:prstGeom>
          <a:noFill/>
        </p:spPr>
        <p:txBody>
          <a:bodyPr wrap="none" rtlCol="0">
            <a:spAutoFit/>
          </a:bodyPr>
          <a:lstStyle/>
          <a:p>
            <a:r>
              <a:rPr lang="en-US" sz="4000" dirty="0">
                <a:latin typeface="Optima"/>
                <a:cs typeface="Optima"/>
              </a:rPr>
              <a:t>±</a:t>
            </a:r>
            <a:r>
              <a:rPr lang="en-US" sz="4000" dirty="0" smtClean="0">
                <a:latin typeface="Optima"/>
                <a:cs typeface="Optima"/>
              </a:rPr>
              <a:t> 25.08</a:t>
            </a:r>
            <a:endParaRPr lang="en-US" sz="4000" dirty="0">
              <a:latin typeface="Optima"/>
              <a:cs typeface="Optima"/>
            </a:endParaRPr>
          </a:p>
        </p:txBody>
      </p:sp>
      <p:sp>
        <p:nvSpPr>
          <p:cNvPr id="61" name="TextBox 60"/>
          <p:cNvSpPr txBox="1"/>
          <p:nvPr/>
        </p:nvSpPr>
        <p:spPr>
          <a:xfrm>
            <a:off x="45440600" y="22504400"/>
            <a:ext cx="1921552" cy="707886"/>
          </a:xfrm>
          <a:prstGeom prst="rect">
            <a:avLst/>
          </a:prstGeom>
          <a:noFill/>
        </p:spPr>
        <p:txBody>
          <a:bodyPr wrap="none" rtlCol="0">
            <a:spAutoFit/>
          </a:bodyPr>
          <a:lstStyle/>
          <a:p>
            <a:r>
              <a:rPr lang="en-US" sz="4000" dirty="0">
                <a:latin typeface="Optima"/>
                <a:cs typeface="Optima"/>
              </a:rPr>
              <a:t>±</a:t>
            </a:r>
            <a:r>
              <a:rPr lang="en-US" sz="4000" dirty="0" smtClean="0">
                <a:latin typeface="Optima"/>
                <a:cs typeface="Optima"/>
              </a:rPr>
              <a:t> 15.46</a:t>
            </a:r>
            <a:endParaRPr lang="en-US" sz="4000" dirty="0">
              <a:latin typeface="Optima"/>
              <a:cs typeface="Optima"/>
            </a:endParaRPr>
          </a:p>
        </p:txBody>
      </p:sp>
      <p:cxnSp>
        <p:nvCxnSpPr>
          <p:cNvPr id="63" name="Straight Connector 62"/>
          <p:cNvCxnSpPr/>
          <p:nvPr/>
        </p:nvCxnSpPr>
        <p:spPr>
          <a:xfrm rot="16200000" flipH="1">
            <a:off x="34201100" y="22009100"/>
            <a:ext cx="27432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4" name="Straight Connector 63"/>
          <p:cNvCxnSpPr/>
          <p:nvPr/>
        </p:nvCxnSpPr>
        <p:spPr>
          <a:xfrm rot="16200000" flipH="1">
            <a:off x="47409100" y="22009100"/>
            <a:ext cx="27432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flipV="1">
            <a:off x="35560000" y="20650200"/>
            <a:ext cx="13208000" cy="25400"/>
          </a:xfrm>
          <a:prstGeom prst="line">
            <a:avLst/>
          </a:prstGeom>
          <a:ln w="57150" cap="flat" cmpd="sng" algn="ctr">
            <a:solidFill>
              <a:srgbClr val="FFFFFF"/>
            </a:solidFill>
            <a:prstDash val="solid"/>
            <a:round/>
            <a:headEnd type="none" w="med" len="med"/>
            <a:tailEnd type="none" w="med" len="med"/>
          </a:ln>
          <a:effectLst>
            <a:outerShdw blurRad="50800" dist="38100" dir="2700000">
              <a:srgbClr val="000000">
                <a:alpha val="43000"/>
              </a:srgbClr>
            </a:outerShdw>
          </a:effectLst>
        </p:spPr>
        <p:style>
          <a:lnRef idx="2">
            <a:schemeClr val="accent1"/>
          </a:lnRef>
          <a:fillRef idx="0">
            <a:schemeClr val="accent1"/>
          </a:fillRef>
          <a:effectRef idx="1">
            <a:schemeClr val="accent1"/>
          </a:effectRef>
          <a:fontRef idx="minor">
            <a:schemeClr val="tx1"/>
          </a:fontRef>
        </p:style>
      </p:cxnSp>
      <p:cxnSp>
        <p:nvCxnSpPr>
          <p:cNvPr id="68" name="Straight Connector 67"/>
          <p:cNvCxnSpPr/>
          <p:nvPr/>
        </p:nvCxnSpPr>
        <p:spPr>
          <a:xfrm flipV="1">
            <a:off x="35585400" y="23368000"/>
            <a:ext cx="132080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rot="16200000" flipH="1">
            <a:off x="37134800" y="22021800"/>
            <a:ext cx="27686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72" name="Straight Connector 71"/>
          <p:cNvCxnSpPr/>
          <p:nvPr/>
        </p:nvCxnSpPr>
        <p:spPr>
          <a:xfrm rot="5400000">
            <a:off x="39636700" y="22034500"/>
            <a:ext cx="2768600" cy="1588"/>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74" name="Straight Connector 73"/>
          <p:cNvCxnSpPr/>
          <p:nvPr/>
        </p:nvCxnSpPr>
        <p:spPr>
          <a:xfrm rot="16200000" flipH="1">
            <a:off x="42468800" y="22021800"/>
            <a:ext cx="27686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78" name="Straight Connector 77"/>
          <p:cNvCxnSpPr/>
          <p:nvPr/>
        </p:nvCxnSpPr>
        <p:spPr>
          <a:xfrm flipV="1">
            <a:off x="35560000" y="21463000"/>
            <a:ext cx="132080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flipV="1">
            <a:off x="35585400" y="22377400"/>
            <a:ext cx="13208000" cy="25400"/>
          </a:xfrm>
          <a:prstGeom prst="line">
            <a:avLst/>
          </a:prstGeom>
          <a:ln w="57150" cap="flat" cmpd="sng" algn="ctr">
            <a:solidFill>
              <a:srgbClr val="FFFFFF"/>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pic>
        <p:nvPicPr>
          <p:cNvPr id="83" name="Picture 82"/>
          <p:cNvPicPr>
            <a:picLocks noChangeAspect="1"/>
          </p:cNvPicPr>
          <p:nvPr/>
        </p:nvPicPr>
        <p:blipFill>
          <a:blip r:embed="rId8"/>
          <a:stretch>
            <a:fillRect/>
          </a:stretch>
        </p:blipFill>
        <p:spPr>
          <a:xfrm>
            <a:off x="23305222" y="24385127"/>
            <a:ext cx="5104519" cy="5104519"/>
          </a:xfrm>
          <a:prstGeom prst="rect">
            <a:avLst/>
          </a:prstGeom>
          <a:ln w="76200" cap="flat" cmpd="sng" algn="ctr">
            <a:solidFill>
              <a:srgbClr val="000000"/>
            </a:solidFill>
            <a:prstDash val="solid"/>
            <a:round/>
            <a:headEnd type="none" w="med" len="med"/>
            <a:tailEnd type="none" w="med" len="med"/>
          </a:ln>
        </p:spPr>
      </p:pic>
      <p:pic>
        <p:nvPicPr>
          <p:cNvPr id="85" name="Picture 84"/>
          <p:cNvPicPr>
            <a:picLocks noChangeAspect="1"/>
          </p:cNvPicPr>
          <p:nvPr/>
        </p:nvPicPr>
        <p:blipFill>
          <a:blip r:embed="rId9"/>
          <a:stretch>
            <a:fillRect/>
          </a:stretch>
        </p:blipFill>
        <p:spPr>
          <a:xfrm>
            <a:off x="17778706" y="24383216"/>
            <a:ext cx="5082205" cy="5082205"/>
          </a:xfrm>
          <a:prstGeom prst="rect">
            <a:avLst/>
          </a:prstGeom>
          <a:ln w="57150" cap="flat" cmpd="sng" algn="ctr">
            <a:solidFill>
              <a:srgbClr val="000000"/>
            </a:solidFill>
            <a:prstDash val="solid"/>
            <a:round/>
            <a:headEnd type="none" w="med" len="med"/>
            <a:tailEnd type="none" w="med" len="med"/>
          </a:ln>
        </p:spPr>
      </p:pic>
      <p:pic>
        <p:nvPicPr>
          <p:cNvPr id="86" name="Picture 85"/>
          <p:cNvPicPr>
            <a:picLocks noChangeAspect="1"/>
          </p:cNvPicPr>
          <p:nvPr/>
        </p:nvPicPr>
        <p:blipFill>
          <a:blip r:embed="rId10"/>
          <a:stretch>
            <a:fillRect/>
          </a:stretch>
        </p:blipFill>
        <p:spPr>
          <a:xfrm>
            <a:off x="28893396" y="24384990"/>
            <a:ext cx="5016928" cy="5016928"/>
          </a:xfrm>
          <a:prstGeom prst="rect">
            <a:avLst/>
          </a:prstGeom>
          <a:ln w="57150" cap="flat" cmpd="sng" algn="ctr">
            <a:solidFill>
              <a:srgbClr val="000000"/>
            </a:solidFill>
            <a:prstDash val="solid"/>
            <a:round/>
            <a:headEnd type="none" w="med" len="med"/>
            <a:tailEnd type="none" w="med" len="med"/>
          </a:ln>
        </p:spPr>
      </p:pic>
      <p:pic>
        <p:nvPicPr>
          <p:cNvPr id="87" name="Picture 86"/>
          <p:cNvPicPr>
            <a:picLocks noChangeAspect="1"/>
          </p:cNvPicPr>
          <p:nvPr/>
        </p:nvPicPr>
        <p:blipFill>
          <a:blip r:embed="rId11"/>
          <a:stretch>
            <a:fillRect/>
          </a:stretch>
        </p:blipFill>
        <p:spPr>
          <a:xfrm>
            <a:off x="7352721" y="10554196"/>
            <a:ext cx="3544086" cy="2668779"/>
          </a:xfrm>
          <a:prstGeom prst="rect">
            <a:avLst/>
          </a:prstGeom>
          <a:ln w="57150" cap="flat" cmpd="sng" algn="ctr">
            <a:solidFill>
              <a:srgbClr val="000000"/>
            </a:solidFill>
            <a:prstDash val="solid"/>
            <a:round/>
            <a:headEnd type="none" w="med" len="med"/>
            <a:tailEnd type="none" w="med" len="med"/>
          </a:ln>
        </p:spPr>
      </p:pic>
      <p:sp>
        <p:nvSpPr>
          <p:cNvPr id="93" name="Rectangle 92"/>
          <p:cNvSpPr/>
          <p:nvPr/>
        </p:nvSpPr>
        <p:spPr>
          <a:xfrm>
            <a:off x="25958800" y="16230600"/>
            <a:ext cx="660400" cy="304800"/>
          </a:xfrm>
          <a:prstGeom prst="rect">
            <a:avLst/>
          </a:prstGeom>
          <a:solidFill>
            <a:schemeClr val="bg1"/>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98" name="Straight Connector 97"/>
          <p:cNvCxnSpPr/>
          <p:nvPr/>
        </p:nvCxnSpPr>
        <p:spPr>
          <a:xfrm>
            <a:off x="16637000" y="5813559"/>
            <a:ext cx="3644900" cy="1588"/>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C71313"/>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2000</TotalTime>
  <Words>566</Words>
  <Application>Microsoft Macintosh PowerPoint</Application>
  <PresentationFormat>Custom</PresentationFormat>
  <Paragraphs>66</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University of New Hampshire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Allison Pike</dc:creator>
  <cp:lastModifiedBy>Allison Pike</cp:lastModifiedBy>
  <cp:revision>18</cp:revision>
  <dcterms:created xsi:type="dcterms:W3CDTF">2014-04-21T16:56:05Z</dcterms:created>
  <dcterms:modified xsi:type="dcterms:W3CDTF">2014-04-21T23:57:45Z</dcterms:modified>
</cp:coreProperties>
</file>