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Lst>
  <p:sldSz cx="29260800" cy="36576000"/>
  <p:notesSz cx="6858000" cy="9144000"/>
  <p:defaultTextStyle>
    <a:defPPr>
      <a:defRPr lang="en-US"/>
    </a:defPPr>
    <a:lvl1pPr marL="0" algn="l" defTabSz="3159600" rtl="0" eaLnBrk="1" latinLnBrk="0" hangingPunct="1">
      <a:defRPr sz="6221" kern="1200">
        <a:solidFill>
          <a:schemeClr val="tx1"/>
        </a:solidFill>
        <a:latin typeface="+mn-lt"/>
        <a:ea typeface="+mn-ea"/>
        <a:cs typeface="+mn-cs"/>
      </a:defRPr>
    </a:lvl1pPr>
    <a:lvl2pPr marL="1579800" algn="l" defTabSz="3159600" rtl="0" eaLnBrk="1" latinLnBrk="0" hangingPunct="1">
      <a:defRPr sz="6221" kern="1200">
        <a:solidFill>
          <a:schemeClr val="tx1"/>
        </a:solidFill>
        <a:latin typeface="+mn-lt"/>
        <a:ea typeface="+mn-ea"/>
        <a:cs typeface="+mn-cs"/>
      </a:defRPr>
    </a:lvl2pPr>
    <a:lvl3pPr marL="3159600" algn="l" defTabSz="3159600" rtl="0" eaLnBrk="1" latinLnBrk="0" hangingPunct="1">
      <a:defRPr sz="6221" kern="1200">
        <a:solidFill>
          <a:schemeClr val="tx1"/>
        </a:solidFill>
        <a:latin typeface="+mn-lt"/>
        <a:ea typeface="+mn-ea"/>
        <a:cs typeface="+mn-cs"/>
      </a:defRPr>
    </a:lvl3pPr>
    <a:lvl4pPr marL="4739399" algn="l" defTabSz="3159600" rtl="0" eaLnBrk="1" latinLnBrk="0" hangingPunct="1">
      <a:defRPr sz="6221" kern="1200">
        <a:solidFill>
          <a:schemeClr val="tx1"/>
        </a:solidFill>
        <a:latin typeface="+mn-lt"/>
        <a:ea typeface="+mn-ea"/>
        <a:cs typeface="+mn-cs"/>
      </a:defRPr>
    </a:lvl4pPr>
    <a:lvl5pPr marL="6319199" algn="l" defTabSz="3159600" rtl="0" eaLnBrk="1" latinLnBrk="0" hangingPunct="1">
      <a:defRPr sz="6221" kern="1200">
        <a:solidFill>
          <a:schemeClr val="tx1"/>
        </a:solidFill>
        <a:latin typeface="+mn-lt"/>
        <a:ea typeface="+mn-ea"/>
        <a:cs typeface="+mn-cs"/>
      </a:defRPr>
    </a:lvl5pPr>
    <a:lvl6pPr marL="7898999" algn="l" defTabSz="3159600" rtl="0" eaLnBrk="1" latinLnBrk="0" hangingPunct="1">
      <a:defRPr sz="6221" kern="1200">
        <a:solidFill>
          <a:schemeClr val="tx1"/>
        </a:solidFill>
        <a:latin typeface="+mn-lt"/>
        <a:ea typeface="+mn-ea"/>
        <a:cs typeface="+mn-cs"/>
      </a:defRPr>
    </a:lvl6pPr>
    <a:lvl7pPr marL="9478799" algn="l" defTabSz="3159600" rtl="0" eaLnBrk="1" latinLnBrk="0" hangingPunct="1">
      <a:defRPr sz="6221" kern="1200">
        <a:solidFill>
          <a:schemeClr val="tx1"/>
        </a:solidFill>
        <a:latin typeface="+mn-lt"/>
        <a:ea typeface="+mn-ea"/>
        <a:cs typeface="+mn-cs"/>
      </a:defRPr>
    </a:lvl7pPr>
    <a:lvl8pPr marL="11058599" algn="l" defTabSz="3159600" rtl="0" eaLnBrk="1" latinLnBrk="0" hangingPunct="1">
      <a:defRPr sz="6221" kern="1200">
        <a:solidFill>
          <a:schemeClr val="tx1"/>
        </a:solidFill>
        <a:latin typeface="+mn-lt"/>
        <a:ea typeface="+mn-ea"/>
        <a:cs typeface="+mn-cs"/>
      </a:defRPr>
    </a:lvl8pPr>
    <a:lvl9pPr marL="12638402" algn="l" defTabSz="3159600"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448" userDrawn="1">
          <p15:clr>
            <a:srgbClr val="A4A3A4"/>
          </p15:clr>
        </p15:guide>
        <p15:guide id="2" pos="921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2B49"/>
    <a:srgbClr val="9275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89" autoAdjust="0"/>
    <p:restoredTop sz="94660"/>
  </p:normalViewPr>
  <p:slideViewPr>
    <p:cSldViewPr snapToGrid="0">
      <p:cViewPr>
        <p:scale>
          <a:sx n="60" d="100"/>
          <a:sy n="60" d="100"/>
        </p:scale>
        <p:origin x="-444" y="-8784"/>
      </p:cViewPr>
      <p:guideLst>
        <p:guide orient="horz" pos="11448"/>
        <p:guide pos="9216"/>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657600" y="5985936"/>
            <a:ext cx="21945600" cy="12733867"/>
          </a:xfrm>
        </p:spPr>
        <p:txBody>
          <a:bodyPr anchor="b"/>
          <a:lstStyle>
            <a:lvl1pPr algn="ctr">
              <a:defRPr sz="14400"/>
            </a:lvl1pPr>
          </a:lstStyle>
          <a:p>
            <a:r>
              <a:rPr lang="en-US" smtClean="0"/>
              <a:t>Click to edit Master title style</a:t>
            </a:r>
            <a:endParaRPr lang="en-US"/>
          </a:p>
        </p:txBody>
      </p:sp>
      <p:sp>
        <p:nvSpPr>
          <p:cNvPr id="3" name="Subtitle 2"/>
          <p:cNvSpPr>
            <a:spLocks noGrp="1"/>
          </p:cNvSpPr>
          <p:nvPr>
            <p:ph type="subTitle" idx="1"/>
          </p:nvPr>
        </p:nvSpPr>
        <p:spPr>
          <a:xfrm>
            <a:off x="3657600" y="19210869"/>
            <a:ext cx="21945600" cy="8830731"/>
          </a:xfrm>
        </p:spPr>
        <p:txBody>
          <a:bodyPr/>
          <a:lstStyle>
            <a:lvl1pPr marL="0" indent="0" algn="ctr">
              <a:buNone/>
              <a:defRPr sz="5760"/>
            </a:lvl1pPr>
            <a:lvl2pPr marL="1097280" indent="0" algn="ctr">
              <a:buNone/>
              <a:defRPr sz="4800"/>
            </a:lvl2pPr>
            <a:lvl3pPr marL="2194560" indent="0" algn="ctr">
              <a:buNone/>
              <a:defRPr sz="4320"/>
            </a:lvl3pPr>
            <a:lvl4pPr marL="3291840" indent="0" algn="ctr">
              <a:buNone/>
              <a:defRPr sz="3840"/>
            </a:lvl4pPr>
            <a:lvl5pPr marL="4389120" indent="0" algn="ctr">
              <a:buNone/>
              <a:defRPr sz="3840"/>
            </a:lvl5pPr>
            <a:lvl6pPr marL="5486400" indent="0" algn="ctr">
              <a:buNone/>
              <a:defRPr sz="3840"/>
            </a:lvl6pPr>
            <a:lvl7pPr marL="6583680" indent="0" algn="ctr">
              <a:buNone/>
              <a:defRPr sz="3840"/>
            </a:lvl7pPr>
            <a:lvl8pPr marL="7680960" indent="0" algn="ctr">
              <a:buNone/>
              <a:defRPr sz="3840"/>
            </a:lvl8pPr>
            <a:lvl9pPr marL="8778240" indent="0" algn="ctr">
              <a:buNone/>
              <a:defRPr sz="384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D06C22-D9AF-4740-A420-92F4A4C1EF15}"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3976074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D06C22-D9AF-4740-A420-92F4A4C1EF15}"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2587990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6440" y="9118606"/>
            <a:ext cx="25237440" cy="15214597"/>
          </a:xfrm>
        </p:spPr>
        <p:txBody>
          <a:bodyPr anchor="b"/>
          <a:lstStyle>
            <a:lvl1pPr>
              <a:defRPr sz="14400"/>
            </a:lvl1pPr>
          </a:lstStyle>
          <a:p>
            <a:r>
              <a:rPr lang="en-US" smtClean="0"/>
              <a:t>Click to edit Master title style</a:t>
            </a:r>
            <a:endParaRPr lang="en-US"/>
          </a:p>
        </p:txBody>
      </p:sp>
      <p:sp>
        <p:nvSpPr>
          <p:cNvPr id="3" name="Text Placeholder 2"/>
          <p:cNvSpPr>
            <a:spLocks noGrp="1"/>
          </p:cNvSpPr>
          <p:nvPr>
            <p:ph type="body" idx="1"/>
          </p:nvPr>
        </p:nvSpPr>
        <p:spPr>
          <a:xfrm>
            <a:off x="1996440" y="24477139"/>
            <a:ext cx="25237440" cy="8000997"/>
          </a:xfrm>
        </p:spPr>
        <p:txBody>
          <a:bodyPr/>
          <a:lstStyle>
            <a:lvl1pPr marL="0" indent="0">
              <a:buNone/>
              <a:defRPr sz="5760">
                <a:solidFill>
                  <a:schemeClr val="tx1">
                    <a:tint val="75000"/>
                  </a:schemeClr>
                </a:solidFill>
              </a:defRPr>
            </a:lvl1pPr>
            <a:lvl2pPr marL="1097280" indent="0">
              <a:buNone/>
              <a:defRPr sz="4800">
                <a:solidFill>
                  <a:schemeClr val="tx1">
                    <a:tint val="75000"/>
                  </a:schemeClr>
                </a:solidFill>
              </a:defRPr>
            </a:lvl2pPr>
            <a:lvl3pPr marL="2194560" indent="0">
              <a:buNone/>
              <a:defRPr sz="4320">
                <a:solidFill>
                  <a:schemeClr val="tx1">
                    <a:tint val="75000"/>
                  </a:schemeClr>
                </a:solidFill>
              </a:defRPr>
            </a:lvl3pPr>
            <a:lvl4pPr marL="3291840" indent="0">
              <a:buNone/>
              <a:defRPr sz="3840">
                <a:solidFill>
                  <a:schemeClr val="tx1">
                    <a:tint val="75000"/>
                  </a:schemeClr>
                </a:solidFill>
              </a:defRPr>
            </a:lvl4pPr>
            <a:lvl5pPr marL="4389120" indent="0">
              <a:buNone/>
              <a:defRPr sz="3840">
                <a:solidFill>
                  <a:schemeClr val="tx1">
                    <a:tint val="75000"/>
                  </a:schemeClr>
                </a:solidFill>
              </a:defRPr>
            </a:lvl5pPr>
            <a:lvl6pPr marL="5486400" indent="0">
              <a:buNone/>
              <a:defRPr sz="3840">
                <a:solidFill>
                  <a:schemeClr val="tx1">
                    <a:tint val="75000"/>
                  </a:schemeClr>
                </a:solidFill>
              </a:defRPr>
            </a:lvl6pPr>
            <a:lvl7pPr marL="6583680" indent="0">
              <a:buNone/>
              <a:defRPr sz="3840">
                <a:solidFill>
                  <a:schemeClr val="tx1">
                    <a:tint val="75000"/>
                  </a:schemeClr>
                </a:solidFill>
              </a:defRPr>
            </a:lvl7pPr>
            <a:lvl8pPr marL="7680960" indent="0">
              <a:buNone/>
              <a:defRPr sz="3840">
                <a:solidFill>
                  <a:schemeClr val="tx1">
                    <a:tint val="75000"/>
                  </a:schemeClr>
                </a:solidFill>
              </a:defRPr>
            </a:lvl8pPr>
            <a:lvl9pPr marL="8778240" indent="0">
              <a:buNone/>
              <a:defRPr sz="38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D06C22-D9AF-4740-A420-92F4A4C1EF15}"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3269932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11680" y="9736667"/>
            <a:ext cx="12435840" cy="232071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813280" y="9736667"/>
            <a:ext cx="12435840" cy="232071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7D06C22-D9AF-4740-A420-92F4A4C1EF15}" type="datetimeFigureOut">
              <a:rPr lang="en-US" smtClean="0"/>
              <a:t>4/22/2014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4129148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5491" y="1947336"/>
            <a:ext cx="25237440" cy="7069669"/>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2015492" y="8966203"/>
            <a:ext cx="12378689" cy="4394197"/>
          </a:xfrm>
        </p:spPr>
        <p:txBody>
          <a:bodyPr anchor="b"/>
          <a:lstStyle>
            <a:lvl1pPr marL="0" indent="0">
              <a:buNone/>
              <a:defRPr sz="5760" b="1"/>
            </a:lvl1pPr>
            <a:lvl2pPr marL="1097280" indent="0">
              <a:buNone/>
              <a:defRPr sz="4800" b="1"/>
            </a:lvl2pPr>
            <a:lvl3pPr marL="2194560" indent="0">
              <a:buNone/>
              <a:defRPr sz="4320" b="1"/>
            </a:lvl3pPr>
            <a:lvl4pPr marL="3291840" indent="0">
              <a:buNone/>
              <a:defRPr sz="3840" b="1"/>
            </a:lvl4pPr>
            <a:lvl5pPr marL="4389120" indent="0">
              <a:buNone/>
              <a:defRPr sz="3840" b="1"/>
            </a:lvl5pPr>
            <a:lvl6pPr marL="5486400" indent="0">
              <a:buNone/>
              <a:defRPr sz="3840" b="1"/>
            </a:lvl6pPr>
            <a:lvl7pPr marL="6583680" indent="0">
              <a:buNone/>
              <a:defRPr sz="3840" b="1"/>
            </a:lvl7pPr>
            <a:lvl8pPr marL="7680960" indent="0">
              <a:buNone/>
              <a:defRPr sz="3840" b="1"/>
            </a:lvl8pPr>
            <a:lvl9pPr marL="8778240" indent="0">
              <a:buNone/>
              <a:defRPr sz="3840" b="1"/>
            </a:lvl9pPr>
          </a:lstStyle>
          <a:p>
            <a:pPr lvl="0"/>
            <a:r>
              <a:rPr lang="en-US" smtClean="0"/>
              <a:t>Click to edit Master text styles</a:t>
            </a:r>
          </a:p>
        </p:txBody>
      </p:sp>
      <p:sp>
        <p:nvSpPr>
          <p:cNvPr id="4" name="Content Placeholder 3"/>
          <p:cNvSpPr>
            <a:spLocks noGrp="1"/>
          </p:cNvSpPr>
          <p:nvPr>
            <p:ph sz="half" idx="2"/>
          </p:nvPr>
        </p:nvSpPr>
        <p:spPr>
          <a:xfrm>
            <a:off x="2015492" y="13360400"/>
            <a:ext cx="12378689" cy="196511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4813280" y="8966203"/>
            <a:ext cx="12439651" cy="4394197"/>
          </a:xfrm>
        </p:spPr>
        <p:txBody>
          <a:bodyPr anchor="b"/>
          <a:lstStyle>
            <a:lvl1pPr marL="0" indent="0">
              <a:buNone/>
              <a:defRPr sz="5760" b="1"/>
            </a:lvl1pPr>
            <a:lvl2pPr marL="1097280" indent="0">
              <a:buNone/>
              <a:defRPr sz="4800" b="1"/>
            </a:lvl2pPr>
            <a:lvl3pPr marL="2194560" indent="0">
              <a:buNone/>
              <a:defRPr sz="4320" b="1"/>
            </a:lvl3pPr>
            <a:lvl4pPr marL="3291840" indent="0">
              <a:buNone/>
              <a:defRPr sz="3840" b="1"/>
            </a:lvl4pPr>
            <a:lvl5pPr marL="4389120" indent="0">
              <a:buNone/>
              <a:defRPr sz="3840" b="1"/>
            </a:lvl5pPr>
            <a:lvl6pPr marL="5486400" indent="0">
              <a:buNone/>
              <a:defRPr sz="3840" b="1"/>
            </a:lvl6pPr>
            <a:lvl7pPr marL="6583680" indent="0">
              <a:buNone/>
              <a:defRPr sz="3840" b="1"/>
            </a:lvl7pPr>
            <a:lvl8pPr marL="7680960" indent="0">
              <a:buNone/>
              <a:defRPr sz="3840" b="1"/>
            </a:lvl8pPr>
            <a:lvl9pPr marL="8778240" indent="0">
              <a:buNone/>
              <a:defRPr sz="3840" b="1"/>
            </a:lvl9pPr>
          </a:lstStyle>
          <a:p>
            <a:pPr lvl="0"/>
            <a:r>
              <a:rPr lang="en-US" smtClean="0"/>
              <a:t>Click to edit Master text styles</a:t>
            </a:r>
          </a:p>
        </p:txBody>
      </p:sp>
      <p:sp>
        <p:nvSpPr>
          <p:cNvPr id="6" name="Content Placeholder 5"/>
          <p:cNvSpPr>
            <a:spLocks noGrp="1"/>
          </p:cNvSpPr>
          <p:nvPr>
            <p:ph sz="quarter" idx="4"/>
          </p:nvPr>
        </p:nvSpPr>
        <p:spPr>
          <a:xfrm>
            <a:off x="14813280" y="13360400"/>
            <a:ext cx="12439651" cy="196511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7D06C22-D9AF-4740-A420-92F4A4C1EF15}" type="datetimeFigureOut">
              <a:rPr lang="en-US" smtClean="0"/>
              <a:t>4/22/2014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2317833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7D06C22-D9AF-4740-A420-92F4A4C1EF15}" type="datetimeFigureOut">
              <a:rPr lang="en-US" smtClean="0"/>
              <a:t>4/22/2014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1007435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D06C22-D9AF-4740-A420-92F4A4C1EF15}" type="datetimeFigureOut">
              <a:rPr lang="en-US" smtClean="0"/>
              <a:t>4/22/2014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3604619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5492" y="2438400"/>
            <a:ext cx="9437369" cy="8534400"/>
          </a:xfrm>
        </p:spPr>
        <p:txBody>
          <a:bodyPr anchor="b"/>
          <a:lstStyle>
            <a:lvl1pPr>
              <a:defRPr sz="7680"/>
            </a:lvl1pPr>
          </a:lstStyle>
          <a:p>
            <a:r>
              <a:rPr lang="en-US" smtClean="0"/>
              <a:t>Click to edit Master title style</a:t>
            </a:r>
            <a:endParaRPr lang="en-US"/>
          </a:p>
        </p:txBody>
      </p:sp>
      <p:sp>
        <p:nvSpPr>
          <p:cNvPr id="3" name="Content Placeholder 2"/>
          <p:cNvSpPr>
            <a:spLocks noGrp="1"/>
          </p:cNvSpPr>
          <p:nvPr>
            <p:ph idx="1"/>
          </p:nvPr>
        </p:nvSpPr>
        <p:spPr>
          <a:xfrm>
            <a:off x="12439651" y="5266269"/>
            <a:ext cx="14813280" cy="25992667"/>
          </a:xfrm>
        </p:spPr>
        <p:txBody>
          <a:bodyPr/>
          <a:lstStyle>
            <a:lvl1pPr>
              <a:defRPr sz="7680"/>
            </a:lvl1pPr>
            <a:lvl2pPr>
              <a:defRPr sz="6720"/>
            </a:lvl2pPr>
            <a:lvl3pPr>
              <a:defRPr sz="576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15492" y="10972800"/>
            <a:ext cx="9437369" cy="20328469"/>
          </a:xfrm>
        </p:spPr>
        <p:txBody>
          <a:bodyPr/>
          <a:lstStyle>
            <a:lvl1pPr marL="0" indent="0">
              <a:buNone/>
              <a:defRPr sz="3840"/>
            </a:lvl1pPr>
            <a:lvl2pPr marL="1097280" indent="0">
              <a:buNone/>
              <a:defRPr sz="3360"/>
            </a:lvl2pPr>
            <a:lvl3pPr marL="2194560" indent="0">
              <a:buNone/>
              <a:defRPr sz="2880"/>
            </a:lvl3pPr>
            <a:lvl4pPr marL="3291840" indent="0">
              <a:buNone/>
              <a:defRPr sz="2400"/>
            </a:lvl4pPr>
            <a:lvl5pPr marL="4389120" indent="0">
              <a:buNone/>
              <a:defRPr sz="2400"/>
            </a:lvl5pPr>
            <a:lvl6pPr marL="5486400" indent="0">
              <a:buNone/>
              <a:defRPr sz="2400"/>
            </a:lvl6pPr>
            <a:lvl7pPr marL="6583680" indent="0">
              <a:buNone/>
              <a:defRPr sz="2400"/>
            </a:lvl7pPr>
            <a:lvl8pPr marL="7680960" indent="0">
              <a:buNone/>
              <a:defRPr sz="2400"/>
            </a:lvl8pPr>
            <a:lvl9pPr marL="8778240"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D06C22-D9AF-4740-A420-92F4A4C1EF15}" type="datetimeFigureOut">
              <a:rPr lang="en-US" smtClean="0"/>
              <a:t>4/22/2014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748380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5492" y="2438400"/>
            <a:ext cx="9437369" cy="8534400"/>
          </a:xfrm>
        </p:spPr>
        <p:txBody>
          <a:bodyPr anchor="b"/>
          <a:lstStyle>
            <a:lvl1pPr>
              <a:defRPr sz="7680"/>
            </a:lvl1pPr>
          </a:lstStyle>
          <a:p>
            <a:r>
              <a:rPr lang="en-US" smtClean="0"/>
              <a:t>Click to edit Master title style</a:t>
            </a:r>
            <a:endParaRPr lang="en-US"/>
          </a:p>
        </p:txBody>
      </p:sp>
      <p:sp>
        <p:nvSpPr>
          <p:cNvPr id="3" name="Picture Placeholder 2"/>
          <p:cNvSpPr>
            <a:spLocks noGrp="1"/>
          </p:cNvSpPr>
          <p:nvPr>
            <p:ph type="pic" idx="1"/>
          </p:nvPr>
        </p:nvSpPr>
        <p:spPr>
          <a:xfrm>
            <a:off x="12439651" y="5266269"/>
            <a:ext cx="14813280" cy="25992667"/>
          </a:xfrm>
        </p:spPr>
        <p:txBody>
          <a:bodyPr/>
          <a:lstStyle>
            <a:lvl1pPr marL="0" indent="0">
              <a:buNone/>
              <a:defRPr sz="7680"/>
            </a:lvl1pPr>
            <a:lvl2pPr marL="1097280" indent="0">
              <a:buNone/>
              <a:defRPr sz="6720"/>
            </a:lvl2pPr>
            <a:lvl3pPr marL="2194560" indent="0">
              <a:buNone/>
              <a:defRPr sz="5760"/>
            </a:lvl3pPr>
            <a:lvl4pPr marL="3291840" indent="0">
              <a:buNone/>
              <a:defRPr sz="4800"/>
            </a:lvl4pPr>
            <a:lvl5pPr marL="4389120" indent="0">
              <a:buNone/>
              <a:defRPr sz="4800"/>
            </a:lvl5pPr>
            <a:lvl6pPr marL="5486400" indent="0">
              <a:buNone/>
              <a:defRPr sz="4800"/>
            </a:lvl6pPr>
            <a:lvl7pPr marL="6583680" indent="0">
              <a:buNone/>
              <a:defRPr sz="4800"/>
            </a:lvl7pPr>
            <a:lvl8pPr marL="7680960" indent="0">
              <a:buNone/>
              <a:defRPr sz="4800"/>
            </a:lvl8pPr>
            <a:lvl9pPr marL="8778240" indent="0">
              <a:buNone/>
              <a:defRPr sz="4800"/>
            </a:lvl9pPr>
          </a:lstStyle>
          <a:p>
            <a:endParaRPr lang="en-US"/>
          </a:p>
        </p:txBody>
      </p:sp>
      <p:sp>
        <p:nvSpPr>
          <p:cNvPr id="4" name="Text Placeholder 3"/>
          <p:cNvSpPr>
            <a:spLocks noGrp="1"/>
          </p:cNvSpPr>
          <p:nvPr>
            <p:ph type="body" sz="half" idx="2"/>
          </p:nvPr>
        </p:nvSpPr>
        <p:spPr>
          <a:xfrm>
            <a:off x="2015492" y="10972800"/>
            <a:ext cx="9437369" cy="20328469"/>
          </a:xfrm>
        </p:spPr>
        <p:txBody>
          <a:bodyPr/>
          <a:lstStyle>
            <a:lvl1pPr marL="0" indent="0">
              <a:buNone/>
              <a:defRPr sz="3840"/>
            </a:lvl1pPr>
            <a:lvl2pPr marL="1097280" indent="0">
              <a:buNone/>
              <a:defRPr sz="3360"/>
            </a:lvl2pPr>
            <a:lvl3pPr marL="2194560" indent="0">
              <a:buNone/>
              <a:defRPr sz="2880"/>
            </a:lvl3pPr>
            <a:lvl4pPr marL="3291840" indent="0">
              <a:buNone/>
              <a:defRPr sz="2400"/>
            </a:lvl4pPr>
            <a:lvl5pPr marL="4389120" indent="0">
              <a:buNone/>
              <a:defRPr sz="2400"/>
            </a:lvl5pPr>
            <a:lvl6pPr marL="5486400" indent="0">
              <a:buNone/>
              <a:defRPr sz="2400"/>
            </a:lvl6pPr>
            <a:lvl7pPr marL="6583680" indent="0">
              <a:buNone/>
              <a:defRPr sz="2400"/>
            </a:lvl7pPr>
            <a:lvl8pPr marL="7680960" indent="0">
              <a:buNone/>
              <a:defRPr sz="2400"/>
            </a:lvl8pPr>
            <a:lvl9pPr marL="8778240"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D06C22-D9AF-4740-A420-92F4A4C1EF15}" type="datetimeFigureOut">
              <a:rPr lang="en-US" smtClean="0"/>
              <a:t>4/22/2014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1749266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D06C22-D9AF-4740-A420-92F4A4C1EF15}"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2477823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939760" y="1947334"/>
            <a:ext cx="6309360" cy="3099646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011680" y="1947334"/>
            <a:ext cx="18562320" cy="3099646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D06C22-D9AF-4740-A420-92F4A4C1EF15}"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E6F7D2-3F90-4FF2-98B1-CAE265F7BC53}" type="slidenum">
              <a:rPr lang="en-US" smtClean="0"/>
              <a:t>‹#›</a:t>
            </a:fld>
            <a:endParaRPr lang="en-US"/>
          </a:p>
        </p:txBody>
      </p:sp>
    </p:spTree>
    <p:extLst>
      <p:ext uri="{BB962C8B-B14F-4D97-AF65-F5344CB8AC3E}">
        <p14:creationId xmlns:p14="http://schemas.microsoft.com/office/powerpoint/2010/main" val="3182805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1680" y="1947336"/>
            <a:ext cx="25237440" cy="7069669"/>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11680" y="9736667"/>
            <a:ext cx="25237440" cy="232071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11680" y="33900536"/>
            <a:ext cx="6583680" cy="1947333"/>
          </a:xfrm>
          <a:prstGeom prst="rect">
            <a:avLst/>
          </a:prstGeom>
        </p:spPr>
        <p:txBody>
          <a:bodyPr vert="horz" lIns="91440" tIns="45720" rIns="91440" bIns="45720" rtlCol="0" anchor="ctr"/>
          <a:lstStyle>
            <a:lvl1pPr algn="l">
              <a:defRPr sz="2880">
                <a:solidFill>
                  <a:schemeClr val="tx1">
                    <a:tint val="75000"/>
                  </a:schemeClr>
                </a:solidFill>
              </a:defRPr>
            </a:lvl1pPr>
          </a:lstStyle>
          <a:p>
            <a:fld id="{07D06C22-D9AF-4740-A420-92F4A4C1EF15}" type="datetimeFigureOut">
              <a:rPr lang="en-US" smtClean="0"/>
              <a:t>4/22/2014</a:t>
            </a:fld>
            <a:endParaRPr lang="en-US"/>
          </a:p>
        </p:txBody>
      </p:sp>
      <p:sp>
        <p:nvSpPr>
          <p:cNvPr id="5" name="Footer Placeholder 4"/>
          <p:cNvSpPr>
            <a:spLocks noGrp="1"/>
          </p:cNvSpPr>
          <p:nvPr>
            <p:ph type="ftr" sz="quarter" idx="3"/>
          </p:nvPr>
        </p:nvSpPr>
        <p:spPr>
          <a:xfrm>
            <a:off x="9692640" y="33900536"/>
            <a:ext cx="9875520" cy="1947333"/>
          </a:xfrm>
          <a:prstGeom prst="rect">
            <a:avLst/>
          </a:prstGeom>
        </p:spPr>
        <p:txBody>
          <a:bodyPr vert="horz" lIns="91440" tIns="45720" rIns="91440" bIns="45720" rtlCol="0" anchor="ctr"/>
          <a:lstStyle>
            <a:lvl1pPr algn="ctr">
              <a:defRPr sz="28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0665440" y="33900536"/>
            <a:ext cx="6583680" cy="1947333"/>
          </a:xfrm>
          <a:prstGeom prst="rect">
            <a:avLst/>
          </a:prstGeom>
        </p:spPr>
        <p:txBody>
          <a:bodyPr vert="horz" lIns="91440" tIns="45720" rIns="91440" bIns="45720" rtlCol="0" anchor="ctr"/>
          <a:lstStyle>
            <a:lvl1pPr algn="r">
              <a:defRPr sz="2880">
                <a:solidFill>
                  <a:schemeClr val="tx1">
                    <a:tint val="75000"/>
                  </a:schemeClr>
                </a:solidFill>
              </a:defRPr>
            </a:lvl1pPr>
          </a:lstStyle>
          <a:p>
            <a:fld id="{B3E6F7D2-3F90-4FF2-98B1-CAE265F7BC53}" type="slidenum">
              <a:rPr lang="en-US" smtClean="0"/>
              <a:t>‹#›</a:t>
            </a:fld>
            <a:endParaRPr lang="en-US"/>
          </a:p>
        </p:txBody>
      </p:sp>
    </p:spTree>
    <p:extLst>
      <p:ext uri="{BB962C8B-B14F-4D97-AF65-F5344CB8AC3E}">
        <p14:creationId xmlns:p14="http://schemas.microsoft.com/office/powerpoint/2010/main" val="99313821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2194560" rtl="0" eaLnBrk="1" latinLnBrk="0" hangingPunct="1">
        <a:lnSpc>
          <a:spcPct val="90000"/>
        </a:lnSpc>
        <a:spcBef>
          <a:spcPct val="0"/>
        </a:spcBef>
        <a:buNone/>
        <a:defRPr sz="10560" kern="1200">
          <a:solidFill>
            <a:schemeClr val="tx1"/>
          </a:solidFill>
          <a:latin typeface="+mj-lt"/>
          <a:ea typeface="+mj-ea"/>
          <a:cs typeface="+mj-cs"/>
        </a:defRPr>
      </a:lvl1pPr>
    </p:titleStyle>
    <p:bodyStyle>
      <a:lvl1pPr marL="548640" indent="-548640" algn="l" defTabSz="2194560" rtl="0" eaLnBrk="1" latinLnBrk="0" hangingPunct="1">
        <a:lnSpc>
          <a:spcPct val="90000"/>
        </a:lnSpc>
        <a:spcBef>
          <a:spcPts val="2400"/>
        </a:spcBef>
        <a:buFont typeface="Arial" panose="020B0604020202020204" pitchFamily="34" charset="0"/>
        <a:buChar char="•"/>
        <a:defRPr sz="6720" kern="1200">
          <a:solidFill>
            <a:schemeClr val="tx1"/>
          </a:solidFill>
          <a:latin typeface="+mn-lt"/>
          <a:ea typeface="+mn-ea"/>
          <a:cs typeface="+mn-cs"/>
        </a:defRPr>
      </a:lvl1pPr>
      <a:lvl2pPr marL="1645920" indent="-548640" algn="l" defTabSz="2194560" rtl="0" eaLnBrk="1" latinLnBrk="0" hangingPunct="1">
        <a:lnSpc>
          <a:spcPct val="90000"/>
        </a:lnSpc>
        <a:spcBef>
          <a:spcPts val="1200"/>
        </a:spcBef>
        <a:buFont typeface="Arial" panose="020B0604020202020204" pitchFamily="34" charset="0"/>
        <a:buChar char="•"/>
        <a:defRPr sz="5760" kern="1200">
          <a:solidFill>
            <a:schemeClr val="tx1"/>
          </a:solidFill>
          <a:latin typeface="+mn-lt"/>
          <a:ea typeface="+mn-ea"/>
          <a:cs typeface="+mn-cs"/>
        </a:defRPr>
      </a:lvl2pPr>
      <a:lvl3pPr marL="2743200" indent="-548640" algn="l" defTabSz="2194560" rtl="0" eaLnBrk="1" latinLnBrk="0" hangingPunct="1">
        <a:lnSpc>
          <a:spcPct val="90000"/>
        </a:lnSpc>
        <a:spcBef>
          <a:spcPts val="1200"/>
        </a:spcBef>
        <a:buFont typeface="Arial" panose="020B0604020202020204" pitchFamily="34" charset="0"/>
        <a:buChar char="•"/>
        <a:defRPr sz="4800" kern="1200">
          <a:solidFill>
            <a:schemeClr val="tx1"/>
          </a:solidFill>
          <a:latin typeface="+mn-lt"/>
          <a:ea typeface="+mn-ea"/>
          <a:cs typeface="+mn-cs"/>
        </a:defRPr>
      </a:lvl3pPr>
      <a:lvl4pPr marL="384048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4pPr>
      <a:lvl5pPr marL="493776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5pPr>
      <a:lvl6pPr marL="603504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6pPr>
      <a:lvl7pPr marL="713232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7pPr>
      <a:lvl8pPr marL="822960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8pPr>
      <a:lvl9pPr marL="9326880" indent="-548640" algn="l" defTabSz="2194560" rtl="0" eaLnBrk="1" latinLnBrk="0" hangingPunct="1">
        <a:lnSpc>
          <a:spcPct val="90000"/>
        </a:lnSpc>
        <a:spcBef>
          <a:spcPts val="1200"/>
        </a:spcBef>
        <a:buFont typeface="Arial" panose="020B0604020202020204" pitchFamily="34" charset="0"/>
        <a:buChar char="•"/>
        <a:defRPr sz="4320" kern="1200">
          <a:solidFill>
            <a:schemeClr val="tx1"/>
          </a:solidFill>
          <a:latin typeface="+mn-lt"/>
          <a:ea typeface="+mn-ea"/>
          <a:cs typeface="+mn-cs"/>
        </a:defRPr>
      </a:lvl9pPr>
    </p:bodyStyle>
    <p:otherStyle>
      <a:defPPr>
        <a:defRPr lang="en-US"/>
      </a:defPPr>
      <a:lvl1pPr marL="0" algn="l" defTabSz="2194560" rtl="0" eaLnBrk="1" latinLnBrk="0" hangingPunct="1">
        <a:defRPr sz="4320" kern="1200">
          <a:solidFill>
            <a:schemeClr val="tx1"/>
          </a:solidFill>
          <a:latin typeface="+mn-lt"/>
          <a:ea typeface="+mn-ea"/>
          <a:cs typeface="+mn-cs"/>
        </a:defRPr>
      </a:lvl1pPr>
      <a:lvl2pPr marL="1097280" algn="l" defTabSz="2194560" rtl="0" eaLnBrk="1" latinLnBrk="0" hangingPunct="1">
        <a:defRPr sz="4320" kern="1200">
          <a:solidFill>
            <a:schemeClr val="tx1"/>
          </a:solidFill>
          <a:latin typeface="+mn-lt"/>
          <a:ea typeface="+mn-ea"/>
          <a:cs typeface="+mn-cs"/>
        </a:defRPr>
      </a:lvl2pPr>
      <a:lvl3pPr marL="2194560" algn="l" defTabSz="2194560" rtl="0" eaLnBrk="1" latinLnBrk="0" hangingPunct="1">
        <a:defRPr sz="4320" kern="1200">
          <a:solidFill>
            <a:schemeClr val="tx1"/>
          </a:solidFill>
          <a:latin typeface="+mn-lt"/>
          <a:ea typeface="+mn-ea"/>
          <a:cs typeface="+mn-cs"/>
        </a:defRPr>
      </a:lvl3pPr>
      <a:lvl4pPr marL="3291840" algn="l" defTabSz="2194560" rtl="0" eaLnBrk="1" latinLnBrk="0" hangingPunct="1">
        <a:defRPr sz="4320" kern="1200">
          <a:solidFill>
            <a:schemeClr val="tx1"/>
          </a:solidFill>
          <a:latin typeface="+mn-lt"/>
          <a:ea typeface="+mn-ea"/>
          <a:cs typeface="+mn-cs"/>
        </a:defRPr>
      </a:lvl4pPr>
      <a:lvl5pPr marL="4389120" algn="l" defTabSz="2194560" rtl="0" eaLnBrk="1" latinLnBrk="0" hangingPunct="1">
        <a:defRPr sz="4320" kern="1200">
          <a:solidFill>
            <a:schemeClr val="tx1"/>
          </a:solidFill>
          <a:latin typeface="+mn-lt"/>
          <a:ea typeface="+mn-ea"/>
          <a:cs typeface="+mn-cs"/>
        </a:defRPr>
      </a:lvl5pPr>
      <a:lvl6pPr marL="5486400" algn="l" defTabSz="2194560" rtl="0" eaLnBrk="1" latinLnBrk="0" hangingPunct="1">
        <a:defRPr sz="4320" kern="1200">
          <a:solidFill>
            <a:schemeClr val="tx1"/>
          </a:solidFill>
          <a:latin typeface="+mn-lt"/>
          <a:ea typeface="+mn-ea"/>
          <a:cs typeface="+mn-cs"/>
        </a:defRPr>
      </a:lvl6pPr>
      <a:lvl7pPr marL="6583680" algn="l" defTabSz="2194560" rtl="0" eaLnBrk="1" latinLnBrk="0" hangingPunct="1">
        <a:defRPr sz="4320" kern="1200">
          <a:solidFill>
            <a:schemeClr val="tx1"/>
          </a:solidFill>
          <a:latin typeface="+mn-lt"/>
          <a:ea typeface="+mn-ea"/>
          <a:cs typeface="+mn-cs"/>
        </a:defRPr>
      </a:lvl7pPr>
      <a:lvl8pPr marL="7680960" algn="l" defTabSz="2194560" rtl="0" eaLnBrk="1" latinLnBrk="0" hangingPunct="1">
        <a:defRPr sz="4320" kern="1200">
          <a:solidFill>
            <a:schemeClr val="tx1"/>
          </a:solidFill>
          <a:latin typeface="+mn-lt"/>
          <a:ea typeface="+mn-ea"/>
          <a:cs typeface="+mn-cs"/>
        </a:defRPr>
      </a:lvl8pPr>
      <a:lvl9pPr marL="8778240" algn="l" defTabSz="2194560" rtl="0" eaLnBrk="1" latinLnBrk="0" hangingPunct="1">
        <a:defRPr sz="43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png"/><Relationship Id="rId7" Type="http://schemas.openxmlformats.org/officeDocument/2006/relationships/image" Target="../media/image6.gif"/><Relationship Id="rId12" Type="http://schemas.openxmlformats.org/officeDocument/2006/relationships/image" Target="../media/image9.jpe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8.png"/><Relationship Id="rId5" Type="http://schemas.openxmlformats.org/officeDocument/2006/relationships/image" Target="../media/image4.emf"/><Relationship Id="rId10" Type="http://schemas.openxmlformats.org/officeDocument/2006/relationships/hyperlink" Target="http://www.spotrac.com/" TargetMode="External"/><Relationship Id="rId4" Type="http://schemas.openxmlformats.org/officeDocument/2006/relationships/image" Target="../media/image3.png"/><Relationship Id="rId9" Type="http://schemas.openxmlformats.org/officeDocument/2006/relationships/hyperlink" Target="http://www.baseball-referenc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82B49"/>
            </a:gs>
            <a:gs pos="74000">
              <a:srgbClr val="92754C"/>
            </a:gs>
            <a:gs pos="83000">
              <a:srgbClr val="92754C"/>
            </a:gs>
            <a:gs pos="100000">
              <a:srgbClr val="182B49"/>
            </a:gs>
          </a:gsLst>
          <a:lin ang="2700000" scaled="1"/>
          <a:tileRect/>
        </a:gradFill>
        <a:effectLst/>
      </p:bgPr>
    </p:bg>
    <p:spTree>
      <p:nvGrpSpPr>
        <p:cNvPr id="1" name=""/>
        <p:cNvGrpSpPr/>
        <p:nvPr/>
      </p:nvGrpSpPr>
      <p:grpSpPr>
        <a:xfrm>
          <a:off x="0" y="0"/>
          <a:ext cx="0" cy="0"/>
          <a:chOff x="0" y="0"/>
          <a:chExt cx="0" cy="0"/>
        </a:xfrm>
      </p:grpSpPr>
      <p:sp>
        <p:nvSpPr>
          <p:cNvPr id="7" name="TextBox 6"/>
          <p:cNvSpPr txBox="1"/>
          <p:nvPr/>
        </p:nvSpPr>
        <p:spPr>
          <a:xfrm>
            <a:off x="1188720" y="483235"/>
            <a:ext cx="26883360" cy="2006960"/>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en-US" dirty="0" smtClean="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2014 Milwaukee Brewers Franchise/Roster Evaluation</a:t>
            </a:r>
          </a:p>
          <a:p>
            <a:pPr algn="ctr"/>
            <a:r>
              <a:rPr lang="en-US" dirty="0" smtClean="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By: Philip Sophinos, Professor: James </a:t>
            </a:r>
            <a:r>
              <a:rPr lang="en-US" dirty="0" err="1" smtClean="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Wible</a:t>
            </a:r>
            <a:endParaRPr lang="en-US"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8" name="TextBox 7"/>
          <p:cNvSpPr txBox="1"/>
          <p:nvPr/>
        </p:nvSpPr>
        <p:spPr>
          <a:xfrm>
            <a:off x="798991" y="2738480"/>
            <a:ext cx="4709160" cy="9421169"/>
          </a:xfrm>
          <a:prstGeom prst="rect">
            <a:avLst/>
          </a:prstGeom>
          <a:noFill/>
        </p:spPr>
        <p:txBody>
          <a:bodyPr wrap="square" rtlCol="0">
            <a:spAutoFit/>
          </a:bodyPr>
          <a:lstStyle/>
          <a:p>
            <a:pPr algn="ctr"/>
            <a:r>
              <a:rPr lang="en-US" sz="5400" u="sng" dirty="0" smtClean="0">
                <a:solidFill>
                  <a:schemeClr val="bg1"/>
                </a:solidFill>
                <a:latin typeface="Times New Roman" panose="02020603050405020304" pitchFamily="18" charset="0"/>
              </a:rPr>
              <a:t>Introduction</a:t>
            </a:r>
          </a:p>
          <a:p>
            <a:pPr algn="ctr"/>
            <a:r>
              <a:rPr lang="en-US" sz="3200" dirty="0" smtClean="0">
                <a:solidFill>
                  <a:schemeClr val="bg1"/>
                </a:solidFill>
                <a:latin typeface="Times New Roman" panose="02020603050405020304" pitchFamily="18" charset="0"/>
                <a:cs typeface="Times New Roman" panose="02020603050405020304" pitchFamily="18" charset="0"/>
              </a:rPr>
              <a:t>The </a:t>
            </a:r>
            <a:r>
              <a:rPr lang="en-US" sz="3200" dirty="0">
                <a:solidFill>
                  <a:schemeClr val="bg1"/>
                </a:solidFill>
                <a:latin typeface="Times New Roman" panose="02020603050405020304" pitchFamily="18" charset="0"/>
                <a:cs typeface="Times New Roman" panose="02020603050405020304" pitchFamily="18" charset="0"/>
              </a:rPr>
              <a:t>Milwaukee Brewers are a professional baseball team that play in the National League of a larger league called Major League Baseball (MLB). They play their home games at Miller Park in Milwaukee, Wisconsin. They are also part of a division called the NL (National League) Central, which comprises four other teams: the Chicago Cubs, the Cincinnati Reds, the Pittsburgh Pirates and the St. Louis Cardinals</a:t>
            </a:r>
            <a:r>
              <a:rPr lang="en-US" sz="3200" dirty="0" smtClean="0">
                <a:latin typeface="Times New Roman" panose="02020603050405020304" pitchFamily="18" charset="0"/>
                <a:cs typeface="Times New Roman" panose="02020603050405020304" pitchFamily="18" charset="0"/>
              </a:rPr>
              <a:t>.</a:t>
            </a:r>
            <a:endParaRPr lang="en-US" sz="5400" dirty="0" smtClean="0">
              <a:latin typeface="Times New Roman" panose="02020603050405020304" pitchFamily="18" charset="0"/>
              <a:cs typeface="Times New Roman" panose="02020603050405020304" pitchFamily="18" charset="0"/>
            </a:endParaRPr>
          </a:p>
        </p:txBody>
      </p:sp>
      <p:sp>
        <p:nvSpPr>
          <p:cNvPr id="9" name="TextBox 8"/>
          <p:cNvSpPr txBox="1"/>
          <p:nvPr/>
        </p:nvSpPr>
        <p:spPr>
          <a:xfrm>
            <a:off x="8001000" y="2748025"/>
            <a:ext cx="5166360" cy="8679299"/>
          </a:xfrm>
          <a:prstGeom prst="rect">
            <a:avLst/>
          </a:prstGeom>
          <a:noFill/>
        </p:spPr>
        <p:txBody>
          <a:bodyPr wrap="square" rtlCol="0">
            <a:spAutoFit/>
          </a:bodyPr>
          <a:lstStyle/>
          <a:p>
            <a:pPr algn="ctr"/>
            <a:r>
              <a:rPr lang="en-US" sz="5400" u="sng" dirty="0" smtClean="0">
                <a:solidFill>
                  <a:schemeClr val="bg1"/>
                </a:solidFill>
                <a:latin typeface="Times New Roman" panose="02020603050405020304" pitchFamily="18" charset="0"/>
                <a:cs typeface="Times New Roman" panose="02020603050405020304" pitchFamily="18" charset="0"/>
              </a:rPr>
              <a:t>Purpose</a:t>
            </a:r>
            <a:endParaRPr lang="en-US" sz="5400" dirty="0" smtClean="0">
              <a:solidFill>
                <a:schemeClr val="bg1"/>
              </a:solidFill>
              <a:latin typeface="Times New Roman" panose="02020603050405020304" pitchFamily="18" charset="0"/>
              <a:cs typeface="Times New Roman" panose="02020603050405020304" pitchFamily="18" charset="0"/>
            </a:endParaRPr>
          </a:p>
          <a:p>
            <a:pPr algn="ctr"/>
            <a:r>
              <a:rPr lang="en-US" sz="2800" dirty="0">
                <a:solidFill>
                  <a:schemeClr val="bg1"/>
                </a:solidFill>
                <a:latin typeface="Times New Roman" panose="02020603050405020304" pitchFamily="18" charset="0"/>
                <a:cs typeface="Times New Roman" panose="02020603050405020304" pitchFamily="18" charset="0"/>
              </a:rPr>
              <a:t>The main purpose of this project is to look at, economically and theoretically, how the Milwaukee Brewers as an organization and roster are structured. The overall team has a payroll that is distributed amongst the players. However, there can only be 25 of them on the active roster during the season and each one isn’t necessarily paid the same salary. Questions like ‘do certain positions on the field account for a larger portion of the payroll?’ and ‘relative to other teams, how evenly distributed are the Milwaukee Brewers’ salaries?’ will be answered.</a:t>
            </a:r>
            <a:endParaRPr lang="en-US" sz="5400" u="sng" dirty="0">
              <a:solidFill>
                <a:schemeClr val="bg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15316200" y="2738480"/>
            <a:ext cx="5382151" cy="2006960"/>
          </a:xfrm>
          <a:prstGeom prst="rect">
            <a:avLst/>
          </a:prstGeom>
          <a:noFill/>
        </p:spPr>
        <p:txBody>
          <a:bodyPr wrap="square" rtlCol="0">
            <a:spAutoFit/>
          </a:bodyPr>
          <a:lstStyle/>
          <a:p>
            <a:pPr algn="ctr"/>
            <a:r>
              <a:rPr lang="en-US" u="sng" dirty="0" smtClean="0">
                <a:solidFill>
                  <a:schemeClr val="bg1"/>
                </a:solidFill>
                <a:latin typeface="Times New Roman" panose="02020603050405020304" pitchFamily="18" charset="0"/>
                <a:cs typeface="Times New Roman" panose="02020603050405020304" pitchFamily="18" charset="0"/>
              </a:rPr>
              <a:t>Active Roster</a:t>
            </a:r>
          </a:p>
          <a:p>
            <a:pPr algn="ctr"/>
            <a:endParaRPr lang="en-US" dirty="0">
              <a:latin typeface="Times New Roman" panose="02020603050405020304" pitchFamily="18" charset="0"/>
              <a:cs typeface="Times New Roman" panose="02020603050405020304" pitchFamily="18" charset="0"/>
            </a:endParaRPr>
          </a:p>
        </p:txBody>
      </p:sp>
      <p:pic>
        <p:nvPicPr>
          <p:cNvPr id="16" name="Picture 15"/>
          <p:cNvPicPr>
            <a:picLocks noChangeAspect="1"/>
          </p:cNvPicPr>
          <p:nvPr/>
        </p:nvPicPr>
        <p:blipFill>
          <a:blip r:embed="rId2"/>
          <a:stretch>
            <a:fillRect/>
          </a:stretch>
        </p:blipFill>
        <p:spPr>
          <a:xfrm>
            <a:off x="15316200" y="4208704"/>
            <a:ext cx="5623332" cy="7531101"/>
          </a:xfrm>
          <a:prstGeom prst="rect">
            <a:avLst/>
          </a:prstGeom>
        </p:spPr>
      </p:pic>
      <p:sp>
        <p:nvSpPr>
          <p:cNvPr id="17" name="TextBox 16"/>
          <p:cNvSpPr txBox="1"/>
          <p:nvPr/>
        </p:nvSpPr>
        <p:spPr>
          <a:xfrm>
            <a:off x="21534120" y="3896223"/>
            <a:ext cx="6812280" cy="7848302"/>
          </a:xfrm>
          <a:prstGeom prst="rect">
            <a:avLst/>
          </a:prstGeom>
          <a:noFill/>
        </p:spPr>
        <p:txBody>
          <a:bodyPr wrap="square" rtlCol="0">
            <a:spAutoFit/>
          </a:bodyPr>
          <a:lstStyle/>
          <a:p>
            <a:pPr marL="857250" indent="-857250">
              <a:buFont typeface="Arial" panose="020B0604020202020204" pitchFamily="34" charset="0"/>
              <a:buChar char="•"/>
            </a:pPr>
            <a:r>
              <a:rPr lang="en-US" sz="3600" u="sng" dirty="0" smtClean="0">
                <a:solidFill>
                  <a:schemeClr val="bg1"/>
                </a:solidFill>
                <a:latin typeface="Times New Roman" panose="02020603050405020304" pitchFamily="18" charset="0"/>
                <a:cs typeface="Times New Roman" panose="02020603050405020304" pitchFamily="18" charset="0"/>
              </a:rPr>
              <a:t>MP/$</a:t>
            </a:r>
            <a:r>
              <a:rPr lang="en-US" sz="3600" dirty="0" smtClean="0">
                <a:solidFill>
                  <a:schemeClr val="bg1"/>
                </a:solidFill>
                <a:latin typeface="Times New Roman" panose="02020603050405020304" pitchFamily="18" charset="0"/>
                <a:cs typeface="Times New Roman" panose="02020603050405020304" pitchFamily="18" charset="0"/>
              </a:rPr>
              <a:t>: Marginal product per dollar of labor; the additional production of a player relative to their current salary</a:t>
            </a:r>
          </a:p>
          <a:p>
            <a:pPr marL="857250" indent="-857250">
              <a:buFont typeface="Arial" panose="020B0604020202020204" pitchFamily="34" charset="0"/>
              <a:buChar char="•"/>
            </a:pPr>
            <a:r>
              <a:rPr lang="en-US" sz="3600" dirty="0" smtClean="0">
                <a:solidFill>
                  <a:schemeClr val="bg1"/>
                </a:solidFill>
                <a:latin typeface="Times New Roman" panose="02020603050405020304" pitchFamily="18" charset="0"/>
                <a:cs typeface="Times New Roman" panose="02020603050405020304" pitchFamily="18" charset="0"/>
              </a:rPr>
              <a:t>Production is measured by the player’s 2013 WAR</a:t>
            </a:r>
          </a:p>
          <a:p>
            <a:pPr marL="857250" indent="-857250">
              <a:buFont typeface="Arial" panose="020B0604020202020204" pitchFamily="34" charset="0"/>
              <a:buChar char="•"/>
            </a:pPr>
            <a:r>
              <a:rPr lang="en-US" sz="3600" u="sng" dirty="0" smtClean="0">
                <a:solidFill>
                  <a:schemeClr val="bg1"/>
                </a:solidFill>
                <a:latin typeface="Times New Roman" panose="02020603050405020304" pitchFamily="18" charset="0"/>
                <a:cs typeface="Times New Roman" panose="02020603050405020304" pitchFamily="18" charset="0"/>
              </a:rPr>
              <a:t>WAR</a:t>
            </a:r>
            <a:r>
              <a:rPr lang="en-US" sz="3600" dirty="0" smtClean="0">
                <a:solidFill>
                  <a:schemeClr val="bg1"/>
                </a:solidFill>
                <a:latin typeface="Times New Roman" panose="02020603050405020304" pitchFamily="18" charset="0"/>
                <a:cs typeface="Times New Roman" panose="02020603050405020304" pitchFamily="18" charset="0"/>
              </a:rPr>
              <a:t>: Wins Above Replacement; it is a </a:t>
            </a:r>
            <a:r>
              <a:rPr lang="en-US" sz="3600" dirty="0" err="1" smtClean="0">
                <a:solidFill>
                  <a:schemeClr val="bg1"/>
                </a:solidFill>
                <a:latin typeface="Times New Roman" panose="02020603050405020304" pitchFamily="18" charset="0"/>
                <a:cs typeface="Times New Roman" panose="02020603050405020304" pitchFamily="18" charset="0"/>
              </a:rPr>
              <a:t>sabermetric</a:t>
            </a:r>
            <a:r>
              <a:rPr lang="en-US" sz="3600" dirty="0" smtClean="0">
                <a:solidFill>
                  <a:schemeClr val="bg1"/>
                </a:solidFill>
                <a:latin typeface="Times New Roman" panose="02020603050405020304" pitchFamily="18" charset="0"/>
                <a:cs typeface="Times New Roman" panose="02020603050405020304" pitchFamily="18" charset="0"/>
              </a:rPr>
              <a:t> statistic that shows how many wins a player contributed to his team’s overall number relative to what a replacement level player would contribute towards it</a:t>
            </a:r>
            <a:endParaRPr lang="en-US" sz="3600" u="sng" dirty="0">
              <a:solidFill>
                <a:schemeClr val="bg1"/>
              </a:solidFill>
              <a:latin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a:blip r:embed="rId3"/>
          <a:stretch>
            <a:fillRect/>
          </a:stretch>
        </p:blipFill>
        <p:spPr>
          <a:xfrm>
            <a:off x="594360" y="14342914"/>
            <a:ext cx="8681456" cy="6316003"/>
          </a:xfrm>
          <a:prstGeom prst="rect">
            <a:avLst/>
          </a:prstGeom>
          <a:ln>
            <a:solidFill>
              <a:schemeClr val="tx1"/>
            </a:solidFill>
          </a:ln>
        </p:spPr>
      </p:pic>
      <p:sp>
        <p:nvSpPr>
          <p:cNvPr id="19" name="TextBox 18"/>
          <p:cNvSpPr txBox="1"/>
          <p:nvPr/>
        </p:nvSpPr>
        <p:spPr>
          <a:xfrm>
            <a:off x="594360" y="12330758"/>
            <a:ext cx="8698832" cy="1754326"/>
          </a:xfrm>
          <a:prstGeom prst="rect">
            <a:avLst/>
          </a:prstGeom>
          <a:noFill/>
        </p:spPr>
        <p:txBody>
          <a:bodyPr wrap="square" rtlCol="0">
            <a:spAutoFit/>
          </a:bodyPr>
          <a:lstStyle/>
          <a:p>
            <a:pPr algn="ctr"/>
            <a:r>
              <a:rPr lang="en-US" sz="5400" u="sng" dirty="0" smtClean="0">
                <a:solidFill>
                  <a:schemeClr val="bg1"/>
                </a:solidFill>
                <a:latin typeface="Times New Roman" panose="02020603050405020304" pitchFamily="18" charset="0"/>
                <a:cs typeface="Times New Roman" panose="02020603050405020304" pitchFamily="18" charset="0"/>
              </a:rPr>
              <a:t>Payroll Distribution by Position</a:t>
            </a:r>
            <a:endParaRPr lang="en-US" sz="5400" u="sng" dirty="0">
              <a:solidFill>
                <a:schemeClr val="bg1"/>
              </a:solidFill>
              <a:latin typeface="Times New Roman" panose="02020603050405020304" pitchFamily="18" charset="0"/>
              <a:cs typeface="Times New Roman" panose="02020603050405020304" pitchFamily="18" charset="0"/>
            </a:endParaRPr>
          </a:p>
        </p:txBody>
      </p:sp>
      <p:sp>
        <p:nvSpPr>
          <p:cNvPr id="22" name="TextBox 21"/>
          <p:cNvSpPr txBox="1"/>
          <p:nvPr/>
        </p:nvSpPr>
        <p:spPr>
          <a:xfrm>
            <a:off x="9477103" y="13076409"/>
            <a:ext cx="3690257" cy="7848302"/>
          </a:xfrm>
          <a:prstGeom prst="rect">
            <a:avLst/>
          </a:prstGeom>
          <a:noFill/>
        </p:spPr>
        <p:txBody>
          <a:bodyPr wrap="square" rtlCol="0">
            <a:spAutoFit/>
          </a:bodyPr>
          <a:lstStyle/>
          <a:p>
            <a:pPr marL="571500" indent="-571500">
              <a:buFont typeface="Arial" panose="020B0604020202020204" pitchFamily="34" charset="0"/>
              <a:buChar char="•"/>
            </a:pPr>
            <a:r>
              <a:rPr lang="en-US" sz="2800" b="1" dirty="0" smtClean="0">
                <a:solidFill>
                  <a:schemeClr val="bg1"/>
                </a:solidFill>
                <a:latin typeface="Times New Roman" panose="02020603050405020304" pitchFamily="18" charset="0"/>
                <a:cs typeface="Times New Roman" panose="02020603050405020304" pitchFamily="18" charset="0"/>
              </a:rPr>
              <a:t>Three</a:t>
            </a:r>
            <a:r>
              <a:rPr lang="en-US" sz="2800" dirty="0" smtClean="0">
                <a:solidFill>
                  <a:schemeClr val="bg1"/>
                </a:solidFill>
                <a:latin typeface="Times New Roman" panose="02020603050405020304" pitchFamily="18" charset="0"/>
                <a:cs typeface="Times New Roman" panose="02020603050405020304" pitchFamily="18" charset="0"/>
              </a:rPr>
              <a:t> of the team’s five starting pitchers in the rotation are earning </a:t>
            </a:r>
            <a:r>
              <a:rPr lang="en-US" sz="2800" i="1" dirty="0" smtClean="0">
                <a:solidFill>
                  <a:schemeClr val="bg1"/>
                </a:solidFill>
                <a:latin typeface="Times New Roman" panose="02020603050405020304" pitchFamily="18" charset="0"/>
                <a:cs typeface="Times New Roman" panose="02020603050405020304" pitchFamily="18" charset="0"/>
              </a:rPr>
              <a:t>eight</a:t>
            </a:r>
            <a:r>
              <a:rPr lang="en-US" sz="2800" dirty="0" smtClean="0">
                <a:solidFill>
                  <a:schemeClr val="bg1"/>
                </a:solidFill>
                <a:latin typeface="Times New Roman" panose="02020603050405020304" pitchFamily="18" charset="0"/>
                <a:cs typeface="Times New Roman" panose="02020603050405020304" pitchFamily="18" charset="0"/>
              </a:rPr>
              <a:t>-figure salaries, which explains why that position accounts for the highest percentage</a:t>
            </a:r>
          </a:p>
          <a:p>
            <a:pPr marL="571500" indent="-571500">
              <a:buFont typeface="Arial" panose="020B0604020202020204" pitchFamily="34" charset="0"/>
              <a:buChar char="•"/>
            </a:pPr>
            <a:r>
              <a:rPr lang="en-US" sz="2800" dirty="0" smtClean="0">
                <a:solidFill>
                  <a:schemeClr val="bg1"/>
                </a:solidFill>
                <a:latin typeface="Times New Roman" panose="02020603050405020304" pitchFamily="18" charset="0"/>
                <a:cs typeface="Times New Roman" panose="02020603050405020304" pitchFamily="18" charset="0"/>
              </a:rPr>
              <a:t>Carlos Gómez, their only true center fielder, accounts for a larger percentage of the team’s payroll than the catchers, first basemen and shortstop do </a:t>
            </a:r>
            <a:r>
              <a:rPr lang="en-US" sz="2800" u="sng" dirty="0" smtClean="0">
                <a:solidFill>
                  <a:schemeClr val="bg1"/>
                </a:solidFill>
                <a:latin typeface="Times New Roman" panose="02020603050405020304" pitchFamily="18" charset="0"/>
                <a:cs typeface="Times New Roman" panose="02020603050405020304" pitchFamily="18" charset="0"/>
              </a:rPr>
              <a:t>combined</a:t>
            </a:r>
            <a:r>
              <a:rPr lang="en-US" sz="2800" dirty="0" smtClean="0">
                <a:solidFill>
                  <a:schemeClr val="bg1"/>
                </a:solidFill>
                <a:latin typeface="Times New Roman" panose="02020603050405020304" pitchFamily="18" charset="0"/>
                <a:cs typeface="Times New Roman" panose="02020603050405020304" pitchFamily="18" charset="0"/>
              </a:rPr>
              <a:t>!</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4904720" y="12330758"/>
            <a:ext cx="8681456" cy="923330"/>
          </a:xfrm>
          <a:prstGeom prst="rect">
            <a:avLst/>
          </a:prstGeom>
          <a:noFill/>
        </p:spPr>
        <p:txBody>
          <a:bodyPr wrap="square" rtlCol="0">
            <a:spAutoFit/>
          </a:bodyPr>
          <a:lstStyle/>
          <a:p>
            <a:pPr algn="ctr"/>
            <a:r>
              <a:rPr lang="en-US" sz="5400" u="sng" dirty="0" smtClean="0">
                <a:solidFill>
                  <a:schemeClr val="bg1"/>
                </a:solidFill>
                <a:latin typeface="Times New Roman" panose="02020603050405020304" pitchFamily="18" charset="0"/>
                <a:cs typeface="Times New Roman" panose="02020603050405020304" pitchFamily="18" charset="0"/>
              </a:rPr>
              <a:t>Bilateral monopoly</a:t>
            </a:r>
            <a:endParaRPr lang="en-US" sz="6000" u="sng" dirty="0">
              <a:solidFill>
                <a:schemeClr val="bg1"/>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4231600" y="13076409"/>
            <a:ext cx="4114800" cy="7232749"/>
          </a:xfrm>
          <a:prstGeom prst="rect">
            <a:avLst/>
          </a:prstGeom>
          <a:noFill/>
        </p:spPr>
        <p:txBody>
          <a:bodyPr wrap="square" rtlCol="0">
            <a:spAutoFit/>
          </a:bodyPr>
          <a:lstStyle/>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This situation occurs when there is a single consumer and a single seller in a market</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The franchise/owner (</a:t>
            </a:r>
            <a:r>
              <a:rPr lang="en-US" sz="1600" dirty="0" err="1" smtClean="0">
                <a:solidFill>
                  <a:schemeClr val="bg1"/>
                </a:solidFill>
                <a:latin typeface="Times New Roman" panose="02020603050405020304" pitchFamily="18" charset="0"/>
                <a:cs typeface="Times New Roman" panose="02020603050405020304" pitchFamily="18" charset="0"/>
              </a:rPr>
              <a:t>monopsonist</a:t>
            </a:r>
            <a:r>
              <a:rPr lang="en-US" sz="1600" dirty="0" smtClean="0">
                <a:solidFill>
                  <a:schemeClr val="bg1"/>
                </a:solidFill>
                <a:latin typeface="Times New Roman" panose="02020603050405020304" pitchFamily="18" charset="0"/>
                <a:cs typeface="Times New Roman" panose="02020603050405020304" pitchFamily="18" charset="0"/>
              </a:rPr>
              <a:t>) wants to maximize profits when the marginal expenditure curve intersects the demand curve</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The monopsony wage can be found by following the supply curve down to the value of 34</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This number represents the bottom 60% of the Milwaukee Brewers receiving the resultant percentage amount of payroll by salary</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Conversely, the monopolist (any player and their agent) would like to maximize profits when the marginal revenue curve intersects the supply curve</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The monopoly wage can be found by following the dashed line up from that intersection to the number 63</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This value represents the top 20% of Milwaukee Brewers receiving the corresponding percentage amount of payroll by salary</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The actual wage falls somewhere between these two values</a:t>
            </a:r>
          </a:p>
          <a:p>
            <a:pPr marL="457200" indent="-457200">
              <a:buFont typeface="Arial" panose="020B0604020202020204" pitchFamily="34" charset="0"/>
              <a:buChar char="•"/>
            </a:pPr>
            <a:r>
              <a:rPr lang="en-US" sz="1600" dirty="0" smtClean="0">
                <a:solidFill>
                  <a:schemeClr val="bg1"/>
                </a:solidFill>
                <a:latin typeface="Times New Roman" panose="02020603050405020304" pitchFamily="18" charset="0"/>
                <a:cs typeface="Times New Roman" panose="02020603050405020304" pitchFamily="18" charset="0"/>
              </a:rPr>
              <a:t>The </a:t>
            </a:r>
            <a:r>
              <a:rPr lang="en-US" sz="1600" dirty="0" err="1" smtClean="0">
                <a:solidFill>
                  <a:schemeClr val="bg1"/>
                </a:solidFill>
                <a:latin typeface="Times New Roman" panose="02020603050405020304" pitchFamily="18" charset="0"/>
                <a:cs typeface="Times New Roman" panose="02020603050405020304" pitchFamily="18" charset="0"/>
              </a:rPr>
              <a:t>monopsonist’s</a:t>
            </a:r>
            <a:r>
              <a:rPr lang="en-US" sz="1600" dirty="0" smtClean="0">
                <a:solidFill>
                  <a:schemeClr val="bg1"/>
                </a:solidFill>
                <a:latin typeface="Times New Roman" panose="02020603050405020304" pitchFamily="18" charset="0"/>
                <a:cs typeface="Times New Roman" panose="02020603050405020304" pitchFamily="18" charset="0"/>
              </a:rPr>
              <a:t>’ and monopolist’s’ bargaining power is a major influence</a:t>
            </a:r>
          </a:p>
        </p:txBody>
      </p:sp>
      <p:pic>
        <p:nvPicPr>
          <p:cNvPr id="10" name="Picture 9"/>
          <p:cNvPicPr>
            <a:picLocks noChangeAspect="1"/>
          </p:cNvPicPr>
          <p:nvPr/>
        </p:nvPicPr>
        <p:blipFill>
          <a:blip r:embed="rId4"/>
          <a:stretch>
            <a:fillRect/>
          </a:stretch>
        </p:blipFill>
        <p:spPr>
          <a:xfrm>
            <a:off x="594360" y="23382293"/>
            <a:ext cx="8681456" cy="6322100"/>
          </a:xfrm>
          <a:prstGeom prst="rect">
            <a:avLst/>
          </a:prstGeom>
        </p:spPr>
      </p:pic>
      <p:sp>
        <p:nvSpPr>
          <p:cNvPr id="13" name="TextBox 12"/>
          <p:cNvSpPr txBox="1"/>
          <p:nvPr/>
        </p:nvSpPr>
        <p:spPr>
          <a:xfrm>
            <a:off x="798991" y="21340944"/>
            <a:ext cx="8289570" cy="1049646"/>
          </a:xfrm>
          <a:prstGeom prst="rect">
            <a:avLst/>
          </a:prstGeom>
          <a:noFill/>
        </p:spPr>
        <p:txBody>
          <a:bodyPr wrap="square" rtlCol="0">
            <a:spAutoFit/>
          </a:bodyPr>
          <a:lstStyle/>
          <a:p>
            <a:pPr algn="ctr"/>
            <a:r>
              <a:rPr lang="en-US" sz="6000" u="sng" dirty="0" smtClean="0">
                <a:solidFill>
                  <a:schemeClr val="bg1"/>
                </a:solidFill>
                <a:latin typeface="Times New Roman" panose="02020603050405020304" pitchFamily="18" charset="0"/>
                <a:cs typeface="Times New Roman" panose="02020603050405020304" pitchFamily="18" charset="0"/>
              </a:rPr>
              <a:t>Lorenz curve comparisons</a:t>
            </a:r>
            <a:endParaRPr lang="en-US" sz="6000" u="sng" dirty="0">
              <a:solidFill>
                <a:schemeClr val="bg1"/>
              </a:solidFill>
              <a:latin typeface="Times New Roman" panose="02020603050405020304" pitchFamily="18" charset="0"/>
              <a:cs typeface="Times New Roman" panose="02020603050405020304" pitchFamily="18" charset="0"/>
            </a:endParaRPr>
          </a:p>
        </p:txBody>
      </p:sp>
      <p:pic>
        <p:nvPicPr>
          <p:cNvPr id="21" name="Picture 20"/>
          <p:cNvPicPr>
            <a:picLocks noChangeAspect="1"/>
          </p:cNvPicPr>
          <p:nvPr/>
        </p:nvPicPr>
        <p:blipFill>
          <a:blip r:embed="rId5"/>
          <a:stretch>
            <a:fillRect/>
          </a:stretch>
        </p:blipFill>
        <p:spPr>
          <a:xfrm>
            <a:off x="594360" y="30696096"/>
            <a:ext cx="8676802" cy="2158555"/>
          </a:xfrm>
          <a:prstGeom prst="rect">
            <a:avLst/>
          </a:prstGeom>
          <a:ln w="88900" cap="sq" cmpd="thickThin">
            <a:solidFill>
              <a:srgbClr val="000000"/>
            </a:solidFill>
            <a:prstDash val="solid"/>
            <a:miter lim="800000"/>
          </a:ln>
          <a:effectLst>
            <a:innerShdw blurRad="76200">
              <a:srgbClr val="000000"/>
            </a:innerShdw>
          </a:effectLst>
        </p:spPr>
      </p:pic>
      <p:sp>
        <p:nvSpPr>
          <p:cNvPr id="23" name="TextBox 22"/>
          <p:cNvSpPr txBox="1"/>
          <p:nvPr/>
        </p:nvSpPr>
        <p:spPr>
          <a:xfrm>
            <a:off x="9477103" y="22236360"/>
            <a:ext cx="3300262" cy="10341293"/>
          </a:xfrm>
          <a:prstGeom prst="rect">
            <a:avLst/>
          </a:prstGeom>
          <a:noFill/>
        </p:spPr>
        <p:txBody>
          <a:bodyPr wrap="square" rtlCol="0">
            <a:spAutoFit/>
          </a:bodyPr>
          <a:lstStyle/>
          <a:p>
            <a:pPr marL="457200" indent="-457200">
              <a:buFont typeface="Arial" panose="020B0604020202020204" pitchFamily="34" charset="0"/>
              <a:buChar char="•"/>
            </a:pPr>
            <a:r>
              <a:rPr lang="en-US" sz="1800" dirty="0" smtClean="0">
                <a:solidFill>
                  <a:schemeClr val="bg1"/>
                </a:solidFill>
                <a:latin typeface="Times New Roman" panose="02020603050405020304" pitchFamily="18" charset="0"/>
                <a:cs typeface="Times New Roman" panose="02020603050405020304" pitchFamily="18" charset="0"/>
              </a:rPr>
              <a:t>This curve measures the distribution of income among the 25-man rosters of the Milwaukee Brewers along with the Colorado Rockies and New York Yankees</a:t>
            </a:r>
          </a:p>
          <a:p>
            <a:pPr marL="457200" indent="-457200">
              <a:buFont typeface="Arial" panose="020B0604020202020204" pitchFamily="34" charset="0"/>
              <a:buChar char="•"/>
            </a:pPr>
            <a:r>
              <a:rPr lang="en-US" sz="1800" dirty="0" smtClean="0">
                <a:solidFill>
                  <a:schemeClr val="bg1"/>
                </a:solidFill>
                <a:latin typeface="Times New Roman" panose="02020603050405020304" pitchFamily="18" charset="0"/>
                <a:cs typeface="Times New Roman" panose="02020603050405020304" pitchFamily="18" charset="0"/>
              </a:rPr>
              <a:t>Theoretically, the first 10% of a team’s roster is supposed to account for 10% of the payroll and the first 20% is supposed to account for the first 20% of the payroll, </a:t>
            </a:r>
            <a:r>
              <a:rPr lang="en-US" sz="1800" dirty="0" smtClean="0">
                <a:solidFill>
                  <a:schemeClr val="bg1"/>
                </a:solidFill>
                <a:latin typeface="Times New Roman" panose="02020603050405020304" pitchFamily="18" charset="0"/>
                <a:cs typeface="Times New Roman" panose="02020603050405020304" pitchFamily="18" charset="0"/>
              </a:rPr>
              <a:t>et cetera</a:t>
            </a:r>
            <a:endParaRPr lang="en-US" sz="1800" dirty="0" smtClean="0">
              <a:solidFill>
                <a:schemeClr val="bg1"/>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800" dirty="0" smtClean="0">
                <a:solidFill>
                  <a:schemeClr val="bg1"/>
                </a:solidFill>
                <a:latin typeface="Times New Roman" panose="02020603050405020304" pitchFamily="18" charset="0"/>
                <a:cs typeface="Times New Roman" panose="02020603050405020304" pitchFamily="18" charset="0"/>
              </a:rPr>
              <a:t>However, all three Lorenz curves sag below the equality line to indicate an unequal distribution of wealth</a:t>
            </a:r>
          </a:p>
          <a:p>
            <a:pPr marL="457200" indent="-457200">
              <a:buFont typeface="Arial" panose="020B0604020202020204" pitchFamily="34" charset="0"/>
              <a:buChar char="•"/>
            </a:pPr>
            <a:r>
              <a:rPr lang="en-US" sz="1800" dirty="0" smtClean="0">
                <a:solidFill>
                  <a:srgbClr val="182B49"/>
                </a:solidFill>
                <a:latin typeface="Times New Roman" panose="02020603050405020304" pitchFamily="18" charset="0"/>
                <a:cs typeface="Times New Roman" panose="02020603050405020304" pitchFamily="18" charset="0"/>
              </a:rPr>
              <a:t>From the </a:t>
            </a:r>
            <a:r>
              <a:rPr lang="en-US" sz="1800" dirty="0" smtClean="0">
                <a:solidFill>
                  <a:srgbClr val="182B49"/>
                </a:solidFill>
                <a:latin typeface="Times New Roman" panose="02020603050405020304" pitchFamily="18" charset="0"/>
                <a:cs typeface="Times New Roman" panose="02020603050405020304" pitchFamily="18" charset="0"/>
              </a:rPr>
              <a:t>graph, </a:t>
            </a:r>
            <a:r>
              <a:rPr lang="en-US" sz="1800" dirty="0" smtClean="0">
                <a:solidFill>
                  <a:srgbClr val="182B49"/>
                </a:solidFill>
                <a:latin typeface="Times New Roman" panose="02020603050405020304" pitchFamily="18" charset="0"/>
                <a:cs typeface="Times New Roman" panose="02020603050405020304" pitchFamily="18" charset="0"/>
              </a:rPr>
              <a:t>the top </a:t>
            </a:r>
            <a:r>
              <a:rPr lang="en-US" sz="1800" dirty="0" smtClean="0">
                <a:solidFill>
                  <a:srgbClr val="182B49"/>
                </a:solidFill>
                <a:latin typeface="Times New Roman" panose="02020603050405020304" pitchFamily="18" charset="0"/>
                <a:cs typeface="Times New Roman" panose="02020603050405020304" pitchFamily="18" charset="0"/>
              </a:rPr>
              <a:t>32% </a:t>
            </a:r>
            <a:r>
              <a:rPr lang="en-US" sz="1800" dirty="0" smtClean="0">
                <a:solidFill>
                  <a:srgbClr val="182B49"/>
                </a:solidFill>
                <a:latin typeface="Times New Roman" panose="02020603050405020304" pitchFamily="18" charset="0"/>
                <a:cs typeface="Times New Roman" panose="02020603050405020304" pitchFamily="18" charset="0"/>
              </a:rPr>
              <a:t>of the New York Yankees’ roster is significant because </a:t>
            </a:r>
            <a:r>
              <a:rPr lang="en-US" sz="1800" dirty="0" smtClean="0">
                <a:solidFill>
                  <a:srgbClr val="182B49"/>
                </a:solidFill>
                <a:latin typeface="Times New Roman" panose="02020603050405020304" pitchFamily="18" charset="0"/>
                <a:cs typeface="Times New Roman" panose="02020603050405020304" pitchFamily="18" charset="0"/>
              </a:rPr>
              <a:t>their Lorenz curve lies inside that of the Milwaukee Brewers’</a:t>
            </a:r>
            <a:endParaRPr lang="en-US" sz="1800" dirty="0" smtClean="0">
              <a:solidFill>
                <a:srgbClr val="182B49"/>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800" dirty="0" smtClean="0">
                <a:solidFill>
                  <a:srgbClr val="182B49"/>
                </a:solidFill>
                <a:latin typeface="Times New Roman" panose="02020603050405020304" pitchFamily="18" charset="0"/>
                <a:cs typeface="Times New Roman" panose="02020603050405020304" pitchFamily="18" charset="0"/>
              </a:rPr>
              <a:t>This </a:t>
            </a:r>
            <a:r>
              <a:rPr lang="en-US" sz="1800" dirty="0" smtClean="0">
                <a:solidFill>
                  <a:srgbClr val="182B49"/>
                </a:solidFill>
                <a:latin typeface="Times New Roman" panose="02020603050405020304" pitchFamily="18" charset="0"/>
                <a:cs typeface="Times New Roman" panose="02020603050405020304" pitchFamily="18" charset="0"/>
              </a:rPr>
              <a:t>indicates that the Brewers have a much more unequal salary distribution than the Yankees</a:t>
            </a:r>
            <a:endParaRPr lang="en-US" sz="1800" dirty="0" smtClean="0">
              <a:solidFill>
                <a:srgbClr val="182B49"/>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800" dirty="0" smtClean="0">
                <a:solidFill>
                  <a:schemeClr val="bg1"/>
                </a:solidFill>
                <a:latin typeface="Times New Roman" panose="02020603050405020304" pitchFamily="18" charset="0"/>
                <a:cs typeface="Times New Roman" panose="02020603050405020304" pitchFamily="18" charset="0"/>
              </a:rPr>
              <a:t>The quantity of eight-figure salaries on the Brewers compared to the Rockies is illustrated by the higher percentage of payroll by salary within the top 20% of both teams’ rosters</a:t>
            </a: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6"/>
          <a:stretch>
            <a:fillRect/>
          </a:stretch>
        </p:blipFill>
        <p:spPr>
          <a:xfrm>
            <a:off x="15316201" y="23394485"/>
            <a:ext cx="8915399" cy="6309360"/>
          </a:xfrm>
          <a:prstGeom prst="rect">
            <a:avLst/>
          </a:prstGeom>
        </p:spPr>
      </p:pic>
      <p:sp>
        <p:nvSpPr>
          <p:cNvPr id="4" name="TextBox 3"/>
          <p:cNvSpPr txBox="1"/>
          <p:nvPr/>
        </p:nvSpPr>
        <p:spPr>
          <a:xfrm>
            <a:off x="15316200" y="21467260"/>
            <a:ext cx="8915400" cy="923330"/>
          </a:xfrm>
          <a:prstGeom prst="rect">
            <a:avLst/>
          </a:prstGeom>
          <a:noFill/>
        </p:spPr>
        <p:txBody>
          <a:bodyPr wrap="square" rtlCol="0">
            <a:spAutoFit/>
          </a:bodyPr>
          <a:lstStyle/>
          <a:p>
            <a:pPr algn="ctr"/>
            <a:r>
              <a:rPr lang="en-US" sz="5400" u="sng" dirty="0" smtClean="0">
                <a:solidFill>
                  <a:schemeClr val="bg1"/>
                </a:solidFill>
                <a:latin typeface="Times New Roman" panose="02020603050405020304" pitchFamily="18" charset="0"/>
                <a:cs typeface="Times New Roman" panose="02020603050405020304" pitchFamily="18" charset="0"/>
              </a:rPr>
              <a:t>Attendance and Prices</a:t>
            </a:r>
            <a:endParaRPr lang="en-US" sz="5400" u="sng"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706910" y="30032298"/>
            <a:ext cx="7077075" cy="3486150"/>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 y="0"/>
            <a:ext cx="3363685" cy="2752335"/>
          </a:xfrm>
          <a:prstGeom prst="rect">
            <a:avLst/>
          </a:prstGeom>
        </p:spPr>
      </p:pic>
      <p:sp>
        <p:nvSpPr>
          <p:cNvPr id="20" name="TextBox 19"/>
          <p:cNvSpPr txBox="1"/>
          <p:nvPr/>
        </p:nvSpPr>
        <p:spPr>
          <a:xfrm>
            <a:off x="25243971" y="22219076"/>
            <a:ext cx="3102429" cy="11172289"/>
          </a:xfrm>
          <a:prstGeom prst="rect">
            <a:avLst/>
          </a:prstGeom>
          <a:noFill/>
        </p:spPr>
        <p:txBody>
          <a:bodyPr wrap="square" rtlCol="0">
            <a:spAutoFit/>
          </a:bodyPr>
          <a:lstStyle/>
          <a:p>
            <a:pPr marL="571500" indent="-571500">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The Milwaukee Brewers’ marginal revenue and demand curve are downward-sloping to signify the degree of market power they exercise (i.e. when baseball fans in Milwaukee believe there are no perfect substitutes to a Brewers game)</a:t>
            </a:r>
          </a:p>
          <a:p>
            <a:pPr marL="571500" indent="-571500">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On game days at their home ballpark, Miller Park, the team’s marginal cost curve is zero and lies horizontal until the stadium is at full capacity (41,900)</a:t>
            </a:r>
          </a:p>
          <a:p>
            <a:pPr marL="571500" indent="-571500">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Because of this large capacity, the marginal cost curve becomes vertical after reaching the end of the demand curve, which shows that the stadium is almost never at full capacity</a:t>
            </a:r>
            <a:endParaRPr lang="en-US" sz="2000" dirty="0">
              <a:solidFill>
                <a:schemeClr val="bg1"/>
              </a:solidFill>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In order to maximize profits, the Milwaukee Brewers should set their ticket prices at $24, which would enable around 22,000 fans to buy a ticket</a:t>
            </a:r>
          </a:p>
        </p:txBody>
      </p:sp>
      <p:sp>
        <p:nvSpPr>
          <p:cNvPr id="24" name="TextBox 23"/>
          <p:cNvSpPr txBox="1"/>
          <p:nvPr/>
        </p:nvSpPr>
        <p:spPr>
          <a:xfrm>
            <a:off x="8416691" y="32796708"/>
            <a:ext cx="5421086" cy="1049646"/>
          </a:xfrm>
          <a:prstGeom prst="rect">
            <a:avLst/>
          </a:prstGeom>
          <a:noFill/>
        </p:spPr>
        <p:txBody>
          <a:bodyPr wrap="square" rtlCol="0">
            <a:spAutoFit/>
          </a:bodyPr>
          <a:lstStyle/>
          <a:p>
            <a:pPr algn="ctr"/>
            <a:r>
              <a:rPr lang="en-US" u="sng" dirty="0" smtClean="0">
                <a:latin typeface="Times New Roman" panose="02020603050405020304" pitchFamily="18" charset="0"/>
                <a:cs typeface="Times New Roman" panose="02020603050405020304" pitchFamily="18" charset="0"/>
              </a:rPr>
              <a:t>Data</a:t>
            </a:r>
            <a:endParaRPr lang="en-US" u="sng"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594360" y="33846354"/>
            <a:ext cx="6688183" cy="2308324"/>
          </a:xfrm>
          <a:prstGeom prst="rect">
            <a:avLst/>
          </a:prstGeom>
          <a:noFill/>
        </p:spPr>
        <p:txBody>
          <a:bodyPr wrap="square" rtlCol="0">
            <a:spAutoFit/>
          </a:bodyPr>
          <a:lstStyle/>
          <a:p>
            <a:pPr marL="857250" indent="-857250">
              <a:buFont typeface="Arial" panose="020B0604020202020204" pitchFamily="34" charset="0"/>
              <a:buChar char="•"/>
            </a:pPr>
            <a:r>
              <a:rPr lang="en-US" sz="3600" dirty="0" smtClean="0">
                <a:latin typeface="Times New Roman" panose="02020603050405020304" pitchFamily="18" charset="0"/>
                <a:cs typeface="Times New Roman" panose="02020603050405020304" pitchFamily="18" charset="0"/>
              </a:rPr>
              <a:t>Salary figures were mostly obtained from </a:t>
            </a:r>
            <a:r>
              <a:rPr lang="en-US" sz="3600" dirty="0" smtClean="0">
                <a:latin typeface="Times New Roman" panose="02020603050405020304" pitchFamily="18" charset="0"/>
                <a:cs typeface="Times New Roman" panose="02020603050405020304" pitchFamily="18" charset="0"/>
                <a:hlinkClick r:id="rId9"/>
              </a:rPr>
              <a:t>www.baseball-reference.com</a:t>
            </a:r>
            <a:r>
              <a:rPr lang="en-US" sz="3600" dirty="0" smtClean="0">
                <a:latin typeface="Times New Roman" panose="02020603050405020304" pitchFamily="18" charset="0"/>
                <a:cs typeface="Times New Roman" panose="02020603050405020304" pitchFamily="18" charset="0"/>
              </a:rPr>
              <a:t>, but also from </a:t>
            </a:r>
            <a:r>
              <a:rPr lang="en-US" sz="3600" dirty="0" smtClean="0">
                <a:latin typeface="Times New Roman" panose="02020603050405020304" pitchFamily="18" charset="0"/>
                <a:cs typeface="Times New Roman" panose="02020603050405020304" pitchFamily="18" charset="0"/>
                <a:hlinkClick r:id="rId10"/>
              </a:rPr>
              <a:t>www.spotrac.com</a:t>
            </a:r>
            <a:endParaRPr lang="en-US" sz="3600" dirty="0">
              <a:latin typeface="Times New Roman" panose="02020603050405020304" pitchFamily="18" charset="0"/>
              <a:cs typeface="Times New Roman" panose="02020603050405020304" pitchFamily="18" charset="0"/>
            </a:endParaRPr>
          </a:p>
        </p:txBody>
      </p:sp>
      <p:sp>
        <p:nvSpPr>
          <p:cNvPr id="27" name="TextBox 26"/>
          <p:cNvSpPr txBox="1"/>
          <p:nvPr/>
        </p:nvSpPr>
        <p:spPr>
          <a:xfrm>
            <a:off x="6918960" y="33846354"/>
            <a:ext cx="6688183" cy="2308324"/>
          </a:xfrm>
          <a:prstGeom prst="rect">
            <a:avLst/>
          </a:prstGeom>
          <a:noFill/>
        </p:spPr>
        <p:txBody>
          <a:bodyPr wrap="square" rtlCol="0">
            <a:spAutoFit/>
          </a:bodyPr>
          <a:lstStyle/>
          <a:p>
            <a:pPr marL="857250" indent="-857250">
              <a:buFont typeface="Arial" panose="020B0604020202020204" pitchFamily="34" charset="0"/>
              <a:buChar char="•"/>
            </a:pPr>
            <a:r>
              <a:rPr lang="en-US" sz="3600" dirty="0" smtClean="0">
                <a:latin typeface="Times New Roman" panose="02020603050405020304" pitchFamily="18" charset="0"/>
                <a:cs typeface="Times New Roman" panose="02020603050405020304" pitchFamily="18" charset="0"/>
              </a:rPr>
              <a:t>Active roster and depth chart information were received from the team’s’ official website</a:t>
            </a:r>
            <a:endParaRPr lang="en-US" sz="36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3607143" y="33846354"/>
            <a:ext cx="6688183" cy="2308324"/>
          </a:xfrm>
          <a:prstGeom prst="rect">
            <a:avLst/>
          </a:prstGeom>
          <a:noFill/>
        </p:spPr>
        <p:txBody>
          <a:bodyPr wrap="square" rtlCol="0">
            <a:spAutoFit/>
          </a:bodyPr>
          <a:lstStyle/>
          <a:p>
            <a:pPr marL="857250" indent="-857250">
              <a:buFont typeface="Arial" panose="020B0604020202020204" pitchFamily="34" charset="0"/>
              <a:buChar char="•"/>
            </a:pPr>
            <a:r>
              <a:rPr lang="en-US" sz="3600" dirty="0" smtClean="0">
                <a:latin typeface="Times New Roman" panose="02020603050405020304" pitchFamily="18" charset="0"/>
                <a:cs typeface="Times New Roman" panose="02020603050405020304" pitchFamily="18" charset="0"/>
              </a:rPr>
              <a:t>For the “Attendance and Prices” section, the </a:t>
            </a:r>
            <a:r>
              <a:rPr lang="en-US" sz="3600" i="1" dirty="0" smtClean="0">
                <a:latin typeface="Times New Roman" panose="02020603050405020304" pitchFamily="18" charset="0"/>
                <a:cs typeface="Times New Roman" panose="02020603050405020304" pitchFamily="18" charset="0"/>
              </a:rPr>
              <a:t>Forbes</a:t>
            </a:r>
            <a:r>
              <a:rPr lang="en-US" sz="3600" dirty="0" smtClean="0">
                <a:latin typeface="Times New Roman" panose="02020603050405020304" pitchFamily="18" charset="0"/>
                <a:cs typeface="Times New Roman" panose="02020603050405020304" pitchFamily="18" charset="0"/>
              </a:rPr>
              <a:t> website was used to retrieve ballpark information</a:t>
            </a:r>
            <a:endParaRPr lang="en-US" sz="3600" dirty="0">
              <a:latin typeface="Times New Roman" panose="02020603050405020304" pitchFamily="18" charset="0"/>
              <a:cs typeface="Times New Roman" panose="02020603050405020304" pitchFamily="18" charset="0"/>
            </a:endParaRPr>
          </a:p>
        </p:txBody>
      </p:sp>
      <p:pic>
        <p:nvPicPr>
          <p:cNvPr id="33" name="Picture 32"/>
          <p:cNvPicPr>
            <a:picLocks noChangeAspect="1"/>
          </p:cNvPicPr>
          <p:nvPr/>
        </p:nvPicPr>
        <p:blipFill>
          <a:blip r:embed="rId11"/>
          <a:stretch>
            <a:fillRect/>
          </a:stretch>
        </p:blipFill>
        <p:spPr>
          <a:xfrm>
            <a:off x="14904720" y="14141265"/>
            <a:ext cx="8681456" cy="6322100"/>
          </a:xfrm>
          <a:prstGeom prst="rect">
            <a:avLst/>
          </a:prstGeom>
        </p:spPr>
      </p:pic>
      <p:pic>
        <p:nvPicPr>
          <p:cNvPr id="35" name="Picture 3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6917638" y="-14223"/>
            <a:ext cx="2343162" cy="2752344"/>
          </a:xfrm>
          <a:prstGeom prst="rect">
            <a:avLst/>
          </a:prstGeom>
        </p:spPr>
      </p:pic>
      <p:sp>
        <p:nvSpPr>
          <p:cNvPr id="5" name="TextBox 4"/>
          <p:cNvSpPr txBox="1"/>
          <p:nvPr/>
        </p:nvSpPr>
        <p:spPr>
          <a:xfrm>
            <a:off x="20698351" y="33550151"/>
            <a:ext cx="6923314" cy="1049518"/>
          </a:xfrm>
          <a:prstGeom prst="rect">
            <a:avLst/>
          </a:prstGeom>
          <a:noFill/>
        </p:spPr>
        <p:txBody>
          <a:bodyPr wrap="square" rtlCol="0">
            <a:spAutoFit/>
          </a:bodyPr>
          <a:lstStyle/>
          <a:p>
            <a:pPr algn="ctr"/>
            <a:r>
              <a:rPr lang="en-US" sz="6220" u="sng" dirty="0" smtClean="0">
                <a:latin typeface="Times New Roman" panose="02020603050405020304" pitchFamily="18" charset="0"/>
                <a:cs typeface="Times New Roman" panose="02020603050405020304" pitchFamily="18" charset="0"/>
              </a:rPr>
              <a:t>Contact Information</a:t>
            </a:r>
            <a:endParaRPr lang="en-US" sz="6220" u="sng"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20834915" y="34885538"/>
            <a:ext cx="7132548" cy="707886"/>
          </a:xfrm>
          <a:prstGeom prst="rect">
            <a:avLst/>
          </a:prstGeom>
          <a:noFill/>
        </p:spPr>
        <p:txBody>
          <a:bodyPr wrap="square" rtlCol="0">
            <a:spAutoFit/>
          </a:bodyPr>
          <a:lstStyle/>
          <a:p>
            <a:r>
              <a:rPr lang="en-US" sz="4000" dirty="0" smtClean="0">
                <a:latin typeface="Times New Roman" panose="02020603050405020304" pitchFamily="18" charset="0"/>
                <a:cs typeface="Times New Roman" panose="02020603050405020304" pitchFamily="18" charset="0"/>
              </a:rPr>
              <a:t>Email: paq35@wildcats.unh.edu</a:t>
            </a:r>
            <a:endParaRPr lang="en-US"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78213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739</TotalTime>
  <Words>823</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A Sophinos</dc:creator>
  <cp:lastModifiedBy>Philip A Sophinos</cp:lastModifiedBy>
  <cp:revision>52</cp:revision>
  <dcterms:created xsi:type="dcterms:W3CDTF">2014-04-21T16:17:35Z</dcterms:created>
  <dcterms:modified xsi:type="dcterms:W3CDTF">2014-04-22T19:35:18Z</dcterms:modified>
</cp:coreProperties>
</file>