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Lst>
  <p:sldSz cx="43891200" cy="32918400"/>
  <p:notesSz cx="6858000" cy="9144000"/>
  <p:defaultTextStyle>
    <a:defPPr>
      <a:defRPr lang="en-US"/>
    </a:defPPr>
    <a:lvl1pPr marL="0" algn="l" defTabSz="3950208" rtl="0" eaLnBrk="1" latinLnBrk="0" hangingPunct="1">
      <a:defRPr sz="7776" kern="1200">
        <a:solidFill>
          <a:schemeClr val="tx1"/>
        </a:solidFill>
        <a:latin typeface="+mn-lt"/>
        <a:ea typeface="+mn-ea"/>
        <a:cs typeface="+mn-cs"/>
      </a:defRPr>
    </a:lvl1pPr>
    <a:lvl2pPr marL="1975104" algn="l" defTabSz="3950208" rtl="0" eaLnBrk="1" latinLnBrk="0" hangingPunct="1">
      <a:defRPr sz="7776" kern="1200">
        <a:solidFill>
          <a:schemeClr val="tx1"/>
        </a:solidFill>
        <a:latin typeface="+mn-lt"/>
        <a:ea typeface="+mn-ea"/>
        <a:cs typeface="+mn-cs"/>
      </a:defRPr>
    </a:lvl2pPr>
    <a:lvl3pPr marL="3950208" algn="l" defTabSz="3950208" rtl="0" eaLnBrk="1" latinLnBrk="0" hangingPunct="1">
      <a:defRPr sz="7776" kern="1200">
        <a:solidFill>
          <a:schemeClr val="tx1"/>
        </a:solidFill>
        <a:latin typeface="+mn-lt"/>
        <a:ea typeface="+mn-ea"/>
        <a:cs typeface="+mn-cs"/>
      </a:defRPr>
    </a:lvl3pPr>
    <a:lvl4pPr marL="5925312" algn="l" defTabSz="3950208" rtl="0" eaLnBrk="1" latinLnBrk="0" hangingPunct="1">
      <a:defRPr sz="7776" kern="1200">
        <a:solidFill>
          <a:schemeClr val="tx1"/>
        </a:solidFill>
        <a:latin typeface="+mn-lt"/>
        <a:ea typeface="+mn-ea"/>
        <a:cs typeface="+mn-cs"/>
      </a:defRPr>
    </a:lvl4pPr>
    <a:lvl5pPr marL="7900416" algn="l" defTabSz="3950208" rtl="0" eaLnBrk="1" latinLnBrk="0" hangingPunct="1">
      <a:defRPr sz="7776" kern="1200">
        <a:solidFill>
          <a:schemeClr val="tx1"/>
        </a:solidFill>
        <a:latin typeface="+mn-lt"/>
        <a:ea typeface="+mn-ea"/>
        <a:cs typeface="+mn-cs"/>
      </a:defRPr>
    </a:lvl5pPr>
    <a:lvl6pPr marL="9875520" algn="l" defTabSz="3950208" rtl="0" eaLnBrk="1" latinLnBrk="0" hangingPunct="1">
      <a:defRPr sz="7776" kern="1200">
        <a:solidFill>
          <a:schemeClr val="tx1"/>
        </a:solidFill>
        <a:latin typeface="+mn-lt"/>
        <a:ea typeface="+mn-ea"/>
        <a:cs typeface="+mn-cs"/>
      </a:defRPr>
    </a:lvl6pPr>
    <a:lvl7pPr marL="11850624" algn="l" defTabSz="3950208" rtl="0" eaLnBrk="1" latinLnBrk="0" hangingPunct="1">
      <a:defRPr sz="7776" kern="1200">
        <a:solidFill>
          <a:schemeClr val="tx1"/>
        </a:solidFill>
        <a:latin typeface="+mn-lt"/>
        <a:ea typeface="+mn-ea"/>
        <a:cs typeface="+mn-cs"/>
      </a:defRPr>
    </a:lvl7pPr>
    <a:lvl8pPr marL="13825728" algn="l" defTabSz="3950208" rtl="0" eaLnBrk="1" latinLnBrk="0" hangingPunct="1">
      <a:defRPr sz="7776" kern="1200">
        <a:solidFill>
          <a:schemeClr val="tx1"/>
        </a:solidFill>
        <a:latin typeface="+mn-lt"/>
        <a:ea typeface="+mn-ea"/>
        <a:cs typeface="+mn-cs"/>
      </a:defRPr>
    </a:lvl8pPr>
    <a:lvl9pPr marL="15800832" algn="l" defTabSz="3950208" rtl="0" eaLnBrk="1" latinLnBrk="0" hangingPunct="1">
      <a:defRPr sz="7776"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440" userDrawn="1">
          <p15:clr>
            <a:srgbClr val="A4A3A4"/>
          </p15:clr>
        </p15:guide>
        <p15:guide id="2"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p:scale>
          <a:sx n="40" d="100"/>
          <a:sy n="40" d="100"/>
        </p:scale>
        <p:origin x="-1536" y="-2166"/>
      </p:cViewPr>
      <p:guideLst>
        <p:guide orient="horz" pos="10440"/>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smtClean="0"/>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1C834A7-A33D-4190-BEFC-CA0B73F76651}" type="datetimeFigureOut">
              <a:rPr lang="en-US" smtClean="0"/>
              <a:t>4/23/2014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B9912F-F1E3-43DE-A21F-CFA5A8895AD9}" type="slidenum">
              <a:rPr lang="en-US" smtClean="0"/>
              <a:t>‹#›</a:t>
            </a:fld>
            <a:endParaRPr lang="en-US"/>
          </a:p>
        </p:txBody>
      </p:sp>
    </p:spTree>
    <p:extLst>
      <p:ext uri="{BB962C8B-B14F-4D97-AF65-F5344CB8AC3E}">
        <p14:creationId xmlns:p14="http://schemas.microsoft.com/office/powerpoint/2010/main" val="3028539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1C834A7-A33D-4190-BEFC-CA0B73F76651}" type="datetimeFigureOut">
              <a:rPr lang="en-US" smtClean="0"/>
              <a:t>4/23/2014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B9912F-F1E3-43DE-A21F-CFA5A8895AD9}" type="slidenum">
              <a:rPr lang="en-US" smtClean="0"/>
              <a:t>‹#›</a:t>
            </a:fld>
            <a:endParaRPr lang="en-US"/>
          </a:p>
        </p:txBody>
      </p:sp>
    </p:spTree>
    <p:extLst>
      <p:ext uri="{BB962C8B-B14F-4D97-AF65-F5344CB8AC3E}">
        <p14:creationId xmlns:p14="http://schemas.microsoft.com/office/powerpoint/2010/main" val="3236095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smtClean="0"/>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1C834A7-A33D-4190-BEFC-CA0B73F76651}" type="datetimeFigureOut">
              <a:rPr lang="en-US" smtClean="0"/>
              <a:t>4/23/2014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B9912F-F1E3-43DE-A21F-CFA5A8895AD9}" type="slidenum">
              <a:rPr lang="en-US" smtClean="0"/>
              <a:t>‹#›</a:t>
            </a:fld>
            <a:endParaRPr lang="en-US"/>
          </a:p>
        </p:txBody>
      </p:sp>
    </p:spTree>
    <p:extLst>
      <p:ext uri="{BB962C8B-B14F-4D97-AF65-F5344CB8AC3E}">
        <p14:creationId xmlns:p14="http://schemas.microsoft.com/office/powerpoint/2010/main" val="3757360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1C834A7-A33D-4190-BEFC-CA0B73F76651}" type="datetimeFigureOut">
              <a:rPr lang="en-US" smtClean="0"/>
              <a:t>4/23/2014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B9912F-F1E3-43DE-A21F-CFA5A8895AD9}" type="slidenum">
              <a:rPr lang="en-US" smtClean="0"/>
              <a:t>‹#›</a:t>
            </a:fld>
            <a:endParaRPr lang="en-US"/>
          </a:p>
        </p:txBody>
      </p:sp>
    </p:spTree>
    <p:extLst>
      <p:ext uri="{BB962C8B-B14F-4D97-AF65-F5344CB8AC3E}">
        <p14:creationId xmlns:p14="http://schemas.microsoft.com/office/powerpoint/2010/main" val="27246185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1C834A7-A33D-4190-BEFC-CA0B73F76651}" type="datetimeFigureOut">
              <a:rPr lang="en-US" smtClean="0"/>
              <a:t>4/23/2014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2B9912F-F1E3-43DE-A21F-CFA5A8895AD9}" type="slidenum">
              <a:rPr lang="en-US" smtClean="0"/>
              <a:t>‹#›</a:t>
            </a:fld>
            <a:endParaRPr lang="en-US"/>
          </a:p>
        </p:txBody>
      </p:sp>
    </p:spTree>
    <p:extLst>
      <p:ext uri="{BB962C8B-B14F-4D97-AF65-F5344CB8AC3E}">
        <p14:creationId xmlns:p14="http://schemas.microsoft.com/office/powerpoint/2010/main" val="21268794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1C834A7-A33D-4190-BEFC-CA0B73F76651}" type="datetimeFigureOut">
              <a:rPr lang="en-US" smtClean="0"/>
              <a:t>4/23/2014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2B9912F-F1E3-43DE-A21F-CFA5A8895AD9}" type="slidenum">
              <a:rPr lang="en-US" smtClean="0"/>
              <a:t>‹#›</a:t>
            </a:fld>
            <a:endParaRPr lang="en-US"/>
          </a:p>
        </p:txBody>
      </p:sp>
    </p:spTree>
    <p:extLst>
      <p:ext uri="{BB962C8B-B14F-4D97-AF65-F5344CB8AC3E}">
        <p14:creationId xmlns:p14="http://schemas.microsoft.com/office/powerpoint/2010/main" val="1567683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C834A7-A33D-4190-BEFC-CA0B73F76651}" type="datetimeFigureOut">
              <a:rPr lang="en-US" smtClean="0"/>
              <a:t>4/23/2014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2B9912F-F1E3-43DE-A21F-CFA5A8895AD9}" type="slidenum">
              <a:rPr lang="en-US" smtClean="0"/>
              <a:t>‹#›</a:t>
            </a:fld>
            <a:endParaRPr lang="en-US"/>
          </a:p>
        </p:txBody>
      </p:sp>
    </p:spTree>
    <p:extLst>
      <p:ext uri="{BB962C8B-B14F-4D97-AF65-F5344CB8AC3E}">
        <p14:creationId xmlns:p14="http://schemas.microsoft.com/office/powerpoint/2010/main" val="3399528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1C834A7-A33D-4190-BEFC-CA0B73F76651}" type="datetimeFigureOut">
              <a:rPr lang="en-US" smtClean="0"/>
              <a:t>4/23/2014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B9912F-F1E3-43DE-A21F-CFA5A8895AD9}" type="slidenum">
              <a:rPr lang="en-US" smtClean="0"/>
              <a:t>‹#›</a:t>
            </a:fld>
            <a:endParaRPr lang="en-US"/>
          </a:p>
        </p:txBody>
      </p:sp>
    </p:spTree>
    <p:extLst>
      <p:ext uri="{BB962C8B-B14F-4D97-AF65-F5344CB8AC3E}">
        <p14:creationId xmlns:p14="http://schemas.microsoft.com/office/powerpoint/2010/main" val="584490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smtClean="0"/>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1C834A7-A33D-4190-BEFC-CA0B73F76651}" type="datetimeFigureOut">
              <a:rPr lang="en-US" smtClean="0"/>
              <a:t>4/23/2014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B9912F-F1E3-43DE-A21F-CFA5A8895AD9}" type="slidenum">
              <a:rPr lang="en-US" smtClean="0"/>
              <a:t>‹#›</a:t>
            </a:fld>
            <a:endParaRPr lang="en-US"/>
          </a:p>
        </p:txBody>
      </p:sp>
    </p:spTree>
    <p:extLst>
      <p:ext uri="{BB962C8B-B14F-4D97-AF65-F5344CB8AC3E}">
        <p14:creationId xmlns:p14="http://schemas.microsoft.com/office/powerpoint/2010/main" val="470372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1C834A7-A33D-4190-BEFC-CA0B73F76651}" type="datetimeFigureOut">
              <a:rPr lang="en-US" smtClean="0"/>
              <a:t>4/23/2014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B9912F-F1E3-43DE-A21F-CFA5A8895AD9}" type="slidenum">
              <a:rPr lang="en-US" smtClean="0"/>
              <a:t>‹#›</a:t>
            </a:fld>
            <a:endParaRPr lang="en-US"/>
          </a:p>
        </p:txBody>
      </p:sp>
    </p:spTree>
    <p:extLst>
      <p:ext uri="{BB962C8B-B14F-4D97-AF65-F5344CB8AC3E}">
        <p14:creationId xmlns:p14="http://schemas.microsoft.com/office/powerpoint/2010/main" val="38327189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1C834A7-A33D-4190-BEFC-CA0B73F76651}" type="datetimeFigureOut">
              <a:rPr lang="en-US" smtClean="0"/>
              <a:t>4/23/2014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B9912F-F1E3-43DE-A21F-CFA5A8895AD9}" type="slidenum">
              <a:rPr lang="en-US" smtClean="0"/>
              <a:t>‹#›</a:t>
            </a:fld>
            <a:endParaRPr lang="en-US"/>
          </a:p>
        </p:txBody>
      </p:sp>
    </p:spTree>
    <p:extLst>
      <p:ext uri="{BB962C8B-B14F-4D97-AF65-F5344CB8AC3E}">
        <p14:creationId xmlns:p14="http://schemas.microsoft.com/office/powerpoint/2010/main" val="9039736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71C834A7-A33D-4190-BEFC-CA0B73F76651}" type="datetimeFigureOut">
              <a:rPr lang="en-US" smtClean="0"/>
              <a:t>4/23/2014</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92B9912F-F1E3-43DE-A21F-CFA5A8895AD9}" type="slidenum">
              <a:rPr lang="en-US" smtClean="0"/>
              <a:t>‹#›</a:t>
            </a:fld>
            <a:endParaRPr lang="en-US"/>
          </a:p>
        </p:txBody>
      </p:sp>
    </p:spTree>
    <p:extLst>
      <p:ext uri="{BB962C8B-B14F-4D97-AF65-F5344CB8AC3E}">
        <p14:creationId xmlns:p14="http://schemas.microsoft.com/office/powerpoint/2010/main" val="284683132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JP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G"/><Relationship Id="rId11" Type="http://schemas.openxmlformats.org/officeDocument/2006/relationships/image" Target="../media/image10.png"/><Relationship Id="rId5" Type="http://schemas.openxmlformats.org/officeDocument/2006/relationships/image" Target="../media/image4.JPG"/><Relationship Id="rId10" Type="http://schemas.openxmlformats.org/officeDocument/2006/relationships/image" Target="../media/image9.png"/><Relationship Id="rId4" Type="http://schemas.openxmlformats.org/officeDocument/2006/relationships/image" Target="../media/image3.JP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alpha val="17000"/>
          </a:schemeClr>
        </a:solidFill>
        <a:effectLst/>
      </p:bgPr>
    </p:bg>
    <p:spTree>
      <p:nvGrpSpPr>
        <p:cNvPr id="1" name=""/>
        <p:cNvGrpSpPr/>
        <p:nvPr/>
      </p:nvGrpSpPr>
      <p:grpSpPr>
        <a:xfrm>
          <a:off x="0" y="0"/>
          <a:ext cx="0" cy="0"/>
          <a:chOff x="0" y="0"/>
          <a:chExt cx="0" cy="0"/>
        </a:xfrm>
      </p:grpSpPr>
      <p:sp>
        <p:nvSpPr>
          <p:cNvPr id="23" name="TextBox 22"/>
          <p:cNvSpPr txBox="1"/>
          <p:nvPr/>
        </p:nvSpPr>
        <p:spPr>
          <a:xfrm>
            <a:off x="0" y="0"/>
            <a:ext cx="43891200" cy="4090737"/>
          </a:xfrm>
          <a:prstGeom prst="rect">
            <a:avLst/>
          </a:prstGeom>
          <a:solidFill>
            <a:schemeClr val="accent1">
              <a:lumMod val="40000"/>
              <a:lumOff val="60000"/>
            </a:schemeClr>
          </a:solidFill>
        </p:spPr>
        <p:txBody>
          <a:bodyPr wrap="square" rtlCol="0">
            <a:spAutoFit/>
          </a:bodyPr>
          <a:lstStyle/>
          <a:p>
            <a:endParaRPr lang="en-US" dirty="0"/>
          </a:p>
        </p:txBody>
      </p:sp>
      <p:sp>
        <p:nvSpPr>
          <p:cNvPr id="51" name="TextBox 50"/>
          <p:cNvSpPr txBox="1"/>
          <p:nvPr/>
        </p:nvSpPr>
        <p:spPr>
          <a:xfrm>
            <a:off x="14496966" y="4527264"/>
            <a:ext cx="12600517" cy="10402848"/>
          </a:xfrm>
          <a:prstGeom prst="rect">
            <a:avLst/>
          </a:prstGeom>
          <a:noFill/>
          <a:ln w="12700">
            <a:noFill/>
          </a:ln>
        </p:spPr>
        <p:txBody>
          <a:bodyPr wrap="square" rtlCol="0">
            <a:spAutoFit/>
          </a:bodyPr>
          <a:lstStyle/>
          <a:p>
            <a:pPr marL="65088">
              <a:tabLst>
                <a:tab pos="6792913" algn="l"/>
                <a:tab pos="7935913" algn="l"/>
                <a:tab pos="8751888" algn="l"/>
              </a:tabLst>
            </a:pPr>
            <a:endParaRPr lang="en-US" sz="3200" b="1" dirty="0" smtClean="0"/>
          </a:p>
          <a:p>
            <a:pPr marL="65088">
              <a:tabLst>
                <a:tab pos="6792913" algn="l"/>
                <a:tab pos="7935913" algn="l"/>
                <a:tab pos="8751888" algn="l"/>
              </a:tabLst>
            </a:pPr>
            <a:r>
              <a:rPr lang="en-US" sz="3600" b="1" i="1" dirty="0" smtClean="0"/>
              <a:t>Laboratory Analysis:</a:t>
            </a:r>
          </a:p>
          <a:p>
            <a:pPr marL="65088">
              <a:tabLst>
                <a:tab pos="6792913" algn="l"/>
                <a:tab pos="7935913" algn="l"/>
                <a:tab pos="8751888" algn="l"/>
              </a:tabLst>
            </a:pPr>
            <a:endParaRPr lang="en-US" sz="3200" b="1" dirty="0" smtClean="0"/>
          </a:p>
          <a:p>
            <a:pPr marL="65088">
              <a:tabLst>
                <a:tab pos="6792913" algn="l"/>
                <a:tab pos="7935913" algn="l"/>
                <a:tab pos="8751888" algn="l"/>
              </a:tabLst>
            </a:pPr>
            <a:r>
              <a:rPr lang="en-US" sz="3000" dirty="0" smtClean="0"/>
              <a:t>Samples were analyzed for: </a:t>
            </a:r>
          </a:p>
          <a:p>
            <a:pPr marL="522288" indent="-457200">
              <a:buFont typeface="Arial" panose="020B0604020202020204" pitchFamily="34" charset="0"/>
              <a:buChar char="•"/>
              <a:tabLst>
                <a:tab pos="6792913" algn="l"/>
                <a:tab pos="7935913" algn="l"/>
                <a:tab pos="8751888" algn="l"/>
              </a:tabLst>
            </a:pPr>
            <a:r>
              <a:rPr lang="en-US" sz="3000" dirty="0"/>
              <a:t>D</a:t>
            </a:r>
            <a:r>
              <a:rPr lang="en-US" sz="3000" dirty="0" smtClean="0"/>
              <a:t>issolved </a:t>
            </a:r>
            <a:r>
              <a:rPr lang="en-US" sz="3000" dirty="0"/>
              <a:t>O</a:t>
            </a:r>
            <a:r>
              <a:rPr lang="en-US" sz="3000" dirty="0" smtClean="0"/>
              <a:t>rganic </a:t>
            </a:r>
            <a:r>
              <a:rPr lang="en-US" sz="3000" dirty="0"/>
              <a:t>N</a:t>
            </a:r>
            <a:r>
              <a:rPr lang="en-US" sz="3000" dirty="0" smtClean="0"/>
              <a:t>itrogen (DON)      </a:t>
            </a:r>
          </a:p>
          <a:p>
            <a:pPr marL="522288" indent="-457200">
              <a:buFont typeface="Arial" panose="020B0604020202020204" pitchFamily="34" charset="0"/>
              <a:buChar char="•"/>
              <a:tabLst>
                <a:tab pos="6792913" algn="l"/>
                <a:tab pos="7935913" algn="l"/>
                <a:tab pos="8751888" algn="l"/>
              </a:tabLst>
            </a:pPr>
            <a:r>
              <a:rPr lang="en-US" sz="3000" dirty="0" smtClean="0"/>
              <a:t>Dissolved Inorganic Nitrogen (NH</a:t>
            </a:r>
            <a:r>
              <a:rPr lang="en-US" sz="2400" dirty="0" smtClean="0"/>
              <a:t>4</a:t>
            </a:r>
            <a:r>
              <a:rPr lang="en-US" sz="3000" dirty="0" smtClean="0"/>
              <a:t> and NO</a:t>
            </a:r>
            <a:r>
              <a:rPr lang="en-US" sz="2400" dirty="0" smtClean="0"/>
              <a:t>3</a:t>
            </a:r>
            <a:r>
              <a:rPr lang="en-US" sz="3000" dirty="0" smtClean="0"/>
              <a:t>)</a:t>
            </a:r>
          </a:p>
          <a:p>
            <a:pPr marL="522288" indent="-457200">
              <a:buFont typeface="Arial" panose="020B0604020202020204" pitchFamily="34" charset="0"/>
              <a:buChar char="•"/>
              <a:tabLst>
                <a:tab pos="6792913" algn="l"/>
                <a:tab pos="7935913" algn="l"/>
                <a:tab pos="8751888" algn="l"/>
              </a:tabLst>
            </a:pPr>
            <a:r>
              <a:rPr lang="en-US" sz="3000" dirty="0" smtClean="0"/>
              <a:t>Total </a:t>
            </a:r>
            <a:r>
              <a:rPr lang="en-US" sz="3000" dirty="0"/>
              <a:t>D</a:t>
            </a:r>
            <a:r>
              <a:rPr lang="en-US" sz="3000" dirty="0" smtClean="0"/>
              <a:t>issolved </a:t>
            </a:r>
            <a:r>
              <a:rPr lang="en-US" sz="3000" dirty="0"/>
              <a:t>N</a:t>
            </a:r>
            <a:r>
              <a:rPr lang="en-US" sz="3000" dirty="0" smtClean="0"/>
              <a:t>itrogen (TDN)</a:t>
            </a:r>
          </a:p>
          <a:p>
            <a:pPr marL="65088">
              <a:tabLst>
                <a:tab pos="6792913" algn="l"/>
                <a:tab pos="7935913" algn="l"/>
                <a:tab pos="8751888" algn="l"/>
              </a:tabLst>
            </a:pPr>
            <a:endParaRPr lang="en-US" sz="3000" dirty="0" smtClean="0"/>
          </a:p>
          <a:p>
            <a:pPr marL="65088">
              <a:tabLst>
                <a:tab pos="6792913" algn="l"/>
                <a:tab pos="7935913" algn="l"/>
                <a:tab pos="8751888" algn="l"/>
              </a:tabLst>
            </a:pPr>
            <a:r>
              <a:rPr lang="en-US" sz="3000" dirty="0" smtClean="0"/>
              <a:t>Instrumentation analyses for each analysis were followed by using the Water Quality Analysis Lab protocols. </a:t>
            </a:r>
          </a:p>
          <a:p>
            <a:pPr marL="522288" indent="-457200">
              <a:buFont typeface="Arial" panose="020B0604020202020204" pitchFamily="34" charset="0"/>
              <a:buChar char="•"/>
              <a:tabLst>
                <a:tab pos="6792913" algn="l"/>
                <a:tab pos="7935913" algn="l"/>
                <a:tab pos="8751888" algn="l"/>
              </a:tabLst>
            </a:pPr>
            <a:r>
              <a:rPr lang="en-US" sz="3000" dirty="0" smtClean="0"/>
              <a:t>NH</a:t>
            </a:r>
            <a:r>
              <a:rPr lang="en-US" sz="2400" dirty="0" smtClean="0"/>
              <a:t>4</a:t>
            </a:r>
            <a:r>
              <a:rPr lang="en-US" sz="3000" dirty="0" smtClean="0"/>
              <a:t> was analyzed at a concentration range of 0 </a:t>
            </a:r>
            <a:r>
              <a:rPr lang="en-US" sz="3000" dirty="0"/>
              <a:t>to 5 mg </a:t>
            </a:r>
            <a:r>
              <a:rPr lang="en-US" sz="3000" dirty="0" smtClean="0"/>
              <a:t>N/L on the </a:t>
            </a:r>
            <a:r>
              <a:rPr lang="en-US" sz="3000" dirty="0" err="1" smtClean="0"/>
              <a:t>SmartChem</a:t>
            </a:r>
            <a:r>
              <a:rPr lang="en-US" sz="3000" dirty="0" smtClean="0"/>
              <a:t> for absorbance spectroscopy.</a:t>
            </a:r>
          </a:p>
          <a:p>
            <a:pPr marL="522288" indent="-457200">
              <a:buFont typeface="Arial" panose="020B0604020202020204" pitchFamily="34" charset="0"/>
              <a:buChar char="•"/>
              <a:tabLst>
                <a:tab pos="6792913" algn="l"/>
                <a:tab pos="7935913" algn="l"/>
                <a:tab pos="8751888" algn="l"/>
              </a:tabLst>
            </a:pPr>
            <a:r>
              <a:rPr lang="en-US" sz="3000" dirty="0" smtClean="0"/>
              <a:t>NO</a:t>
            </a:r>
            <a:r>
              <a:rPr lang="en-US" sz="2400" dirty="0" smtClean="0"/>
              <a:t>3 </a:t>
            </a:r>
            <a:r>
              <a:rPr lang="en-US" sz="3000" dirty="0" smtClean="0"/>
              <a:t>was analyzed at a concentration range of 0 </a:t>
            </a:r>
            <a:r>
              <a:rPr lang="en-US" sz="3000" dirty="0"/>
              <a:t>to 15 mg </a:t>
            </a:r>
            <a:r>
              <a:rPr lang="en-US" sz="3000" dirty="0" smtClean="0"/>
              <a:t>N/L on the Ion Chromatography for anions and </a:t>
            </a:r>
            <a:r>
              <a:rPr lang="en-US" sz="3000" dirty="0" err="1" smtClean="0"/>
              <a:t>cations</a:t>
            </a:r>
            <a:r>
              <a:rPr lang="en-US" sz="3000" dirty="0" smtClean="0"/>
              <a:t>.</a:t>
            </a:r>
          </a:p>
          <a:p>
            <a:pPr marL="522288" indent="-457200">
              <a:buFont typeface="Arial" panose="020B0604020202020204" pitchFamily="34" charset="0"/>
              <a:buChar char="•"/>
              <a:tabLst>
                <a:tab pos="6792913" algn="l"/>
                <a:tab pos="7935913" algn="l"/>
                <a:tab pos="8751888" algn="l"/>
              </a:tabLst>
            </a:pPr>
            <a:r>
              <a:rPr lang="en-US" sz="3000" dirty="0" smtClean="0"/>
              <a:t>TDN was analyzed at a concentration </a:t>
            </a:r>
            <a:r>
              <a:rPr lang="en-US" sz="3000" dirty="0"/>
              <a:t>range </a:t>
            </a:r>
            <a:r>
              <a:rPr lang="en-US" sz="3000" dirty="0" smtClean="0"/>
              <a:t>of 0 </a:t>
            </a:r>
            <a:r>
              <a:rPr lang="en-US" sz="3000" dirty="0"/>
              <a:t>to 22 mg </a:t>
            </a:r>
            <a:r>
              <a:rPr lang="en-US" sz="3000" dirty="0" smtClean="0"/>
              <a:t>N/L on the </a:t>
            </a:r>
            <a:r>
              <a:rPr lang="en-US" sz="3000" dirty="0" err="1" smtClean="0"/>
              <a:t>Schimadzu</a:t>
            </a:r>
            <a:r>
              <a:rPr lang="en-US" sz="3000" dirty="0" smtClean="0"/>
              <a:t> TOC analyzer. </a:t>
            </a:r>
            <a:endParaRPr lang="en-US" sz="3000" dirty="0" smtClean="0"/>
          </a:p>
          <a:p>
            <a:pPr marL="522288" indent="-457200">
              <a:buFont typeface="Arial" panose="020B0604020202020204" pitchFamily="34" charset="0"/>
              <a:buChar char="•"/>
              <a:tabLst>
                <a:tab pos="6792913" algn="l"/>
                <a:tab pos="7935913" algn="l"/>
                <a:tab pos="8751888" algn="l"/>
              </a:tabLst>
            </a:pPr>
            <a:r>
              <a:rPr lang="en-US" sz="3000" dirty="0" smtClean="0"/>
              <a:t>DON is calculated. DON= (TDN – (NH</a:t>
            </a:r>
            <a:r>
              <a:rPr lang="en-US" sz="2400" dirty="0" smtClean="0"/>
              <a:t>4</a:t>
            </a:r>
            <a:r>
              <a:rPr lang="en-US" sz="3000" dirty="0" smtClean="0"/>
              <a:t> and NO</a:t>
            </a:r>
            <a:r>
              <a:rPr lang="en-US" sz="2400" dirty="0" smtClean="0"/>
              <a:t>3</a:t>
            </a:r>
            <a:r>
              <a:rPr lang="en-US" sz="3000" dirty="0" smtClean="0"/>
              <a:t>)).</a:t>
            </a:r>
            <a:endParaRPr lang="en-US" sz="3000" dirty="0" smtClean="0"/>
          </a:p>
          <a:p>
            <a:pPr marL="522288" indent="-457200">
              <a:buFont typeface="Arial" panose="020B0604020202020204" pitchFamily="34" charset="0"/>
              <a:buChar char="•"/>
              <a:tabLst>
                <a:tab pos="6792913" algn="l"/>
                <a:tab pos="7935913" algn="l"/>
                <a:tab pos="8751888" algn="l"/>
              </a:tabLst>
            </a:pPr>
            <a:endParaRPr lang="en-US" sz="3000" dirty="0" smtClean="0"/>
          </a:p>
          <a:p>
            <a:pPr marL="65088">
              <a:tabLst>
                <a:tab pos="6792913" algn="l"/>
                <a:tab pos="7935913" algn="l"/>
                <a:tab pos="8751888" algn="l"/>
              </a:tabLst>
            </a:pPr>
            <a:r>
              <a:rPr lang="en-US" sz="3000" b="1" dirty="0" smtClean="0"/>
              <a:t>	                                                      </a:t>
            </a:r>
            <a:r>
              <a:rPr lang="en-US" sz="3000" b="1" dirty="0"/>
              <a:t>	</a:t>
            </a:r>
            <a:r>
              <a:rPr lang="en-US" sz="3000" b="1" dirty="0" smtClean="0"/>
              <a:t>		 		  </a:t>
            </a:r>
          </a:p>
          <a:p>
            <a:endParaRPr lang="en-US" sz="3000" b="1" dirty="0"/>
          </a:p>
          <a:p>
            <a:endParaRPr lang="en-US" sz="3000" dirty="0"/>
          </a:p>
        </p:txBody>
      </p:sp>
      <p:sp>
        <p:nvSpPr>
          <p:cNvPr id="45" name="TextBox 44"/>
          <p:cNvSpPr txBox="1"/>
          <p:nvPr/>
        </p:nvSpPr>
        <p:spPr>
          <a:xfrm>
            <a:off x="1263087" y="4800101"/>
            <a:ext cx="12147130" cy="24406681"/>
          </a:xfrm>
          <a:prstGeom prst="rect">
            <a:avLst/>
          </a:prstGeom>
          <a:noFill/>
          <a:ln w="12700">
            <a:noFill/>
          </a:ln>
        </p:spPr>
        <p:txBody>
          <a:bodyPr wrap="square" rtlCol="0">
            <a:spAutoFit/>
          </a:bodyPr>
          <a:lstStyle/>
          <a:p>
            <a:r>
              <a:rPr lang="en-US" sz="5400" b="1" dirty="0" smtClean="0">
                <a:solidFill>
                  <a:schemeClr val="accent1">
                    <a:lumMod val="75000"/>
                  </a:schemeClr>
                </a:solidFill>
              </a:rPr>
              <a:t>Introduction</a:t>
            </a:r>
          </a:p>
          <a:p>
            <a:endParaRPr lang="en-US" sz="3200" b="1" dirty="0" smtClean="0">
              <a:solidFill>
                <a:schemeClr val="accent1">
                  <a:lumMod val="75000"/>
                </a:schemeClr>
              </a:solidFill>
            </a:endParaRPr>
          </a:p>
          <a:p>
            <a:r>
              <a:rPr lang="en-US" sz="3600" b="1" i="1" dirty="0" smtClean="0"/>
              <a:t>Background:</a:t>
            </a:r>
          </a:p>
          <a:p>
            <a:endParaRPr lang="en-US" sz="2800" b="1" dirty="0" smtClean="0"/>
          </a:p>
          <a:p>
            <a:r>
              <a:rPr lang="en-US" sz="3000" dirty="0" smtClean="0"/>
              <a:t>The Great Bay estuary has a chronic nitrogen problem from excessive</a:t>
            </a:r>
            <a:r>
              <a:rPr lang="en-US" sz="3000" b="1" dirty="0" smtClean="0"/>
              <a:t> </a:t>
            </a:r>
            <a:r>
              <a:rPr lang="en-US" sz="3000" dirty="0" smtClean="0"/>
              <a:t>total nitrogen (</a:t>
            </a:r>
            <a:r>
              <a:rPr lang="en-US" sz="3000" dirty="0"/>
              <a:t>TN) loading </a:t>
            </a:r>
            <a:r>
              <a:rPr lang="en-US" sz="3000" dirty="0" smtClean="0"/>
              <a:t>from point and non-point sources throughout </a:t>
            </a:r>
            <a:r>
              <a:rPr lang="en-US" sz="3000" dirty="0"/>
              <a:t>the Great Bay </a:t>
            </a:r>
            <a:r>
              <a:rPr lang="en-US" sz="3000" dirty="0" smtClean="0"/>
              <a:t>watershed </a:t>
            </a:r>
            <a:r>
              <a:rPr lang="en-US" sz="3000" dirty="0"/>
              <a:t>(Figure 1</a:t>
            </a:r>
            <a:r>
              <a:rPr lang="en-US" sz="3000" dirty="0" smtClean="0"/>
              <a:t>). TN consists of dissolved inorganic nitrogen (NO</a:t>
            </a:r>
            <a:r>
              <a:rPr lang="en-US" sz="2400" dirty="0" smtClean="0"/>
              <a:t>3</a:t>
            </a:r>
            <a:r>
              <a:rPr lang="en-US" sz="3000" dirty="0"/>
              <a:t> </a:t>
            </a:r>
            <a:r>
              <a:rPr lang="en-US" sz="3000" dirty="0" smtClean="0"/>
              <a:t>and NH</a:t>
            </a:r>
            <a:r>
              <a:rPr lang="en-US" sz="2400" dirty="0" smtClean="0"/>
              <a:t>4</a:t>
            </a:r>
            <a:r>
              <a:rPr lang="en-US" sz="3000" dirty="0" smtClean="0"/>
              <a:t>), dissolved organic nitrogen (DON) and particulate nitrogen (PN). Seven tributaries: Oyster River, Winnicut River, Lamprey River, Cocheco River, Salmon Falls River, and Exeter River have been impaired by excessive nitrogen loading and low dissolved oxygen (1). In 2009, New Hampshire Department of Environmental Services (NH DES) listed the Great Bay estuary and the tributaries as an a impaired water body from poor water quality standards that violated the Clean Water Act (2). The EPA is issuing new permits for municipal waste water treatment plants that limit nitrogen loading. </a:t>
            </a:r>
          </a:p>
          <a:p>
            <a:endParaRPr lang="en-US" sz="3200" dirty="0"/>
          </a:p>
          <a:p>
            <a:r>
              <a:rPr lang="en-US" sz="3600" b="1" i="1" dirty="0" smtClean="0"/>
              <a:t>Purpose </a:t>
            </a:r>
            <a:r>
              <a:rPr lang="en-US" sz="3600" b="1" i="1" dirty="0"/>
              <a:t>of this study</a:t>
            </a:r>
            <a:r>
              <a:rPr lang="en-US" sz="3600" b="1" i="1" dirty="0" smtClean="0"/>
              <a:t>:</a:t>
            </a:r>
          </a:p>
          <a:p>
            <a:endParaRPr lang="en-US" sz="3200" b="1" i="1" dirty="0" smtClean="0"/>
          </a:p>
          <a:p>
            <a:r>
              <a:rPr lang="en-US" sz="3000" dirty="0" smtClean="0"/>
              <a:t>University of New Hampshire and Town of Durham have planned to combine both MS4 and NPDES permits. They wanted to examine if there were other non-point sources such as an active agricultural field, Moore Fields, that have been contributing to the excessive nitrogen loading in the Oyster River. </a:t>
            </a:r>
          </a:p>
          <a:p>
            <a:endParaRPr lang="en-US" sz="3200" dirty="0"/>
          </a:p>
          <a:p>
            <a:r>
              <a:rPr lang="en-US" sz="3600" b="1" i="1" dirty="0" smtClean="0"/>
              <a:t>Objectives of this study</a:t>
            </a:r>
            <a:r>
              <a:rPr lang="en-US" sz="3600" i="1" dirty="0" smtClean="0"/>
              <a:t>:  </a:t>
            </a:r>
          </a:p>
          <a:p>
            <a:endParaRPr lang="en-US" sz="3200" dirty="0"/>
          </a:p>
          <a:p>
            <a:pPr marL="457200" indent="-457200">
              <a:buFont typeface="Arial" panose="020B0604020202020204" pitchFamily="34" charset="0"/>
              <a:buChar char="•"/>
            </a:pPr>
            <a:r>
              <a:rPr lang="en-US" sz="3000" dirty="0"/>
              <a:t>To examine the </a:t>
            </a:r>
            <a:r>
              <a:rPr lang="en-US" sz="3000" dirty="0" smtClean="0"/>
              <a:t>export of nitrogen from </a:t>
            </a:r>
            <a:r>
              <a:rPr lang="en-US" sz="3000" dirty="0"/>
              <a:t>Moore Fields </a:t>
            </a:r>
            <a:r>
              <a:rPr lang="en-US" sz="3000" dirty="0" smtClean="0"/>
              <a:t>and the Oyster </a:t>
            </a:r>
            <a:r>
              <a:rPr lang="en-US" sz="3000" dirty="0"/>
              <a:t>River </a:t>
            </a:r>
            <a:r>
              <a:rPr lang="en-US" sz="3000" dirty="0" smtClean="0"/>
              <a:t>mainstem at five </a:t>
            </a:r>
            <a:r>
              <a:rPr lang="en-US" sz="3000" dirty="0"/>
              <a:t>sites.</a:t>
            </a:r>
          </a:p>
          <a:p>
            <a:pPr marL="457200" indent="-457200">
              <a:buFont typeface="Arial" panose="020B0604020202020204" pitchFamily="34" charset="0"/>
              <a:buChar char="•"/>
            </a:pPr>
            <a:r>
              <a:rPr lang="en-US" sz="3000" dirty="0"/>
              <a:t>To see if there was a general trend of nitrogen loading during years of 2001 to 2013. </a:t>
            </a:r>
            <a:endParaRPr lang="en-US" sz="3000" dirty="0" smtClean="0"/>
          </a:p>
          <a:p>
            <a:pPr marL="457200" indent="-457200">
              <a:buFont typeface="Arial" panose="020B0604020202020204" pitchFamily="34" charset="0"/>
              <a:buChar char="•"/>
            </a:pPr>
            <a:endParaRPr lang="en-US" sz="3000" dirty="0"/>
          </a:p>
          <a:p>
            <a:pPr marL="457200" indent="-457200">
              <a:buFont typeface="Arial" panose="020B0604020202020204" pitchFamily="34" charset="0"/>
              <a:buChar char="•"/>
            </a:pPr>
            <a:endParaRPr lang="en-US" sz="3000" dirty="0" smtClean="0"/>
          </a:p>
          <a:p>
            <a:pPr marL="457200" indent="-457200">
              <a:buFont typeface="Arial" panose="020B0604020202020204" pitchFamily="34" charset="0"/>
              <a:buChar char="•"/>
            </a:pPr>
            <a:endParaRPr lang="en-US" sz="3000" dirty="0"/>
          </a:p>
          <a:p>
            <a:pPr marL="457200" indent="-457200">
              <a:buFont typeface="Arial" panose="020B0604020202020204" pitchFamily="34" charset="0"/>
              <a:buChar char="•"/>
            </a:pPr>
            <a:endParaRPr lang="en-US" sz="3000" dirty="0" smtClean="0"/>
          </a:p>
          <a:p>
            <a:pPr marL="457200" indent="-457200">
              <a:buFont typeface="Arial" panose="020B0604020202020204" pitchFamily="34" charset="0"/>
              <a:buChar char="•"/>
            </a:pPr>
            <a:endParaRPr lang="en-US" sz="3000" dirty="0"/>
          </a:p>
          <a:p>
            <a:endParaRPr lang="en-US" sz="3000" dirty="0" smtClean="0"/>
          </a:p>
          <a:p>
            <a:endParaRPr lang="en-US" sz="3000" dirty="0"/>
          </a:p>
          <a:p>
            <a:endParaRPr lang="en-US" sz="3000" dirty="0" smtClean="0"/>
          </a:p>
          <a:p>
            <a:endParaRPr lang="en-US" sz="3000" dirty="0"/>
          </a:p>
          <a:p>
            <a:endParaRPr lang="en-US" sz="3000" dirty="0" smtClean="0"/>
          </a:p>
          <a:p>
            <a:endParaRPr lang="en-US" sz="3000" dirty="0"/>
          </a:p>
          <a:p>
            <a:endParaRPr lang="en-US" sz="3000" dirty="0" smtClean="0"/>
          </a:p>
          <a:p>
            <a:endParaRPr lang="en-US" sz="3000" dirty="0"/>
          </a:p>
          <a:p>
            <a:endParaRPr lang="en-US" sz="3000" dirty="0" smtClean="0"/>
          </a:p>
          <a:p>
            <a:endParaRPr lang="en-US" sz="3000" dirty="0"/>
          </a:p>
          <a:p>
            <a:endParaRPr lang="en-US" sz="3000" dirty="0" smtClean="0"/>
          </a:p>
          <a:p>
            <a:endParaRPr lang="en-US" sz="3000" dirty="0" smtClean="0"/>
          </a:p>
          <a:p>
            <a:endParaRPr lang="en-US" sz="3000" dirty="0"/>
          </a:p>
          <a:p>
            <a:endParaRPr lang="en-US" sz="3000" dirty="0" smtClean="0"/>
          </a:p>
          <a:p>
            <a:endParaRPr lang="en-US" sz="3000" dirty="0"/>
          </a:p>
          <a:p>
            <a:endParaRPr lang="en-US" sz="3000" dirty="0" smtClean="0"/>
          </a:p>
        </p:txBody>
      </p:sp>
      <p:sp>
        <p:nvSpPr>
          <p:cNvPr id="2" name="TextBox 1"/>
          <p:cNvSpPr txBox="1"/>
          <p:nvPr/>
        </p:nvSpPr>
        <p:spPr>
          <a:xfrm>
            <a:off x="1497098" y="471182"/>
            <a:ext cx="22528465" cy="3231654"/>
          </a:xfrm>
          <a:prstGeom prst="rect">
            <a:avLst/>
          </a:prstGeom>
          <a:noFill/>
        </p:spPr>
        <p:txBody>
          <a:bodyPr wrap="square" rtlCol="0">
            <a:spAutoFit/>
          </a:bodyPr>
          <a:lstStyle/>
          <a:p>
            <a:r>
              <a:rPr lang="en-US" sz="7200" b="1" dirty="0"/>
              <a:t>Investigation of Nitrogen Loading in the Great Bay Estuary: </a:t>
            </a:r>
            <a:endParaRPr lang="en-US" sz="7200" b="1" dirty="0" smtClean="0"/>
          </a:p>
          <a:p>
            <a:r>
              <a:rPr lang="en-US" sz="6600" b="1" dirty="0" smtClean="0">
                <a:solidFill>
                  <a:schemeClr val="accent1">
                    <a:lumMod val="75000"/>
                  </a:schemeClr>
                </a:solidFill>
              </a:rPr>
              <a:t>Is </a:t>
            </a:r>
            <a:r>
              <a:rPr lang="en-US" sz="6600" b="1" dirty="0">
                <a:solidFill>
                  <a:schemeClr val="accent1">
                    <a:lumMod val="75000"/>
                  </a:schemeClr>
                </a:solidFill>
              </a:rPr>
              <a:t>Moore Fields Contributing to the Nitrogen Loading </a:t>
            </a:r>
            <a:r>
              <a:rPr lang="en-US" sz="6600" b="1" dirty="0" smtClean="0">
                <a:solidFill>
                  <a:schemeClr val="accent1">
                    <a:lumMod val="75000"/>
                  </a:schemeClr>
                </a:solidFill>
              </a:rPr>
              <a:t>in </a:t>
            </a:r>
            <a:r>
              <a:rPr lang="en-US" sz="6600" b="1" dirty="0">
                <a:solidFill>
                  <a:schemeClr val="accent1">
                    <a:lumMod val="75000"/>
                  </a:schemeClr>
                </a:solidFill>
              </a:rPr>
              <a:t>the Oyster River</a:t>
            </a:r>
            <a:r>
              <a:rPr lang="en-US" sz="6600" b="1" dirty="0" smtClean="0">
                <a:solidFill>
                  <a:schemeClr val="accent1">
                    <a:lumMod val="75000"/>
                  </a:schemeClr>
                </a:solidFill>
              </a:rPr>
              <a:t>?</a:t>
            </a:r>
            <a:endParaRPr lang="en-US" sz="6600" b="1" dirty="0">
              <a:solidFill>
                <a:schemeClr val="accent1">
                  <a:lumMod val="75000"/>
                </a:schemeClr>
              </a:solidFill>
            </a:endParaRPr>
          </a:p>
        </p:txBody>
      </p:sp>
      <p:sp>
        <p:nvSpPr>
          <p:cNvPr id="44" name="TextBox 43"/>
          <p:cNvSpPr txBox="1"/>
          <p:nvPr/>
        </p:nvSpPr>
        <p:spPr>
          <a:xfrm>
            <a:off x="30644702" y="484065"/>
            <a:ext cx="12060986" cy="2800767"/>
          </a:xfrm>
          <a:prstGeom prst="rect">
            <a:avLst/>
          </a:prstGeom>
          <a:noFill/>
        </p:spPr>
        <p:txBody>
          <a:bodyPr wrap="square" rtlCol="0">
            <a:spAutoFit/>
          </a:bodyPr>
          <a:lstStyle/>
          <a:p>
            <a:r>
              <a:rPr lang="en-US" sz="4400" dirty="0" smtClean="0"/>
              <a:t>Katie Swan</a:t>
            </a:r>
          </a:p>
          <a:p>
            <a:r>
              <a:rPr lang="en-US" sz="4400" dirty="0" smtClean="0"/>
              <a:t>Bill McDowell, Faculty Advisor</a:t>
            </a:r>
          </a:p>
          <a:p>
            <a:r>
              <a:rPr lang="en-US" sz="4400" dirty="0" smtClean="0"/>
              <a:t>Department of Natural Resources,                  University of New Hampshire, Durham, NH</a:t>
            </a:r>
            <a:endParaRPr lang="en-US" sz="4400" dirty="0"/>
          </a:p>
        </p:txBody>
      </p:sp>
      <p:pic>
        <p:nvPicPr>
          <p:cNvPr id="50" name="Picture 49"/>
          <p:cNvPicPr>
            <a:picLocks noChangeAspect="1"/>
          </p:cNvPicPr>
          <p:nvPr/>
        </p:nvPicPr>
        <p:blipFill>
          <a:blip r:embed="rId2"/>
          <a:stretch>
            <a:fillRect/>
          </a:stretch>
        </p:blipFill>
        <p:spPr>
          <a:xfrm>
            <a:off x="16237004" y="13240013"/>
            <a:ext cx="7855895" cy="5318265"/>
          </a:xfrm>
          <a:prstGeom prst="rect">
            <a:avLst/>
          </a:prstGeom>
          <a:ln>
            <a:solidFill>
              <a:schemeClr val="tx1"/>
            </a:solidFill>
          </a:ln>
        </p:spPr>
      </p:pic>
      <p:sp>
        <p:nvSpPr>
          <p:cNvPr id="30" name="TextBox 29"/>
          <p:cNvSpPr txBox="1"/>
          <p:nvPr/>
        </p:nvSpPr>
        <p:spPr>
          <a:xfrm>
            <a:off x="29866862" y="7581034"/>
            <a:ext cx="10122479" cy="553998"/>
          </a:xfrm>
          <a:prstGeom prst="rect">
            <a:avLst/>
          </a:prstGeom>
          <a:noFill/>
        </p:spPr>
        <p:txBody>
          <a:bodyPr wrap="square" rtlCol="0">
            <a:spAutoFit/>
          </a:bodyPr>
          <a:lstStyle/>
          <a:p>
            <a:pPr marL="457200" indent="-457200">
              <a:buFont typeface="Arial" panose="020B0604020202020204" pitchFamily="34" charset="0"/>
              <a:buChar char="•"/>
            </a:pPr>
            <a:endParaRPr lang="en-US" sz="3000" dirty="0"/>
          </a:p>
        </p:txBody>
      </p:sp>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797224" y="18884321"/>
            <a:ext cx="4522966" cy="3381180"/>
          </a:xfrm>
          <a:prstGeom prst="rect">
            <a:avLst/>
          </a:prstGeom>
          <a:ln w="19050">
            <a:solidFill>
              <a:schemeClr val="tx1"/>
            </a:solidFill>
          </a:ln>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756715" y="22426525"/>
            <a:ext cx="4551267" cy="3275309"/>
          </a:xfrm>
          <a:prstGeom prst="rect">
            <a:avLst/>
          </a:prstGeom>
          <a:ln w="19050">
            <a:solidFill>
              <a:schemeClr val="tx1"/>
            </a:solidFill>
          </a:ln>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322224" y="22426525"/>
            <a:ext cx="4438655" cy="3275309"/>
          </a:xfrm>
          <a:prstGeom prst="rect">
            <a:avLst/>
          </a:prstGeom>
          <a:ln w="19050">
            <a:solidFill>
              <a:schemeClr val="tx1"/>
            </a:solidFill>
          </a:ln>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322224" y="18827165"/>
            <a:ext cx="4438655" cy="3434460"/>
          </a:xfrm>
          <a:prstGeom prst="rect">
            <a:avLst/>
          </a:prstGeom>
          <a:ln w="19050">
            <a:solidFill>
              <a:schemeClr val="tx1"/>
            </a:solidFill>
          </a:ln>
        </p:spPr>
      </p:pic>
      <p:sp>
        <p:nvSpPr>
          <p:cNvPr id="35" name="TextBox 34"/>
          <p:cNvSpPr txBox="1"/>
          <p:nvPr/>
        </p:nvSpPr>
        <p:spPr>
          <a:xfrm>
            <a:off x="15094661" y="25742061"/>
            <a:ext cx="6850939" cy="1015663"/>
          </a:xfrm>
          <a:prstGeom prst="rect">
            <a:avLst/>
          </a:prstGeom>
          <a:noFill/>
        </p:spPr>
        <p:txBody>
          <a:bodyPr wrap="square" rtlCol="0">
            <a:spAutoFit/>
          </a:bodyPr>
          <a:lstStyle/>
          <a:p>
            <a:r>
              <a:rPr lang="en-US" sz="2000" b="1" dirty="0" smtClean="0"/>
              <a:t>Figure 2</a:t>
            </a:r>
            <a:r>
              <a:rPr lang="en-US" sz="2000" dirty="0" smtClean="0"/>
              <a:t>. Map of Moore Fields study site with sites MF0-MF4</a:t>
            </a:r>
          </a:p>
          <a:p>
            <a:r>
              <a:rPr lang="en-US" sz="2000" dirty="0" smtClean="0"/>
              <a:t> (Michelle Daley, WRRC).</a:t>
            </a:r>
          </a:p>
          <a:p>
            <a:r>
              <a:rPr lang="en-US" sz="2000" i="1" dirty="0" smtClean="0"/>
              <a:t>Counterclockwise: Sites MF1, MF2, MF3,MF4</a:t>
            </a:r>
          </a:p>
        </p:txBody>
      </p:sp>
      <p:pic>
        <p:nvPicPr>
          <p:cNvPr id="52" name="Picture 51"/>
          <p:cNvPicPr>
            <a:picLocks noChangeAspect="1"/>
          </p:cNvPicPr>
          <p:nvPr/>
        </p:nvPicPr>
        <p:blipFill>
          <a:blip r:embed="rId7"/>
          <a:stretch>
            <a:fillRect/>
          </a:stretch>
        </p:blipFill>
        <p:spPr>
          <a:xfrm>
            <a:off x="1263087" y="19202289"/>
            <a:ext cx="10332232" cy="5296684"/>
          </a:xfrm>
          <a:prstGeom prst="rect">
            <a:avLst/>
          </a:prstGeom>
          <a:ln w="12700">
            <a:solidFill>
              <a:schemeClr val="tx1"/>
            </a:solidFill>
          </a:ln>
        </p:spPr>
      </p:pic>
      <p:sp>
        <p:nvSpPr>
          <p:cNvPr id="3" name="TextBox 2"/>
          <p:cNvSpPr txBox="1"/>
          <p:nvPr/>
        </p:nvSpPr>
        <p:spPr>
          <a:xfrm>
            <a:off x="28060019" y="4822224"/>
            <a:ext cx="13047443" cy="17297043"/>
          </a:xfrm>
          <a:prstGeom prst="rect">
            <a:avLst/>
          </a:prstGeom>
          <a:noFill/>
          <a:ln w="12700">
            <a:noFill/>
          </a:ln>
        </p:spPr>
        <p:txBody>
          <a:bodyPr wrap="square" rtlCol="0">
            <a:spAutoFit/>
          </a:bodyPr>
          <a:lstStyle/>
          <a:p>
            <a:pPr marL="457200" indent="-457200">
              <a:buFont typeface="Arial" panose="020B0604020202020204" pitchFamily="34" charset="0"/>
              <a:buChar char="•"/>
            </a:pPr>
            <a:endParaRPr lang="en-US" sz="3000" dirty="0" smtClean="0"/>
          </a:p>
          <a:p>
            <a:pPr marL="457200" indent="-457200">
              <a:buFont typeface="Arial" panose="020B0604020202020204" pitchFamily="34" charset="0"/>
              <a:buChar char="•"/>
            </a:pPr>
            <a:endParaRPr lang="en-US" sz="3200" dirty="0" smtClean="0"/>
          </a:p>
          <a:p>
            <a:pPr marL="457200" indent="-457200">
              <a:buFont typeface="Arial" panose="020B0604020202020204" pitchFamily="34" charset="0"/>
              <a:buChar char="•"/>
            </a:pPr>
            <a:endParaRPr lang="en-US" sz="3200" dirty="0"/>
          </a:p>
          <a:p>
            <a:pPr marL="457200" indent="-457200">
              <a:buFont typeface="Arial" panose="020B0604020202020204" pitchFamily="34" charset="0"/>
              <a:buChar char="•"/>
            </a:pPr>
            <a:endParaRPr lang="en-US" sz="3200" dirty="0" smtClean="0"/>
          </a:p>
          <a:p>
            <a:pPr marL="457200" indent="-457200">
              <a:buFont typeface="Arial" panose="020B0604020202020204" pitchFamily="34" charset="0"/>
              <a:buChar char="•"/>
            </a:pPr>
            <a:endParaRPr lang="en-US" sz="3200" dirty="0"/>
          </a:p>
          <a:p>
            <a:pPr marL="457200" indent="-457200">
              <a:buFont typeface="Arial" panose="020B0604020202020204" pitchFamily="34" charset="0"/>
              <a:buChar char="•"/>
            </a:pPr>
            <a:endParaRPr lang="en-US" sz="3200" dirty="0" smtClean="0"/>
          </a:p>
          <a:p>
            <a:pPr marL="457200" indent="-457200">
              <a:buFont typeface="Arial" panose="020B0604020202020204" pitchFamily="34" charset="0"/>
              <a:buChar char="•"/>
            </a:pPr>
            <a:endParaRPr lang="en-US" sz="3200" dirty="0"/>
          </a:p>
          <a:p>
            <a:pPr marL="457200" indent="-457200">
              <a:buFont typeface="Arial" panose="020B0604020202020204" pitchFamily="34" charset="0"/>
              <a:buChar char="•"/>
            </a:pPr>
            <a:endParaRPr lang="en-US" sz="3200" dirty="0" smtClean="0"/>
          </a:p>
          <a:p>
            <a:pPr marL="457200" indent="-457200">
              <a:buFont typeface="Arial" panose="020B0604020202020204" pitchFamily="34" charset="0"/>
              <a:buChar char="•"/>
            </a:pPr>
            <a:endParaRPr lang="en-US" sz="3200" dirty="0"/>
          </a:p>
          <a:p>
            <a:pPr marL="457200" indent="-457200">
              <a:buFont typeface="Arial" panose="020B0604020202020204" pitchFamily="34" charset="0"/>
              <a:buChar char="•"/>
            </a:pPr>
            <a:endParaRPr lang="en-US" sz="3200" dirty="0" smtClean="0"/>
          </a:p>
          <a:p>
            <a:endParaRPr lang="en-US" sz="3200" dirty="0"/>
          </a:p>
          <a:p>
            <a:pPr marL="457200" indent="-457200">
              <a:buFont typeface="Arial" panose="020B0604020202020204" pitchFamily="34" charset="0"/>
              <a:buChar char="•"/>
            </a:pPr>
            <a:endParaRPr lang="en-US" sz="3200" dirty="0" smtClean="0"/>
          </a:p>
          <a:p>
            <a:pPr marL="457200" indent="-457200">
              <a:buFont typeface="Arial" panose="020B0604020202020204" pitchFamily="34" charset="0"/>
              <a:buChar char="•"/>
            </a:pPr>
            <a:endParaRPr lang="en-US" sz="3200" dirty="0" smtClean="0"/>
          </a:p>
          <a:p>
            <a:pPr marL="457200" indent="-457200">
              <a:buFont typeface="Arial" panose="020B0604020202020204" pitchFamily="34" charset="0"/>
              <a:buChar char="•"/>
            </a:pPr>
            <a:endParaRPr lang="en-US" sz="3200" b="1" dirty="0" smtClean="0"/>
          </a:p>
          <a:p>
            <a:pPr marL="457200" indent="-457200">
              <a:buFont typeface="Arial" panose="020B0604020202020204" pitchFamily="34" charset="0"/>
              <a:buChar char="•"/>
            </a:pPr>
            <a:endParaRPr lang="en-US" sz="3200" b="1" dirty="0" smtClean="0"/>
          </a:p>
          <a:p>
            <a:pPr marL="457200" indent="-457200">
              <a:buFont typeface="Arial" panose="020B0604020202020204" pitchFamily="34" charset="0"/>
              <a:buChar char="•"/>
            </a:pPr>
            <a:endParaRPr lang="en-US" sz="3200" b="1" dirty="0"/>
          </a:p>
          <a:p>
            <a:pPr marL="457200" indent="-457200">
              <a:buFont typeface="Arial" panose="020B0604020202020204" pitchFamily="34" charset="0"/>
              <a:buChar char="•"/>
            </a:pPr>
            <a:endParaRPr lang="en-US" sz="3200" b="1" dirty="0" smtClean="0"/>
          </a:p>
          <a:p>
            <a:pPr marL="457200" indent="-457200">
              <a:buFont typeface="Arial" panose="020B0604020202020204" pitchFamily="34" charset="0"/>
              <a:buChar char="•"/>
            </a:pPr>
            <a:endParaRPr lang="en-US" sz="3200" b="1" dirty="0"/>
          </a:p>
          <a:p>
            <a:pPr marL="457200" indent="-457200">
              <a:buFont typeface="Arial" panose="020B0604020202020204" pitchFamily="34" charset="0"/>
              <a:buChar char="•"/>
            </a:pPr>
            <a:endParaRPr lang="en-US" sz="3200" b="1" dirty="0" smtClean="0"/>
          </a:p>
          <a:p>
            <a:pPr marL="457200" indent="-457200">
              <a:buFont typeface="Arial" panose="020B0604020202020204" pitchFamily="34" charset="0"/>
              <a:buChar char="•"/>
            </a:pPr>
            <a:endParaRPr lang="en-US" sz="3200" b="1" dirty="0"/>
          </a:p>
          <a:p>
            <a:endParaRPr lang="en-US" sz="2000" b="1" dirty="0"/>
          </a:p>
          <a:p>
            <a:pPr marL="457200" indent="-457200">
              <a:buFont typeface="Arial" panose="020B0604020202020204" pitchFamily="34" charset="0"/>
              <a:buChar char="•"/>
            </a:pPr>
            <a:r>
              <a:rPr lang="en-US" sz="3000" dirty="0"/>
              <a:t>TDN was dominated by NO</a:t>
            </a:r>
            <a:r>
              <a:rPr lang="en-US" sz="2400" dirty="0"/>
              <a:t>3</a:t>
            </a:r>
            <a:r>
              <a:rPr lang="en-US" sz="3000" dirty="0"/>
              <a:t> and NH</a:t>
            </a:r>
            <a:r>
              <a:rPr lang="en-US" sz="2400" dirty="0"/>
              <a:t>4</a:t>
            </a:r>
            <a:r>
              <a:rPr lang="en-US" sz="3000" dirty="0"/>
              <a:t> seen for sites MF2 and MF4 </a:t>
            </a:r>
            <a:r>
              <a:rPr lang="en-US" sz="3000" dirty="0" smtClean="0"/>
              <a:t>(Table 1).</a:t>
            </a:r>
          </a:p>
          <a:p>
            <a:pPr marL="457200" indent="-457200">
              <a:buFont typeface="Arial" panose="020B0604020202020204" pitchFamily="34" charset="0"/>
              <a:buChar char="•"/>
            </a:pPr>
            <a:r>
              <a:rPr lang="en-US" sz="3000" dirty="0" smtClean="0"/>
              <a:t>FWMC was highest for Sites MF2 and MF4 during years of 2001 to 2013.</a:t>
            </a:r>
          </a:p>
          <a:p>
            <a:pPr marL="457200" indent="-457200">
              <a:buFont typeface="Arial" panose="020B0604020202020204" pitchFamily="34" charset="0"/>
              <a:buChar char="•"/>
            </a:pPr>
            <a:r>
              <a:rPr lang="en-US" sz="3000" dirty="0" smtClean="0"/>
              <a:t>The export of TDN decreased from site MF2 to MF4 and increased from site MF1 to MF3. This suggests that there is either dilution occurring or nitrogen uptake in the Moore Fields tributary. The increase in the Oyster River mainstem is from the Moore Fields tributary and other sources such as Chesley Brook.   </a:t>
            </a:r>
          </a:p>
          <a:p>
            <a:endParaRPr lang="en-US" sz="3200" dirty="0"/>
          </a:p>
          <a:p>
            <a:endParaRPr lang="en-US" sz="3200" b="1" dirty="0">
              <a:solidFill>
                <a:schemeClr val="accent5"/>
              </a:solidFill>
            </a:endParaRPr>
          </a:p>
          <a:p>
            <a:endParaRPr lang="en-US" sz="5400" b="1" dirty="0" smtClean="0">
              <a:solidFill>
                <a:schemeClr val="accent5"/>
              </a:solidFill>
            </a:endParaRPr>
          </a:p>
          <a:p>
            <a:endParaRPr lang="en-US" sz="5400" b="1" dirty="0" smtClean="0">
              <a:solidFill>
                <a:schemeClr val="accent5"/>
              </a:solidFill>
            </a:endParaRPr>
          </a:p>
          <a:p>
            <a:endParaRPr lang="en-US" sz="5400" b="1" dirty="0">
              <a:solidFill>
                <a:schemeClr val="accent5"/>
              </a:solidFill>
            </a:endParaRPr>
          </a:p>
          <a:p>
            <a:r>
              <a:rPr lang="en-US" sz="5400" b="1" dirty="0" smtClean="0">
                <a:solidFill>
                  <a:schemeClr val="accent5"/>
                </a:solidFill>
              </a:rPr>
              <a:t> </a:t>
            </a:r>
            <a:endParaRPr lang="en-US" sz="5400" b="1" dirty="0">
              <a:solidFill>
                <a:schemeClr val="accent5"/>
              </a:solidFill>
            </a:endParaRPr>
          </a:p>
        </p:txBody>
      </p:sp>
      <p:sp>
        <p:nvSpPr>
          <p:cNvPr id="64" name="TextBox 63"/>
          <p:cNvSpPr txBox="1"/>
          <p:nvPr/>
        </p:nvSpPr>
        <p:spPr>
          <a:xfrm>
            <a:off x="1329122" y="24636155"/>
            <a:ext cx="4860758" cy="1323439"/>
          </a:xfrm>
          <a:prstGeom prst="rect">
            <a:avLst/>
          </a:prstGeom>
          <a:noFill/>
        </p:spPr>
        <p:txBody>
          <a:bodyPr wrap="square" rtlCol="0">
            <a:spAutoFit/>
          </a:bodyPr>
          <a:lstStyle/>
          <a:p>
            <a:r>
              <a:rPr lang="en-US" sz="2000" b="1" dirty="0"/>
              <a:t>Figure 1.</a:t>
            </a:r>
            <a:r>
              <a:rPr lang="en-US" sz="2000" dirty="0"/>
              <a:t> Map of the Great Bay watershed and estuary in Coastal New Hampshire and Maine (Trowbridge, 2010)</a:t>
            </a:r>
            <a:endParaRPr lang="en-US" sz="2000" i="1" dirty="0"/>
          </a:p>
          <a:p>
            <a:endParaRPr lang="en-US" sz="2000" dirty="0"/>
          </a:p>
        </p:txBody>
      </p:sp>
      <p:graphicFrame>
        <p:nvGraphicFramePr>
          <p:cNvPr id="5" name="Table 4"/>
          <p:cNvGraphicFramePr>
            <a:graphicFrameLocks noGrp="1"/>
          </p:cNvGraphicFramePr>
          <p:nvPr>
            <p:extLst>
              <p:ext uri="{D42A27DB-BD31-4B8C-83A1-F6EECF244321}">
                <p14:modId xmlns:p14="http://schemas.microsoft.com/office/powerpoint/2010/main" val="1573387237"/>
              </p:ext>
            </p:extLst>
          </p:nvPr>
        </p:nvGraphicFramePr>
        <p:xfrm>
          <a:off x="28186609" y="19121636"/>
          <a:ext cx="7128378" cy="3871293"/>
        </p:xfrm>
        <a:graphic>
          <a:graphicData uri="http://schemas.openxmlformats.org/drawingml/2006/table">
            <a:tbl>
              <a:tblPr firstRow="1" firstCol="1" bandRow="1">
                <a:tableStyleId>{5A111915-BE36-4E01-A7E5-04B1672EAD32}</a:tableStyleId>
              </a:tblPr>
              <a:tblGrid>
                <a:gridCol w="2634207"/>
                <a:gridCol w="1201191"/>
                <a:gridCol w="1077143"/>
                <a:gridCol w="1077143"/>
                <a:gridCol w="1138694"/>
              </a:tblGrid>
              <a:tr h="298954">
                <a:tc>
                  <a:txBody>
                    <a:bodyPr/>
                    <a:lstStyle/>
                    <a:p>
                      <a:pPr algn="ctr" fontAlgn="ctr"/>
                      <a:r>
                        <a:rPr lang="en-US" sz="1800" u="none" strike="noStrike" dirty="0">
                          <a:effectLst/>
                        </a:rPr>
                        <a:t>Site</a:t>
                      </a:r>
                      <a:endParaRPr lang="en-US" sz="1800" b="1" i="0" u="none" strike="noStrike" dirty="0">
                        <a:solidFill>
                          <a:srgbClr val="000000"/>
                        </a:solidFill>
                        <a:effectLst/>
                        <a:latin typeface="Times New Roman" panose="02020603050405020304" pitchFamily="18" charset="0"/>
                      </a:endParaRPr>
                    </a:p>
                  </a:txBody>
                  <a:tcPr marL="9525" marR="9525" marT="9525" marB="0" anchor="ctr">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NO</a:t>
                      </a:r>
                      <a:r>
                        <a:rPr lang="en-US" sz="1800" u="none" strike="noStrike" baseline="-25000" dirty="0">
                          <a:effectLst/>
                        </a:rPr>
                        <a:t>3</a:t>
                      </a:r>
                      <a:endParaRPr lang="en-US" sz="1800" b="1" i="0" u="none" strike="noStrike" dirty="0">
                        <a:solidFill>
                          <a:srgbClr val="000000"/>
                        </a:solidFill>
                        <a:effectLst/>
                        <a:latin typeface="Times New Roman" panose="02020603050405020304" pitchFamily="18" charset="0"/>
                      </a:endParaRPr>
                    </a:p>
                  </a:txBody>
                  <a:tcPr marL="9525" marR="9525" marT="9525" marB="0" anchor="ctr">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TDN</a:t>
                      </a:r>
                      <a:endParaRPr lang="en-US" sz="1800" b="1" i="0" u="none" strike="noStrike" dirty="0">
                        <a:solidFill>
                          <a:srgbClr val="000000"/>
                        </a:solidFill>
                        <a:effectLst/>
                        <a:latin typeface="Times New Roman" panose="02020603050405020304" pitchFamily="18" charset="0"/>
                      </a:endParaRPr>
                    </a:p>
                  </a:txBody>
                  <a:tcPr marL="9525" marR="9525" marT="9525" marB="0" anchor="ctr">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a:effectLst/>
                        </a:rPr>
                        <a:t>NH</a:t>
                      </a:r>
                      <a:r>
                        <a:rPr lang="en-US" sz="1800" u="none" strike="noStrike" baseline="-25000">
                          <a:effectLst/>
                        </a:rPr>
                        <a:t>4</a:t>
                      </a:r>
                      <a:endParaRPr lang="en-US" sz="1800" b="1" i="0" u="none" strike="noStrike">
                        <a:solidFill>
                          <a:srgbClr val="000000"/>
                        </a:solidFill>
                        <a:effectLst/>
                        <a:latin typeface="Times New Roman" panose="02020603050405020304" pitchFamily="18" charset="0"/>
                      </a:endParaRPr>
                    </a:p>
                  </a:txBody>
                  <a:tcPr marL="9525" marR="9525" marT="9525" marB="0" anchor="ctr">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a:effectLst/>
                        </a:rPr>
                        <a:t>DON</a:t>
                      </a:r>
                      <a:endParaRPr lang="en-US" sz="1800" b="1" i="0" u="none" strike="noStrike">
                        <a:solidFill>
                          <a:srgbClr val="000000"/>
                        </a:solidFill>
                        <a:effectLst/>
                        <a:latin typeface="Times New Roman" panose="02020603050405020304" pitchFamily="18" charset="0"/>
                      </a:endParaRPr>
                    </a:p>
                  </a:txBody>
                  <a:tcPr marL="9525" marR="9525" marT="9525" marB="0" anchor="ctr">
                    <a:lnB w="12700" cap="flat" cmpd="sng" algn="ctr">
                      <a:solidFill>
                        <a:schemeClr val="tx1"/>
                      </a:solidFill>
                      <a:prstDash val="solid"/>
                      <a:round/>
                      <a:headEnd type="none" w="med" len="med"/>
                      <a:tailEnd type="none" w="med" len="med"/>
                    </a:lnB>
                  </a:tcPr>
                </a:tc>
              </a:tr>
              <a:tr h="298954">
                <a:tc>
                  <a:txBody>
                    <a:bodyPr/>
                    <a:lstStyle/>
                    <a:p>
                      <a:pPr algn="ctr" fontAlgn="ctr"/>
                      <a:r>
                        <a:rPr lang="en-US" sz="1800" u="none" strike="noStrike" dirty="0">
                          <a:effectLst/>
                        </a:rPr>
                        <a:t>FWMC (mg N/L)</a:t>
                      </a:r>
                      <a:endParaRPr lang="en-US" sz="1800" b="1"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 </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a:effectLst/>
                        </a:rPr>
                        <a:t> </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a:effectLst/>
                        </a:rPr>
                        <a:t> </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a:effectLst/>
                        </a:rPr>
                        <a:t> </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a:lstStyle/>
                    <a:p>
                      <a:pPr algn="ctr" fontAlgn="ctr"/>
                      <a:r>
                        <a:rPr lang="en-US" sz="1800" u="none" strike="noStrike" dirty="0">
                          <a:effectLst/>
                        </a:rPr>
                        <a:t>MF0</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0.077</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a:effectLst/>
                        </a:rPr>
                        <a:t>0.349</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a:effectLst/>
                        </a:rPr>
                        <a:t>0.027</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a:effectLst/>
                        </a:rPr>
                        <a:t>0.242</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98954">
                <a:tc>
                  <a:txBody>
                    <a:bodyPr/>
                    <a:lstStyle/>
                    <a:p>
                      <a:pPr algn="ctr" fontAlgn="ctr"/>
                      <a:r>
                        <a:rPr lang="en-US" sz="1800" u="none" strike="noStrike" dirty="0">
                          <a:effectLst/>
                        </a:rPr>
                        <a:t>MF2</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a:effectLst/>
                        </a:rPr>
                        <a:t>3.859</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4.438</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0.078</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0.456</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98954">
                <a:tc>
                  <a:txBody>
                    <a:bodyPr/>
                    <a:lstStyle/>
                    <a:p>
                      <a:pPr algn="ctr" fontAlgn="ctr"/>
                      <a:r>
                        <a:rPr lang="en-US" sz="1800" u="none" strike="noStrike" dirty="0">
                          <a:effectLst/>
                        </a:rPr>
                        <a:t>MF4</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3.222</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3.623</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0.05</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0.321</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98954">
                <a:tc>
                  <a:txBody>
                    <a:bodyPr/>
                    <a:lstStyle/>
                    <a:p>
                      <a:pPr algn="ctr" fontAlgn="ctr"/>
                      <a:r>
                        <a:rPr lang="en-US" sz="1800" u="none" strike="noStrike">
                          <a:effectLst/>
                        </a:rPr>
                        <a:t>MF1</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0.074</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0.352</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a:effectLst/>
                        </a:rPr>
                        <a:t>0.025</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0.253</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98954">
                <a:tc>
                  <a:txBody>
                    <a:bodyPr/>
                    <a:lstStyle/>
                    <a:p>
                      <a:pPr algn="ctr" fontAlgn="ctr"/>
                      <a:r>
                        <a:rPr lang="en-US" sz="1800" u="none" strike="noStrike">
                          <a:effectLst/>
                        </a:rPr>
                        <a:t>MF3</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0.219</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0.48</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0.023</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0.236</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98954">
                <a:tc>
                  <a:txBody>
                    <a:bodyPr/>
                    <a:lstStyle/>
                    <a:p>
                      <a:pPr algn="ctr" fontAlgn="ctr"/>
                      <a:r>
                        <a:rPr lang="en-US" sz="1800" u="none" strike="noStrike">
                          <a:effectLst/>
                        </a:rPr>
                        <a:t>Export (kg/yr/ha)</a:t>
                      </a:r>
                      <a:endParaRPr lang="en-US" sz="1800" b="1"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a:effectLst/>
                        </a:rPr>
                        <a:t> </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 </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 </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 </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98954">
                <a:tc>
                  <a:txBody>
                    <a:bodyPr/>
                    <a:lstStyle/>
                    <a:p>
                      <a:pPr algn="ctr" fontAlgn="ctr"/>
                      <a:r>
                        <a:rPr lang="en-US" sz="1800" u="none" strike="noStrike">
                          <a:effectLst/>
                        </a:rPr>
                        <a:t>MF0</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0.403</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a:effectLst/>
                        </a:rPr>
                        <a:t>1.828</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0.144</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1.268</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98954">
                <a:tc>
                  <a:txBody>
                    <a:bodyPr/>
                    <a:lstStyle/>
                    <a:p>
                      <a:pPr algn="ctr" fontAlgn="ctr"/>
                      <a:r>
                        <a:rPr lang="en-US" sz="1800" u="none" strike="noStrike">
                          <a:effectLst/>
                        </a:rPr>
                        <a:t>MF2</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a:effectLst/>
                        </a:rPr>
                        <a:t>19.87</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a:effectLst/>
                        </a:rPr>
                        <a:t>22.86</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0.4</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2.35</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98954">
                <a:tc>
                  <a:txBody>
                    <a:bodyPr/>
                    <a:lstStyle/>
                    <a:p>
                      <a:pPr algn="ctr" fontAlgn="ctr"/>
                      <a:r>
                        <a:rPr lang="en-US" sz="1800" u="none" strike="noStrike">
                          <a:effectLst/>
                        </a:rPr>
                        <a:t>MF4</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a:effectLst/>
                        </a:rPr>
                        <a:t>16.59</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a:effectLst/>
                        </a:rPr>
                        <a:t>18.66</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1.65</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0.26</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98954">
                <a:tc>
                  <a:txBody>
                    <a:bodyPr/>
                    <a:lstStyle/>
                    <a:p>
                      <a:pPr algn="ctr" fontAlgn="ctr"/>
                      <a:r>
                        <a:rPr lang="en-US" sz="1800" u="none" strike="noStrike">
                          <a:effectLst/>
                        </a:rPr>
                        <a:t>MF1</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a:effectLst/>
                        </a:rPr>
                        <a:t>0.379</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a:effectLst/>
                        </a:rPr>
                        <a:t>1.812</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0.13</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1.304</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98954">
                <a:tc>
                  <a:txBody>
                    <a:bodyPr/>
                    <a:lstStyle/>
                    <a:p>
                      <a:pPr algn="ctr" fontAlgn="ctr"/>
                      <a:r>
                        <a:rPr lang="en-US" sz="1800" u="none" strike="noStrike" dirty="0">
                          <a:effectLst/>
                        </a:rPr>
                        <a:t>MF3</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a:effectLst/>
                        </a:rPr>
                        <a:t>1.13</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a:effectLst/>
                        </a:rPr>
                        <a:t>2.47</a:t>
                      </a:r>
                      <a:endParaRPr lang="en-US" sz="1800" b="0" i="0" u="none" strike="noStrike">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0.119</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u="none" strike="noStrike" dirty="0">
                          <a:effectLst/>
                        </a:rPr>
                        <a:t>1.216</a:t>
                      </a:r>
                      <a:endParaRPr lang="en-US" sz="1800" b="0" i="0" u="none" strike="noStrike" dirty="0">
                        <a:solidFill>
                          <a:srgbClr val="000000"/>
                        </a:solidFill>
                        <a:effectLst/>
                        <a:latin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8" name="Picture 7"/>
          <p:cNvPicPr>
            <a:picLocks noChangeAspect="1"/>
          </p:cNvPicPr>
          <p:nvPr/>
        </p:nvPicPr>
        <p:blipFill>
          <a:blip r:embed="rId8"/>
          <a:stretch>
            <a:fillRect/>
          </a:stretch>
        </p:blipFill>
        <p:spPr>
          <a:xfrm>
            <a:off x="32859757" y="9708777"/>
            <a:ext cx="4515039" cy="4020466"/>
          </a:xfrm>
          <a:prstGeom prst="rect">
            <a:avLst/>
          </a:prstGeom>
        </p:spPr>
      </p:pic>
      <p:pic>
        <p:nvPicPr>
          <p:cNvPr id="11" name="Picture 10"/>
          <p:cNvPicPr>
            <a:picLocks noChangeAspect="1"/>
          </p:cNvPicPr>
          <p:nvPr/>
        </p:nvPicPr>
        <p:blipFill>
          <a:blip r:embed="rId9"/>
          <a:stretch>
            <a:fillRect/>
          </a:stretch>
        </p:blipFill>
        <p:spPr>
          <a:xfrm>
            <a:off x="27640368" y="9708777"/>
            <a:ext cx="4702922" cy="3971831"/>
          </a:xfrm>
          <a:prstGeom prst="rect">
            <a:avLst/>
          </a:prstGeom>
        </p:spPr>
      </p:pic>
      <p:pic>
        <p:nvPicPr>
          <p:cNvPr id="13" name="Picture 12"/>
          <p:cNvPicPr>
            <a:picLocks noChangeAspect="1"/>
          </p:cNvPicPr>
          <p:nvPr/>
        </p:nvPicPr>
        <p:blipFill>
          <a:blip r:embed="rId10"/>
          <a:stretch>
            <a:fillRect/>
          </a:stretch>
        </p:blipFill>
        <p:spPr>
          <a:xfrm>
            <a:off x="36100380" y="19017614"/>
            <a:ext cx="6543692" cy="3933178"/>
          </a:xfrm>
          <a:prstGeom prst="rect">
            <a:avLst/>
          </a:prstGeom>
        </p:spPr>
      </p:pic>
      <p:sp>
        <p:nvSpPr>
          <p:cNvPr id="15" name="TextBox 14"/>
          <p:cNvSpPr txBox="1"/>
          <p:nvPr/>
        </p:nvSpPr>
        <p:spPr>
          <a:xfrm>
            <a:off x="28184232" y="13680609"/>
            <a:ext cx="6193395" cy="707886"/>
          </a:xfrm>
          <a:prstGeom prst="rect">
            <a:avLst/>
          </a:prstGeom>
          <a:noFill/>
        </p:spPr>
        <p:txBody>
          <a:bodyPr wrap="square" rtlCol="0">
            <a:spAutoFit/>
          </a:bodyPr>
          <a:lstStyle/>
          <a:p>
            <a:r>
              <a:rPr lang="en-US" sz="2000" b="1" dirty="0"/>
              <a:t>Figure 3. </a:t>
            </a:r>
            <a:r>
              <a:rPr lang="en-US" sz="2000" dirty="0"/>
              <a:t> TDN concentration over time for Moore Fields Tributary </a:t>
            </a:r>
            <a:r>
              <a:rPr lang="en-US" sz="2000" dirty="0" smtClean="0"/>
              <a:t>and </a:t>
            </a:r>
            <a:r>
              <a:rPr lang="en-US" sz="2000" dirty="0"/>
              <a:t>Oyster River Mainstem sites.</a:t>
            </a:r>
          </a:p>
        </p:txBody>
      </p:sp>
      <p:sp>
        <p:nvSpPr>
          <p:cNvPr id="17" name="TextBox 16"/>
          <p:cNvSpPr txBox="1"/>
          <p:nvPr/>
        </p:nvSpPr>
        <p:spPr>
          <a:xfrm>
            <a:off x="28060019" y="17998393"/>
            <a:ext cx="6676192" cy="1015663"/>
          </a:xfrm>
          <a:prstGeom prst="rect">
            <a:avLst/>
          </a:prstGeom>
          <a:noFill/>
        </p:spPr>
        <p:txBody>
          <a:bodyPr wrap="square" rtlCol="0">
            <a:spAutoFit/>
          </a:bodyPr>
          <a:lstStyle/>
          <a:p>
            <a:r>
              <a:rPr lang="en-US" sz="2000" dirty="0" smtClean="0"/>
              <a:t>Table 1. Average Flow Weighted Mean Concentration (FWMC) and Export (kg/</a:t>
            </a:r>
            <a:r>
              <a:rPr lang="en-US" sz="2000" dirty="0" err="1" smtClean="0"/>
              <a:t>yr</a:t>
            </a:r>
            <a:r>
              <a:rPr lang="en-US" sz="2000" dirty="0" smtClean="0"/>
              <a:t>/ha) of NO3, TDN, NH4, and DON for Moore Fields Tributary and Oyster River Mainstem sites.</a:t>
            </a:r>
            <a:endParaRPr lang="en-US" sz="2000" dirty="0"/>
          </a:p>
        </p:txBody>
      </p:sp>
      <p:sp>
        <p:nvSpPr>
          <p:cNvPr id="18" name="TextBox 17"/>
          <p:cNvSpPr txBox="1"/>
          <p:nvPr/>
        </p:nvSpPr>
        <p:spPr>
          <a:xfrm>
            <a:off x="36090361" y="23047774"/>
            <a:ext cx="4330224" cy="707886"/>
          </a:xfrm>
          <a:prstGeom prst="rect">
            <a:avLst/>
          </a:prstGeom>
          <a:noFill/>
        </p:spPr>
        <p:txBody>
          <a:bodyPr wrap="square" rtlCol="0">
            <a:spAutoFit/>
          </a:bodyPr>
          <a:lstStyle/>
          <a:p>
            <a:r>
              <a:rPr lang="en-US" sz="2000" b="1" dirty="0" smtClean="0"/>
              <a:t>Figure 5.</a:t>
            </a:r>
            <a:r>
              <a:rPr lang="en-US" sz="2000" dirty="0" smtClean="0"/>
              <a:t> Discharge (cfs) from Oyster River  during years 2001 to 2013.</a:t>
            </a:r>
            <a:endParaRPr lang="en-US" sz="2000" dirty="0"/>
          </a:p>
        </p:txBody>
      </p:sp>
      <p:sp>
        <p:nvSpPr>
          <p:cNvPr id="19" name="TextBox 18"/>
          <p:cNvSpPr txBox="1"/>
          <p:nvPr/>
        </p:nvSpPr>
        <p:spPr>
          <a:xfrm>
            <a:off x="28060019" y="23142909"/>
            <a:ext cx="6030493" cy="1015663"/>
          </a:xfrm>
          <a:prstGeom prst="rect">
            <a:avLst/>
          </a:prstGeom>
          <a:noFill/>
        </p:spPr>
        <p:txBody>
          <a:bodyPr wrap="square" rtlCol="0">
            <a:spAutoFit/>
          </a:bodyPr>
          <a:lstStyle/>
          <a:p>
            <a:pPr marL="342900" indent="-342900">
              <a:buFont typeface="Arial" panose="020B0604020202020204" pitchFamily="34" charset="0"/>
              <a:buChar char="•"/>
            </a:pPr>
            <a:r>
              <a:rPr lang="en-US" sz="2000" i="1" dirty="0" smtClean="0"/>
              <a:t>FWMC concentration and Export rate used runoff during years of 2001 to 2008 for Site MF0..</a:t>
            </a:r>
          </a:p>
          <a:p>
            <a:pPr marL="342900" indent="-342900">
              <a:buFont typeface="Arial" panose="020B0604020202020204" pitchFamily="34" charset="0"/>
              <a:buChar char="•"/>
            </a:pPr>
            <a:r>
              <a:rPr lang="en-US" sz="2000" i="1" dirty="0" smtClean="0"/>
              <a:t>Site MF1-MF4, used years of 2001 to 2013 for runoff. </a:t>
            </a:r>
          </a:p>
        </p:txBody>
      </p:sp>
      <p:sp>
        <p:nvSpPr>
          <p:cNvPr id="20" name="TextBox 19"/>
          <p:cNvSpPr txBox="1"/>
          <p:nvPr/>
        </p:nvSpPr>
        <p:spPr>
          <a:xfrm>
            <a:off x="28184232" y="24524538"/>
            <a:ext cx="14423600" cy="5693866"/>
          </a:xfrm>
          <a:prstGeom prst="rect">
            <a:avLst/>
          </a:prstGeom>
          <a:noFill/>
          <a:ln w="12700">
            <a:noFill/>
          </a:ln>
        </p:spPr>
        <p:txBody>
          <a:bodyPr wrap="square" rtlCol="0">
            <a:spAutoFit/>
          </a:bodyPr>
          <a:lstStyle/>
          <a:p>
            <a:r>
              <a:rPr lang="en-US" sz="5400" b="1" dirty="0" smtClean="0">
                <a:solidFill>
                  <a:schemeClr val="accent5"/>
                </a:solidFill>
              </a:rPr>
              <a:t>Conclusion</a:t>
            </a:r>
          </a:p>
          <a:p>
            <a:endParaRPr lang="en-US" sz="3000" b="1" dirty="0" smtClean="0"/>
          </a:p>
          <a:p>
            <a:pPr marL="457200" indent="-457200">
              <a:buFont typeface="Arial" panose="020B0604020202020204" pitchFamily="34" charset="0"/>
              <a:buChar char="•"/>
            </a:pPr>
            <a:r>
              <a:rPr lang="en-US" sz="3000" dirty="0" smtClean="0"/>
              <a:t>This study has shown that there is variability in TDN concentration over time and there is a significant decrease at site MF2.</a:t>
            </a:r>
          </a:p>
          <a:p>
            <a:pPr marL="457200" indent="-457200">
              <a:buFont typeface="Arial" panose="020B0604020202020204" pitchFamily="34" charset="0"/>
              <a:buChar char="•"/>
            </a:pPr>
            <a:r>
              <a:rPr lang="en-US" sz="3000" dirty="0" smtClean="0"/>
              <a:t>Moore Fields is responsible in contributing a small part of nitrogen runoff to the Great  Bay Estuary.</a:t>
            </a:r>
          </a:p>
          <a:p>
            <a:pPr marL="457200" indent="-457200">
              <a:buFont typeface="Arial" panose="020B0604020202020204" pitchFamily="34" charset="0"/>
              <a:buChar char="•"/>
            </a:pPr>
            <a:r>
              <a:rPr lang="en-US" sz="3000" dirty="0" smtClean="0"/>
              <a:t>The Town of Durham and the University of New Hampshire can work together to manage Moore Fields to reduce the amount of nitrogen can protect the Oyster River and the Great Bay Estuary. </a:t>
            </a:r>
          </a:p>
          <a:p>
            <a:pPr marL="457200" indent="-457200">
              <a:buFont typeface="Arial" panose="020B0604020202020204" pitchFamily="34" charset="0"/>
              <a:buChar char="•"/>
            </a:pPr>
            <a:endParaRPr lang="en-US" sz="3000" dirty="0" smtClean="0"/>
          </a:p>
          <a:p>
            <a:pPr marL="457200" indent="-457200">
              <a:buFont typeface="Arial" panose="020B0604020202020204" pitchFamily="34" charset="0"/>
              <a:buChar char="•"/>
            </a:pPr>
            <a:endParaRPr lang="en-US" sz="3200" dirty="0"/>
          </a:p>
        </p:txBody>
      </p:sp>
      <p:cxnSp>
        <p:nvCxnSpPr>
          <p:cNvPr id="25" name="Straight Connector 24"/>
          <p:cNvCxnSpPr/>
          <p:nvPr/>
        </p:nvCxnSpPr>
        <p:spPr>
          <a:xfrm>
            <a:off x="0" y="3994196"/>
            <a:ext cx="43891200" cy="51643"/>
          </a:xfrm>
          <a:prstGeom prst="line">
            <a:avLst/>
          </a:prstGeom>
        </p:spPr>
        <p:style>
          <a:lnRef idx="1">
            <a:schemeClr val="dk1"/>
          </a:lnRef>
          <a:fillRef idx="0">
            <a:schemeClr val="dk1"/>
          </a:fillRef>
          <a:effectRef idx="0">
            <a:schemeClr val="dk1"/>
          </a:effectRef>
          <a:fontRef idx="minor">
            <a:schemeClr val="tx1"/>
          </a:fontRef>
        </p:style>
      </p:cxnSp>
      <p:sp>
        <p:nvSpPr>
          <p:cNvPr id="14" name="TextBox 13"/>
          <p:cNvSpPr txBox="1"/>
          <p:nvPr/>
        </p:nvSpPr>
        <p:spPr>
          <a:xfrm>
            <a:off x="1263087" y="25959594"/>
            <a:ext cx="11030514" cy="5447645"/>
          </a:xfrm>
          <a:prstGeom prst="rect">
            <a:avLst/>
          </a:prstGeom>
          <a:noFill/>
        </p:spPr>
        <p:txBody>
          <a:bodyPr wrap="square" rtlCol="0">
            <a:spAutoFit/>
          </a:bodyPr>
          <a:lstStyle/>
          <a:p>
            <a:pPr>
              <a:tabLst>
                <a:tab pos="6792913" algn="l"/>
                <a:tab pos="7935913" algn="l"/>
                <a:tab pos="8751888" algn="l"/>
              </a:tabLst>
            </a:pPr>
            <a:r>
              <a:rPr lang="en-US" sz="5400" b="1" dirty="0">
                <a:solidFill>
                  <a:schemeClr val="accent1">
                    <a:lumMod val="75000"/>
                  </a:schemeClr>
                </a:solidFill>
              </a:rPr>
              <a:t>Methods</a:t>
            </a:r>
          </a:p>
          <a:p>
            <a:pPr>
              <a:tabLst>
                <a:tab pos="6792913" algn="l"/>
                <a:tab pos="7935913" algn="l"/>
                <a:tab pos="8751888" algn="l"/>
              </a:tabLst>
            </a:pPr>
            <a:endParaRPr lang="en-US" sz="3200" b="1" dirty="0"/>
          </a:p>
          <a:p>
            <a:pPr>
              <a:tabLst>
                <a:tab pos="6792913" algn="l"/>
                <a:tab pos="7935913" algn="l"/>
                <a:tab pos="8751888" algn="l"/>
              </a:tabLst>
            </a:pPr>
            <a:r>
              <a:rPr lang="en-US" sz="3600" b="1" i="1" dirty="0"/>
              <a:t>Field Methods/Materials:</a:t>
            </a:r>
          </a:p>
          <a:p>
            <a:pPr>
              <a:tabLst>
                <a:tab pos="6792913" algn="l"/>
                <a:tab pos="7935913" algn="l"/>
                <a:tab pos="8751888" algn="l"/>
              </a:tabLst>
            </a:pPr>
            <a:endParaRPr lang="en-US" sz="3200" b="1" dirty="0"/>
          </a:p>
          <a:p>
            <a:pPr marL="522288" indent="-457200">
              <a:buFont typeface="Arial" panose="020B0604020202020204" pitchFamily="34" charset="0"/>
              <a:buChar char="•"/>
              <a:tabLst>
                <a:tab pos="6792913" algn="l"/>
                <a:tab pos="7935913" algn="l"/>
                <a:tab pos="8751888" algn="l"/>
              </a:tabLst>
            </a:pPr>
            <a:r>
              <a:rPr lang="en-US" sz="3200" dirty="0"/>
              <a:t>Five sites: </a:t>
            </a:r>
            <a:r>
              <a:rPr lang="en-US" sz="3200" dirty="0">
                <a:solidFill>
                  <a:srgbClr val="FF0000"/>
                </a:solidFill>
              </a:rPr>
              <a:t>Moore Fields </a:t>
            </a:r>
            <a:r>
              <a:rPr lang="en-US" sz="3200" dirty="0" smtClean="0">
                <a:solidFill>
                  <a:srgbClr val="FF0000"/>
                </a:solidFill>
              </a:rPr>
              <a:t>tributary</a:t>
            </a:r>
            <a:r>
              <a:rPr lang="en-US" sz="3200" dirty="0" smtClean="0"/>
              <a:t> </a:t>
            </a:r>
            <a:r>
              <a:rPr lang="en-US" sz="3200" dirty="0"/>
              <a:t>(sites MF0, MF2, MF4) and </a:t>
            </a:r>
            <a:r>
              <a:rPr lang="en-US" sz="3200" dirty="0">
                <a:solidFill>
                  <a:srgbClr val="0070C0"/>
                </a:solidFill>
              </a:rPr>
              <a:t>Oyster River </a:t>
            </a:r>
            <a:r>
              <a:rPr lang="en-US" sz="3200" dirty="0" smtClean="0">
                <a:solidFill>
                  <a:srgbClr val="0070C0"/>
                </a:solidFill>
              </a:rPr>
              <a:t>mainstem</a:t>
            </a:r>
            <a:r>
              <a:rPr lang="en-US" sz="3200" dirty="0" smtClean="0"/>
              <a:t> </a:t>
            </a:r>
            <a:r>
              <a:rPr lang="en-US" sz="3200" dirty="0"/>
              <a:t>(sites MF1 and MF3) (Figure 2). </a:t>
            </a:r>
          </a:p>
          <a:p>
            <a:pPr marL="522288" indent="-457200">
              <a:buFont typeface="Arial" panose="020B0604020202020204" pitchFamily="34" charset="0"/>
              <a:buChar char="•"/>
              <a:tabLst>
                <a:tab pos="6792913" algn="l"/>
                <a:tab pos="7935913" algn="l"/>
                <a:tab pos="8751888" algn="l"/>
              </a:tabLst>
            </a:pPr>
            <a:r>
              <a:rPr lang="en-US" sz="3200" dirty="0"/>
              <a:t>Filtered samples using a 60 mL syringe, 45 mm filter and filter holder, and 30 and 60 mL bottles. </a:t>
            </a:r>
          </a:p>
          <a:p>
            <a:pPr marL="522288" indent="-457200">
              <a:buFont typeface="Arial" panose="020B0604020202020204" pitchFamily="34" charset="0"/>
              <a:buChar char="•"/>
              <a:tabLst>
                <a:tab pos="6792913" algn="l"/>
                <a:tab pos="7935913" algn="l"/>
                <a:tab pos="8751888" algn="l"/>
              </a:tabLst>
            </a:pPr>
            <a:r>
              <a:rPr lang="en-US" sz="3200" dirty="0"/>
              <a:t>A multi-probe YSI to measure dissolved oxygen, pH, temperature, and specific conductivity.</a:t>
            </a:r>
            <a:r>
              <a:rPr lang="en-US" sz="3200" b="1" dirty="0"/>
              <a:t> </a:t>
            </a:r>
          </a:p>
        </p:txBody>
      </p:sp>
      <p:sp>
        <p:nvSpPr>
          <p:cNvPr id="16" name="TextBox 15"/>
          <p:cNvSpPr txBox="1"/>
          <p:nvPr/>
        </p:nvSpPr>
        <p:spPr>
          <a:xfrm>
            <a:off x="14496966" y="26838177"/>
            <a:ext cx="12600517" cy="4862870"/>
          </a:xfrm>
          <a:prstGeom prst="rect">
            <a:avLst/>
          </a:prstGeom>
          <a:noFill/>
        </p:spPr>
        <p:txBody>
          <a:bodyPr wrap="square" rtlCol="0">
            <a:spAutoFit/>
          </a:bodyPr>
          <a:lstStyle/>
          <a:p>
            <a:r>
              <a:rPr lang="en-US" sz="5400" b="1" dirty="0">
                <a:solidFill>
                  <a:schemeClr val="accent5"/>
                </a:solidFill>
              </a:rPr>
              <a:t>Results and Discussion</a:t>
            </a:r>
          </a:p>
          <a:p>
            <a:endParaRPr lang="en-US" sz="3200" b="1" dirty="0">
              <a:solidFill>
                <a:schemeClr val="accent5"/>
              </a:solidFill>
            </a:endParaRPr>
          </a:p>
          <a:p>
            <a:pPr marL="457200" indent="-457200">
              <a:buFont typeface="Arial" panose="020B0604020202020204" pitchFamily="34" charset="0"/>
              <a:buChar char="•"/>
            </a:pPr>
            <a:r>
              <a:rPr lang="en-US" sz="3200" dirty="0" smtClean="0"/>
              <a:t>TDN concentrations were </a:t>
            </a:r>
            <a:r>
              <a:rPr lang="en-US" sz="3200" dirty="0"/>
              <a:t>variable across </a:t>
            </a:r>
            <a:r>
              <a:rPr lang="en-US" sz="3200" dirty="0" smtClean="0"/>
              <a:t>all sites  during years of 2001 to 2013 </a:t>
            </a:r>
            <a:r>
              <a:rPr lang="en-US" sz="3200" dirty="0"/>
              <a:t>(Figure 3).</a:t>
            </a:r>
          </a:p>
          <a:p>
            <a:pPr marL="457200" indent="-457200">
              <a:buFont typeface="Arial" panose="020B0604020202020204" pitchFamily="34" charset="0"/>
              <a:buChar char="•"/>
            </a:pPr>
            <a:r>
              <a:rPr lang="en-US" sz="3200" dirty="0" smtClean="0"/>
              <a:t>Site MF2 had a significant decreasing trend for TDN </a:t>
            </a:r>
            <a:r>
              <a:rPr lang="en-US" sz="3200" dirty="0"/>
              <a:t>(p&lt;0.05, R</a:t>
            </a:r>
            <a:r>
              <a:rPr lang="en-US" sz="3200" baseline="30000" dirty="0"/>
              <a:t>2</a:t>
            </a:r>
            <a:r>
              <a:rPr lang="en-US" sz="3200" dirty="0"/>
              <a:t> = 0.116) </a:t>
            </a:r>
            <a:r>
              <a:rPr lang="en-US" sz="3200" dirty="0" smtClean="0"/>
              <a:t>and NO3 (</a:t>
            </a:r>
            <a:r>
              <a:rPr lang="en-US" sz="3200" dirty="0"/>
              <a:t>p&lt;0.05, R</a:t>
            </a:r>
            <a:r>
              <a:rPr lang="en-US" sz="3200" baseline="30000" dirty="0"/>
              <a:t>2</a:t>
            </a:r>
            <a:r>
              <a:rPr lang="en-US" sz="3200" dirty="0"/>
              <a:t> = 0.170</a:t>
            </a:r>
            <a:r>
              <a:rPr lang="en-US" sz="3200" dirty="0" smtClean="0"/>
              <a:t>) concentration </a:t>
            </a:r>
            <a:r>
              <a:rPr lang="en-US" sz="3200" dirty="0"/>
              <a:t>during </a:t>
            </a:r>
            <a:r>
              <a:rPr lang="en-US" sz="3200" dirty="0" smtClean="0"/>
              <a:t>years of 2001 to 2013.  </a:t>
            </a:r>
          </a:p>
          <a:p>
            <a:pPr marL="457200" indent="-457200">
              <a:buFont typeface="Arial" panose="020B0604020202020204" pitchFamily="34" charset="0"/>
              <a:buChar char="•"/>
            </a:pPr>
            <a:r>
              <a:rPr lang="en-US" sz="3200" dirty="0" smtClean="0"/>
              <a:t>The Moore Fields tributary sites MF2 and MF4 were highest in concentration compared to the Oyster River mainstem sites. </a:t>
            </a:r>
            <a:endParaRPr lang="en-US" sz="3200" dirty="0"/>
          </a:p>
        </p:txBody>
      </p:sp>
      <p:sp>
        <p:nvSpPr>
          <p:cNvPr id="4" name="TextBox 3"/>
          <p:cNvSpPr txBox="1"/>
          <p:nvPr/>
        </p:nvSpPr>
        <p:spPr>
          <a:xfrm>
            <a:off x="28248683" y="29382945"/>
            <a:ext cx="13520057" cy="3200400"/>
          </a:xfrm>
          <a:prstGeom prst="rect">
            <a:avLst/>
          </a:prstGeom>
          <a:noFill/>
        </p:spPr>
        <p:txBody>
          <a:bodyPr wrap="square" rtlCol="0">
            <a:spAutoFit/>
          </a:bodyPr>
          <a:lstStyle/>
          <a:p>
            <a:r>
              <a:rPr lang="en-US" sz="3200" b="1" dirty="0" smtClean="0">
                <a:solidFill>
                  <a:schemeClr val="accent5"/>
                </a:solidFill>
              </a:rPr>
              <a:t>References</a:t>
            </a:r>
          </a:p>
          <a:p>
            <a:r>
              <a:rPr lang="en-US" sz="2400" b="1" dirty="0" smtClean="0"/>
              <a:t>1</a:t>
            </a:r>
            <a:r>
              <a:rPr lang="en-US" sz="3200" b="1" dirty="0"/>
              <a:t>. </a:t>
            </a:r>
            <a:r>
              <a:rPr lang="en-US" sz="2400" b="1" dirty="0"/>
              <a:t>Trowbridge, Philip, Matthew Wood, Jeffrey Underhill, David Healy. (2009). "Great Bay </a:t>
            </a:r>
            <a:r>
              <a:rPr lang="en-US" sz="2400" b="1" dirty="0" smtClean="0"/>
              <a:t>Nitrogen </a:t>
            </a:r>
            <a:r>
              <a:rPr lang="en-US" sz="2400" b="1" dirty="0"/>
              <a:t>Non-Point Source Study": NH DES</a:t>
            </a:r>
            <a:r>
              <a:rPr lang="en-US" sz="2400" b="1" dirty="0" smtClean="0"/>
              <a:t>. &lt;</a:t>
            </a:r>
            <a:r>
              <a:rPr lang="en-US" sz="2400" b="1" dirty="0"/>
              <a:t>http://</a:t>
            </a:r>
            <a:r>
              <a:rPr lang="en-US" sz="2400" b="1" dirty="0" smtClean="0"/>
              <a:t>des.nh.gov/organization/divisions/water/wmb/coastal/documents/gbnnpss-report.pdf</a:t>
            </a:r>
            <a:r>
              <a:rPr lang="en-US" sz="2400" b="1" dirty="0"/>
              <a:t>&gt;.</a:t>
            </a:r>
            <a:endParaRPr lang="en-US" sz="2400" b="1" dirty="0" smtClean="0"/>
          </a:p>
          <a:p>
            <a:r>
              <a:rPr lang="en-US" sz="2400" b="1" dirty="0"/>
              <a:t>2. Trowbridge, Philip. (2010). "Analysis of Nitrogen Loading Reductions for Wastewater </a:t>
            </a:r>
            <a:r>
              <a:rPr lang="en-US" sz="2400" b="1" dirty="0" smtClean="0"/>
              <a:t>Treatment </a:t>
            </a:r>
            <a:r>
              <a:rPr lang="en-US" sz="2400" b="1" dirty="0"/>
              <a:t>Facilities and Non-Point Sources in the Great Bay Estuary Watershed." New </a:t>
            </a:r>
            <a:r>
              <a:rPr lang="en-US" sz="2400" b="1" dirty="0" smtClean="0"/>
              <a:t>Hampshire </a:t>
            </a:r>
            <a:r>
              <a:rPr lang="en-US" sz="2400" b="1" dirty="0"/>
              <a:t>Department of Environmental Services</a:t>
            </a:r>
            <a:r>
              <a:rPr lang="en-US" sz="2400" b="1" dirty="0" smtClean="0"/>
              <a:t>. &lt;</a:t>
            </a:r>
            <a:r>
              <a:rPr lang="en-US" sz="2400" b="1" dirty="0"/>
              <a:t>http://</a:t>
            </a:r>
            <a:r>
              <a:rPr lang="en-US" sz="2400" b="1" dirty="0" smtClean="0"/>
              <a:t>des.nh.gov/organization/divisions/water/wmb/coastal/documents/gb_nitro_load_analysis.pdf</a:t>
            </a:r>
            <a:r>
              <a:rPr lang="en-US" sz="2400" b="1" dirty="0"/>
              <a:t>&gt;. </a:t>
            </a:r>
            <a:endParaRPr lang="en-US" sz="3200" b="1" dirty="0" smtClean="0"/>
          </a:p>
          <a:p>
            <a:endParaRPr lang="en-US" sz="3200" b="1" dirty="0" smtClean="0"/>
          </a:p>
          <a:p>
            <a:r>
              <a:rPr lang="en-US" sz="3200" b="1" dirty="0" smtClean="0">
                <a:solidFill>
                  <a:schemeClr val="accent1"/>
                </a:solidFill>
              </a:rPr>
              <a:t> </a:t>
            </a:r>
            <a:endParaRPr lang="en-US" sz="3200" b="1" dirty="0">
              <a:solidFill>
                <a:schemeClr val="accent5"/>
              </a:solidFill>
            </a:endParaRPr>
          </a:p>
        </p:txBody>
      </p:sp>
      <p:pic>
        <p:nvPicPr>
          <p:cNvPr id="6" name="Picture 5"/>
          <p:cNvPicPr>
            <a:picLocks noChangeAspect="1"/>
          </p:cNvPicPr>
          <p:nvPr/>
        </p:nvPicPr>
        <p:blipFill>
          <a:blip r:embed="rId11"/>
          <a:stretch>
            <a:fillRect/>
          </a:stretch>
        </p:blipFill>
        <p:spPr>
          <a:xfrm>
            <a:off x="27640366" y="5463988"/>
            <a:ext cx="4702923" cy="3768321"/>
          </a:xfrm>
          <a:prstGeom prst="rect">
            <a:avLst/>
          </a:prstGeom>
        </p:spPr>
      </p:pic>
      <p:pic>
        <p:nvPicPr>
          <p:cNvPr id="7" name="Picture 6"/>
          <p:cNvPicPr>
            <a:picLocks noChangeAspect="1"/>
          </p:cNvPicPr>
          <p:nvPr/>
        </p:nvPicPr>
        <p:blipFill>
          <a:blip r:embed="rId12"/>
          <a:stretch>
            <a:fillRect/>
          </a:stretch>
        </p:blipFill>
        <p:spPr>
          <a:xfrm>
            <a:off x="32762941" y="5469144"/>
            <a:ext cx="4611855" cy="3763165"/>
          </a:xfrm>
          <a:prstGeom prst="rect">
            <a:avLst/>
          </a:prstGeom>
        </p:spPr>
      </p:pic>
      <p:pic>
        <p:nvPicPr>
          <p:cNvPr id="21" name="Picture 20"/>
          <p:cNvPicPr>
            <a:picLocks noChangeAspect="1"/>
          </p:cNvPicPr>
          <p:nvPr/>
        </p:nvPicPr>
        <p:blipFill>
          <a:blip r:embed="rId13"/>
          <a:stretch>
            <a:fillRect/>
          </a:stretch>
        </p:blipFill>
        <p:spPr>
          <a:xfrm>
            <a:off x="37899975" y="5460035"/>
            <a:ext cx="4707857" cy="3772273"/>
          </a:xfrm>
          <a:prstGeom prst="rect">
            <a:avLst/>
          </a:prstGeom>
        </p:spPr>
      </p:pic>
    </p:spTree>
    <p:extLst>
      <p:ext uri="{BB962C8B-B14F-4D97-AF65-F5344CB8AC3E}">
        <p14:creationId xmlns:p14="http://schemas.microsoft.com/office/powerpoint/2010/main" val="5848529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1588</TotalTime>
  <Words>1006</Words>
  <Application>Microsoft Office PowerPoint</Application>
  <PresentationFormat>Custom</PresentationFormat>
  <Paragraphs>179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Katie Swan</dc:creator>
  <cp:lastModifiedBy>Katie Swan</cp:lastModifiedBy>
  <cp:revision>108</cp:revision>
  <dcterms:created xsi:type="dcterms:W3CDTF">2014-04-17T19:18:19Z</dcterms:created>
  <dcterms:modified xsi:type="dcterms:W3CDTF">2014-04-23T18:13:16Z</dcterms:modified>
</cp:coreProperties>
</file>