
<file path=[Content_Types].xml><?xml version="1.0" encoding="utf-8"?>
<Types xmlns="http://schemas.openxmlformats.org/package/2006/content-types">
  <Default Extension="xml" ContentType="application/xml"/>
  <Default Extension="jpg" ContentType="image/jpeg"/>
  <Default Extension="tiff" ContentType="image/tiff"/>
  <Default Extension="rels" ContentType="application/vnd.openxmlformats-package.relationships+xml"/>
  <Default Extension="GIF" ContentType="image/gif"/>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43891200" cy="32461200"/>
  <p:notesSz cx="9144000" cy="6858000"/>
  <p:defaultTextStyle>
    <a:defPPr>
      <a:defRPr lang="en-US"/>
    </a:defPPr>
    <a:lvl1pPr marL="0" algn="l" defTabSz="2403546" rtl="0" eaLnBrk="1" latinLnBrk="0" hangingPunct="1">
      <a:defRPr sz="9500" kern="1200">
        <a:solidFill>
          <a:schemeClr val="tx1"/>
        </a:solidFill>
        <a:latin typeface="+mn-lt"/>
        <a:ea typeface="+mn-ea"/>
        <a:cs typeface="+mn-cs"/>
      </a:defRPr>
    </a:lvl1pPr>
    <a:lvl2pPr marL="2403546" algn="l" defTabSz="2403546" rtl="0" eaLnBrk="1" latinLnBrk="0" hangingPunct="1">
      <a:defRPr sz="9500" kern="1200">
        <a:solidFill>
          <a:schemeClr val="tx1"/>
        </a:solidFill>
        <a:latin typeface="+mn-lt"/>
        <a:ea typeface="+mn-ea"/>
        <a:cs typeface="+mn-cs"/>
      </a:defRPr>
    </a:lvl2pPr>
    <a:lvl3pPr marL="4807092" algn="l" defTabSz="2403546" rtl="0" eaLnBrk="1" latinLnBrk="0" hangingPunct="1">
      <a:defRPr sz="9500" kern="1200">
        <a:solidFill>
          <a:schemeClr val="tx1"/>
        </a:solidFill>
        <a:latin typeface="+mn-lt"/>
        <a:ea typeface="+mn-ea"/>
        <a:cs typeface="+mn-cs"/>
      </a:defRPr>
    </a:lvl3pPr>
    <a:lvl4pPr marL="7210638" algn="l" defTabSz="2403546" rtl="0" eaLnBrk="1" latinLnBrk="0" hangingPunct="1">
      <a:defRPr sz="9500" kern="1200">
        <a:solidFill>
          <a:schemeClr val="tx1"/>
        </a:solidFill>
        <a:latin typeface="+mn-lt"/>
        <a:ea typeface="+mn-ea"/>
        <a:cs typeface="+mn-cs"/>
      </a:defRPr>
    </a:lvl4pPr>
    <a:lvl5pPr marL="9614184" algn="l" defTabSz="2403546" rtl="0" eaLnBrk="1" latinLnBrk="0" hangingPunct="1">
      <a:defRPr sz="9500" kern="1200">
        <a:solidFill>
          <a:schemeClr val="tx1"/>
        </a:solidFill>
        <a:latin typeface="+mn-lt"/>
        <a:ea typeface="+mn-ea"/>
        <a:cs typeface="+mn-cs"/>
      </a:defRPr>
    </a:lvl5pPr>
    <a:lvl6pPr marL="12017731" algn="l" defTabSz="2403546" rtl="0" eaLnBrk="1" latinLnBrk="0" hangingPunct="1">
      <a:defRPr sz="9500" kern="1200">
        <a:solidFill>
          <a:schemeClr val="tx1"/>
        </a:solidFill>
        <a:latin typeface="+mn-lt"/>
        <a:ea typeface="+mn-ea"/>
        <a:cs typeface="+mn-cs"/>
      </a:defRPr>
    </a:lvl6pPr>
    <a:lvl7pPr marL="14421277" algn="l" defTabSz="2403546" rtl="0" eaLnBrk="1" latinLnBrk="0" hangingPunct="1">
      <a:defRPr sz="9500" kern="1200">
        <a:solidFill>
          <a:schemeClr val="tx1"/>
        </a:solidFill>
        <a:latin typeface="+mn-lt"/>
        <a:ea typeface="+mn-ea"/>
        <a:cs typeface="+mn-cs"/>
      </a:defRPr>
    </a:lvl7pPr>
    <a:lvl8pPr marL="16824823" algn="l" defTabSz="2403546" rtl="0" eaLnBrk="1" latinLnBrk="0" hangingPunct="1">
      <a:defRPr sz="9500" kern="1200">
        <a:solidFill>
          <a:schemeClr val="tx1"/>
        </a:solidFill>
        <a:latin typeface="+mn-lt"/>
        <a:ea typeface="+mn-ea"/>
        <a:cs typeface="+mn-cs"/>
      </a:defRPr>
    </a:lvl8pPr>
    <a:lvl9pPr marL="19228369" algn="l" defTabSz="2403546" rtl="0" eaLnBrk="1" latinLnBrk="0" hangingPunct="1">
      <a:defRPr sz="95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D070"/>
    <a:srgbClr val="95BB39"/>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1695" autoAdjust="0"/>
  </p:normalViewPr>
  <p:slideViewPr>
    <p:cSldViewPr snapToGrid="0" snapToObjects="1">
      <p:cViewPr>
        <p:scale>
          <a:sx n="25" d="100"/>
          <a:sy n="25" d="100"/>
        </p:scale>
        <p:origin x="-304" y="1064"/>
      </p:cViewPr>
      <p:guideLst>
        <p:guide orient="horz" pos="10224"/>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andrewford:Desktop:Capstone:DataSheets:CapstoneData.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sz="2800">
                <a:latin typeface="Times New Roman"/>
                <a:cs typeface="Times New Roman"/>
              </a:defRPr>
            </a:pPr>
            <a:r>
              <a:rPr lang="el-GR" sz="2800" baseline="0" dirty="0">
                <a:latin typeface="Times New Roman"/>
                <a:cs typeface="Times New Roman"/>
              </a:rPr>
              <a:t>δ</a:t>
            </a:r>
            <a:r>
              <a:rPr lang="en-US" sz="2800" baseline="30000" dirty="0">
                <a:latin typeface="Times New Roman"/>
                <a:cs typeface="Times New Roman"/>
              </a:rPr>
              <a:t>15</a:t>
            </a:r>
            <a:r>
              <a:rPr lang="en-US" sz="2800" dirty="0">
                <a:latin typeface="Times New Roman"/>
                <a:cs typeface="Times New Roman"/>
              </a:rPr>
              <a:t>N</a:t>
            </a:r>
            <a:r>
              <a:rPr lang="en-US" sz="2800" baseline="0" dirty="0">
                <a:latin typeface="Times New Roman"/>
                <a:cs typeface="Times New Roman"/>
              </a:rPr>
              <a:t> </a:t>
            </a:r>
            <a:r>
              <a:rPr lang="en-US" sz="2800" baseline="0" dirty="0" smtClean="0">
                <a:latin typeface="Times New Roman"/>
                <a:cs typeface="Times New Roman"/>
              </a:rPr>
              <a:t>vs. </a:t>
            </a:r>
            <a:r>
              <a:rPr lang="el-GR" sz="2800" baseline="0" dirty="0">
                <a:latin typeface="Times New Roman"/>
                <a:cs typeface="Times New Roman"/>
              </a:rPr>
              <a:t>δ</a:t>
            </a:r>
            <a:r>
              <a:rPr lang="en-US" sz="2800" baseline="30000" dirty="0">
                <a:latin typeface="Times New Roman"/>
                <a:cs typeface="Times New Roman"/>
              </a:rPr>
              <a:t>13</a:t>
            </a:r>
            <a:r>
              <a:rPr lang="en-US" sz="2800" baseline="0" dirty="0">
                <a:latin typeface="Times New Roman"/>
                <a:cs typeface="Times New Roman"/>
              </a:rPr>
              <a:t>C </a:t>
            </a:r>
            <a:endParaRPr lang="en-US" sz="2800" dirty="0">
              <a:latin typeface="Times New Roman"/>
              <a:cs typeface="Times New Roman"/>
            </a:endParaRPr>
          </a:p>
        </c:rich>
      </c:tx>
      <c:layout>
        <c:manualLayout>
          <c:xMode val="edge"/>
          <c:yMode val="edge"/>
          <c:x val="0.368565877288929"/>
          <c:y val="0.0226211113319276"/>
        </c:manualLayout>
      </c:layout>
      <c:overlay val="0"/>
    </c:title>
    <c:autoTitleDeleted val="0"/>
    <c:plotArea>
      <c:layout>
        <c:manualLayout>
          <c:layoutTarget val="inner"/>
          <c:xMode val="edge"/>
          <c:yMode val="edge"/>
          <c:x val="0.189118945910002"/>
          <c:y val="0.110380823195655"/>
          <c:w val="0.636012859067518"/>
          <c:h val="0.734474764757238"/>
        </c:manualLayout>
      </c:layout>
      <c:scatterChart>
        <c:scatterStyle val="lineMarker"/>
        <c:varyColors val="0"/>
        <c:ser>
          <c:idx val="0"/>
          <c:order val="0"/>
          <c:tx>
            <c:strRef>
              <c:f>Sheet2!$A$48</c:f>
              <c:strCache>
                <c:ptCount val="1"/>
                <c:pt idx="0">
                  <c:v>Atigun</c:v>
                </c:pt>
              </c:strCache>
            </c:strRef>
          </c:tx>
          <c:spPr>
            <a:ln w="47625">
              <a:noFill/>
            </a:ln>
          </c:spPr>
          <c:marker>
            <c:symbol val="diamond"/>
            <c:size val="20"/>
          </c:marker>
          <c:xVal>
            <c:numRef>
              <c:f>Sheet2!$D$48:$D$65</c:f>
              <c:numCache>
                <c:formatCode>0.00</c:formatCode>
                <c:ptCount val="18"/>
                <c:pt idx="0">
                  <c:v>-28.11</c:v>
                </c:pt>
                <c:pt idx="1">
                  <c:v>-27.68</c:v>
                </c:pt>
                <c:pt idx="2">
                  <c:v>-28.14</c:v>
                </c:pt>
                <c:pt idx="3">
                  <c:v>-28.8</c:v>
                </c:pt>
                <c:pt idx="4">
                  <c:v>-28.13</c:v>
                </c:pt>
                <c:pt idx="5">
                  <c:v>-27.87</c:v>
                </c:pt>
                <c:pt idx="6">
                  <c:v>-28.23</c:v>
                </c:pt>
                <c:pt idx="7">
                  <c:v>-27.9</c:v>
                </c:pt>
                <c:pt idx="8">
                  <c:v>-28.03</c:v>
                </c:pt>
                <c:pt idx="9">
                  <c:v>-27.43</c:v>
                </c:pt>
                <c:pt idx="10">
                  <c:v>-27.69</c:v>
                </c:pt>
                <c:pt idx="11">
                  <c:v>-27.98</c:v>
                </c:pt>
                <c:pt idx="12">
                  <c:v>-27.43</c:v>
                </c:pt>
                <c:pt idx="13">
                  <c:v>-29.24</c:v>
                </c:pt>
                <c:pt idx="14">
                  <c:v>-27.46</c:v>
                </c:pt>
                <c:pt idx="15">
                  <c:v>-25.80383481966528</c:v>
                </c:pt>
                <c:pt idx="16">
                  <c:v>-27.75022959805112</c:v>
                </c:pt>
                <c:pt idx="17">
                  <c:v>-29.35150178318944</c:v>
                </c:pt>
              </c:numCache>
            </c:numRef>
          </c:xVal>
          <c:yVal>
            <c:numRef>
              <c:f>Sheet2!$C$48:$C$65</c:f>
              <c:numCache>
                <c:formatCode>0.00</c:formatCode>
                <c:ptCount val="18"/>
                <c:pt idx="0">
                  <c:v>0.64</c:v>
                </c:pt>
                <c:pt idx="1">
                  <c:v>0.68</c:v>
                </c:pt>
                <c:pt idx="2">
                  <c:v>0.28</c:v>
                </c:pt>
                <c:pt idx="3">
                  <c:v>0.14</c:v>
                </c:pt>
                <c:pt idx="4">
                  <c:v>-0.68</c:v>
                </c:pt>
                <c:pt idx="5">
                  <c:v>-0.65</c:v>
                </c:pt>
                <c:pt idx="6">
                  <c:v>-0.45</c:v>
                </c:pt>
                <c:pt idx="7">
                  <c:v>-0.93</c:v>
                </c:pt>
                <c:pt idx="8">
                  <c:v>-0.34</c:v>
                </c:pt>
                <c:pt idx="9">
                  <c:v>-0.88</c:v>
                </c:pt>
                <c:pt idx="10">
                  <c:v>-0.44</c:v>
                </c:pt>
                <c:pt idx="11">
                  <c:v>0.21</c:v>
                </c:pt>
                <c:pt idx="12">
                  <c:v>0.38</c:v>
                </c:pt>
                <c:pt idx="13">
                  <c:v>-1.02</c:v>
                </c:pt>
                <c:pt idx="14">
                  <c:v>0.02</c:v>
                </c:pt>
                <c:pt idx="15">
                  <c:v>3.54404315218742</c:v>
                </c:pt>
                <c:pt idx="16">
                  <c:v>-0.294524555300267</c:v>
                </c:pt>
                <c:pt idx="17">
                  <c:v>-0.799701911112925</c:v>
                </c:pt>
              </c:numCache>
            </c:numRef>
          </c:yVal>
          <c:smooth val="0"/>
        </c:ser>
        <c:ser>
          <c:idx val="1"/>
          <c:order val="1"/>
          <c:tx>
            <c:strRef>
              <c:f>Sheet2!$A$66</c:f>
              <c:strCache>
                <c:ptCount val="1"/>
                <c:pt idx="0">
                  <c:v>Toolik</c:v>
                </c:pt>
              </c:strCache>
            </c:strRef>
          </c:tx>
          <c:spPr>
            <a:ln w="47625">
              <a:noFill/>
            </a:ln>
          </c:spPr>
          <c:marker>
            <c:symbol val="circle"/>
            <c:size val="20"/>
          </c:marker>
          <c:xVal>
            <c:numRef>
              <c:f>Sheet2!$D$66:$D$68</c:f>
              <c:numCache>
                <c:formatCode>0.00</c:formatCode>
                <c:ptCount val="3"/>
                <c:pt idx="0">
                  <c:v>-27.7</c:v>
                </c:pt>
                <c:pt idx="1">
                  <c:v>-28.58</c:v>
                </c:pt>
                <c:pt idx="2">
                  <c:v>-27.92</c:v>
                </c:pt>
              </c:numCache>
            </c:numRef>
          </c:xVal>
          <c:yVal>
            <c:numRef>
              <c:f>Sheet2!$C$66:$C$68</c:f>
              <c:numCache>
                <c:formatCode>0.00</c:formatCode>
                <c:ptCount val="3"/>
                <c:pt idx="0">
                  <c:v>6.149999999999999</c:v>
                </c:pt>
                <c:pt idx="1">
                  <c:v>4.92</c:v>
                </c:pt>
                <c:pt idx="2">
                  <c:v>8.11</c:v>
                </c:pt>
              </c:numCache>
            </c:numRef>
          </c:yVal>
          <c:smooth val="0"/>
        </c:ser>
        <c:dLbls>
          <c:showLegendKey val="0"/>
          <c:showVal val="0"/>
          <c:showCatName val="0"/>
          <c:showSerName val="0"/>
          <c:showPercent val="0"/>
          <c:showBubbleSize val="0"/>
        </c:dLbls>
        <c:axId val="2062325912"/>
        <c:axId val="2062331512"/>
      </c:scatterChart>
      <c:valAx>
        <c:axId val="2062325912"/>
        <c:scaling>
          <c:orientation val="minMax"/>
        </c:scaling>
        <c:delete val="0"/>
        <c:axPos val="b"/>
        <c:title>
          <c:tx>
            <c:rich>
              <a:bodyPr/>
              <a:lstStyle/>
              <a:p>
                <a:pPr>
                  <a:defRPr sz="2500">
                    <a:latin typeface="Times New Roman"/>
                    <a:cs typeface="Times New Roman"/>
                  </a:defRPr>
                </a:pPr>
                <a:r>
                  <a:rPr lang="el-GR" sz="2500" b="1" i="0" u="none" strike="noStrike" baseline="0" dirty="0">
                    <a:effectLst/>
                    <a:latin typeface="Times New Roman"/>
                    <a:cs typeface="Times New Roman"/>
                  </a:rPr>
                  <a:t>δ</a:t>
                </a:r>
                <a:r>
                  <a:rPr lang="el-GR" sz="2500" b="1" i="0" u="none" strike="noStrike" baseline="30000" dirty="0">
                    <a:effectLst/>
                    <a:latin typeface="Times New Roman"/>
                    <a:cs typeface="Times New Roman"/>
                  </a:rPr>
                  <a:t>13</a:t>
                </a:r>
                <a:r>
                  <a:rPr lang="el-GR" sz="2500" b="1" i="0" u="none" strike="noStrike" baseline="0" dirty="0">
                    <a:effectLst/>
                    <a:latin typeface="Times New Roman"/>
                    <a:cs typeface="Times New Roman"/>
                  </a:rPr>
                  <a:t>C</a:t>
                </a:r>
                <a:r>
                  <a:rPr lang="el-GR" sz="2500" b="1" i="0" u="none" strike="noStrike" baseline="0" dirty="0">
                    <a:latin typeface="Times New Roman"/>
                    <a:cs typeface="Times New Roman"/>
                  </a:rPr>
                  <a:t> </a:t>
                </a:r>
                <a:r>
                  <a:rPr lang="en-US" sz="2500" b="1" i="0" u="none" strike="noStrike" baseline="0" dirty="0">
                    <a:latin typeface="Times New Roman"/>
                    <a:cs typeface="Times New Roman"/>
                  </a:rPr>
                  <a:t> (o/oo)</a:t>
                </a:r>
              </a:p>
            </c:rich>
          </c:tx>
          <c:layout/>
          <c:overlay val="0"/>
        </c:title>
        <c:numFmt formatCode="0.00" sourceLinked="1"/>
        <c:majorTickMark val="out"/>
        <c:minorTickMark val="none"/>
        <c:tickLblPos val="low"/>
        <c:txPr>
          <a:bodyPr/>
          <a:lstStyle/>
          <a:p>
            <a:pPr>
              <a:defRPr sz="2500"/>
            </a:pPr>
            <a:endParaRPr lang="en-US"/>
          </a:p>
        </c:txPr>
        <c:crossAx val="2062331512"/>
        <c:crosses val="autoZero"/>
        <c:crossBetween val="midCat"/>
        <c:majorUnit val="1.0"/>
      </c:valAx>
      <c:valAx>
        <c:axId val="2062331512"/>
        <c:scaling>
          <c:orientation val="minMax"/>
        </c:scaling>
        <c:delete val="0"/>
        <c:axPos val="l"/>
        <c:majorGridlines/>
        <c:title>
          <c:tx>
            <c:rich>
              <a:bodyPr rot="-5400000" vert="horz"/>
              <a:lstStyle/>
              <a:p>
                <a:pPr>
                  <a:defRPr sz="2500">
                    <a:latin typeface="Times New Roman"/>
                    <a:cs typeface="Times New Roman"/>
                  </a:defRPr>
                </a:pPr>
                <a:r>
                  <a:rPr lang="el-GR" sz="2500" b="1" i="0" u="none" strike="noStrike" baseline="0" dirty="0">
                    <a:effectLst/>
                    <a:latin typeface="Times New Roman"/>
                    <a:cs typeface="Times New Roman"/>
                  </a:rPr>
                  <a:t>δ</a:t>
                </a:r>
                <a:r>
                  <a:rPr lang="el-GR" sz="2500" b="1" i="0" u="none" strike="noStrike" baseline="30000" dirty="0">
                    <a:effectLst/>
                    <a:latin typeface="Times New Roman"/>
                    <a:cs typeface="Times New Roman"/>
                  </a:rPr>
                  <a:t>15</a:t>
                </a:r>
                <a:r>
                  <a:rPr lang="el-GR" sz="2500" b="1" i="0" u="none" strike="noStrike" baseline="0" dirty="0">
                    <a:effectLst/>
                    <a:latin typeface="Times New Roman"/>
                    <a:cs typeface="Times New Roman"/>
                  </a:rPr>
                  <a:t>N</a:t>
                </a:r>
                <a:r>
                  <a:rPr lang="el-GR" sz="2500" b="1" i="0" u="none" strike="noStrike" baseline="0" dirty="0">
                    <a:latin typeface="Times New Roman"/>
                    <a:cs typeface="Times New Roman"/>
                  </a:rPr>
                  <a:t> </a:t>
                </a:r>
                <a:r>
                  <a:rPr lang="en-US" sz="2500" b="1" i="0" u="none" strike="noStrike" baseline="0" dirty="0">
                    <a:latin typeface="Times New Roman"/>
                    <a:cs typeface="Times New Roman"/>
                  </a:rPr>
                  <a:t>(o/oo)</a:t>
                </a:r>
                <a:endParaRPr lang="en-US" sz="2500" dirty="0">
                  <a:latin typeface="Times New Roman"/>
                  <a:cs typeface="Times New Roman"/>
                </a:endParaRPr>
              </a:p>
            </c:rich>
          </c:tx>
          <c:layout/>
          <c:overlay val="0"/>
        </c:title>
        <c:numFmt formatCode="0.00" sourceLinked="1"/>
        <c:majorTickMark val="out"/>
        <c:minorTickMark val="none"/>
        <c:tickLblPos val="low"/>
        <c:txPr>
          <a:bodyPr/>
          <a:lstStyle/>
          <a:p>
            <a:pPr>
              <a:defRPr sz="2500"/>
            </a:pPr>
            <a:endParaRPr lang="en-US"/>
          </a:p>
        </c:txPr>
        <c:crossAx val="2062325912"/>
        <c:crosses val="autoZero"/>
        <c:crossBetween val="midCat"/>
      </c:valAx>
    </c:plotArea>
    <c:legend>
      <c:legendPos val="r"/>
      <c:layout>
        <c:manualLayout>
          <c:xMode val="edge"/>
          <c:yMode val="edge"/>
          <c:x val="0.830283697776798"/>
          <c:y val="0.0596097077659312"/>
          <c:w val="0.167653346959445"/>
          <c:h val="0.243130063254593"/>
        </c:manualLayout>
      </c:layout>
      <c:overlay val="0"/>
      <c:txPr>
        <a:bodyPr/>
        <a:lstStyle/>
        <a:p>
          <a:pPr>
            <a:defRPr sz="2000">
              <a:latin typeface="Times New Roman"/>
              <a:cs typeface="Times New Roman"/>
            </a:defRPr>
          </a:pPr>
          <a:endParaRPr lang="en-US"/>
        </a:p>
      </c:txPr>
    </c:legend>
    <c:plotVisOnly val="1"/>
    <c:dispBlanksAs val="gap"/>
    <c:showDLblsOverMax val="0"/>
  </c:chart>
  <c:spPr>
    <a:solidFill>
      <a:schemeClr val="bg1"/>
    </a:solidFill>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29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5180013" y="0"/>
            <a:ext cx="3962400" cy="342900"/>
          </a:xfrm>
          <a:prstGeom prst="rect">
            <a:avLst/>
          </a:prstGeom>
        </p:spPr>
        <p:txBody>
          <a:bodyPr vert="horz" lIns="91440" tIns="45720" rIns="91440" bIns="45720" rtlCol="0"/>
          <a:lstStyle>
            <a:lvl1pPr algn="r">
              <a:defRPr sz="1200"/>
            </a:lvl1pPr>
          </a:lstStyle>
          <a:p>
            <a:fld id="{622A1074-0B51-C448-B77F-82870A654C0B}" type="datetimeFigureOut">
              <a:rPr lang="en-US" smtClean="0"/>
              <a:t>4/24/14</a:t>
            </a:fld>
            <a:endParaRPr lang="en-US" dirty="0"/>
          </a:p>
        </p:txBody>
      </p:sp>
      <p:sp>
        <p:nvSpPr>
          <p:cNvPr id="4" name="Slide Image Placeholder 3"/>
          <p:cNvSpPr>
            <a:spLocks noGrp="1" noRot="1" noChangeAspect="1"/>
          </p:cNvSpPr>
          <p:nvPr>
            <p:ph type="sldImg" idx="2"/>
          </p:nvPr>
        </p:nvSpPr>
        <p:spPr>
          <a:xfrm>
            <a:off x="2833688" y="514350"/>
            <a:ext cx="3476625" cy="257175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914400" y="3257550"/>
            <a:ext cx="7315200" cy="30861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6513513"/>
            <a:ext cx="3962400" cy="342900"/>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5180013" y="6513513"/>
            <a:ext cx="3962400" cy="342900"/>
          </a:xfrm>
          <a:prstGeom prst="rect">
            <a:avLst/>
          </a:prstGeom>
        </p:spPr>
        <p:txBody>
          <a:bodyPr vert="horz" lIns="91440" tIns="45720" rIns="91440" bIns="45720" rtlCol="0" anchor="b"/>
          <a:lstStyle>
            <a:lvl1pPr algn="r">
              <a:defRPr sz="1200"/>
            </a:lvl1pPr>
          </a:lstStyle>
          <a:p>
            <a:fld id="{D0AFB27F-FB74-EB4F-8124-3926AC0FCC52}" type="slidenum">
              <a:rPr lang="en-US" smtClean="0"/>
              <a:t>‹#›</a:t>
            </a:fld>
            <a:endParaRPr lang="en-US" dirty="0"/>
          </a:p>
        </p:txBody>
      </p:sp>
    </p:spTree>
    <p:extLst>
      <p:ext uri="{BB962C8B-B14F-4D97-AF65-F5344CB8AC3E}">
        <p14:creationId xmlns:p14="http://schemas.microsoft.com/office/powerpoint/2010/main" val="308987742"/>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D0AFB27F-FB74-EB4F-8124-3926AC0FCC52}" type="slidenum">
              <a:rPr lang="en-US" smtClean="0"/>
              <a:t>1</a:t>
            </a:fld>
            <a:endParaRPr lang="en-US" dirty="0"/>
          </a:p>
        </p:txBody>
      </p:sp>
    </p:spTree>
    <p:extLst>
      <p:ext uri="{BB962C8B-B14F-4D97-AF65-F5344CB8AC3E}">
        <p14:creationId xmlns:p14="http://schemas.microsoft.com/office/powerpoint/2010/main" val="30000342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084014"/>
            <a:ext cx="37307520" cy="6958118"/>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394680"/>
            <a:ext cx="30723840" cy="8295640"/>
          </a:xfrm>
        </p:spPr>
        <p:txBody>
          <a:bodyPr/>
          <a:lstStyle>
            <a:lvl1pPr marL="0" indent="0" algn="ctr">
              <a:buNone/>
              <a:defRPr>
                <a:solidFill>
                  <a:schemeClr val="tx1">
                    <a:tint val="75000"/>
                  </a:schemeClr>
                </a:solidFill>
              </a:defRPr>
            </a:lvl1pPr>
            <a:lvl2pPr marL="2403546" indent="0" algn="ctr">
              <a:buNone/>
              <a:defRPr>
                <a:solidFill>
                  <a:schemeClr val="tx1">
                    <a:tint val="75000"/>
                  </a:schemeClr>
                </a:solidFill>
              </a:defRPr>
            </a:lvl2pPr>
            <a:lvl3pPr marL="4807092" indent="0" algn="ctr">
              <a:buNone/>
              <a:defRPr>
                <a:solidFill>
                  <a:schemeClr val="tx1">
                    <a:tint val="75000"/>
                  </a:schemeClr>
                </a:solidFill>
              </a:defRPr>
            </a:lvl3pPr>
            <a:lvl4pPr marL="7210638" indent="0" algn="ctr">
              <a:buNone/>
              <a:defRPr>
                <a:solidFill>
                  <a:schemeClr val="tx1">
                    <a:tint val="75000"/>
                  </a:schemeClr>
                </a:solidFill>
              </a:defRPr>
            </a:lvl4pPr>
            <a:lvl5pPr marL="9614184" indent="0" algn="ctr">
              <a:buNone/>
              <a:defRPr>
                <a:solidFill>
                  <a:schemeClr val="tx1">
                    <a:tint val="75000"/>
                  </a:schemeClr>
                </a:solidFill>
              </a:defRPr>
            </a:lvl5pPr>
            <a:lvl6pPr marL="12017731" indent="0" algn="ctr">
              <a:buNone/>
              <a:defRPr>
                <a:solidFill>
                  <a:schemeClr val="tx1">
                    <a:tint val="75000"/>
                  </a:schemeClr>
                </a:solidFill>
              </a:defRPr>
            </a:lvl6pPr>
            <a:lvl7pPr marL="14421277" indent="0" algn="ctr">
              <a:buNone/>
              <a:defRPr>
                <a:solidFill>
                  <a:schemeClr val="tx1">
                    <a:tint val="75000"/>
                  </a:schemeClr>
                </a:solidFill>
              </a:defRPr>
            </a:lvl7pPr>
            <a:lvl8pPr marL="16824823" indent="0" algn="ctr">
              <a:buNone/>
              <a:defRPr>
                <a:solidFill>
                  <a:schemeClr val="tx1">
                    <a:tint val="75000"/>
                  </a:schemeClr>
                </a:solidFill>
              </a:defRPr>
            </a:lvl8pPr>
            <a:lvl9pPr marL="19228369"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2206094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1447256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3" y="20859329"/>
            <a:ext cx="37307520" cy="6447155"/>
          </a:xfrm>
        </p:spPr>
        <p:txBody>
          <a:bodyPr anchor="t"/>
          <a:lstStyle>
            <a:lvl1pPr algn="l">
              <a:defRPr sz="210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3" y="13758444"/>
            <a:ext cx="37307520" cy="7100886"/>
          </a:xfrm>
        </p:spPr>
        <p:txBody>
          <a:bodyPr anchor="b"/>
          <a:lstStyle>
            <a:lvl1pPr marL="0" indent="0">
              <a:buNone/>
              <a:defRPr sz="10500">
                <a:solidFill>
                  <a:schemeClr val="tx1">
                    <a:tint val="75000"/>
                  </a:schemeClr>
                </a:solidFill>
              </a:defRPr>
            </a:lvl1pPr>
            <a:lvl2pPr marL="2403546" indent="0">
              <a:buNone/>
              <a:defRPr sz="9500">
                <a:solidFill>
                  <a:schemeClr val="tx1">
                    <a:tint val="75000"/>
                  </a:schemeClr>
                </a:solidFill>
              </a:defRPr>
            </a:lvl2pPr>
            <a:lvl3pPr marL="4807092" indent="0">
              <a:buNone/>
              <a:defRPr sz="8400">
                <a:solidFill>
                  <a:schemeClr val="tx1">
                    <a:tint val="75000"/>
                  </a:schemeClr>
                </a:solidFill>
              </a:defRPr>
            </a:lvl3pPr>
            <a:lvl4pPr marL="7210638" indent="0">
              <a:buNone/>
              <a:defRPr sz="7400">
                <a:solidFill>
                  <a:schemeClr val="tx1">
                    <a:tint val="75000"/>
                  </a:schemeClr>
                </a:solidFill>
              </a:defRPr>
            </a:lvl4pPr>
            <a:lvl5pPr marL="9614184" indent="0">
              <a:buNone/>
              <a:defRPr sz="7400">
                <a:solidFill>
                  <a:schemeClr val="tx1">
                    <a:tint val="75000"/>
                  </a:schemeClr>
                </a:solidFill>
              </a:defRPr>
            </a:lvl5pPr>
            <a:lvl6pPr marL="12017731" indent="0">
              <a:buNone/>
              <a:defRPr sz="7400">
                <a:solidFill>
                  <a:schemeClr val="tx1">
                    <a:tint val="75000"/>
                  </a:schemeClr>
                </a:solidFill>
              </a:defRPr>
            </a:lvl6pPr>
            <a:lvl7pPr marL="14421277" indent="0">
              <a:buNone/>
              <a:defRPr sz="7400">
                <a:solidFill>
                  <a:schemeClr val="tx1">
                    <a:tint val="75000"/>
                  </a:schemeClr>
                </a:solidFill>
              </a:defRPr>
            </a:lvl7pPr>
            <a:lvl8pPr marL="16824823" indent="0">
              <a:buNone/>
              <a:defRPr sz="7400">
                <a:solidFill>
                  <a:schemeClr val="tx1">
                    <a:tint val="75000"/>
                  </a:schemeClr>
                </a:solidFill>
              </a:defRPr>
            </a:lvl8pPr>
            <a:lvl9pPr marL="19228369" indent="0">
              <a:buNone/>
              <a:defRPr sz="7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291490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574283"/>
            <a:ext cx="19385280" cy="21422891"/>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574283"/>
            <a:ext cx="19385280" cy="21422891"/>
          </a:xfrm>
        </p:spPr>
        <p:txBody>
          <a:bodyPr/>
          <a:lstStyle>
            <a:lvl1pPr>
              <a:defRPr sz="14700"/>
            </a:lvl1pPr>
            <a:lvl2pPr>
              <a:defRPr sz="12600"/>
            </a:lvl2pPr>
            <a:lvl3pPr>
              <a:defRPr sz="10500"/>
            </a:lvl3pPr>
            <a:lvl4pPr>
              <a:defRPr sz="9500"/>
            </a:lvl4pPr>
            <a:lvl5pPr>
              <a:defRPr sz="9500"/>
            </a:lvl5pPr>
            <a:lvl6pPr>
              <a:defRPr sz="9500"/>
            </a:lvl6pPr>
            <a:lvl7pPr>
              <a:defRPr sz="9500"/>
            </a:lvl7pPr>
            <a:lvl8pPr>
              <a:defRPr sz="9500"/>
            </a:lvl8pPr>
            <a:lvl9pPr>
              <a:defRPr sz="9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25986125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1" y="7266201"/>
            <a:ext cx="19392903" cy="3028207"/>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4" name="Content Placeholder 3"/>
          <p:cNvSpPr>
            <a:spLocks noGrp="1"/>
          </p:cNvSpPr>
          <p:nvPr>
            <p:ph sz="half" idx="2"/>
          </p:nvPr>
        </p:nvSpPr>
        <p:spPr>
          <a:xfrm>
            <a:off x="2194561" y="10294408"/>
            <a:ext cx="19392903" cy="18702763"/>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3" y="7266201"/>
            <a:ext cx="19400520" cy="3028207"/>
          </a:xfrm>
        </p:spPr>
        <p:txBody>
          <a:bodyPr anchor="b"/>
          <a:lstStyle>
            <a:lvl1pPr marL="0" indent="0">
              <a:buNone/>
              <a:defRPr sz="12600" b="1"/>
            </a:lvl1pPr>
            <a:lvl2pPr marL="2403546" indent="0">
              <a:buNone/>
              <a:defRPr sz="10500" b="1"/>
            </a:lvl2pPr>
            <a:lvl3pPr marL="4807092" indent="0">
              <a:buNone/>
              <a:defRPr sz="9500" b="1"/>
            </a:lvl3pPr>
            <a:lvl4pPr marL="7210638" indent="0">
              <a:buNone/>
              <a:defRPr sz="8400" b="1"/>
            </a:lvl4pPr>
            <a:lvl5pPr marL="9614184" indent="0">
              <a:buNone/>
              <a:defRPr sz="8400" b="1"/>
            </a:lvl5pPr>
            <a:lvl6pPr marL="12017731" indent="0">
              <a:buNone/>
              <a:defRPr sz="8400" b="1"/>
            </a:lvl6pPr>
            <a:lvl7pPr marL="14421277" indent="0">
              <a:buNone/>
              <a:defRPr sz="8400" b="1"/>
            </a:lvl7pPr>
            <a:lvl8pPr marL="16824823" indent="0">
              <a:buNone/>
              <a:defRPr sz="8400" b="1"/>
            </a:lvl8pPr>
            <a:lvl9pPr marL="19228369" indent="0">
              <a:buNone/>
              <a:defRPr sz="8400" b="1"/>
            </a:lvl9pPr>
          </a:lstStyle>
          <a:p>
            <a:pPr lvl="0"/>
            <a:r>
              <a:rPr lang="en-US" smtClean="0"/>
              <a:t>Click to edit Master text styles</a:t>
            </a:r>
          </a:p>
        </p:txBody>
      </p:sp>
      <p:sp>
        <p:nvSpPr>
          <p:cNvPr id="6" name="Content Placeholder 5"/>
          <p:cNvSpPr>
            <a:spLocks noGrp="1"/>
          </p:cNvSpPr>
          <p:nvPr>
            <p:ph sz="quarter" idx="4"/>
          </p:nvPr>
        </p:nvSpPr>
        <p:spPr>
          <a:xfrm>
            <a:off x="22296123" y="10294408"/>
            <a:ext cx="19400520" cy="18702763"/>
          </a:xfrm>
        </p:spPr>
        <p:txBody>
          <a:bodyPr/>
          <a:lstStyle>
            <a:lvl1pPr>
              <a:defRPr sz="12600"/>
            </a:lvl1pPr>
            <a:lvl2pPr>
              <a:defRPr sz="10500"/>
            </a:lvl2pPr>
            <a:lvl3pPr>
              <a:defRPr sz="9500"/>
            </a:lvl3pPr>
            <a:lvl4pPr>
              <a:defRPr sz="8400"/>
            </a:lvl4pPr>
            <a:lvl5pPr>
              <a:defRPr sz="8400"/>
            </a:lvl5pPr>
            <a:lvl6pPr>
              <a:defRPr sz="8400"/>
            </a:lvl6pPr>
            <a:lvl7pPr>
              <a:defRPr sz="8400"/>
            </a:lvl7pPr>
            <a:lvl8pPr>
              <a:defRPr sz="8400"/>
            </a:lvl8pPr>
            <a:lvl9pPr>
              <a:defRPr sz="8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40088691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25793829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4276485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4" y="1292437"/>
            <a:ext cx="14439903" cy="5500370"/>
          </a:xfrm>
        </p:spPr>
        <p:txBody>
          <a:bodyPr anchor="b"/>
          <a:lstStyle>
            <a:lvl1pPr algn="l">
              <a:defRPr sz="10500" b="1"/>
            </a:lvl1pPr>
          </a:lstStyle>
          <a:p>
            <a:r>
              <a:rPr lang="en-US" smtClean="0"/>
              <a:t>Click to edit Master title style</a:t>
            </a:r>
            <a:endParaRPr lang="en-US"/>
          </a:p>
        </p:txBody>
      </p:sp>
      <p:sp>
        <p:nvSpPr>
          <p:cNvPr id="3" name="Content Placeholder 2"/>
          <p:cNvSpPr>
            <a:spLocks noGrp="1"/>
          </p:cNvSpPr>
          <p:nvPr>
            <p:ph idx="1"/>
          </p:nvPr>
        </p:nvSpPr>
        <p:spPr>
          <a:xfrm>
            <a:off x="17160240" y="1292440"/>
            <a:ext cx="24536400" cy="27704734"/>
          </a:xfrm>
        </p:spPr>
        <p:txBody>
          <a:bodyPr/>
          <a:lstStyle>
            <a:lvl1pPr>
              <a:defRPr sz="16800"/>
            </a:lvl1pPr>
            <a:lvl2pPr>
              <a:defRPr sz="14700"/>
            </a:lvl2pPr>
            <a:lvl3pPr>
              <a:defRPr sz="12600"/>
            </a:lvl3pPr>
            <a:lvl4pPr>
              <a:defRPr sz="10500"/>
            </a:lvl4pPr>
            <a:lvl5pPr>
              <a:defRPr sz="10500"/>
            </a:lvl5pPr>
            <a:lvl6pPr>
              <a:defRPr sz="10500"/>
            </a:lvl6pPr>
            <a:lvl7pPr>
              <a:defRPr sz="10500"/>
            </a:lvl7pPr>
            <a:lvl8pPr>
              <a:defRPr sz="10500"/>
            </a:lvl8pPr>
            <a:lvl9pPr>
              <a:defRPr sz="10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4" y="6792810"/>
            <a:ext cx="14439903" cy="22204364"/>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27163722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3" y="22722840"/>
            <a:ext cx="26334720" cy="2682559"/>
          </a:xfrm>
        </p:spPr>
        <p:txBody>
          <a:bodyPr anchor="b"/>
          <a:lstStyle>
            <a:lvl1pPr algn="l">
              <a:defRPr sz="10500" b="1"/>
            </a:lvl1pPr>
          </a:lstStyle>
          <a:p>
            <a:r>
              <a:rPr lang="en-US" smtClean="0"/>
              <a:t>Click to edit Master title style</a:t>
            </a:r>
            <a:endParaRPr lang="en-US"/>
          </a:p>
        </p:txBody>
      </p:sp>
      <p:sp>
        <p:nvSpPr>
          <p:cNvPr id="3" name="Picture Placeholder 2"/>
          <p:cNvSpPr>
            <a:spLocks noGrp="1"/>
          </p:cNvSpPr>
          <p:nvPr>
            <p:ph type="pic" idx="1"/>
          </p:nvPr>
        </p:nvSpPr>
        <p:spPr>
          <a:xfrm>
            <a:off x="8602983" y="2900468"/>
            <a:ext cx="26334720" cy="19476720"/>
          </a:xfrm>
        </p:spPr>
        <p:txBody>
          <a:bodyPr/>
          <a:lstStyle>
            <a:lvl1pPr marL="0" indent="0">
              <a:buNone/>
              <a:defRPr sz="16800"/>
            </a:lvl1pPr>
            <a:lvl2pPr marL="2403546" indent="0">
              <a:buNone/>
              <a:defRPr sz="14700"/>
            </a:lvl2pPr>
            <a:lvl3pPr marL="4807092" indent="0">
              <a:buNone/>
              <a:defRPr sz="12600"/>
            </a:lvl3pPr>
            <a:lvl4pPr marL="7210638" indent="0">
              <a:buNone/>
              <a:defRPr sz="10500"/>
            </a:lvl4pPr>
            <a:lvl5pPr marL="9614184" indent="0">
              <a:buNone/>
              <a:defRPr sz="10500"/>
            </a:lvl5pPr>
            <a:lvl6pPr marL="12017731" indent="0">
              <a:buNone/>
              <a:defRPr sz="10500"/>
            </a:lvl6pPr>
            <a:lvl7pPr marL="14421277" indent="0">
              <a:buNone/>
              <a:defRPr sz="10500"/>
            </a:lvl7pPr>
            <a:lvl8pPr marL="16824823" indent="0">
              <a:buNone/>
              <a:defRPr sz="10500"/>
            </a:lvl8pPr>
            <a:lvl9pPr marL="19228369" indent="0">
              <a:buNone/>
              <a:defRPr sz="10500"/>
            </a:lvl9pPr>
          </a:lstStyle>
          <a:p>
            <a:endParaRPr lang="en-US" dirty="0"/>
          </a:p>
        </p:txBody>
      </p:sp>
      <p:sp>
        <p:nvSpPr>
          <p:cNvPr id="4" name="Text Placeholder 3"/>
          <p:cNvSpPr>
            <a:spLocks noGrp="1"/>
          </p:cNvSpPr>
          <p:nvPr>
            <p:ph type="body" sz="half" idx="2"/>
          </p:nvPr>
        </p:nvSpPr>
        <p:spPr>
          <a:xfrm>
            <a:off x="8602983" y="25405399"/>
            <a:ext cx="26334720" cy="3809681"/>
          </a:xfrm>
        </p:spPr>
        <p:txBody>
          <a:bodyPr/>
          <a:lstStyle>
            <a:lvl1pPr marL="0" indent="0">
              <a:buNone/>
              <a:defRPr sz="7400"/>
            </a:lvl1pPr>
            <a:lvl2pPr marL="2403546" indent="0">
              <a:buNone/>
              <a:defRPr sz="6300"/>
            </a:lvl2pPr>
            <a:lvl3pPr marL="4807092" indent="0">
              <a:buNone/>
              <a:defRPr sz="5300"/>
            </a:lvl3pPr>
            <a:lvl4pPr marL="7210638" indent="0">
              <a:buNone/>
              <a:defRPr sz="4700"/>
            </a:lvl4pPr>
            <a:lvl5pPr marL="9614184" indent="0">
              <a:buNone/>
              <a:defRPr sz="4700"/>
            </a:lvl5pPr>
            <a:lvl6pPr marL="12017731" indent="0">
              <a:buNone/>
              <a:defRPr sz="4700"/>
            </a:lvl6pPr>
            <a:lvl7pPr marL="14421277" indent="0">
              <a:buNone/>
              <a:defRPr sz="4700"/>
            </a:lvl7pPr>
            <a:lvl8pPr marL="16824823" indent="0">
              <a:buNone/>
              <a:defRPr sz="4700"/>
            </a:lvl8pPr>
            <a:lvl9pPr marL="19228369" indent="0">
              <a:buNone/>
              <a:defRPr sz="47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1494524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4117490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299956"/>
            <a:ext cx="9875520" cy="2769721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299956"/>
            <a:ext cx="28895040" cy="2769721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0A76266-3ACD-CE4A-A105-5B82C8173CD6}" type="datetimeFigureOut">
              <a:rPr lang="en-US" smtClean="0"/>
              <a:pPr/>
              <a:t>4/24/14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3919830259"/>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299953"/>
            <a:ext cx="39502080" cy="5410200"/>
          </a:xfrm>
          <a:prstGeom prst="rect">
            <a:avLst/>
          </a:prstGeom>
        </p:spPr>
        <p:txBody>
          <a:bodyPr vert="horz" lIns="480709" tIns="240355" rIns="480709" bIns="240355"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574283"/>
            <a:ext cx="39502080" cy="21422891"/>
          </a:xfrm>
          <a:prstGeom prst="rect">
            <a:avLst/>
          </a:prstGeom>
        </p:spPr>
        <p:txBody>
          <a:bodyPr vert="horz" lIns="480709" tIns="240355" rIns="480709" bIns="240355"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086725"/>
            <a:ext cx="10241280" cy="1728258"/>
          </a:xfrm>
          <a:prstGeom prst="rect">
            <a:avLst/>
          </a:prstGeom>
        </p:spPr>
        <p:txBody>
          <a:bodyPr vert="horz" lIns="480709" tIns="240355" rIns="480709" bIns="240355" rtlCol="0" anchor="ctr"/>
          <a:lstStyle>
            <a:lvl1pPr algn="l">
              <a:defRPr sz="6300">
                <a:solidFill>
                  <a:schemeClr val="tx1">
                    <a:tint val="75000"/>
                  </a:schemeClr>
                </a:solidFill>
              </a:defRPr>
            </a:lvl1pPr>
          </a:lstStyle>
          <a:p>
            <a:fld id="{A0A76266-3ACD-CE4A-A105-5B82C8173CD6}" type="datetimeFigureOut">
              <a:rPr lang="en-US" smtClean="0"/>
              <a:pPr/>
              <a:t>4/24/14</a:t>
            </a:fld>
            <a:endParaRPr lang="en-US" dirty="0"/>
          </a:p>
        </p:txBody>
      </p:sp>
      <p:sp>
        <p:nvSpPr>
          <p:cNvPr id="5" name="Footer Placeholder 4"/>
          <p:cNvSpPr>
            <a:spLocks noGrp="1"/>
          </p:cNvSpPr>
          <p:nvPr>
            <p:ph type="ftr" sz="quarter" idx="3"/>
          </p:nvPr>
        </p:nvSpPr>
        <p:spPr>
          <a:xfrm>
            <a:off x="14996160" y="30086725"/>
            <a:ext cx="13898880" cy="1728258"/>
          </a:xfrm>
          <a:prstGeom prst="rect">
            <a:avLst/>
          </a:prstGeom>
        </p:spPr>
        <p:txBody>
          <a:bodyPr vert="horz" lIns="480709" tIns="240355" rIns="480709" bIns="240355" rtlCol="0" anchor="ctr"/>
          <a:lstStyle>
            <a:lvl1pPr algn="ctr">
              <a:defRPr sz="63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1455360" y="30086725"/>
            <a:ext cx="10241280" cy="1728258"/>
          </a:xfrm>
          <a:prstGeom prst="rect">
            <a:avLst/>
          </a:prstGeom>
        </p:spPr>
        <p:txBody>
          <a:bodyPr vert="horz" lIns="480709" tIns="240355" rIns="480709" bIns="240355" rtlCol="0" anchor="ctr"/>
          <a:lstStyle>
            <a:lvl1pPr algn="r">
              <a:defRPr sz="6300">
                <a:solidFill>
                  <a:schemeClr val="tx1">
                    <a:tint val="75000"/>
                  </a:schemeClr>
                </a:solidFill>
              </a:defRPr>
            </a:lvl1pPr>
          </a:lstStyle>
          <a:p>
            <a:fld id="{BC413D27-CBDE-E64F-8836-67933C30E7AE}" type="slidenum">
              <a:rPr lang="en-US" smtClean="0"/>
              <a:pPr/>
              <a:t>‹#›</a:t>
            </a:fld>
            <a:endParaRPr lang="en-US" dirty="0"/>
          </a:p>
        </p:txBody>
      </p:sp>
    </p:spTree>
    <p:extLst>
      <p:ext uri="{BB962C8B-B14F-4D97-AF65-F5344CB8AC3E}">
        <p14:creationId xmlns:p14="http://schemas.microsoft.com/office/powerpoint/2010/main" val="333206837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403546" rtl="0" eaLnBrk="1" latinLnBrk="0" hangingPunct="1">
        <a:spcBef>
          <a:spcPct val="0"/>
        </a:spcBef>
        <a:buNone/>
        <a:defRPr sz="23100" kern="1200">
          <a:solidFill>
            <a:schemeClr val="tx1"/>
          </a:solidFill>
          <a:latin typeface="+mj-lt"/>
          <a:ea typeface="+mj-ea"/>
          <a:cs typeface="+mj-cs"/>
        </a:defRPr>
      </a:lvl1pPr>
    </p:titleStyle>
    <p:bodyStyle>
      <a:lvl1pPr marL="1802660" indent="-1802660" algn="l" defTabSz="2403546" rtl="0" eaLnBrk="1" latinLnBrk="0" hangingPunct="1">
        <a:spcBef>
          <a:spcPct val="20000"/>
        </a:spcBef>
        <a:buFont typeface="Arial"/>
        <a:buChar char="•"/>
        <a:defRPr sz="16800" kern="1200">
          <a:solidFill>
            <a:schemeClr val="tx1"/>
          </a:solidFill>
          <a:latin typeface="+mn-lt"/>
          <a:ea typeface="+mn-ea"/>
          <a:cs typeface="+mn-cs"/>
        </a:defRPr>
      </a:lvl1pPr>
      <a:lvl2pPr marL="3905762" indent="-1502216" algn="l" defTabSz="2403546" rtl="0" eaLnBrk="1" latinLnBrk="0" hangingPunct="1">
        <a:spcBef>
          <a:spcPct val="20000"/>
        </a:spcBef>
        <a:buFont typeface="Arial"/>
        <a:buChar char="–"/>
        <a:defRPr sz="14700" kern="1200">
          <a:solidFill>
            <a:schemeClr val="tx1"/>
          </a:solidFill>
          <a:latin typeface="+mn-lt"/>
          <a:ea typeface="+mn-ea"/>
          <a:cs typeface="+mn-cs"/>
        </a:defRPr>
      </a:lvl2pPr>
      <a:lvl3pPr marL="6008865" indent="-1201773" algn="l" defTabSz="2403546" rtl="0" eaLnBrk="1" latinLnBrk="0" hangingPunct="1">
        <a:spcBef>
          <a:spcPct val="20000"/>
        </a:spcBef>
        <a:buFont typeface="Arial"/>
        <a:buChar char="•"/>
        <a:defRPr sz="12600" kern="1200">
          <a:solidFill>
            <a:schemeClr val="tx1"/>
          </a:solidFill>
          <a:latin typeface="+mn-lt"/>
          <a:ea typeface="+mn-ea"/>
          <a:cs typeface="+mn-cs"/>
        </a:defRPr>
      </a:lvl3pPr>
      <a:lvl4pPr marL="8412411" indent="-1201773" algn="l" defTabSz="2403546" rtl="0" eaLnBrk="1" latinLnBrk="0" hangingPunct="1">
        <a:spcBef>
          <a:spcPct val="20000"/>
        </a:spcBef>
        <a:buFont typeface="Arial"/>
        <a:buChar char="–"/>
        <a:defRPr sz="10500" kern="1200">
          <a:solidFill>
            <a:schemeClr val="tx1"/>
          </a:solidFill>
          <a:latin typeface="+mn-lt"/>
          <a:ea typeface="+mn-ea"/>
          <a:cs typeface="+mn-cs"/>
        </a:defRPr>
      </a:lvl4pPr>
      <a:lvl5pPr marL="10815958" indent="-1201773" algn="l" defTabSz="2403546" rtl="0" eaLnBrk="1" latinLnBrk="0" hangingPunct="1">
        <a:spcBef>
          <a:spcPct val="20000"/>
        </a:spcBef>
        <a:buFont typeface="Arial"/>
        <a:buChar char="»"/>
        <a:defRPr sz="10500" kern="1200">
          <a:solidFill>
            <a:schemeClr val="tx1"/>
          </a:solidFill>
          <a:latin typeface="+mn-lt"/>
          <a:ea typeface="+mn-ea"/>
          <a:cs typeface="+mn-cs"/>
        </a:defRPr>
      </a:lvl5pPr>
      <a:lvl6pPr marL="13219504" indent="-1201773" algn="l" defTabSz="2403546" rtl="0" eaLnBrk="1" latinLnBrk="0" hangingPunct="1">
        <a:spcBef>
          <a:spcPct val="20000"/>
        </a:spcBef>
        <a:buFont typeface="Arial"/>
        <a:buChar char="•"/>
        <a:defRPr sz="10500" kern="1200">
          <a:solidFill>
            <a:schemeClr val="tx1"/>
          </a:solidFill>
          <a:latin typeface="+mn-lt"/>
          <a:ea typeface="+mn-ea"/>
          <a:cs typeface="+mn-cs"/>
        </a:defRPr>
      </a:lvl6pPr>
      <a:lvl7pPr marL="15623050" indent="-1201773" algn="l" defTabSz="2403546" rtl="0" eaLnBrk="1" latinLnBrk="0" hangingPunct="1">
        <a:spcBef>
          <a:spcPct val="20000"/>
        </a:spcBef>
        <a:buFont typeface="Arial"/>
        <a:buChar char="•"/>
        <a:defRPr sz="10500" kern="1200">
          <a:solidFill>
            <a:schemeClr val="tx1"/>
          </a:solidFill>
          <a:latin typeface="+mn-lt"/>
          <a:ea typeface="+mn-ea"/>
          <a:cs typeface="+mn-cs"/>
        </a:defRPr>
      </a:lvl7pPr>
      <a:lvl8pPr marL="18026596" indent="-1201773" algn="l" defTabSz="2403546" rtl="0" eaLnBrk="1" latinLnBrk="0" hangingPunct="1">
        <a:spcBef>
          <a:spcPct val="20000"/>
        </a:spcBef>
        <a:buFont typeface="Arial"/>
        <a:buChar char="•"/>
        <a:defRPr sz="10500" kern="1200">
          <a:solidFill>
            <a:schemeClr val="tx1"/>
          </a:solidFill>
          <a:latin typeface="+mn-lt"/>
          <a:ea typeface="+mn-ea"/>
          <a:cs typeface="+mn-cs"/>
        </a:defRPr>
      </a:lvl8pPr>
      <a:lvl9pPr marL="20430142" indent="-1201773" algn="l" defTabSz="2403546" rtl="0" eaLnBrk="1" latinLnBrk="0" hangingPunct="1">
        <a:spcBef>
          <a:spcPct val="20000"/>
        </a:spcBef>
        <a:buFont typeface="Arial"/>
        <a:buChar char="•"/>
        <a:defRPr sz="10500" kern="1200">
          <a:solidFill>
            <a:schemeClr val="tx1"/>
          </a:solidFill>
          <a:latin typeface="+mn-lt"/>
          <a:ea typeface="+mn-ea"/>
          <a:cs typeface="+mn-cs"/>
        </a:defRPr>
      </a:lvl9pPr>
    </p:bodyStyle>
    <p:otherStyle>
      <a:defPPr>
        <a:defRPr lang="en-US"/>
      </a:defPPr>
      <a:lvl1pPr marL="0" algn="l" defTabSz="2403546" rtl="0" eaLnBrk="1" latinLnBrk="0" hangingPunct="1">
        <a:defRPr sz="9500" kern="1200">
          <a:solidFill>
            <a:schemeClr val="tx1"/>
          </a:solidFill>
          <a:latin typeface="+mn-lt"/>
          <a:ea typeface="+mn-ea"/>
          <a:cs typeface="+mn-cs"/>
        </a:defRPr>
      </a:lvl1pPr>
      <a:lvl2pPr marL="2403546" algn="l" defTabSz="2403546" rtl="0" eaLnBrk="1" latinLnBrk="0" hangingPunct="1">
        <a:defRPr sz="9500" kern="1200">
          <a:solidFill>
            <a:schemeClr val="tx1"/>
          </a:solidFill>
          <a:latin typeface="+mn-lt"/>
          <a:ea typeface="+mn-ea"/>
          <a:cs typeface="+mn-cs"/>
        </a:defRPr>
      </a:lvl2pPr>
      <a:lvl3pPr marL="4807092" algn="l" defTabSz="2403546" rtl="0" eaLnBrk="1" latinLnBrk="0" hangingPunct="1">
        <a:defRPr sz="9500" kern="1200">
          <a:solidFill>
            <a:schemeClr val="tx1"/>
          </a:solidFill>
          <a:latin typeface="+mn-lt"/>
          <a:ea typeface="+mn-ea"/>
          <a:cs typeface="+mn-cs"/>
        </a:defRPr>
      </a:lvl3pPr>
      <a:lvl4pPr marL="7210638" algn="l" defTabSz="2403546" rtl="0" eaLnBrk="1" latinLnBrk="0" hangingPunct="1">
        <a:defRPr sz="9500" kern="1200">
          <a:solidFill>
            <a:schemeClr val="tx1"/>
          </a:solidFill>
          <a:latin typeface="+mn-lt"/>
          <a:ea typeface="+mn-ea"/>
          <a:cs typeface="+mn-cs"/>
        </a:defRPr>
      </a:lvl4pPr>
      <a:lvl5pPr marL="9614184" algn="l" defTabSz="2403546" rtl="0" eaLnBrk="1" latinLnBrk="0" hangingPunct="1">
        <a:defRPr sz="9500" kern="1200">
          <a:solidFill>
            <a:schemeClr val="tx1"/>
          </a:solidFill>
          <a:latin typeface="+mn-lt"/>
          <a:ea typeface="+mn-ea"/>
          <a:cs typeface="+mn-cs"/>
        </a:defRPr>
      </a:lvl5pPr>
      <a:lvl6pPr marL="12017731" algn="l" defTabSz="2403546" rtl="0" eaLnBrk="1" latinLnBrk="0" hangingPunct="1">
        <a:defRPr sz="9500" kern="1200">
          <a:solidFill>
            <a:schemeClr val="tx1"/>
          </a:solidFill>
          <a:latin typeface="+mn-lt"/>
          <a:ea typeface="+mn-ea"/>
          <a:cs typeface="+mn-cs"/>
        </a:defRPr>
      </a:lvl6pPr>
      <a:lvl7pPr marL="14421277" algn="l" defTabSz="2403546" rtl="0" eaLnBrk="1" latinLnBrk="0" hangingPunct="1">
        <a:defRPr sz="9500" kern="1200">
          <a:solidFill>
            <a:schemeClr val="tx1"/>
          </a:solidFill>
          <a:latin typeface="+mn-lt"/>
          <a:ea typeface="+mn-ea"/>
          <a:cs typeface="+mn-cs"/>
        </a:defRPr>
      </a:lvl7pPr>
      <a:lvl8pPr marL="16824823" algn="l" defTabSz="2403546" rtl="0" eaLnBrk="1" latinLnBrk="0" hangingPunct="1">
        <a:defRPr sz="9500" kern="1200">
          <a:solidFill>
            <a:schemeClr val="tx1"/>
          </a:solidFill>
          <a:latin typeface="+mn-lt"/>
          <a:ea typeface="+mn-ea"/>
          <a:cs typeface="+mn-cs"/>
        </a:defRPr>
      </a:lvl8pPr>
      <a:lvl9pPr marL="19228369" algn="l" defTabSz="2403546" rtl="0" eaLnBrk="1" latinLnBrk="0" hangingPunct="1">
        <a:defRPr sz="95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tiff"/><Relationship Id="rId4" Type="http://schemas.openxmlformats.org/officeDocument/2006/relationships/image" Target="../media/image2.jpg"/><Relationship Id="rId5" Type="http://schemas.openxmlformats.org/officeDocument/2006/relationships/image" Target="../media/image3.jpg"/><Relationship Id="rId6" Type="http://schemas.openxmlformats.org/officeDocument/2006/relationships/image" Target="../media/image4.jpg"/><Relationship Id="rId7" Type="http://schemas.openxmlformats.org/officeDocument/2006/relationships/image" Target="../media/image5.jpg"/><Relationship Id="rId8" Type="http://schemas.openxmlformats.org/officeDocument/2006/relationships/image" Target="../media/image6.jpg"/><Relationship Id="rId9" Type="http://schemas.openxmlformats.org/officeDocument/2006/relationships/image" Target="../media/image7.png"/><Relationship Id="rId10" Type="http://schemas.openxmlformats.org/officeDocument/2006/relationships/chart" Target="../charts/chart1.xml"/><Relationship Id="rId11" Type="http://schemas.openxmlformats.org/officeDocument/2006/relationships/image" Target="../media/image8.GIF"/><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18" name="TextBox 17"/>
          <p:cNvSpPr txBox="1"/>
          <p:nvPr/>
        </p:nvSpPr>
        <p:spPr>
          <a:xfrm>
            <a:off x="31299844" y="13101807"/>
            <a:ext cx="12316528" cy="8092440"/>
          </a:xfrm>
          <a:prstGeom prst="rect">
            <a:avLst/>
          </a:prstGeom>
          <a:solidFill>
            <a:srgbClr val="DBEEF4"/>
          </a:solidFill>
          <a:ln w="57150" cmpd="sng">
            <a:solidFill>
              <a:srgbClr val="4F6228"/>
            </a:solidFill>
          </a:ln>
          <a:effectLst/>
        </p:spPr>
        <p:txBody>
          <a:bodyPr wrap="square" rtlCol="0">
            <a:spAutoFit/>
          </a:bodyPr>
          <a:lstStyle/>
          <a:p>
            <a:r>
              <a:rPr lang="en-US" sz="4400" b="1" dirty="0">
                <a:solidFill>
                  <a:schemeClr val="tx1">
                    <a:lumMod val="95000"/>
                    <a:lumOff val="5000"/>
                  </a:schemeClr>
                </a:solidFill>
                <a:latin typeface="Times New Roman"/>
                <a:cs typeface="Times New Roman"/>
              </a:rPr>
              <a:t> </a:t>
            </a:r>
            <a:r>
              <a:rPr lang="en-US" sz="4400" b="1" u="sng" dirty="0" smtClean="0">
                <a:solidFill>
                  <a:schemeClr val="tx1">
                    <a:lumMod val="95000"/>
                    <a:lumOff val="5000"/>
                  </a:schemeClr>
                </a:solidFill>
                <a:latin typeface="Times New Roman"/>
                <a:cs typeface="Times New Roman"/>
              </a:rPr>
              <a:t>Conclusions</a:t>
            </a:r>
          </a:p>
          <a:p>
            <a:endParaRPr lang="en-US" sz="1200" b="1" u="sng" dirty="0" smtClean="0">
              <a:solidFill>
                <a:schemeClr val="tx1">
                  <a:lumMod val="95000"/>
                  <a:lumOff val="5000"/>
                </a:schemeClr>
              </a:solidFill>
              <a:latin typeface="Times New Roman"/>
              <a:cs typeface="Times New Roman"/>
            </a:endParaRPr>
          </a:p>
          <a:p>
            <a:pPr marL="560388" indent="-457200">
              <a:buFontTx/>
              <a:buChar char="-"/>
            </a:pPr>
            <a:r>
              <a:rPr lang="en-US" sz="2800" dirty="0" smtClean="0">
                <a:solidFill>
                  <a:schemeClr val="tx1">
                    <a:lumMod val="95000"/>
                    <a:lumOff val="5000"/>
                  </a:schemeClr>
                </a:solidFill>
                <a:latin typeface="Times New Roman"/>
                <a:cs typeface="Times New Roman"/>
              </a:rPr>
              <a:t>The Arctic Ground </a:t>
            </a:r>
            <a:r>
              <a:rPr lang="en-US" sz="2800" dirty="0">
                <a:latin typeface="Times New Roman"/>
                <a:cs typeface="Times New Roman"/>
              </a:rPr>
              <a:t>is an important prey species in the Arctic </a:t>
            </a:r>
            <a:r>
              <a:rPr lang="en-US" sz="2800" dirty="0" smtClean="0">
                <a:latin typeface="Times New Roman"/>
                <a:cs typeface="Times New Roman"/>
              </a:rPr>
              <a:t>and monitoring the species behavior and food source availability is accordingly important to ecosystem health and to higher trophic levels </a:t>
            </a:r>
          </a:p>
          <a:p>
            <a:pPr marL="560388" indent="-457200">
              <a:buFontTx/>
              <a:buChar char="-"/>
            </a:pPr>
            <a:r>
              <a:rPr lang="en-US" sz="2800" dirty="0" smtClean="0">
                <a:solidFill>
                  <a:schemeClr val="tx1">
                    <a:lumMod val="95000"/>
                    <a:lumOff val="5000"/>
                  </a:schemeClr>
                </a:solidFill>
                <a:latin typeface="Times New Roman"/>
                <a:cs typeface="Times New Roman"/>
              </a:rPr>
              <a:t>Changes in climate directly affect the vegetation available in Arctic Ground Squirrel communities. </a:t>
            </a:r>
          </a:p>
          <a:p>
            <a:pPr marL="560388" indent="-457200">
              <a:buFontTx/>
              <a:buChar char="-"/>
            </a:pPr>
            <a:r>
              <a:rPr lang="en-US" sz="2800" dirty="0" smtClean="0">
                <a:solidFill>
                  <a:schemeClr val="tx1">
                    <a:lumMod val="95000"/>
                    <a:lumOff val="5000"/>
                  </a:schemeClr>
                </a:solidFill>
                <a:latin typeface="Times New Roman"/>
                <a:cs typeface="Times New Roman"/>
              </a:rPr>
              <a:t>This may result in a change in diet and performance of the species. </a:t>
            </a:r>
          </a:p>
          <a:p>
            <a:pPr marL="560388" indent="-457200">
              <a:buFontTx/>
              <a:buChar char="-"/>
            </a:pPr>
            <a:r>
              <a:rPr lang="en-US" sz="2800" dirty="0" smtClean="0">
                <a:solidFill>
                  <a:schemeClr val="tx1">
                    <a:lumMod val="95000"/>
                    <a:lumOff val="5000"/>
                  </a:schemeClr>
                </a:solidFill>
                <a:latin typeface="Times New Roman"/>
                <a:cs typeface="Times New Roman"/>
              </a:rPr>
              <a:t>Arctic Ground Squirrels will adapt accordingly to obtain necessary resources. </a:t>
            </a:r>
          </a:p>
          <a:p>
            <a:pPr marL="560388" indent="-457200">
              <a:buFontTx/>
              <a:buChar char="-"/>
            </a:pPr>
            <a:r>
              <a:rPr lang="en-US" sz="2800" dirty="0" smtClean="0">
                <a:solidFill>
                  <a:schemeClr val="tx1">
                    <a:lumMod val="95000"/>
                    <a:lumOff val="5000"/>
                  </a:schemeClr>
                </a:solidFill>
                <a:latin typeface="Times New Roman"/>
                <a:cs typeface="Times New Roman"/>
              </a:rPr>
              <a:t>There are obvious differences in protein intake between sites based on the </a:t>
            </a:r>
            <a:r>
              <a:rPr lang="en-US" sz="2800" dirty="0" smtClean="0">
                <a:latin typeface="Times New Roman"/>
                <a:cs typeface="Times New Roman"/>
              </a:rPr>
              <a:t>δ</a:t>
            </a:r>
            <a:r>
              <a:rPr lang="en-US" sz="2800" baseline="30000" dirty="0" smtClean="0">
                <a:solidFill>
                  <a:schemeClr val="tx1">
                    <a:lumMod val="95000"/>
                    <a:lumOff val="5000"/>
                  </a:schemeClr>
                </a:solidFill>
                <a:latin typeface="Times New Roman"/>
                <a:cs typeface="Times New Roman"/>
              </a:rPr>
              <a:t>15</a:t>
            </a:r>
            <a:r>
              <a:rPr lang="en-US" sz="2800" dirty="0" smtClean="0">
                <a:solidFill>
                  <a:schemeClr val="tx1">
                    <a:lumMod val="95000"/>
                    <a:lumOff val="5000"/>
                  </a:schemeClr>
                </a:solidFill>
                <a:latin typeface="Times New Roman"/>
                <a:cs typeface="Times New Roman"/>
              </a:rPr>
              <a:t>N found in each individual’s diet. One may assume that more fungi are being consumed at the Toolik site than at the Atigun site.</a:t>
            </a:r>
          </a:p>
          <a:p>
            <a:pPr marL="560388" indent="-457200">
              <a:buFontTx/>
              <a:buChar char="-"/>
            </a:pPr>
            <a:r>
              <a:rPr lang="en-US" sz="2800" dirty="0" smtClean="0">
                <a:solidFill>
                  <a:schemeClr val="tx1">
                    <a:lumMod val="95000"/>
                    <a:lumOff val="5000"/>
                  </a:schemeClr>
                </a:solidFill>
                <a:latin typeface="Times New Roman"/>
                <a:cs typeface="Times New Roman"/>
              </a:rPr>
              <a:t>It is also possible that fungi are the major source of nitrogen at the Toolik site but not the major source of carbon.</a:t>
            </a:r>
          </a:p>
          <a:p>
            <a:pPr marL="560388" indent="-457200">
              <a:buFontTx/>
              <a:buChar char="-"/>
            </a:pPr>
            <a:r>
              <a:rPr lang="en-US" sz="2800" dirty="0" smtClean="0">
                <a:solidFill>
                  <a:schemeClr val="tx1">
                    <a:lumMod val="95000"/>
                    <a:lumOff val="5000"/>
                  </a:schemeClr>
                </a:solidFill>
                <a:latin typeface="Times New Roman"/>
                <a:cs typeface="Times New Roman"/>
              </a:rPr>
              <a:t>When comparing sample type, gender, age and site to </a:t>
            </a:r>
            <a:r>
              <a:rPr lang="en-US" sz="2800" dirty="0" smtClean="0">
                <a:latin typeface="Times New Roman"/>
                <a:cs typeface="Times New Roman"/>
              </a:rPr>
              <a:t>δ</a:t>
            </a:r>
            <a:r>
              <a:rPr lang="en-US" sz="2800" baseline="30000" dirty="0" smtClean="0">
                <a:latin typeface="Times New Roman"/>
                <a:cs typeface="Times New Roman"/>
              </a:rPr>
              <a:t>1</a:t>
            </a:r>
            <a:r>
              <a:rPr lang="en-US" sz="2800" baseline="30000" dirty="0" smtClean="0">
                <a:solidFill>
                  <a:schemeClr val="tx1">
                    <a:lumMod val="95000"/>
                    <a:lumOff val="5000"/>
                  </a:schemeClr>
                </a:solidFill>
                <a:latin typeface="Times New Roman"/>
                <a:cs typeface="Times New Roman"/>
              </a:rPr>
              <a:t>3</a:t>
            </a:r>
            <a:r>
              <a:rPr lang="en-US" sz="2800" dirty="0" smtClean="0">
                <a:solidFill>
                  <a:schemeClr val="tx1">
                    <a:lumMod val="95000"/>
                    <a:lumOff val="5000"/>
                  </a:schemeClr>
                </a:solidFill>
                <a:latin typeface="Times New Roman"/>
                <a:cs typeface="Times New Roman"/>
              </a:rPr>
              <a:t>C, %N, %C and C/N there were no significant correlations displayed.</a:t>
            </a:r>
          </a:p>
          <a:p>
            <a:pPr marL="560388" indent="-457200">
              <a:buFontTx/>
              <a:buChar char="-"/>
            </a:pPr>
            <a:r>
              <a:rPr lang="en-US" sz="2800" dirty="0" smtClean="0">
                <a:solidFill>
                  <a:schemeClr val="tx1">
                    <a:lumMod val="95000"/>
                    <a:lumOff val="5000"/>
                  </a:schemeClr>
                </a:solidFill>
                <a:latin typeface="Times New Roman"/>
                <a:cs typeface="Times New Roman"/>
              </a:rPr>
              <a:t>There were also no correlations </a:t>
            </a:r>
            <a:r>
              <a:rPr lang="en-US" sz="2800" dirty="0">
                <a:solidFill>
                  <a:schemeClr val="tx1">
                    <a:lumMod val="95000"/>
                    <a:lumOff val="5000"/>
                  </a:schemeClr>
                </a:solidFill>
                <a:latin typeface="Times New Roman"/>
                <a:cs typeface="Times New Roman"/>
              </a:rPr>
              <a:t>w</a:t>
            </a:r>
            <a:r>
              <a:rPr lang="en-US" sz="2800" dirty="0" smtClean="0">
                <a:solidFill>
                  <a:schemeClr val="tx1">
                    <a:lumMod val="95000"/>
                    <a:lumOff val="5000"/>
                  </a:schemeClr>
                </a:solidFill>
                <a:latin typeface="Times New Roman"/>
                <a:cs typeface="Times New Roman"/>
              </a:rPr>
              <a:t>hen </a:t>
            </a:r>
            <a:r>
              <a:rPr lang="en-US" sz="2800" dirty="0">
                <a:solidFill>
                  <a:schemeClr val="tx1">
                    <a:lumMod val="95000"/>
                    <a:lumOff val="5000"/>
                  </a:schemeClr>
                </a:solidFill>
                <a:latin typeface="Times New Roman"/>
                <a:cs typeface="Times New Roman"/>
              </a:rPr>
              <a:t>comparing sample type, gender</a:t>
            </a:r>
            <a:r>
              <a:rPr lang="en-US" sz="2800" dirty="0" smtClean="0">
                <a:solidFill>
                  <a:schemeClr val="tx1">
                    <a:lumMod val="95000"/>
                    <a:lumOff val="5000"/>
                  </a:schemeClr>
                </a:solidFill>
                <a:latin typeface="Times New Roman"/>
                <a:cs typeface="Times New Roman"/>
              </a:rPr>
              <a:t>, and age to </a:t>
            </a:r>
            <a:r>
              <a:rPr lang="en-US" sz="2800" dirty="0" smtClean="0">
                <a:latin typeface="Times New Roman"/>
                <a:cs typeface="Times New Roman"/>
              </a:rPr>
              <a:t>δ</a:t>
            </a:r>
            <a:r>
              <a:rPr lang="en-US" sz="2800" baseline="30000" dirty="0" smtClean="0">
                <a:latin typeface="Times New Roman"/>
                <a:cs typeface="Times New Roman"/>
              </a:rPr>
              <a:t>1</a:t>
            </a:r>
            <a:r>
              <a:rPr lang="en-US" sz="2800" baseline="30000" dirty="0" smtClean="0">
                <a:solidFill>
                  <a:schemeClr val="tx1">
                    <a:lumMod val="95000"/>
                    <a:lumOff val="5000"/>
                  </a:schemeClr>
                </a:solidFill>
                <a:latin typeface="Times New Roman"/>
                <a:cs typeface="Times New Roman"/>
              </a:rPr>
              <a:t>5</a:t>
            </a:r>
            <a:r>
              <a:rPr lang="en-US" sz="2800" dirty="0" smtClean="0">
                <a:solidFill>
                  <a:schemeClr val="tx1">
                    <a:lumMod val="95000"/>
                    <a:lumOff val="5000"/>
                  </a:schemeClr>
                </a:solidFill>
                <a:latin typeface="Times New Roman"/>
                <a:cs typeface="Times New Roman"/>
              </a:rPr>
              <a:t>N.</a:t>
            </a:r>
          </a:p>
          <a:p>
            <a:pPr marL="103188"/>
            <a:endParaRPr lang="en-US" sz="2800" dirty="0">
              <a:solidFill>
                <a:schemeClr val="tx1">
                  <a:lumMod val="95000"/>
                  <a:lumOff val="5000"/>
                </a:schemeClr>
              </a:solidFill>
              <a:latin typeface="Times New Roman"/>
              <a:cs typeface="Times New Roman"/>
            </a:endParaRPr>
          </a:p>
        </p:txBody>
      </p:sp>
      <p:sp>
        <p:nvSpPr>
          <p:cNvPr id="11" name="TextBox 10"/>
          <p:cNvSpPr txBox="1"/>
          <p:nvPr/>
        </p:nvSpPr>
        <p:spPr>
          <a:xfrm>
            <a:off x="31298967" y="4058041"/>
            <a:ext cx="12316968" cy="8750808"/>
          </a:xfrm>
          <a:prstGeom prst="rect">
            <a:avLst/>
          </a:prstGeom>
          <a:solidFill>
            <a:srgbClr val="DBEEF4"/>
          </a:solidFill>
          <a:ln w="57150" cmpd="sng">
            <a:solidFill>
              <a:srgbClr val="4F6228"/>
            </a:solidFill>
          </a:ln>
          <a:effectLst/>
        </p:spPr>
        <p:txBody>
          <a:bodyPr wrap="square" lIns="480709" tIns="240355" rIns="480709" bIns="466344" rtlCol="0">
            <a:spAutoFit/>
          </a:bodyPr>
          <a:lstStyle/>
          <a:p>
            <a:endParaRPr lang="en-US"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a:p>
            <a:endParaRPr lang="en-US" sz="1600" dirty="0" smtClean="0">
              <a:solidFill>
                <a:schemeClr val="tx1">
                  <a:lumMod val="95000"/>
                  <a:lumOff val="5000"/>
                </a:schemeClr>
              </a:solidFill>
              <a:latin typeface="Times New Roman"/>
              <a:cs typeface="Times New Roman"/>
            </a:endParaRPr>
          </a:p>
          <a:p>
            <a:endParaRPr lang="en-US" sz="1600" dirty="0">
              <a:solidFill>
                <a:schemeClr val="tx1">
                  <a:lumMod val="95000"/>
                  <a:lumOff val="5000"/>
                </a:schemeClr>
              </a:solidFill>
              <a:latin typeface="Times New Roman"/>
              <a:cs typeface="Times New Roman"/>
            </a:endParaRPr>
          </a:p>
        </p:txBody>
      </p:sp>
      <p:sp>
        <p:nvSpPr>
          <p:cNvPr id="2" name="Title 1"/>
          <p:cNvSpPr>
            <a:spLocks noGrp="1"/>
          </p:cNvSpPr>
          <p:nvPr>
            <p:ph type="ctrTitle"/>
          </p:nvPr>
        </p:nvSpPr>
        <p:spPr>
          <a:xfrm>
            <a:off x="58058" y="0"/>
            <a:ext cx="43833142" cy="1973798"/>
          </a:xfrm>
          <a:noFill/>
        </p:spPr>
        <p:txBody>
          <a:bodyPr>
            <a:noAutofit/>
          </a:bodyPr>
          <a:lstStyle/>
          <a:p>
            <a:r>
              <a:rPr lang="en-US" sz="8200" b="1" dirty="0" smtClean="0">
                <a:ln>
                  <a:solidFill>
                    <a:srgbClr val="000000"/>
                  </a:solidFill>
                </a:ln>
                <a:solidFill>
                  <a:schemeClr val="tx1">
                    <a:lumMod val="95000"/>
                    <a:lumOff val="5000"/>
                  </a:schemeClr>
                </a:solidFill>
                <a:latin typeface="Cambria"/>
                <a:cs typeface="Cambria"/>
              </a:rPr>
              <a:t>Isotopic Analysis of Arctic Ground Squirrel Scat And Potential Food Sources</a:t>
            </a:r>
            <a:endParaRPr lang="en-US" sz="8200" dirty="0">
              <a:ln>
                <a:solidFill>
                  <a:srgbClr val="000000"/>
                </a:solidFill>
              </a:ln>
              <a:solidFill>
                <a:schemeClr val="tx1">
                  <a:lumMod val="95000"/>
                  <a:lumOff val="5000"/>
                </a:schemeClr>
              </a:solidFill>
              <a:latin typeface="Cambria"/>
              <a:cs typeface="Cambria"/>
            </a:endParaRPr>
          </a:p>
        </p:txBody>
      </p:sp>
      <p:sp>
        <p:nvSpPr>
          <p:cNvPr id="3" name="Subtitle 2"/>
          <p:cNvSpPr>
            <a:spLocks noGrp="1"/>
          </p:cNvSpPr>
          <p:nvPr>
            <p:ph type="subTitle" idx="1"/>
          </p:nvPr>
        </p:nvSpPr>
        <p:spPr>
          <a:xfrm>
            <a:off x="310022" y="4139919"/>
            <a:ext cx="9714513" cy="12254018"/>
          </a:xfrm>
          <a:solidFill>
            <a:schemeClr val="accent5">
              <a:lumMod val="20000"/>
              <a:lumOff val="80000"/>
            </a:schemeClr>
          </a:solidFill>
          <a:ln w="57150" cmpd="sng">
            <a:solidFill>
              <a:srgbClr val="4F6228"/>
            </a:solidFill>
          </a:ln>
          <a:effectLst/>
        </p:spPr>
        <p:txBody>
          <a:bodyPr>
            <a:normAutofit/>
          </a:bodyPr>
          <a:lstStyle/>
          <a:p>
            <a:pPr algn="l"/>
            <a:r>
              <a:rPr lang="en-US" sz="4400" b="1" u="sng" dirty="0" smtClean="0">
                <a:solidFill>
                  <a:schemeClr val="tx1">
                    <a:lumMod val="95000"/>
                    <a:lumOff val="5000"/>
                  </a:schemeClr>
                </a:solidFill>
                <a:latin typeface="Times New Roman"/>
                <a:cs typeface="Times New Roman"/>
              </a:rPr>
              <a:t>Introduction</a:t>
            </a:r>
            <a:endParaRPr lang="en-US" sz="4400" u="sng" dirty="0">
              <a:solidFill>
                <a:schemeClr val="tx1">
                  <a:lumMod val="95000"/>
                  <a:lumOff val="5000"/>
                </a:schemeClr>
              </a:solidFill>
              <a:latin typeface="Times New Roman"/>
              <a:cs typeface="Times New Roman"/>
            </a:endParaRPr>
          </a:p>
          <a:p>
            <a:pPr algn="l"/>
            <a:endParaRPr lang="en-US" sz="4400" u="sng" dirty="0" smtClean="0">
              <a:solidFill>
                <a:schemeClr val="tx1">
                  <a:lumMod val="95000"/>
                  <a:lumOff val="5000"/>
                </a:schemeClr>
              </a:solidFill>
              <a:latin typeface="Times New Roman"/>
              <a:cs typeface="Times New Roman"/>
            </a:endParaRPr>
          </a:p>
          <a:p>
            <a:pPr algn="l"/>
            <a:endParaRPr lang="en-US" sz="4400" u="sng" dirty="0" smtClean="0">
              <a:solidFill>
                <a:schemeClr val="tx1">
                  <a:lumMod val="95000"/>
                  <a:lumOff val="5000"/>
                </a:schemeClr>
              </a:solidFill>
              <a:latin typeface="Times New Roman"/>
              <a:cs typeface="Times New Roman"/>
            </a:endParaRPr>
          </a:p>
          <a:p>
            <a:pPr algn="l"/>
            <a:endParaRPr lang="en-US" sz="4400" u="sng" dirty="0">
              <a:solidFill>
                <a:schemeClr val="tx1">
                  <a:lumMod val="95000"/>
                  <a:lumOff val="5000"/>
                </a:schemeClr>
              </a:solidFill>
              <a:latin typeface="Times New Roman"/>
              <a:cs typeface="Times New Roman"/>
            </a:endParaRPr>
          </a:p>
          <a:p>
            <a:pPr algn="l"/>
            <a:endParaRPr lang="en-US" sz="3000" dirty="0" smtClean="0">
              <a:solidFill>
                <a:schemeClr val="tx1">
                  <a:lumMod val="95000"/>
                  <a:lumOff val="5000"/>
                </a:schemeClr>
              </a:solidFill>
              <a:latin typeface="Times New Roman"/>
              <a:cs typeface="Times New Roman"/>
            </a:endParaRPr>
          </a:p>
          <a:p>
            <a:pPr algn="l"/>
            <a:endParaRPr lang="en-US" sz="3000" dirty="0">
              <a:solidFill>
                <a:schemeClr val="tx1">
                  <a:lumMod val="95000"/>
                  <a:lumOff val="5000"/>
                </a:schemeClr>
              </a:solidFill>
              <a:latin typeface="Times New Roman"/>
              <a:cs typeface="Times New Roman"/>
            </a:endParaRPr>
          </a:p>
          <a:p>
            <a:pPr algn="l"/>
            <a:endParaRPr lang="en-US" sz="2800" u="sng" dirty="0">
              <a:solidFill>
                <a:schemeClr val="tx1">
                  <a:lumMod val="95000"/>
                  <a:lumOff val="5000"/>
                </a:schemeClr>
              </a:solidFill>
              <a:latin typeface="Times New Roman"/>
              <a:cs typeface="Times New Roman"/>
            </a:endParaRPr>
          </a:p>
        </p:txBody>
      </p:sp>
      <p:sp>
        <p:nvSpPr>
          <p:cNvPr id="4" name="TextBox 3"/>
          <p:cNvSpPr txBox="1"/>
          <p:nvPr/>
        </p:nvSpPr>
        <p:spPr>
          <a:xfrm>
            <a:off x="0" y="1197020"/>
            <a:ext cx="43891200" cy="2485952"/>
          </a:xfrm>
          <a:prstGeom prst="rect">
            <a:avLst/>
          </a:prstGeom>
          <a:noFill/>
        </p:spPr>
        <p:txBody>
          <a:bodyPr wrap="square" lIns="480709" tIns="240355" rIns="480709" bIns="240355" rtlCol="0">
            <a:spAutoFit/>
          </a:bodyPr>
          <a:lstStyle/>
          <a:p>
            <a:pPr algn="ctr"/>
            <a:r>
              <a:rPr lang="en-US" sz="7400" baseline="30000" dirty="0" smtClean="0">
                <a:solidFill>
                  <a:schemeClr val="tx1">
                    <a:lumMod val="95000"/>
                    <a:lumOff val="5000"/>
                  </a:schemeClr>
                </a:solidFill>
                <a:latin typeface="Times New Roman"/>
                <a:cs typeface="Times New Roman"/>
              </a:rPr>
              <a:t>1</a:t>
            </a:r>
            <a:r>
              <a:rPr lang="en-US" sz="7400" dirty="0" smtClean="0">
                <a:solidFill>
                  <a:schemeClr val="tx1">
                    <a:lumMod val="95000"/>
                    <a:lumOff val="5000"/>
                  </a:schemeClr>
                </a:solidFill>
                <a:latin typeface="Times New Roman"/>
                <a:cs typeface="Times New Roman"/>
              </a:rPr>
              <a:t>Andrew Ford, </a:t>
            </a:r>
            <a:r>
              <a:rPr lang="en-US" sz="7400" baseline="30000" dirty="0" smtClean="0">
                <a:solidFill>
                  <a:schemeClr val="tx1">
                    <a:lumMod val="95000"/>
                    <a:lumOff val="5000"/>
                  </a:schemeClr>
                </a:solidFill>
                <a:latin typeface="Times New Roman"/>
                <a:cs typeface="Times New Roman"/>
              </a:rPr>
              <a:t>2</a:t>
            </a:r>
            <a:r>
              <a:rPr lang="en-US" sz="7400" dirty="0" smtClean="0">
                <a:solidFill>
                  <a:schemeClr val="tx1">
                    <a:lumMod val="95000"/>
                    <a:lumOff val="5000"/>
                  </a:schemeClr>
                </a:solidFill>
                <a:latin typeface="Times New Roman"/>
                <a:cs typeface="Times New Roman"/>
              </a:rPr>
              <a:t>Earth Systems Research Center, UNH</a:t>
            </a:r>
          </a:p>
          <a:p>
            <a:pPr algn="ctr"/>
            <a:r>
              <a:rPr lang="en-US" sz="5600" dirty="0" smtClean="0">
                <a:solidFill>
                  <a:schemeClr val="tx1">
                    <a:lumMod val="95000"/>
                    <a:lumOff val="5000"/>
                  </a:schemeClr>
                </a:solidFill>
                <a:latin typeface="Times New Roman"/>
                <a:cs typeface="Times New Roman"/>
              </a:rPr>
              <a:t>E-mail: Ayj5@wildcats.unh.edu</a:t>
            </a:r>
          </a:p>
        </p:txBody>
      </p:sp>
      <p:sp>
        <p:nvSpPr>
          <p:cNvPr id="7" name="TextBox 6"/>
          <p:cNvSpPr txBox="1"/>
          <p:nvPr/>
        </p:nvSpPr>
        <p:spPr>
          <a:xfrm>
            <a:off x="304462" y="21562239"/>
            <a:ext cx="9720073" cy="10524744"/>
          </a:xfrm>
          <a:prstGeom prst="rect">
            <a:avLst/>
          </a:prstGeom>
          <a:solidFill>
            <a:srgbClr val="DBEEF4"/>
          </a:solidFill>
          <a:ln w="57150" cmpd="sng">
            <a:solidFill>
              <a:srgbClr val="4F6228"/>
            </a:solidFill>
          </a:ln>
          <a:effectLst>
            <a:outerShdw blurRad="40000" dist="23000" dir="5400000" rotWithShape="0">
              <a:srgbClr val="000000">
                <a:alpha val="35000"/>
              </a:srgbClr>
            </a:outerShdw>
          </a:effectLst>
        </p:spPr>
        <p:style>
          <a:lnRef idx="1">
            <a:schemeClr val="accent3"/>
          </a:lnRef>
          <a:fillRef idx="3">
            <a:schemeClr val="accent3"/>
          </a:fillRef>
          <a:effectRef idx="2">
            <a:schemeClr val="accent3"/>
          </a:effectRef>
          <a:fontRef idx="minor">
            <a:schemeClr val="lt1"/>
          </a:fontRef>
        </p:style>
        <p:txBody>
          <a:bodyPr wrap="square" lIns="480709" tIns="240355" rIns="480709" bIns="1014984" rtlCol="0">
            <a:spAutoFit/>
          </a:bodyPr>
          <a:lstStyle/>
          <a:p>
            <a:r>
              <a:rPr lang="en-US" sz="4000" b="1" dirty="0">
                <a:solidFill>
                  <a:schemeClr val="tx1">
                    <a:lumMod val="95000"/>
                    <a:lumOff val="5000"/>
                  </a:schemeClr>
                </a:solidFill>
                <a:latin typeface="Times New Roman"/>
                <a:cs typeface="Times New Roman"/>
              </a:rPr>
              <a:t> </a:t>
            </a:r>
            <a:r>
              <a:rPr lang="en-US" sz="4400" b="1" u="sng" dirty="0" smtClean="0">
                <a:solidFill>
                  <a:schemeClr val="tx1">
                    <a:lumMod val="95000"/>
                    <a:lumOff val="5000"/>
                  </a:schemeClr>
                </a:solidFill>
                <a:latin typeface="Times New Roman"/>
                <a:cs typeface="Times New Roman"/>
              </a:rPr>
              <a:t>Methods</a:t>
            </a:r>
          </a:p>
          <a:p>
            <a:endParaRPr lang="en-US" sz="4400" b="1" u="sng" dirty="0" smtClean="0">
              <a:solidFill>
                <a:schemeClr val="tx1">
                  <a:lumMod val="95000"/>
                  <a:lumOff val="5000"/>
                </a:schemeClr>
              </a:solidFill>
              <a:latin typeface="Times New Roman"/>
              <a:cs typeface="Times New Roman"/>
            </a:endParaRPr>
          </a:p>
          <a:p>
            <a:endParaRPr lang="en-US" sz="4400" u="sng" dirty="0">
              <a:solidFill>
                <a:schemeClr val="tx1">
                  <a:lumMod val="95000"/>
                  <a:lumOff val="5000"/>
                </a:schemeClr>
              </a:solidFill>
              <a:latin typeface="Times New Roman"/>
              <a:cs typeface="Times New Roman"/>
            </a:endParaRPr>
          </a:p>
          <a:p>
            <a:endParaRPr lang="en-US" sz="1800" u="sng" dirty="0" smtClean="0">
              <a:solidFill>
                <a:schemeClr val="tx1">
                  <a:lumMod val="95000"/>
                  <a:lumOff val="5000"/>
                </a:schemeClr>
              </a:solidFill>
              <a:latin typeface="Times New Roman"/>
              <a:cs typeface="Times New Roman"/>
            </a:endParaRPr>
          </a:p>
          <a:p>
            <a:pPr algn="ctr"/>
            <a:endParaRPr lang="en-US" sz="1200" u="sng" dirty="0" smtClean="0">
              <a:solidFill>
                <a:schemeClr val="tx1">
                  <a:lumMod val="95000"/>
                  <a:lumOff val="5000"/>
                </a:schemeClr>
              </a:solidFill>
              <a:latin typeface="Times New Roman"/>
              <a:cs typeface="Times New Roman"/>
            </a:endParaRPr>
          </a:p>
          <a:p>
            <a:pPr algn="ctr"/>
            <a:endParaRPr lang="en-US" sz="1200" u="sng" dirty="0" smtClean="0">
              <a:solidFill>
                <a:schemeClr val="tx1">
                  <a:lumMod val="95000"/>
                  <a:lumOff val="5000"/>
                </a:schemeClr>
              </a:solidFill>
              <a:latin typeface="Times New Roman"/>
              <a:cs typeface="Times New Roman"/>
            </a:endParaRPr>
          </a:p>
          <a:p>
            <a:endParaRPr lang="en-US" dirty="0" smtClean="0">
              <a:solidFill>
                <a:schemeClr val="tx1">
                  <a:lumMod val="95000"/>
                  <a:lumOff val="5000"/>
                </a:schemeClr>
              </a:solidFill>
              <a:latin typeface="Times New Roman"/>
              <a:cs typeface="Times New Roman"/>
            </a:endParaRPr>
          </a:p>
          <a:p>
            <a:endParaRPr lang="en-US" dirty="0">
              <a:solidFill>
                <a:schemeClr val="tx1">
                  <a:lumMod val="95000"/>
                  <a:lumOff val="5000"/>
                </a:schemeClr>
              </a:solidFill>
              <a:latin typeface="Times New Roman"/>
              <a:cs typeface="Times New Roman"/>
            </a:endParaRPr>
          </a:p>
          <a:p>
            <a:endParaRPr lang="en-US" dirty="0" smtClean="0">
              <a:solidFill>
                <a:schemeClr val="tx1">
                  <a:lumMod val="95000"/>
                  <a:lumOff val="5000"/>
                </a:schemeClr>
              </a:solidFill>
              <a:latin typeface="Times New Roman"/>
              <a:cs typeface="Times New Roman"/>
            </a:endParaRPr>
          </a:p>
          <a:p>
            <a:endParaRPr lang="en-US" dirty="0">
              <a:solidFill>
                <a:schemeClr val="tx1">
                  <a:lumMod val="95000"/>
                  <a:lumOff val="5000"/>
                </a:schemeClr>
              </a:solidFill>
              <a:latin typeface="Times New Roman"/>
              <a:cs typeface="Times New Roman"/>
            </a:endParaRPr>
          </a:p>
        </p:txBody>
      </p:sp>
      <p:sp>
        <p:nvSpPr>
          <p:cNvPr id="15" name="TextBox 14"/>
          <p:cNvSpPr txBox="1"/>
          <p:nvPr/>
        </p:nvSpPr>
        <p:spPr>
          <a:xfrm>
            <a:off x="246599" y="22434723"/>
            <a:ext cx="10204705" cy="10026477"/>
          </a:xfrm>
          <a:prstGeom prst="rect">
            <a:avLst/>
          </a:prstGeom>
          <a:noFill/>
        </p:spPr>
        <p:txBody>
          <a:bodyPr wrap="square" lIns="480709" tIns="240355" rIns="480709" bIns="240355" rtlCol="0">
            <a:spAutoFit/>
          </a:bodyPr>
          <a:lstStyle/>
          <a:p>
            <a:pPr marL="457200" indent="-457200">
              <a:buFontTx/>
              <a:buChar char="-"/>
            </a:pPr>
            <a:r>
              <a:rPr lang="en-US" sz="2800" dirty="0" smtClean="0">
                <a:solidFill>
                  <a:schemeClr val="tx1">
                    <a:lumMod val="95000"/>
                    <a:lumOff val="5000"/>
                  </a:schemeClr>
                </a:solidFill>
                <a:latin typeface="Times New Roman"/>
                <a:cs typeface="Times New Roman"/>
              </a:rPr>
              <a:t>Arctic Ground Squirrel samples from both colonies were collected.</a:t>
            </a:r>
          </a:p>
          <a:p>
            <a:pPr marL="457200" indent="-457200">
              <a:buFontTx/>
              <a:buChar char="-"/>
            </a:pPr>
            <a:r>
              <a:rPr lang="en-US" sz="2800" dirty="0">
                <a:solidFill>
                  <a:schemeClr val="tx1">
                    <a:lumMod val="95000"/>
                    <a:lumOff val="5000"/>
                  </a:schemeClr>
                </a:solidFill>
                <a:latin typeface="Times New Roman"/>
                <a:cs typeface="Times New Roman"/>
              </a:rPr>
              <a:t>S</a:t>
            </a:r>
            <a:r>
              <a:rPr lang="en-US" sz="2800" dirty="0" smtClean="0">
                <a:solidFill>
                  <a:schemeClr val="tx1">
                    <a:lumMod val="95000"/>
                    <a:lumOff val="5000"/>
                  </a:schemeClr>
                </a:solidFill>
                <a:latin typeface="Times New Roman"/>
                <a:cs typeface="Times New Roman"/>
              </a:rPr>
              <a:t>izeable portion of </a:t>
            </a:r>
            <a:r>
              <a:rPr lang="en-US" sz="2800" dirty="0">
                <a:solidFill>
                  <a:schemeClr val="tx1">
                    <a:lumMod val="95000"/>
                    <a:lumOff val="5000"/>
                  </a:schemeClr>
                </a:solidFill>
                <a:latin typeface="Times New Roman"/>
                <a:cs typeface="Times New Roman"/>
              </a:rPr>
              <a:t>all </a:t>
            </a:r>
            <a:r>
              <a:rPr lang="en-US" sz="2800" dirty="0" smtClean="0">
                <a:solidFill>
                  <a:schemeClr val="tx1">
                    <a:lumMod val="95000"/>
                    <a:lumOff val="5000"/>
                  </a:schemeClr>
                </a:solidFill>
                <a:latin typeface="Times New Roman"/>
                <a:cs typeface="Times New Roman"/>
              </a:rPr>
              <a:t>samples were ground using a </a:t>
            </a:r>
            <a:r>
              <a:rPr lang="en-US" sz="2800" dirty="0">
                <a:solidFill>
                  <a:schemeClr val="tx1">
                    <a:lumMod val="95000"/>
                    <a:lumOff val="5000"/>
                  </a:schemeClr>
                </a:solidFill>
                <a:latin typeface="Times New Roman"/>
                <a:cs typeface="Times New Roman"/>
              </a:rPr>
              <a:t>mortar and pestle.</a:t>
            </a:r>
            <a:endParaRPr lang="en-US" sz="2800" dirty="0" smtClean="0">
              <a:solidFill>
                <a:schemeClr val="tx1">
                  <a:lumMod val="95000"/>
                  <a:lumOff val="5000"/>
                </a:schemeClr>
              </a:solidFill>
              <a:latin typeface="Times New Roman"/>
              <a:cs typeface="Times New Roman"/>
            </a:endParaRPr>
          </a:p>
          <a:p>
            <a:pPr marL="457200" indent="-457200">
              <a:buFontTx/>
              <a:buChar char="-"/>
            </a:pPr>
            <a:r>
              <a:rPr lang="en-US" sz="2800" dirty="0">
                <a:solidFill>
                  <a:schemeClr val="tx1">
                    <a:lumMod val="95000"/>
                    <a:lumOff val="5000"/>
                  </a:schemeClr>
                </a:solidFill>
                <a:latin typeface="Times New Roman"/>
                <a:cs typeface="Times New Roman"/>
              </a:rPr>
              <a:t>S</a:t>
            </a:r>
            <a:r>
              <a:rPr lang="en-US" sz="2800" dirty="0" smtClean="0">
                <a:solidFill>
                  <a:schemeClr val="tx1">
                    <a:lumMod val="95000"/>
                    <a:lumOff val="5000"/>
                  </a:schemeClr>
                </a:solidFill>
                <a:latin typeface="Times New Roman"/>
                <a:cs typeface="Times New Roman"/>
              </a:rPr>
              <a:t>amples (4-4.5 mg) and controls (weight dependent on the content) were weighed and divided into small tin cup. </a:t>
            </a:r>
          </a:p>
          <a:p>
            <a:pPr marL="457200" indent="-457200">
              <a:buFontTx/>
              <a:buChar char="-"/>
            </a:pPr>
            <a:r>
              <a:rPr lang="en-US" sz="2800" dirty="0">
                <a:solidFill>
                  <a:schemeClr val="tx1">
                    <a:lumMod val="95000"/>
                    <a:lumOff val="5000"/>
                  </a:schemeClr>
                </a:solidFill>
                <a:latin typeface="Times New Roman"/>
                <a:cs typeface="Times New Roman"/>
              </a:rPr>
              <a:t>T</a:t>
            </a:r>
            <a:r>
              <a:rPr lang="en-US" sz="2800" dirty="0" smtClean="0">
                <a:solidFill>
                  <a:schemeClr val="tx1">
                    <a:lumMod val="95000"/>
                    <a:lumOff val="5000"/>
                  </a:schemeClr>
                </a:solidFill>
                <a:latin typeface="Times New Roman"/>
                <a:cs typeface="Times New Roman"/>
              </a:rPr>
              <a:t>in cups were sealed and crushed into a closed ball shape to be placed </a:t>
            </a:r>
            <a:r>
              <a:rPr lang="en-US" sz="2800" dirty="0">
                <a:solidFill>
                  <a:schemeClr val="tx1">
                    <a:lumMod val="95000"/>
                    <a:lumOff val="5000"/>
                  </a:schemeClr>
                </a:solidFill>
                <a:latin typeface="Times New Roman"/>
                <a:cs typeface="Times New Roman"/>
              </a:rPr>
              <a:t>into a </a:t>
            </a:r>
            <a:r>
              <a:rPr lang="en-US" sz="2800" dirty="0" smtClean="0">
                <a:solidFill>
                  <a:schemeClr val="tx1">
                    <a:lumMod val="95000"/>
                    <a:lumOff val="5000"/>
                  </a:schemeClr>
                </a:solidFill>
                <a:latin typeface="Times New Roman"/>
                <a:cs typeface="Times New Roman"/>
              </a:rPr>
              <a:t>5x9 samples </a:t>
            </a:r>
            <a:r>
              <a:rPr lang="en-US" sz="2800" dirty="0">
                <a:solidFill>
                  <a:schemeClr val="tx1">
                    <a:lumMod val="95000"/>
                    <a:lumOff val="5000"/>
                  </a:schemeClr>
                </a:solidFill>
                <a:latin typeface="Times New Roman"/>
                <a:cs typeface="Times New Roman"/>
              </a:rPr>
              <a:t>tray</a:t>
            </a:r>
            <a:r>
              <a:rPr lang="en-US" sz="2800" dirty="0" smtClean="0">
                <a:solidFill>
                  <a:schemeClr val="tx1">
                    <a:lumMod val="95000"/>
                    <a:lumOff val="5000"/>
                  </a:schemeClr>
                </a:solidFill>
                <a:latin typeface="Times New Roman"/>
                <a:cs typeface="Times New Roman"/>
              </a:rPr>
              <a:t>.</a:t>
            </a:r>
          </a:p>
          <a:p>
            <a:pPr marL="457200" indent="-457200">
              <a:buFontTx/>
              <a:buChar char="-"/>
            </a:pPr>
            <a:r>
              <a:rPr lang="en-US" sz="2800" dirty="0" smtClean="0">
                <a:solidFill>
                  <a:schemeClr val="tx1">
                    <a:lumMod val="95000"/>
                    <a:lumOff val="5000"/>
                  </a:schemeClr>
                </a:solidFill>
                <a:latin typeface="Times New Roman"/>
                <a:cs typeface="Times New Roman"/>
              </a:rPr>
              <a:t>Samples were put through </a:t>
            </a:r>
            <a:r>
              <a:rPr lang="en-US" sz="2800" dirty="0" smtClean="0">
                <a:solidFill>
                  <a:schemeClr val="tx1">
                    <a:lumMod val="95000"/>
                    <a:lumOff val="5000"/>
                  </a:schemeClr>
                </a:solidFill>
                <a:latin typeface="Times New Roman"/>
                <a:cs typeface="Times New Roman"/>
              </a:rPr>
              <a:t>the isotope ratio </a:t>
            </a:r>
            <a:r>
              <a:rPr lang="en-US" sz="2800" dirty="0">
                <a:solidFill>
                  <a:schemeClr val="tx1">
                    <a:lumMod val="95000"/>
                    <a:lumOff val="5000"/>
                  </a:schemeClr>
                </a:solidFill>
                <a:latin typeface="Times New Roman"/>
                <a:cs typeface="Times New Roman"/>
              </a:rPr>
              <a:t>m</a:t>
            </a:r>
            <a:r>
              <a:rPr lang="en-US" sz="2800" dirty="0" smtClean="0">
                <a:solidFill>
                  <a:schemeClr val="tx1">
                    <a:lumMod val="95000"/>
                    <a:lumOff val="5000"/>
                  </a:schemeClr>
                </a:solidFill>
                <a:latin typeface="Times New Roman"/>
                <a:cs typeface="Times New Roman"/>
              </a:rPr>
              <a:t>ass </a:t>
            </a:r>
            <a:r>
              <a:rPr lang="en-US" sz="2800" dirty="0" smtClean="0">
                <a:solidFill>
                  <a:schemeClr val="tx1">
                    <a:lumMod val="95000"/>
                    <a:lumOff val="5000"/>
                  </a:schemeClr>
                </a:solidFill>
                <a:latin typeface="Times New Roman"/>
                <a:cs typeface="Times New Roman"/>
              </a:rPr>
              <a:t>s</a:t>
            </a:r>
            <a:r>
              <a:rPr lang="en-US" sz="2800" dirty="0" smtClean="0">
                <a:solidFill>
                  <a:schemeClr val="tx1">
                    <a:lumMod val="95000"/>
                    <a:lumOff val="5000"/>
                  </a:schemeClr>
                </a:solidFill>
                <a:latin typeface="Times New Roman"/>
                <a:cs typeface="Times New Roman"/>
              </a:rPr>
              <a:t>pectrometer (IRMS) </a:t>
            </a:r>
            <a:r>
              <a:rPr lang="en-US" sz="2800" dirty="0" smtClean="0">
                <a:solidFill>
                  <a:schemeClr val="tx1">
                    <a:lumMod val="95000"/>
                    <a:lumOff val="5000"/>
                  </a:schemeClr>
                </a:solidFill>
                <a:latin typeface="Times New Roman"/>
                <a:cs typeface="Times New Roman"/>
              </a:rPr>
              <a:t>for analysis.</a:t>
            </a:r>
          </a:p>
          <a:p>
            <a:pPr marL="457200" indent="-457200">
              <a:buFontTx/>
              <a:buChar char="-"/>
            </a:pPr>
            <a:r>
              <a:rPr lang="en-US" sz="2800" dirty="0">
                <a:solidFill>
                  <a:schemeClr val="tx1">
                    <a:lumMod val="95000"/>
                    <a:lumOff val="5000"/>
                  </a:schemeClr>
                </a:solidFill>
                <a:latin typeface="Times New Roman"/>
                <a:cs typeface="Times New Roman"/>
              </a:rPr>
              <a:t>Data from the IRMS were then </a:t>
            </a:r>
            <a:r>
              <a:rPr lang="en-US" sz="2800" dirty="0" smtClean="0">
                <a:solidFill>
                  <a:schemeClr val="tx1">
                    <a:lumMod val="95000"/>
                    <a:lumOff val="5000"/>
                  </a:schemeClr>
                </a:solidFill>
                <a:latin typeface="Times New Roman"/>
                <a:cs typeface="Times New Roman"/>
              </a:rPr>
              <a:t>put into excel spreadsheets identifying each sample by gender, sample type, age and site.</a:t>
            </a:r>
          </a:p>
          <a:p>
            <a:pPr marL="457200" indent="-457200">
              <a:buFontTx/>
              <a:buChar char="-"/>
            </a:pPr>
            <a:r>
              <a:rPr lang="en-US" sz="2800" dirty="0" smtClean="0">
                <a:solidFill>
                  <a:schemeClr val="tx1">
                    <a:lumMod val="95000"/>
                    <a:lumOff val="5000"/>
                  </a:schemeClr>
                </a:solidFill>
                <a:latin typeface="Times New Roman"/>
                <a:cs typeface="Times New Roman"/>
              </a:rPr>
              <a:t>Data were </a:t>
            </a:r>
            <a:r>
              <a:rPr lang="en-US" sz="2800" dirty="0" smtClean="0">
                <a:solidFill>
                  <a:schemeClr val="tx1">
                    <a:lumMod val="95000"/>
                    <a:lumOff val="5000"/>
                  </a:schemeClr>
                </a:solidFill>
                <a:latin typeface="Times New Roman"/>
                <a:cs typeface="Times New Roman"/>
              </a:rPr>
              <a:t>then ran through the analytical </a:t>
            </a:r>
            <a:r>
              <a:rPr lang="en-US" sz="2800" dirty="0" smtClean="0">
                <a:solidFill>
                  <a:schemeClr val="tx1">
                    <a:lumMod val="95000"/>
                    <a:lumOff val="5000"/>
                  </a:schemeClr>
                </a:solidFill>
                <a:latin typeface="Times New Roman"/>
                <a:cs typeface="Times New Roman"/>
              </a:rPr>
              <a:t>software package </a:t>
            </a:r>
            <a:r>
              <a:rPr lang="en-US" sz="2800" dirty="0" smtClean="0">
                <a:solidFill>
                  <a:schemeClr val="tx1">
                    <a:lumMod val="95000"/>
                    <a:lumOff val="5000"/>
                  </a:schemeClr>
                </a:solidFill>
                <a:latin typeface="Times New Roman"/>
                <a:cs typeface="Times New Roman"/>
              </a:rPr>
              <a:t>known as JMP Pro 11.</a:t>
            </a:r>
          </a:p>
          <a:p>
            <a:pPr marL="457200" indent="-457200">
              <a:buFontTx/>
              <a:buChar char="-"/>
            </a:pPr>
            <a:r>
              <a:rPr lang="en-US" sz="2800" dirty="0">
                <a:solidFill>
                  <a:schemeClr val="tx1">
                    <a:lumMod val="95000"/>
                    <a:lumOff val="5000"/>
                  </a:schemeClr>
                </a:solidFill>
                <a:latin typeface="Times New Roman"/>
                <a:cs typeface="Times New Roman"/>
              </a:rPr>
              <a:t>A</a:t>
            </a:r>
            <a:r>
              <a:rPr lang="en-US" sz="2800" dirty="0" smtClean="0">
                <a:solidFill>
                  <a:schemeClr val="tx1">
                    <a:lumMod val="95000"/>
                    <a:lumOff val="5000"/>
                  </a:schemeClr>
                </a:solidFill>
                <a:latin typeface="Times New Roman"/>
                <a:cs typeface="Times New Roman"/>
              </a:rPr>
              <a:t>ge, site, sample </a:t>
            </a:r>
            <a:r>
              <a:rPr lang="en-US" sz="2800" dirty="0" smtClean="0">
                <a:solidFill>
                  <a:schemeClr val="tx1">
                    <a:lumMod val="95000"/>
                    <a:lumOff val="5000"/>
                  </a:schemeClr>
                </a:solidFill>
                <a:latin typeface="Times New Roman"/>
                <a:cs typeface="Times New Roman"/>
              </a:rPr>
              <a:t>type, gender </a:t>
            </a:r>
            <a:r>
              <a:rPr lang="en-US" sz="2800" dirty="0" smtClean="0">
                <a:solidFill>
                  <a:schemeClr val="tx1">
                    <a:lumMod val="95000"/>
                    <a:lumOff val="5000"/>
                  </a:schemeClr>
                </a:solidFill>
                <a:latin typeface="Times New Roman"/>
                <a:cs typeface="Times New Roman"/>
              </a:rPr>
              <a:t>were </a:t>
            </a:r>
            <a:r>
              <a:rPr lang="en-US" sz="2800" dirty="0" smtClean="0">
                <a:solidFill>
                  <a:schemeClr val="tx1">
                    <a:lumMod val="95000"/>
                    <a:lumOff val="5000"/>
                  </a:schemeClr>
                </a:solidFill>
                <a:latin typeface="Times New Roman"/>
                <a:cs typeface="Times New Roman"/>
              </a:rPr>
              <a:t>tested as independent variables </a:t>
            </a:r>
            <a:r>
              <a:rPr lang="en-US" sz="2800" dirty="0" smtClean="0">
                <a:solidFill>
                  <a:schemeClr val="tx1">
                    <a:lumMod val="95000"/>
                    <a:lumOff val="5000"/>
                  </a:schemeClr>
                </a:solidFill>
                <a:latin typeface="Times New Roman"/>
                <a:cs typeface="Times New Roman"/>
              </a:rPr>
              <a:t>against %N, %C, </a:t>
            </a:r>
            <a:r>
              <a:rPr lang="en-US" sz="2800" dirty="0" smtClean="0">
                <a:latin typeface="Times New Roman"/>
                <a:cs typeface="Times New Roman"/>
              </a:rPr>
              <a:t>δ</a:t>
            </a:r>
            <a:r>
              <a:rPr lang="en-US" sz="2800" baseline="30000" dirty="0" smtClean="0">
                <a:solidFill>
                  <a:schemeClr val="tx1">
                    <a:lumMod val="95000"/>
                    <a:lumOff val="5000"/>
                  </a:schemeClr>
                </a:solidFill>
                <a:latin typeface="Times New Roman"/>
                <a:cs typeface="Times New Roman"/>
              </a:rPr>
              <a:t>13</a:t>
            </a:r>
            <a:r>
              <a:rPr lang="en-US" sz="2800" dirty="0" smtClean="0">
                <a:solidFill>
                  <a:schemeClr val="tx1">
                    <a:lumMod val="95000"/>
                    <a:lumOff val="5000"/>
                  </a:schemeClr>
                </a:solidFill>
                <a:latin typeface="Times New Roman"/>
                <a:cs typeface="Times New Roman"/>
              </a:rPr>
              <a:t>C, </a:t>
            </a:r>
            <a:r>
              <a:rPr lang="en-US" sz="2800" dirty="0">
                <a:latin typeface="Times New Roman"/>
                <a:cs typeface="Times New Roman"/>
              </a:rPr>
              <a:t>δ</a:t>
            </a:r>
            <a:r>
              <a:rPr lang="en-US" sz="2800" baseline="30000" dirty="0" smtClean="0">
                <a:solidFill>
                  <a:schemeClr val="tx1">
                    <a:lumMod val="95000"/>
                    <a:lumOff val="5000"/>
                  </a:schemeClr>
                </a:solidFill>
                <a:latin typeface="Times New Roman"/>
                <a:cs typeface="Times New Roman"/>
              </a:rPr>
              <a:t>15</a:t>
            </a:r>
            <a:r>
              <a:rPr lang="en-US" sz="2800" dirty="0" smtClean="0">
                <a:solidFill>
                  <a:schemeClr val="tx1">
                    <a:lumMod val="95000"/>
                    <a:lumOff val="5000"/>
                  </a:schemeClr>
                </a:solidFill>
                <a:latin typeface="Times New Roman"/>
                <a:cs typeface="Times New Roman"/>
              </a:rPr>
              <a:t>N </a:t>
            </a:r>
            <a:r>
              <a:rPr lang="en-US" sz="2800" dirty="0" smtClean="0">
                <a:solidFill>
                  <a:schemeClr val="tx1">
                    <a:lumMod val="95000"/>
                    <a:lumOff val="5000"/>
                  </a:schemeClr>
                </a:solidFill>
                <a:latin typeface="Times New Roman"/>
                <a:cs typeface="Times New Roman"/>
              </a:rPr>
              <a:t>and C</a:t>
            </a:r>
            <a:r>
              <a:rPr lang="en-US" sz="2800" dirty="0" smtClean="0">
                <a:solidFill>
                  <a:schemeClr val="tx1">
                    <a:lumMod val="95000"/>
                    <a:lumOff val="5000"/>
                  </a:schemeClr>
                </a:solidFill>
                <a:latin typeface="Times New Roman"/>
                <a:cs typeface="Times New Roman"/>
              </a:rPr>
              <a:t>/N in a </a:t>
            </a:r>
            <a:r>
              <a:rPr lang="en-US" sz="2800" dirty="0" smtClean="0">
                <a:solidFill>
                  <a:schemeClr val="tx1">
                    <a:lumMod val="95000"/>
                    <a:lumOff val="5000"/>
                  </a:schemeClr>
                </a:solidFill>
                <a:latin typeface="Times New Roman"/>
                <a:cs typeface="Times New Roman"/>
              </a:rPr>
              <a:t>multiple regression</a:t>
            </a:r>
            <a:r>
              <a:rPr lang="en-US" sz="2800" dirty="0" smtClean="0">
                <a:solidFill>
                  <a:schemeClr val="tx1">
                    <a:lumMod val="95000"/>
                    <a:lumOff val="5000"/>
                  </a:schemeClr>
                </a:solidFill>
                <a:latin typeface="Times New Roman"/>
                <a:cs typeface="Times New Roman"/>
              </a:rPr>
              <a:t> </a:t>
            </a:r>
            <a:r>
              <a:rPr lang="en-US" sz="2800" dirty="0" smtClean="0">
                <a:solidFill>
                  <a:schemeClr val="tx1">
                    <a:lumMod val="95000"/>
                    <a:lumOff val="5000"/>
                  </a:schemeClr>
                </a:solidFill>
                <a:latin typeface="Times New Roman"/>
                <a:cs typeface="Times New Roman"/>
              </a:rPr>
              <a:t>model.</a:t>
            </a:r>
          </a:p>
          <a:p>
            <a:pPr marL="457200" indent="-457200">
              <a:buFontTx/>
              <a:buChar char="-"/>
            </a:pPr>
            <a:r>
              <a:rPr lang="en-US" sz="2800" dirty="0" smtClean="0">
                <a:solidFill>
                  <a:schemeClr val="tx1">
                    <a:lumMod val="95000"/>
                    <a:lumOff val="5000"/>
                  </a:schemeClr>
                </a:solidFill>
                <a:latin typeface="Times New Roman"/>
                <a:cs typeface="Times New Roman"/>
              </a:rPr>
              <a:t>Significant relationships were identified using the “prob&gt;</a:t>
            </a:r>
            <a:r>
              <a:rPr lang="en-US" sz="2800" dirty="0">
                <a:latin typeface="Times New Roman"/>
                <a:cs typeface="Times New Roman"/>
              </a:rPr>
              <a:t>|t</a:t>
            </a:r>
            <a:r>
              <a:rPr lang="en-US" sz="2800" dirty="0" smtClean="0">
                <a:latin typeface="Times New Roman"/>
                <a:cs typeface="Times New Roman"/>
              </a:rPr>
              <a:t>|” column </a:t>
            </a:r>
            <a:r>
              <a:rPr lang="en-US" sz="2800" dirty="0" smtClean="0">
                <a:latin typeface="Times New Roman"/>
                <a:cs typeface="Times New Roman"/>
              </a:rPr>
              <a:t>with the significance level set at 0.05.</a:t>
            </a:r>
            <a:endParaRPr lang="en-US" sz="2800" dirty="0" smtClean="0">
              <a:latin typeface="Times New Roman"/>
              <a:cs typeface="Times New Roman"/>
            </a:endParaRPr>
          </a:p>
          <a:p>
            <a:pPr marL="457200" indent="-457200">
              <a:buFontTx/>
              <a:buChar char="-"/>
            </a:pPr>
            <a:r>
              <a:rPr lang="en-US" sz="2800" dirty="0" smtClean="0">
                <a:solidFill>
                  <a:schemeClr val="tx1">
                    <a:lumMod val="95000"/>
                    <a:lumOff val="5000"/>
                  </a:schemeClr>
                </a:solidFill>
                <a:latin typeface="Times New Roman"/>
                <a:cs typeface="Times New Roman"/>
              </a:rPr>
              <a:t>Data </a:t>
            </a:r>
            <a:r>
              <a:rPr lang="en-US" sz="2800" dirty="0" smtClean="0">
                <a:solidFill>
                  <a:schemeClr val="tx1">
                    <a:lumMod val="95000"/>
                    <a:lumOff val="5000"/>
                  </a:schemeClr>
                </a:solidFill>
                <a:latin typeface="Times New Roman"/>
                <a:cs typeface="Times New Roman"/>
              </a:rPr>
              <a:t>were </a:t>
            </a:r>
            <a:r>
              <a:rPr lang="en-US" sz="2800" dirty="0" smtClean="0">
                <a:solidFill>
                  <a:schemeClr val="tx1">
                    <a:lumMod val="95000"/>
                    <a:lumOff val="5000"/>
                  </a:schemeClr>
                </a:solidFill>
                <a:latin typeface="Times New Roman"/>
                <a:cs typeface="Times New Roman"/>
              </a:rPr>
              <a:t>then interpreted. </a:t>
            </a:r>
            <a:endParaRPr lang="en-US" sz="2800" dirty="0">
              <a:solidFill>
                <a:schemeClr val="tx1">
                  <a:lumMod val="95000"/>
                  <a:lumOff val="5000"/>
                </a:schemeClr>
              </a:solidFill>
              <a:latin typeface="Times New Roman"/>
              <a:cs typeface="Times New Roman"/>
            </a:endParaRPr>
          </a:p>
          <a:p>
            <a:pPr marL="457200" indent="-457200">
              <a:buFontTx/>
              <a:buChar char="-"/>
            </a:pPr>
            <a:endParaRPr lang="en-US" sz="3000" dirty="0" smtClean="0">
              <a:solidFill>
                <a:schemeClr val="tx1">
                  <a:lumMod val="95000"/>
                  <a:lumOff val="5000"/>
                </a:schemeClr>
              </a:solidFill>
              <a:latin typeface="Times New Roman"/>
              <a:cs typeface="Times New Roman"/>
            </a:endParaRPr>
          </a:p>
          <a:p>
            <a:pPr marL="457200" indent="-457200">
              <a:buFontTx/>
              <a:buChar char="-"/>
            </a:pPr>
            <a:endParaRPr lang="en-US" sz="3000" dirty="0">
              <a:solidFill>
                <a:schemeClr val="tx1">
                  <a:lumMod val="95000"/>
                  <a:lumOff val="5000"/>
                </a:schemeClr>
              </a:solidFill>
              <a:latin typeface="Times New Roman"/>
              <a:cs typeface="Times New Roman"/>
            </a:endParaRPr>
          </a:p>
        </p:txBody>
      </p:sp>
      <p:sp>
        <p:nvSpPr>
          <p:cNvPr id="14" name="TextBox 13"/>
          <p:cNvSpPr txBox="1"/>
          <p:nvPr/>
        </p:nvSpPr>
        <p:spPr>
          <a:xfrm>
            <a:off x="246599" y="16715647"/>
            <a:ext cx="9777936" cy="4507992"/>
          </a:xfrm>
          <a:prstGeom prst="rect">
            <a:avLst/>
          </a:prstGeom>
          <a:solidFill>
            <a:srgbClr val="DBEEF4"/>
          </a:solidFill>
          <a:ln w="57150" cmpd="sng">
            <a:solidFill>
              <a:srgbClr val="4F6228"/>
            </a:solidFill>
          </a:ln>
          <a:effectLst/>
        </p:spPr>
        <p:txBody>
          <a:bodyPr wrap="square" lIns="480709" tIns="240355" rIns="480709" bIns="240355" rtlCol="0">
            <a:spAutoFit/>
          </a:bodyPr>
          <a:lstStyle/>
          <a:p>
            <a:pPr marL="152400"/>
            <a:r>
              <a:rPr lang="en-US" sz="4400" b="1" u="sng" dirty="0" smtClean="0">
                <a:solidFill>
                  <a:schemeClr val="tx1">
                    <a:lumMod val="95000"/>
                    <a:lumOff val="5000"/>
                  </a:schemeClr>
                </a:solidFill>
                <a:latin typeface="Times New Roman"/>
                <a:cs typeface="Times New Roman"/>
              </a:rPr>
              <a:t>Research Question</a:t>
            </a:r>
            <a:endParaRPr lang="en-US" sz="4400" b="1" u="sng" dirty="0">
              <a:solidFill>
                <a:schemeClr val="tx1">
                  <a:lumMod val="95000"/>
                  <a:lumOff val="5000"/>
                </a:schemeClr>
              </a:solidFill>
              <a:latin typeface="Times New Roman"/>
              <a:cs typeface="Times New Roman"/>
            </a:endParaRPr>
          </a:p>
          <a:p>
            <a:pPr algn="ctr"/>
            <a:endParaRPr lang="en-US" sz="1200" b="1" u="sng" dirty="0" smtClean="0">
              <a:solidFill>
                <a:schemeClr val="tx1">
                  <a:lumMod val="95000"/>
                  <a:lumOff val="5000"/>
                </a:schemeClr>
              </a:solidFill>
              <a:latin typeface="Times New Roman"/>
              <a:cs typeface="Times New Roman"/>
            </a:endParaRPr>
          </a:p>
          <a:p>
            <a:pPr algn="ctr"/>
            <a:endParaRPr lang="en-US" sz="1200" b="1" u="sng" dirty="0" smtClean="0">
              <a:solidFill>
                <a:schemeClr val="tx1">
                  <a:lumMod val="95000"/>
                  <a:lumOff val="5000"/>
                </a:schemeClr>
              </a:solidFill>
              <a:latin typeface="Times New Roman"/>
              <a:cs typeface="Times New Roman"/>
            </a:endParaRPr>
          </a:p>
          <a:p>
            <a:pPr algn="ctr"/>
            <a:endParaRPr lang="en-US" sz="1200" b="1" u="sng" dirty="0">
              <a:solidFill>
                <a:schemeClr val="tx1">
                  <a:lumMod val="95000"/>
                  <a:lumOff val="5000"/>
                </a:schemeClr>
              </a:solidFill>
              <a:latin typeface="Times New Roman"/>
              <a:cs typeface="Times New Roman"/>
            </a:endParaRPr>
          </a:p>
          <a:p>
            <a:pPr algn="ctr"/>
            <a:endParaRPr lang="en-US" sz="1200" b="1" u="sng" dirty="0" smtClean="0">
              <a:solidFill>
                <a:schemeClr val="tx1">
                  <a:lumMod val="95000"/>
                  <a:lumOff val="5000"/>
                </a:schemeClr>
              </a:solidFill>
              <a:latin typeface="Times New Roman"/>
              <a:cs typeface="Times New Roman"/>
            </a:endParaRPr>
          </a:p>
          <a:p>
            <a:pPr algn="ctr"/>
            <a:endParaRPr lang="en-US" sz="4400" b="1" u="sng" dirty="0" smtClean="0">
              <a:solidFill>
                <a:schemeClr val="tx1">
                  <a:lumMod val="95000"/>
                  <a:lumOff val="5000"/>
                </a:schemeClr>
              </a:solidFill>
              <a:latin typeface="Times New Roman"/>
              <a:cs typeface="Times New Roman"/>
            </a:endParaRPr>
          </a:p>
          <a:p>
            <a:pPr algn="ctr"/>
            <a:endParaRPr lang="en-US" sz="1200" b="1" u="sng" dirty="0" smtClean="0">
              <a:solidFill>
                <a:schemeClr val="tx1">
                  <a:lumMod val="95000"/>
                  <a:lumOff val="5000"/>
                </a:schemeClr>
              </a:solidFill>
              <a:latin typeface="Times New Roman"/>
              <a:cs typeface="Times New Roman"/>
            </a:endParaRPr>
          </a:p>
          <a:p>
            <a:endParaRPr lang="en-US" sz="3600" dirty="0" smtClean="0">
              <a:solidFill>
                <a:schemeClr val="tx1">
                  <a:lumMod val="95000"/>
                  <a:lumOff val="5000"/>
                </a:schemeClr>
              </a:solidFill>
              <a:latin typeface="Times New Roman"/>
              <a:cs typeface="Times New Roman"/>
            </a:endParaRPr>
          </a:p>
        </p:txBody>
      </p:sp>
      <p:sp>
        <p:nvSpPr>
          <p:cNvPr id="8" name="TextBox 7"/>
          <p:cNvSpPr txBox="1"/>
          <p:nvPr/>
        </p:nvSpPr>
        <p:spPr>
          <a:xfrm>
            <a:off x="10451304" y="4094967"/>
            <a:ext cx="20426405" cy="17099280"/>
          </a:xfrm>
          <a:prstGeom prst="rect">
            <a:avLst/>
          </a:prstGeom>
          <a:solidFill>
            <a:srgbClr val="D7E4BD"/>
          </a:solidFill>
          <a:ln w="57150" cmpd="sng">
            <a:solidFill>
              <a:srgbClr val="4F6228"/>
            </a:solidFill>
          </a:ln>
          <a:effectLst>
            <a:outerShdw blurRad="40000" dist="23000" dir="5400000" rotWithShape="0">
              <a:srgbClr val="000000">
                <a:alpha val="35000"/>
              </a:srgbClr>
            </a:outerShdw>
          </a:effectLst>
        </p:spPr>
        <p:style>
          <a:lnRef idx="1">
            <a:schemeClr val="accent3"/>
          </a:lnRef>
          <a:fillRef idx="3">
            <a:schemeClr val="accent3"/>
          </a:fillRef>
          <a:effectRef idx="2">
            <a:schemeClr val="accent3"/>
          </a:effectRef>
          <a:fontRef idx="minor">
            <a:schemeClr val="lt1"/>
          </a:fontRef>
        </p:style>
        <p:txBody>
          <a:bodyPr wrap="square" lIns="480709" tIns="137160" rIns="480709" bIns="0" rtlCol="0">
            <a:spAutoFit/>
          </a:bodyPr>
          <a:lstStyle/>
          <a:p>
            <a:r>
              <a:rPr lang="en-US" sz="4400" b="1" u="sng" dirty="0" smtClean="0">
                <a:solidFill>
                  <a:schemeClr val="tx1">
                    <a:lumMod val="95000"/>
                    <a:lumOff val="5000"/>
                  </a:schemeClr>
                </a:solidFill>
                <a:latin typeface="Times New Roman"/>
                <a:cs typeface="Times New Roman"/>
              </a:rPr>
              <a:t>Results</a:t>
            </a:r>
          </a:p>
          <a:p>
            <a:pPr algn="ctr"/>
            <a:endParaRPr lang="en-US"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sz="2400" dirty="0" smtClean="0">
              <a:solidFill>
                <a:schemeClr val="tx1">
                  <a:lumMod val="95000"/>
                  <a:lumOff val="5000"/>
                </a:schemeClr>
              </a:solidFill>
              <a:latin typeface="Times New Roman"/>
              <a:cs typeface="Times New Roman"/>
            </a:endParaRPr>
          </a:p>
          <a:p>
            <a:pPr algn="ctr"/>
            <a:endParaRPr lang="en-US" sz="2400" dirty="0" smtClean="0">
              <a:solidFill>
                <a:schemeClr val="tx1">
                  <a:lumMod val="95000"/>
                  <a:lumOff val="5000"/>
                </a:schemeClr>
              </a:solidFill>
              <a:latin typeface="Times New Roman"/>
              <a:cs typeface="Times New Roman"/>
            </a:endParaRPr>
          </a:p>
          <a:p>
            <a:pPr algn="ctr"/>
            <a:endParaRPr lang="en-US" sz="2400" dirty="0" smtClean="0">
              <a:solidFill>
                <a:schemeClr val="tx1">
                  <a:lumMod val="95000"/>
                  <a:lumOff val="5000"/>
                </a:schemeClr>
              </a:solidFill>
              <a:latin typeface="Times New Roman"/>
              <a:cs typeface="Times New Roman"/>
            </a:endParaRPr>
          </a:p>
          <a:p>
            <a:pPr algn="ctr"/>
            <a:endParaRPr lang="en-US" sz="2400" dirty="0" smtClean="0">
              <a:solidFill>
                <a:schemeClr val="tx1">
                  <a:lumMod val="95000"/>
                  <a:lumOff val="5000"/>
                </a:schemeClr>
              </a:solidFill>
              <a:latin typeface="Times New Roman"/>
              <a:cs typeface="Times New Roman"/>
            </a:endParaRPr>
          </a:p>
          <a:p>
            <a:pPr algn="ctr"/>
            <a:endParaRPr lang="en-US"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a:p>
            <a:pPr algn="ctr"/>
            <a:endParaRPr lang="en-US" sz="1100" dirty="0" smtClean="0">
              <a:solidFill>
                <a:schemeClr val="tx1">
                  <a:lumMod val="95000"/>
                  <a:lumOff val="5000"/>
                </a:schemeClr>
              </a:solidFill>
              <a:latin typeface="Times New Roman"/>
              <a:cs typeface="Times New Roman"/>
            </a:endParaRPr>
          </a:p>
        </p:txBody>
      </p:sp>
      <p:sp>
        <p:nvSpPr>
          <p:cNvPr id="9" name="TextBox 8"/>
          <p:cNvSpPr txBox="1"/>
          <p:nvPr/>
        </p:nvSpPr>
        <p:spPr>
          <a:xfrm>
            <a:off x="1161142" y="6962606"/>
            <a:ext cx="8200572" cy="1538883"/>
          </a:xfrm>
          <a:prstGeom prst="rect">
            <a:avLst/>
          </a:prstGeom>
          <a:noFill/>
          <a:ln>
            <a:solidFill>
              <a:srgbClr val="77933C"/>
            </a:solidFill>
          </a:ln>
        </p:spPr>
        <p:txBody>
          <a:bodyPr wrap="square" rtlCol="0">
            <a:spAutoFit/>
          </a:bodyPr>
          <a:lstStyle/>
          <a:p>
            <a:endParaRPr lang="en-US" sz="4000" dirty="0">
              <a:solidFill>
                <a:schemeClr val="tx1">
                  <a:lumMod val="95000"/>
                  <a:lumOff val="5000"/>
                </a:schemeClr>
              </a:solidFill>
            </a:endParaRPr>
          </a:p>
          <a:p>
            <a:endParaRPr lang="en-US" sz="5400" dirty="0">
              <a:solidFill>
                <a:schemeClr val="tx1">
                  <a:lumMod val="95000"/>
                  <a:lumOff val="5000"/>
                </a:schemeClr>
              </a:solidFill>
            </a:endParaRPr>
          </a:p>
        </p:txBody>
      </p:sp>
      <p:sp>
        <p:nvSpPr>
          <p:cNvPr id="10" name="TextBox 9"/>
          <p:cNvSpPr txBox="1"/>
          <p:nvPr/>
        </p:nvSpPr>
        <p:spPr>
          <a:xfrm>
            <a:off x="613142" y="10990664"/>
            <a:ext cx="9411393" cy="5447646"/>
          </a:xfrm>
          <a:prstGeom prst="rect">
            <a:avLst/>
          </a:prstGeom>
          <a:noFill/>
        </p:spPr>
        <p:txBody>
          <a:bodyPr wrap="square" rtlCol="0">
            <a:spAutoFit/>
          </a:bodyPr>
          <a:lstStyle/>
          <a:p>
            <a:pPr marL="101600"/>
            <a:r>
              <a:rPr lang="en-US" sz="4000" b="1" u="sng" dirty="0" smtClean="0">
                <a:solidFill>
                  <a:schemeClr val="tx1">
                    <a:lumMod val="95000"/>
                    <a:lumOff val="5000"/>
                  </a:schemeClr>
                </a:solidFill>
                <a:latin typeface="Times New Roman"/>
                <a:cs typeface="Times New Roman"/>
              </a:rPr>
              <a:t>Abstract</a:t>
            </a:r>
            <a:r>
              <a:rPr lang="en-US" sz="4000" u="sng" dirty="0" smtClean="0">
                <a:solidFill>
                  <a:schemeClr val="tx1">
                    <a:lumMod val="95000"/>
                    <a:lumOff val="5000"/>
                  </a:schemeClr>
                </a:solidFill>
                <a:latin typeface="Times New Roman"/>
                <a:cs typeface="Times New Roman"/>
              </a:rPr>
              <a:t>:</a:t>
            </a:r>
            <a:endParaRPr lang="en-US" sz="4000" dirty="0">
              <a:latin typeface="Times New Roman"/>
              <a:cs typeface="Times New Roman"/>
            </a:endParaRPr>
          </a:p>
          <a:p>
            <a:r>
              <a:rPr lang="en-US" sz="2800" dirty="0">
                <a:latin typeface="Times New Roman"/>
                <a:cs typeface="Times New Roman"/>
              </a:rPr>
              <a:t>The Arctic Ground Squirrel is a species of ground squirrel native to the Arctic. It is an important prey species in the area whose </a:t>
            </a:r>
            <a:r>
              <a:rPr lang="en-US" sz="2800" dirty="0" smtClean="0">
                <a:latin typeface="Times New Roman"/>
                <a:cs typeface="Times New Roman"/>
              </a:rPr>
              <a:t>diet, consisting of dicots, </a:t>
            </a:r>
            <a:r>
              <a:rPr lang="en-US" sz="2800" dirty="0" smtClean="0">
                <a:latin typeface="Times New Roman"/>
                <a:cs typeface="Times New Roman"/>
              </a:rPr>
              <a:t>graminoids (grasses) </a:t>
            </a:r>
            <a:r>
              <a:rPr lang="en-US" sz="2800" dirty="0" smtClean="0">
                <a:latin typeface="Times New Roman"/>
                <a:cs typeface="Times New Roman"/>
              </a:rPr>
              <a:t>and </a:t>
            </a:r>
            <a:r>
              <a:rPr lang="en-US" sz="2800" dirty="0" smtClean="0">
                <a:latin typeface="Times New Roman"/>
                <a:cs typeface="Times New Roman"/>
              </a:rPr>
              <a:t>fungi, </a:t>
            </a:r>
            <a:r>
              <a:rPr lang="en-US" sz="2800" dirty="0" smtClean="0">
                <a:latin typeface="Times New Roman"/>
                <a:cs typeface="Times New Roman"/>
              </a:rPr>
              <a:t>may be </a:t>
            </a:r>
            <a:r>
              <a:rPr lang="en-US" sz="2800" dirty="0">
                <a:latin typeface="Times New Roman"/>
                <a:cs typeface="Times New Roman"/>
              </a:rPr>
              <a:t>affected by climate change and </a:t>
            </a:r>
            <a:r>
              <a:rPr lang="en-US" sz="2800" dirty="0" smtClean="0">
                <a:latin typeface="Times New Roman"/>
                <a:cs typeface="Times New Roman"/>
              </a:rPr>
              <a:t>associated </a:t>
            </a:r>
            <a:r>
              <a:rPr lang="en-US" sz="2800" dirty="0">
                <a:latin typeface="Times New Roman"/>
                <a:cs typeface="Times New Roman"/>
              </a:rPr>
              <a:t>changes in Arctic plant communities. Prior work at two Arctic Ground Squirrel colonies in the Brooks Range, Atigun (Red) and Toolik (Orange/Yellow), indicated from isotopic analyses on hair that dicot consumption was higher at Atigun than at Toolik. However, isotopic analysis of feces samples from both sites will help to identify variations (or lack thereof) in </a:t>
            </a:r>
            <a:r>
              <a:rPr lang="en-US" sz="2800" dirty="0" smtClean="0">
                <a:latin typeface="Times New Roman"/>
                <a:cs typeface="Times New Roman"/>
              </a:rPr>
              <a:t>consumption.</a:t>
            </a:r>
            <a:endParaRPr lang="en-US" sz="2800" dirty="0">
              <a:latin typeface="Times New Roman"/>
              <a:cs typeface="Times New Roman"/>
            </a:endParaRPr>
          </a:p>
          <a:p>
            <a:endParaRPr lang="en-US" sz="2800" dirty="0">
              <a:solidFill>
                <a:schemeClr val="tx1">
                  <a:lumMod val="95000"/>
                  <a:lumOff val="5000"/>
                </a:schemeClr>
              </a:solidFill>
              <a:latin typeface="Times New Roman"/>
              <a:cs typeface="Times New Roman"/>
            </a:endParaRPr>
          </a:p>
        </p:txBody>
      </p:sp>
      <p:sp>
        <p:nvSpPr>
          <p:cNvPr id="20" name="TextBox 19"/>
          <p:cNvSpPr txBox="1"/>
          <p:nvPr/>
        </p:nvSpPr>
        <p:spPr>
          <a:xfrm>
            <a:off x="613142" y="18069866"/>
            <a:ext cx="9411393" cy="2123658"/>
          </a:xfrm>
          <a:prstGeom prst="rect">
            <a:avLst/>
          </a:prstGeom>
          <a:noFill/>
        </p:spPr>
        <p:txBody>
          <a:bodyPr wrap="square" rtlCol="0">
            <a:spAutoFit/>
          </a:bodyPr>
          <a:lstStyle/>
          <a:p>
            <a:r>
              <a:rPr lang="en-US" sz="3300" dirty="0">
                <a:latin typeface="Times New Roman"/>
                <a:cs typeface="Times New Roman"/>
              </a:rPr>
              <a:t>If </a:t>
            </a:r>
            <a:r>
              <a:rPr lang="en-US" sz="3300" dirty="0" smtClean="0">
                <a:latin typeface="Times New Roman"/>
                <a:cs typeface="Times New Roman"/>
              </a:rPr>
              <a:t>feces </a:t>
            </a:r>
            <a:r>
              <a:rPr lang="en-US" sz="3300" dirty="0">
                <a:latin typeface="Times New Roman"/>
                <a:cs typeface="Times New Roman"/>
              </a:rPr>
              <a:t>samples are taken from several individuals </a:t>
            </a:r>
            <a:r>
              <a:rPr lang="en-US" sz="3300" dirty="0" smtClean="0">
                <a:latin typeface="Times New Roman"/>
                <a:cs typeface="Times New Roman"/>
              </a:rPr>
              <a:t>from two different Arctic Ground </a:t>
            </a:r>
            <a:r>
              <a:rPr lang="en-US" sz="3300" dirty="0">
                <a:latin typeface="Times New Roman"/>
                <a:cs typeface="Times New Roman"/>
              </a:rPr>
              <a:t>S</a:t>
            </a:r>
            <a:r>
              <a:rPr lang="en-US" sz="3300" dirty="0" smtClean="0">
                <a:latin typeface="Times New Roman"/>
                <a:cs typeface="Times New Roman"/>
              </a:rPr>
              <a:t>quirrel colonies, </a:t>
            </a:r>
            <a:r>
              <a:rPr lang="en-US" sz="3300" dirty="0">
                <a:latin typeface="Times New Roman"/>
                <a:cs typeface="Times New Roman"/>
              </a:rPr>
              <a:t>Atigun and Toolik, will an isotopic analysis </a:t>
            </a:r>
            <a:r>
              <a:rPr lang="en-US" sz="3300" dirty="0" smtClean="0">
                <a:latin typeface="Times New Roman"/>
                <a:cs typeface="Times New Roman"/>
              </a:rPr>
              <a:t>show distinct </a:t>
            </a:r>
            <a:r>
              <a:rPr lang="en-US" sz="3300" dirty="0">
                <a:latin typeface="Times New Roman"/>
                <a:cs typeface="Times New Roman"/>
              </a:rPr>
              <a:t>differences in diet</a:t>
            </a:r>
            <a:r>
              <a:rPr lang="en-US" sz="3300" dirty="0" smtClean="0">
                <a:latin typeface="Times New Roman"/>
                <a:cs typeface="Times New Roman"/>
              </a:rPr>
              <a:t>?</a:t>
            </a:r>
            <a:endParaRPr lang="en-US" sz="3300" dirty="0">
              <a:latin typeface="Times New Roman"/>
              <a:cs typeface="Times New Roman"/>
            </a:endParaRPr>
          </a:p>
        </p:txBody>
      </p:sp>
      <p:sp>
        <p:nvSpPr>
          <p:cNvPr id="21" name="TextBox 20"/>
          <p:cNvSpPr txBox="1"/>
          <p:nvPr/>
        </p:nvSpPr>
        <p:spPr>
          <a:xfrm>
            <a:off x="31299844" y="28367603"/>
            <a:ext cx="12316091" cy="3739896"/>
          </a:xfrm>
          <a:prstGeom prst="rect">
            <a:avLst/>
          </a:prstGeom>
          <a:solidFill>
            <a:schemeClr val="bg1"/>
          </a:solidFill>
        </p:spPr>
        <p:txBody>
          <a:bodyPr wrap="square" rtlCol="0">
            <a:spAutoFit/>
          </a:bodyPr>
          <a:lstStyle/>
          <a:p>
            <a:endParaRPr lang="en-US" sz="1200" dirty="0" smtClean="0"/>
          </a:p>
          <a:p>
            <a:r>
              <a:rPr lang="en-US" sz="4000" b="1" u="sng" dirty="0" smtClean="0">
                <a:latin typeface="Times New Roman"/>
                <a:cs typeface="Times New Roman"/>
              </a:rPr>
              <a:t>Acknowledgements</a:t>
            </a:r>
            <a:endParaRPr lang="en-US" sz="4000" dirty="0" smtClean="0">
              <a:latin typeface="Times New Roman"/>
              <a:cs typeface="Times New Roman"/>
            </a:endParaRPr>
          </a:p>
          <a:p>
            <a:pPr marL="457200" indent="-457200">
              <a:buFontTx/>
              <a:buChar char="-"/>
            </a:pPr>
            <a:r>
              <a:rPr lang="en-US" sz="2600" i="1" dirty="0" smtClean="0">
                <a:latin typeface="Times New Roman"/>
                <a:cs typeface="Times New Roman"/>
              </a:rPr>
              <a:t>This project was supervised and monitored by Dr. Erik Hobbie, a research associates professor of the University of New Hampshire’s Institute for the Study of Earth, Ocean and Space. </a:t>
            </a:r>
          </a:p>
          <a:p>
            <a:pPr marL="457200" indent="-457200">
              <a:buFontTx/>
              <a:buChar char="-"/>
            </a:pPr>
            <a:r>
              <a:rPr lang="en-US" sz="2600" i="1" dirty="0" smtClean="0">
                <a:latin typeface="Times New Roman"/>
                <a:cs typeface="Times New Roman"/>
              </a:rPr>
              <a:t>Data for this research was collected by Julee Shamhart, a UNH masters student in the Natural Resources Department.</a:t>
            </a:r>
          </a:p>
          <a:p>
            <a:pPr marL="457200" indent="-457200">
              <a:buFontTx/>
              <a:buChar char="-"/>
            </a:pPr>
            <a:r>
              <a:rPr lang="en-US" sz="2600" i="1" dirty="0" smtClean="0">
                <a:latin typeface="Times New Roman"/>
                <a:cs typeface="Times New Roman"/>
              </a:rPr>
              <a:t>The data was processed through the </a:t>
            </a:r>
            <a:r>
              <a:rPr lang="en-US" sz="2600" i="1" dirty="0">
                <a:latin typeface="Times New Roman"/>
                <a:cs typeface="Times New Roman"/>
              </a:rPr>
              <a:t>m</a:t>
            </a:r>
            <a:r>
              <a:rPr lang="en-US" sz="2600" i="1" dirty="0" smtClean="0">
                <a:latin typeface="Times New Roman"/>
                <a:cs typeface="Times New Roman"/>
              </a:rPr>
              <a:t>ass spectrometer by Janet Chen, Postdoctoral Associate and Isotope Laboratory Manager at the University of New Hampshire.</a:t>
            </a:r>
          </a:p>
        </p:txBody>
      </p:sp>
      <p:sp>
        <p:nvSpPr>
          <p:cNvPr id="23" name="TextBox 22"/>
          <p:cNvSpPr txBox="1"/>
          <p:nvPr/>
        </p:nvSpPr>
        <p:spPr>
          <a:xfrm>
            <a:off x="10451305" y="21548371"/>
            <a:ext cx="20489828" cy="10552176"/>
          </a:xfrm>
          <a:prstGeom prst="rect">
            <a:avLst/>
          </a:prstGeom>
          <a:solidFill>
            <a:schemeClr val="bg1"/>
          </a:solidFill>
          <a:ln>
            <a:solidFill>
              <a:schemeClr val="tx1"/>
            </a:solidFill>
          </a:ln>
        </p:spPr>
        <p:txBody>
          <a:bodyPr wrap="square" rtlCol="0">
            <a:spAutoFit/>
          </a:bodyPr>
          <a:lstStyle/>
          <a:p>
            <a:pPr marL="238125"/>
            <a:r>
              <a:rPr lang="en-US" sz="4400" b="1" u="sng" dirty="0" smtClean="0">
                <a:solidFill>
                  <a:schemeClr val="tx1">
                    <a:lumMod val="95000"/>
                    <a:lumOff val="5000"/>
                  </a:schemeClr>
                </a:solidFill>
                <a:latin typeface="Times New Roman"/>
                <a:cs typeface="Times New Roman"/>
              </a:rPr>
              <a:t>Photos </a:t>
            </a:r>
            <a:r>
              <a:rPr lang="en-US" sz="4400" b="1" u="sng" dirty="0">
                <a:solidFill>
                  <a:schemeClr val="tx1">
                    <a:lumMod val="95000"/>
                    <a:lumOff val="5000"/>
                  </a:schemeClr>
                </a:solidFill>
                <a:latin typeface="Times New Roman"/>
                <a:cs typeface="Times New Roman"/>
              </a:rPr>
              <a:t>and </a:t>
            </a:r>
            <a:r>
              <a:rPr lang="en-US" sz="4400" b="1" u="sng" dirty="0" smtClean="0">
                <a:solidFill>
                  <a:schemeClr val="tx1">
                    <a:lumMod val="95000"/>
                    <a:lumOff val="5000"/>
                  </a:schemeClr>
                </a:solidFill>
                <a:latin typeface="Times New Roman"/>
                <a:cs typeface="Times New Roman"/>
              </a:rPr>
              <a:t>diagram:</a:t>
            </a:r>
          </a:p>
          <a:p>
            <a:endParaRPr lang="en-US" sz="4400" b="1" u="sng" dirty="0" smtClean="0">
              <a:solidFill>
                <a:schemeClr val="tx1">
                  <a:lumMod val="95000"/>
                  <a:lumOff val="5000"/>
                </a:schemeClr>
              </a:solidFill>
              <a:latin typeface="Times New Roman"/>
              <a:cs typeface="Times New Roman"/>
            </a:endParaRPr>
          </a:p>
          <a:p>
            <a:endParaRPr lang="en-US" sz="4500" dirty="0">
              <a:solidFill>
                <a:schemeClr val="tx1">
                  <a:lumMod val="95000"/>
                  <a:lumOff val="5000"/>
                </a:schemeClr>
              </a:solidFill>
            </a:endParaRPr>
          </a:p>
          <a:p>
            <a:endParaRPr lang="en-US" sz="3000" dirty="0" smtClean="0">
              <a:solidFill>
                <a:schemeClr val="tx1">
                  <a:lumMod val="95000"/>
                  <a:lumOff val="5000"/>
                </a:schemeClr>
              </a:solidFill>
            </a:endParaRPr>
          </a:p>
          <a:p>
            <a:endParaRPr lang="en-US" sz="3000" dirty="0">
              <a:solidFill>
                <a:schemeClr val="tx1">
                  <a:lumMod val="95000"/>
                  <a:lumOff val="5000"/>
                </a:schemeClr>
              </a:solidFill>
            </a:endParaRPr>
          </a:p>
          <a:p>
            <a:endParaRPr lang="en-US" sz="3000" dirty="0" smtClean="0">
              <a:solidFill>
                <a:schemeClr val="tx1">
                  <a:lumMod val="95000"/>
                  <a:lumOff val="5000"/>
                </a:schemeClr>
              </a:solidFill>
            </a:endParaRPr>
          </a:p>
          <a:p>
            <a:endParaRPr lang="en-US" sz="3000" dirty="0">
              <a:solidFill>
                <a:schemeClr val="tx1">
                  <a:lumMod val="95000"/>
                  <a:lumOff val="5000"/>
                </a:schemeClr>
              </a:solidFill>
            </a:endParaRPr>
          </a:p>
          <a:p>
            <a:endParaRPr lang="en-US" sz="3000" dirty="0" smtClean="0">
              <a:solidFill>
                <a:schemeClr val="tx1">
                  <a:lumMod val="95000"/>
                  <a:lumOff val="5000"/>
                </a:schemeClr>
              </a:solidFill>
            </a:endParaRPr>
          </a:p>
          <a:p>
            <a:endParaRPr lang="en-US" sz="3000" dirty="0">
              <a:solidFill>
                <a:schemeClr val="tx1">
                  <a:lumMod val="95000"/>
                  <a:lumOff val="5000"/>
                </a:schemeClr>
              </a:solidFill>
            </a:endParaRPr>
          </a:p>
          <a:p>
            <a:endParaRPr lang="en-US" sz="3000" dirty="0" smtClean="0">
              <a:solidFill>
                <a:schemeClr val="tx1">
                  <a:lumMod val="95000"/>
                  <a:lumOff val="5000"/>
                </a:schemeClr>
              </a:solidFill>
            </a:endParaRPr>
          </a:p>
          <a:p>
            <a:endParaRPr lang="en-US" sz="3000" dirty="0">
              <a:solidFill>
                <a:schemeClr val="tx1">
                  <a:lumMod val="95000"/>
                  <a:lumOff val="5000"/>
                </a:schemeClr>
              </a:solidFill>
            </a:endParaRPr>
          </a:p>
          <a:p>
            <a:endParaRPr lang="en-US" sz="3000" dirty="0" smtClean="0">
              <a:solidFill>
                <a:schemeClr val="tx1">
                  <a:lumMod val="95000"/>
                  <a:lumOff val="5000"/>
                </a:schemeClr>
              </a:solidFill>
            </a:endParaRPr>
          </a:p>
          <a:p>
            <a:endParaRPr lang="en-US" sz="2000" dirty="0" smtClean="0">
              <a:solidFill>
                <a:schemeClr val="tx1">
                  <a:lumMod val="95000"/>
                  <a:lumOff val="5000"/>
                </a:schemeClr>
              </a:solidFill>
            </a:endParaRPr>
          </a:p>
          <a:p>
            <a:endParaRPr lang="en-US" sz="3000" dirty="0">
              <a:solidFill>
                <a:schemeClr val="tx1">
                  <a:lumMod val="95000"/>
                  <a:lumOff val="5000"/>
                </a:schemeClr>
              </a:solidFill>
            </a:endParaRPr>
          </a:p>
          <a:p>
            <a:endParaRPr lang="en-US" sz="3000" dirty="0" smtClean="0">
              <a:solidFill>
                <a:schemeClr val="tx1">
                  <a:lumMod val="95000"/>
                  <a:lumOff val="5000"/>
                </a:schemeClr>
              </a:solidFill>
            </a:endParaRPr>
          </a:p>
          <a:p>
            <a:endParaRPr lang="en-US" sz="3000" dirty="0" smtClean="0">
              <a:solidFill>
                <a:schemeClr val="tx1">
                  <a:lumMod val="95000"/>
                  <a:lumOff val="5000"/>
                </a:schemeClr>
              </a:solidFill>
            </a:endParaRPr>
          </a:p>
          <a:p>
            <a:endParaRPr lang="en-US" sz="3000" dirty="0">
              <a:solidFill>
                <a:schemeClr val="tx1">
                  <a:lumMod val="95000"/>
                  <a:lumOff val="5000"/>
                </a:schemeClr>
              </a:solidFill>
            </a:endParaRPr>
          </a:p>
          <a:p>
            <a:endParaRPr lang="en-US" sz="3000" dirty="0" smtClean="0">
              <a:solidFill>
                <a:schemeClr val="tx1">
                  <a:lumMod val="95000"/>
                  <a:lumOff val="5000"/>
                </a:schemeClr>
              </a:solidFill>
            </a:endParaRPr>
          </a:p>
        </p:txBody>
      </p:sp>
      <p:pic>
        <p:nvPicPr>
          <p:cNvPr id="22" name="Picture 21" descr="Toolik and Atigun Sites.tiff"/>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6057" y="5891622"/>
            <a:ext cx="9067085" cy="5099042"/>
          </a:xfrm>
          <a:prstGeom prst="rect">
            <a:avLst/>
          </a:prstGeom>
        </p:spPr>
      </p:pic>
      <p:sp>
        <p:nvSpPr>
          <p:cNvPr id="25" name="TextBox 24"/>
          <p:cNvSpPr txBox="1"/>
          <p:nvPr/>
        </p:nvSpPr>
        <p:spPr>
          <a:xfrm>
            <a:off x="11233205" y="12642529"/>
            <a:ext cx="8788263" cy="954107"/>
          </a:xfrm>
          <a:prstGeom prst="rect">
            <a:avLst/>
          </a:prstGeom>
          <a:noFill/>
        </p:spPr>
        <p:txBody>
          <a:bodyPr wrap="square" rtlCol="0">
            <a:spAutoFit/>
          </a:bodyPr>
          <a:lstStyle/>
          <a:p>
            <a:r>
              <a:rPr lang="en-US" sz="2800" dirty="0" smtClean="0">
                <a:latin typeface="Times New Roman"/>
                <a:cs typeface="Times New Roman"/>
              </a:rPr>
              <a:t>Figure 1: The above figure shows the relationship between δ</a:t>
            </a:r>
            <a:r>
              <a:rPr lang="en-US" sz="2800" baseline="30000" dirty="0" smtClean="0">
                <a:latin typeface="Times New Roman"/>
                <a:cs typeface="Times New Roman"/>
              </a:rPr>
              <a:t>15</a:t>
            </a:r>
            <a:r>
              <a:rPr lang="en-US" sz="2800" dirty="0" smtClean="0">
                <a:latin typeface="Times New Roman"/>
                <a:cs typeface="Times New Roman"/>
              </a:rPr>
              <a:t>N and δ</a:t>
            </a:r>
            <a:r>
              <a:rPr lang="en-US" sz="2800" baseline="30000" dirty="0" smtClean="0">
                <a:latin typeface="Times New Roman"/>
                <a:cs typeface="Times New Roman"/>
              </a:rPr>
              <a:t>13</a:t>
            </a:r>
            <a:r>
              <a:rPr lang="en-US" sz="2800" dirty="0" smtClean="0">
                <a:latin typeface="Times New Roman"/>
                <a:cs typeface="Times New Roman"/>
              </a:rPr>
              <a:t>C </a:t>
            </a:r>
            <a:r>
              <a:rPr lang="en-US" sz="2800" dirty="0" smtClean="0">
                <a:latin typeface="Times New Roman"/>
                <a:cs typeface="Times New Roman"/>
              </a:rPr>
              <a:t>for scat of </a:t>
            </a:r>
            <a:r>
              <a:rPr lang="en-US" sz="2800" dirty="0" smtClean="0">
                <a:latin typeface="Times New Roman"/>
                <a:cs typeface="Times New Roman"/>
              </a:rPr>
              <a:t>individuals at the two field sites. </a:t>
            </a:r>
            <a:endParaRPr lang="en-US" sz="2800" dirty="0">
              <a:latin typeface="Times New Roman"/>
              <a:cs typeface="Times New Roman"/>
            </a:endParaRPr>
          </a:p>
        </p:txBody>
      </p:sp>
      <p:sp>
        <p:nvSpPr>
          <p:cNvPr id="27" name="TextBox 26"/>
          <p:cNvSpPr txBox="1"/>
          <p:nvPr/>
        </p:nvSpPr>
        <p:spPr>
          <a:xfrm>
            <a:off x="31300281" y="4058041"/>
            <a:ext cx="12316091" cy="9171741"/>
          </a:xfrm>
          <a:prstGeom prst="rect">
            <a:avLst/>
          </a:prstGeom>
          <a:noFill/>
        </p:spPr>
        <p:txBody>
          <a:bodyPr wrap="square" rtlCol="0">
            <a:spAutoFit/>
          </a:bodyPr>
          <a:lstStyle/>
          <a:p>
            <a:pPr marL="101600"/>
            <a:r>
              <a:rPr lang="en-US" sz="4400" b="1" u="sng" dirty="0" smtClean="0">
                <a:latin typeface="Times New Roman"/>
                <a:cs typeface="Times New Roman"/>
              </a:rPr>
              <a:t>Explanation of Figures and Tables:</a:t>
            </a:r>
          </a:p>
          <a:p>
            <a:endParaRPr lang="en-US" sz="1200" b="1" u="sng" dirty="0" smtClean="0">
              <a:latin typeface="Times New Roman"/>
              <a:cs typeface="Times New Roman"/>
            </a:endParaRPr>
          </a:p>
          <a:p>
            <a:pPr marL="457200" indent="-457200">
              <a:buFontTx/>
              <a:buChar char="-"/>
            </a:pPr>
            <a:r>
              <a:rPr lang="en-US" sz="2800" dirty="0"/>
              <a:t>Figure 1 displays the significant difference in δ</a:t>
            </a:r>
            <a:r>
              <a:rPr lang="en-US" sz="2800" baseline="30000" dirty="0"/>
              <a:t>15</a:t>
            </a:r>
            <a:r>
              <a:rPr lang="en-US" sz="2800" dirty="0"/>
              <a:t>N between the two field sites</a:t>
            </a:r>
            <a:r>
              <a:rPr lang="en-US" sz="2800" dirty="0" smtClean="0"/>
              <a:t>.</a:t>
            </a:r>
            <a:endParaRPr lang="en-US" sz="2800" dirty="0" smtClean="0">
              <a:latin typeface="Times New Roman"/>
              <a:cs typeface="Times New Roman"/>
            </a:endParaRPr>
          </a:p>
          <a:p>
            <a:pPr marL="457200" lvl="0" indent="-457200">
              <a:buFontTx/>
              <a:buChar char="-"/>
            </a:pPr>
            <a:r>
              <a:rPr lang="en-US" sz="2800" dirty="0" smtClean="0">
                <a:latin typeface="Times New Roman"/>
                <a:cs typeface="Times New Roman"/>
              </a:rPr>
              <a:t>Figure </a:t>
            </a:r>
            <a:r>
              <a:rPr lang="en-US" sz="2800" dirty="0">
                <a:latin typeface="Times New Roman"/>
                <a:cs typeface="Times New Roman"/>
              </a:rPr>
              <a:t>2 shows where the Toolik and Atigun site averages fall on a δ</a:t>
            </a:r>
            <a:r>
              <a:rPr lang="en-US" sz="2800" baseline="30000" dirty="0">
                <a:latin typeface="Times New Roman"/>
                <a:cs typeface="Times New Roman"/>
              </a:rPr>
              <a:t>15</a:t>
            </a:r>
            <a:r>
              <a:rPr lang="en-US" sz="2800" dirty="0">
                <a:latin typeface="Times New Roman"/>
                <a:cs typeface="Times New Roman"/>
              </a:rPr>
              <a:t>N vs. δ</a:t>
            </a:r>
            <a:r>
              <a:rPr lang="en-US" sz="2800" baseline="30000" dirty="0">
                <a:latin typeface="Times New Roman"/>
                <a:cs typeface="Times New Roman"/>
              </a:rPr>
              <a:t>13</a:t>
            </a:r>
            <a:r>
              <a:rPr lang="en-US" sz="2800" dirty="0">
                <a:latin typeface="Times New Roman"/>
                <a:cs typeface="Times New Roman"/>
              </a:rPr>
              <a:t>C graph relative to food sources and </a:t>
            </a:r>
            <a:r>
              <a:rPr lang="en-US" sz="2800" dirty="0" smtClean="0">
                <a:latin typeface="Times New Roman"/>
                <a:cs typeface="Times New Roman"/>
              </a:rPr>
              <a:t>hair.</a:t>
            </a:r>
          </a:p>
          <a:p>
            <a:pPr marL="457200" lvl="0" indent="-457200">
              <a:buFontTx/>
              <a:buChar char="-"/>
            </a:pPr>
            <a:r>
              <a:rPr lang="en-US" sz="2800" dirty="0" smtClean="0">
                <a:latin typeface="Times New Roman"/>
                <a:cs typeface="Times New Roman"/>
              </a:rPr>
              <a:t>There </a:t>
            </a:r>
            <a:r>
              <a:rPr lang="en-US" sz="2800" dirty="0">
                <a:latin typeface="Times New Roman"/>
                <a:cs typeface="Times New Roman"/>
              </a:rPr>
              <a:t>were no clear relationships between δ</a:t>
            </a:r>
            <a:r>
              <a:rPr lang="en-US" sz="2800" baseline="30000" dirty="0">
                <a:latin typeface="Times New Roman"/>
                <a:cs typeface="Times New Roman"/>
              </a:rPr>
              <a:t>13</a:t>
            </a:r>
            <a:r>
              <a:rPr lang="en-US" sz="2800" dirty="0">
                <a:latin typeface="Times New Roman"/>
                <a:cs typeface="Times New Roman"/>
              </a:rPr>
              <a:t>C, %N, %C and C/N when analyzed against age, site, sample type and </a:t>
            </a:r>
            <a:r>
              <a:rPr lang="en-US" sz="2800" dirty="0" smtClean="0">
                <a:latin typeface="Times New Roman"/>
                <a:cs typeface="Times New Roman"/>
              </a:rPr>
              <a:t>gender.</a:t>
            </a:r>
          </a:p>
          <a:p>
            <a:pPr marL="457200" lvl="0" indent="-457200">
              <a:buFontTx/>
              <a:buChar char="-"/>
            </a:pPr>
            <a:r>
              <a:rPr lang="en-US" sz="2800" dirty="0" smtClean="0">
                <a:latin typeface="Times New Roman"/>
                <a:cs typeface="Times New Roman"/>
              </a:rPr>
              <a:t>There </a:t>
            </a:r>
            <a:r>
              <a:rPr lang="en-US" sz="2800" dirty="0">
                <a:latin typeface="Times New Roman"/>
                <a:cs typeface="Times New Roman"/>
              </a:rPr>
              <a:t>were also no clear relationships between δ</a:t>
            </a:r>
            <a:r>
              <a:rPr lang="en-US" sz="2800" baseline="30000" dirty="0">
                <a:latin typeface="Times New Roman"/>
                <a:cs typeface="Times New Roman"/>
              </a:rPr>
              <a:t>15</a:t>
            </a:r>
            <a:r>
              <a:rPr lang="en-US" sz="2800" dirty="0">
                <a:latin typeface="Times New Roman"/>
                <a:cs typeface="Times New Roman"/>
              </a:rPr>
              <a:t>N when analyzed against age, sample type and </a:t>
            </a:r>
            <a:r>
              <a:rPr lang="en-US" sz="2800" dirty="0" smtClean="0">
                <a:latin typeface="Times New Roman"/>
                <a:cs typeface="Times New Roman"/>
              </a:rPr>
              <a:t>gender.</a:t>
            </a:r>
          </a:p>
          <a:p>
            <a:pPr marL="457200" lvl="0" indent="-457200">
              <a:buFontTx/>
              <a:buChar char="-"/>
            </a:pPr>
            <a:r>
              <a:rPr lang="en-US" sz="2800" dirty="0" smtClean="0">
                <a:latin typeface="Times New Roman"/>
                <a:cs typeface="Times New Roman"/>
              </a:rPr>
              <a:t>The </a:t>
            </a:r>
            <a:r>
              <a:rPr lang="en-US" sz="2800" dirty="0">
                <a:latin typeface="Times New Roman"/>
                <a:cs typeface="Times New Roman"/>
              </a:rPr>
              <a:t>large difference in δ</a:t>
            </a:r>
            <a:r>
              <a:rPr lang="en-US" sz="2800" baseline="30000" dirty="0">
                <a:latin typeface="Times New Roman"/>
                <a:cs typeface="Times New Roman"/>
              </a:rPr>
              <a:t>15</a:t>
            </a:r>
            <a:r>
              <a:rPr lang="en-US" sz="2800" dirty="0">
                <a:latin typeface="Times New Roman"/>
                <a:cs typeface="Times New Roman"/>
              </a:rPr>
              <a:t>N between the scat at the two sites suggests that the protein source of individuals at each site varied, whereas the lack of a difference in δ</a:t>
            </a:r>
            <a:r>
              <a:rPr lang="en-US" sz="2800" baseline="30000" dirty="0">
                <a:latin typeface="Times New Roman"/>
                <a:cs typeface="Times New Roman"/>
              </a:rPr>
              <a:t>13</a:t>
            </a:r>
            <a:r>
              <a:rPr lang="en-US" sz="2800" dirty="0">
                <a:latin typeface="Times New Roman"/>
                <a:cs typeface="Times New Roman"/>
              </a:rPr>
              <a:t>C suggested that bulk carbon (presumably carbohydrates) did not </a:t>
            </a:r>
            <a:r>
              <a:rPr lang="en-US" sz="2800" dirty="0" smtClean="0">
                <a:latin typeface="Times New Roman"/>
                <a:cs typeface="Times New Roman"/>
              </a:rPr>
              <a:t>differ.</a:t>
            </a:r>
          </a:p>
          <a:p>
            <a:pPr marL="457200" lvl="0" indent="-457200">
              <a:buFontTx/>
              <a:buChar char="-"/>
            </a:pPr>
            <a:r>
              <a:rPr lang="en-US" sz="2800" dirty="0" smtClean="0">
                <a:latin typeface="Times New Roman"/>
                <a:cs typeface="Times New Roman"/>
              </a:rPr>
              <a:t>Protein</a:t>
            </a:r>
            <a:r>
              <a:rPr lang="en-US" sz="2800" dirty="0">
                <a:latin typeface="Times New Roman"/>
                <a:cs typeface="Times New Roman"/>
              </a:rPr>
              <a:t>, is a major component of the Arctic Ground Squirrel diet, along with carbohydrates and lipids (fats), and is the primary nitrogen-containing food component. </a:t>
            </a:r>
            <a:endParaRPr lang="en-US" sz="2800" dirty="0" smtClean="0">
              <a:latin typeface="Times New Roman"/>
              <a:cs typeface="Times New Roman"/>
            </a:endParaRPr>
          </a:p>
          <a:p>
            <a:pPr marL="457200" lvl="0" indent="-457200">
              <a:buFontTx/>
              <a:buChar char="-"/>
            </a:pPr>
            <a:r>
              <a:rPr lang="en-US" sz="2800" dirty="0" smtClean="0">
                <a:latin typeface="Times New Roman"/>
                <a:cs typeface="Times New Roman"/>
              </a:rPr>
              <a:t>Based </a:t>
            </a:r>
            <a:r>
              <a:rPr lang="en-US" sz="2800" dirty="0">
                <a:latin typeface="Times New Roman"/>
                <a:cs typeface="Times New Roman"/>
              </a:rPr>
              <a:t>on the relatively high %N of fungi (~3%) relative to graminoids and dicots (1-2%), we conclude that fungi contribute more to protein (e.g., hair) than to scat, and the high </a:t>
            </a:r>
            <a:r>
              <a:rPr lang="en-US" sz="2800" baseline="30000" dirty="0">
                <a:latin typeface="Times New Roman"/>
                <a:cs typeface="Times New Roman"/>
              </a:rPr>
              <a:t>15</a:t>
            </a:r>
            <a:r>
              <a:rPr lang="en-US" sz="2800" dirty="0">
                <a:latin typeface="Times New Roman"/>
                <a:cs typeface="Times New Roman"/>
              </a:rPr>
              <a:t>N enrichment of Toolik scat relative to Atigun scat reflects a large contribution of fungal nitrogen to Toolik </a:t>
            </a:r>
            <a:r>
              <a:rPr lang="en-US" sz="2800" dirty="0" smtClean="0">
                <a:latin typeface="Times New Roman"/>
                <a:cs typeface="Times New Roman"/>
              </a:rPr>
              <a:t>scat.</a:t>
            </a:r>
          </a:p>
          <a:p>
            <a:pPr marL="457200" lvl="0" indent="-457200">
              <a:buFontTx/>
              <a:buChar char="-"/>
            </a:pPr>
            <a:r>
              <a:rPr lang="en-US" sz="2800" dirty="0" smtClean="0">
                <a:latin typeface="Times New Roman"/>
                <a:cs typeface="Times New Roman"/>
              </a:rPr>
              <a:t>Carbohydrates and lipids primarily contribute carbon.</a:t>
            </a:r>
          </a:p>
          <a:p>
            <a:pPr marL="593725" indent="-457200">
              <a:buFontTx/>
              <a:buChar char="-"/>
            </a:pPr>
            <a:endParaRPr lang="en-US" sz="3000" dirty="0" smtClean="0">
              <a:latin typeface="Times New Roman"/>
              <a:cs typeface="Times New Roman"/>
            </a:endParaRPr>
          </a:p>
        </p:txBody>
      </p:sp>
      <p:sp>
        <p:nvSpPr>
          <p:cNvPr id="28" name="TextBox 27"/>
          <p:cNvSpPr txBox="1"/>
          <p:nvPr/>
        </p:nvSpPr>
        <p:spPr>
          <a:xfrm>
            <a:off x="11126051" y="19721392"/>
            <a:ext cx="18990088" cy="954107"/>
          </a:xfrm>
          <a:prstGeom prst="rect">
            <a:avLst/>
          </a:prstGeom>
          <a:noFill/>
        </p:spPr>
        <p:txBody>
          <a:bodyPr wrap="square" rtlCol="0">
            <a:spAutoFit/>
          </a:bodyPr>
          <a:lstStyle/>
          <a:p>
            <a:r>
              <a:rPr lang="en-US" sz="2800" dirty="0" smtClean="0">
                <a:latin typeface="Times New Roman"/>
                <a:cs typeface="Times New Roman"/>
              </a:rPr>
              <a:t>Table 1: The above table represents the results from the regression analysis of δ</a:t>
            </a:r>
            <a:r>
              <a:rPr lang="en-US" sz="2800" baseline="30000" dirty="0" smtClean="0">
                <a:latin typeface="Times New Roman"/>
                <a:cs typeface="Times New Roman"/>
              </a:rPr>
              <a:t>15</a:t>
            </a:r>
            <a:r>
              <a:rPr lang="en-US" sz="2800" dirty="0" smtClean="0">
                <a:latin typeface="Times New Roman"/>
                <a:cs typeface="Times New Roman"/>
              </a:rPr>
              <a:t>N vs. sample type, gender, age and site. Site </a:t>
            </a:r>
            <a:r>
              <a:rPr lang="en-US" sz="2800" dirty="0" smtClean="0">
                <a:latin typeface="Times New Roman"/>
                <a:cs typeface="Times New Roman"/>
              </a:rPr>
              <a:t>was the </a:t>
            </a:r>
            <a:r>
              <a:rPr lang="en-US" sz="2800" dirty="0" smtClean="0">
                <a:latin typeface="Times New Roman"/>
                <a:cs typeface="Times New Roman"/>
              </a:rPr>
              <a:t>only significant factor.   </a:t>
            </a:r>
            <a:endParaRPr lang="en-US" sz="2800" dirty="0">
              <a:latin typeface="Times New Roman"/>
              <a:cs typeface="Times New Roman"/>
            </a:endParaRPr>
          </a:p>
        </p:txBody>
      </p:sp>
      <p:sp>
        <p:nvSpPr>
          <p:cNvPr id="6" name="Rectangle 5"/>
          <p:cNvSpPr/>
          <p:nvPr/>
        </p:nvSpPr>
        <p:spPr>
          <a:xfrm>
            <a:off x="11110479" y="14889299"/>
            <a:ext cx="19756110" cy="4832093"/>
          </a:xfrm>
          <a:prstGeom prst="rect">
            <a:avLst/>
          </a:prstGeom>
        </p:spPr>
        <p:txBody>
          <a:bodyPr wrap="square">
            <a:spAutoFit/>
          </a:bodyPr>
          <a:lstStyle/>
          <a:p>
            <a:pPr algn="just"/>
            <a:r>
              <a:rPr lang="en-US" sz="2800" b="1" dirty="0">
                <a:latin typeface="Times New Roman"/>
                <a:cs typeface="Times New Roman"/>
              </a:rPr>
              <a:t>Term	 	</a:t>
            </a:r>
            <a:r>
              <a:rPr lang="en-US" sz="2800" b="1" dirty="0" smtClean="0">
                <a:latin typeface="Times New Roman"/>
                <a:cs typeface="Times New Roman"/>
              </a:rPr>
              <a:t>Estimate</a:t>
            </a:r>
            <a:r>
              <a:rPr lang="en-US" sz="2800" b="1" dirty="0">
                <a:latin typeface="Times New Roman"/>
                <a:cs typeface="Times New Roman"/>
              </a:rPr>
              <a:t>	</a:t>
            </a:r>
            <a:r>
              <a:rPr lang="en-US" sz="2800" b="1" dirty="0" smtClean="0">
                <a:latin typeface="Times New Roman"/>
                <a:cs typeface="Times New Roman"/>
              </a:rPr>
              <a:t>             Std Error	t Ratio	          Prob</a:t>
            </a:r>
            <a:r>
              <a:rPr lang="en-US" sz="2800" b="1" dirty="0">
                <a:latin typeface="Times New Roman"/>
                <a:cs typeface="Times New Roman"/>
              </a:rPr>
              <a:t>&gt;|</a:t>
            </a:r>
            <a:r>
              <a:rPr lang="en-US" sz="2800" b="1" dirty="0" smtClean="0">
                <a:latin typeface="Times New Roman"/>
                <a:cs typeface="Times New Roman"/>
              </a:rPr>
              <a:t>t|	</a:t>
            </a:r>
            <a:endParaRPr lang="en-US" sz="2800" b="1" dirty="0">
              <a:latin typeface="Times New Roman"/>
              <a:cs typeface="Times New Roman"/>
            </a:endParaRPr>
          </a:p>
          <a:p>
            <a:pPr algn="just"/>
            <a:r>
              <a:rPr lang="en-US" sz="2800" dirty="0">
                <a:latin typeface="Times New Roman"/>
                <a:cs typeface="Times New Roman"/>
              </a:rPr>
              <a:t>Intercept		</a:t>
            </a:r>
            <a:r>
              <a:rPr lang="en-US" sz="2800" dirty="0" smtClean="0">
                <a:latin typeface="Times New Roman"/>
                <a:cs typeface="Times New Roman"/>
              </a:rPr>
              <a:t>2.17</a:t>
            </a:r>
            <a:r>
              <a:rPr lang="en-US" sz="2800" dirty="0">
                <a:latin typeface="Times New Roman"/>
                <a:cs typeface="Times New Roman"/>
              </a:rPr>
              <a:t>	</a:t>
            </a:r>
            <a:r>
              <a:rPr lang="en-US" sz="2800" dirty="0" smtClean="0">
                <a:latin typeface="Times New Roman"/>
                <a:cs typeface="Times New Roman"/>
              </a:rPr>
              <a:t>              0.45   	</a:t>
            </a:r>
            <a:r>
              <a:rPr lang="en-US" sz="2800" dirty="0">
                <a:latin typeface="Times New Roman"/>
                <a:cs typeface="Times New Roman"/>
              </a:rPr>
              <a:t>	4.81	</a:t>
            </a:r>
            <a:r>
              <a:rPr lang="en-US" sz="2800" dirty="0" smtClean="0">
                <a:latin typeface="Times New Roman"/>
                <a:cs typeface="Times New Roman"/>
              </a:rPr>
              <a:t>          &lt;</a:t>
            </a:r>
            <a:r>
              <a:rPr lang="en-US" sz="2800" dirty="0">
                <a:latin typeface="Times New Roman"/>
                <a:cs typeface="Times New Roman"/>
              </a:rPr>
              <a:t>.0001*	</a:t>
            </a:r>
          </a:p>
          <a:p>
            <a:pPr algn="just"/>
            <a:r>
              <a:rPr lang="en-US" sz="2800" dirty="0">
                <a:latin typeface="Times New Roman"/>
                <a:cs typeface="Times New Roman"/>
              </a:rPr>
              <a:t>Sample Type[Fine]	</a:t>
            </a:r>
            <a:r>
              <a:rPr lang="en-US" sz="2800" dirty="0" smtClean="0">
                <a:latin typeface="Times New Roman"/>
                <a:cs typeface="Times New Roman"/>
              </a:rPr>
              <a:t>0.35</a:t>
            </a:r>
            <a:r>
              <a:rPr lang="en-US" sz="2800" dirty="0">
                <a:latin typeface="Times New Roman"/>
                <a:cs typeface="Times New Roman"/>
              </a:rPr>
              <a:t>	</a:t>
            </a:r>
            <a:r>
              <a:rPr lang="en-US" sz="2800" dirty="0" smtClean="0">
                <a:latin typeface="Times New Roman"/>
                <a:cs typeface="Times New Roman"/>
              </a:rPr>
              <a:t>              0.36 	  </a:t>
            </a:r>
            <a:r>
              <a:rPr lang="en-US" sz="2800" dirty="0">
                <a:latin typeface="Times New Roman"/>
                <a:cs typeface="Times New Roman"/>
              </a:rPr>
              <a:t>	0.97	</a:t>
            </a:r>
            <a:r>
              <a:rPr lang="en-US" sz="2800" dirty="0" smtClean="0">
                <a:latin typeface="Times New Roman"/>
                <a:cs typeface="Times New Roman"/>
              </a:rPr>
              <a:t>          0.3389</a:t>
            </a:r>
            <a:r>
              <a:rPr lang="en-US" sz="2800" dirty="0">
                <a:latin typeface="Times New Roman"/>
                <a:cs typeface="Times New Roman"/>
              </a:rPr>
              <a:t>	</a:t>
            </a:r>
          </a:p>
          <a:p>
            <a:pPr algn="just"/>
            <a:r>
              <a:rPr lang="en-US" sz="2800" dirty="0">
                <a:latin typeface="Times New Roman"/>
                <a:cs typeface="Times New Roman"/>
              </a:rPr>
              <a:t>Sample Type[Mix]	</a:t>
            </a:r>
            <a:r>
              <a:rPr lang="en-US" sz="2800" dirty="0" smtClean="0">
                <a:latin typeface="Times New Roman"/>
                <a:cs typeface="Times New Roman"/>
              </a:rPr>
              <a:t>0.14</a:t>
            </a:r>
            <a:r>
              <a:rPr lang="en-US" sz="2800" dirty="0">
                <a:latin typeface="Times New Roman"/>
                <a:cs typeface="Times New Roman"/>
              </a:rPr>
              <a:t>	</a:t>
            </a:r>
            <a:r>
              <a:rPr lang="en-US" sz="2800" dirty="0" smtClean="0">
                <a:latin typeface="Times New Roman"/>
                <a:cs typeface="Times New Roman"/>
              </a:rPr>
              <a:t>              0.32 	  </a:t>
            </a:r>
            <a:r>
              <a:rPr lang="en-US" sz="2800" dirty="0">
                <a:latin typeface="Times New Roman"/>
                <a:cs typeface="Times New Roman"/>
              </a:rPr>
              <a:t>	0.43	</a:t>
            </a:r>
            <a:r>
              <a:rPr lang="en-US" sz="2800" dirty="0" smtClean="0">
                <a:latin typeface="Times New Roman"/>
                <a:cs typeface="Times New Roman"/>
              </a:rPr>
              <a:t>          0.6683</a:t>
            </a:r>
            <a:r>
              <a:rPr lang="en-US" sz="2800" dirty="0">
                <a:latin typeface="Times New Roman"/>
                <a:cs typeface="Times New Roman"/>
              </a:rPr>
              <a:t>	</a:t>
            </a:r>
          </a:p>
          <a:p>
            <a:pPr algn="just"/>
            <a:r>
              <a:rPr lang="en-US" sz="2800" dirty="0">
                <a:latin typeface="Times New Roman"/>
                <a:cs typeface="Times New Roman"/>
              </a:rPr>
              <a:t>Gender[f]		</a:t>
            </a:r>
            <a:r>
              <a:rPr lang="en-US" sz="2800" dirty="0" smtClean="0">
                <a:latin typeface="Times New Roman"/>
                <a:cs typeface="Times New Roman"/>
              </a:rPr>
              <a:t>0.48</a:t>
            </a:r>
            <a:r>
              <a:rPr lang="en-US" sz="2800" dirty="0">
                <a:latin typeface="Times New Roman"/>
                <a:cs typeface="Times New Roman"/>
              </a:rPr>
              <a:t>	</a:t>
            </a:r>
            <a:r>
              <a:rPr lang="en-US" sz="2800" dirty="0" smtClean="0">
                <a:latin typeface="Times New Roman"/>
                <a:cs typeface="Times New Roman"/>
              </a:rPr>
              <a:t>              0.41  	 </a:t>
            </a:r>
            <a:r>
              <a:rPr lang="en-US" sz="2800" dirty="0">
                <a:latin typeface="Times New Roman"/>
                <a:cs typeface="Times New Roman"/>
              </a:rPr>
              <a:t>	1.17	</a:t>
            </a:r>
            <a:r>
              <a:rPr lang="en-US" sz="2800" dirty="0" smtClean="0">
                <a:latin typeface="Times New Roman"/>
                <a:cs typeface="Times New Roman"/>
              </a:rPr>
              <a:t>          0.2524</a:t>
            </a:r>
            <a:r>
              <a:rPr lang="en-US" sz="2800" dirty="0">
                <a:latin typeface="Times New Roman"/>
                <a:cs typeface="Times New Roman"/>
              </a:rPr>
              <a:t>	</a:t>
            </a:r>
          </a:p>
          <a:p>
            <a:pPr algn="just"/>
            <a:r>
              <a:rPr lang="en-US" sz="2800" dirty="0">
                <a:latin typeface="Times New Roman"/>
                <a:cs typeface="Times New Roman"/>
              </a:rPr>
              <a:t>Gender[m]	 </a:t>
            </a:r>
            <a:r>
              <a:rPr lang="en-US" sz="2800" dirty="0" smtClean="0">
                <a:latin typeface="Times New Roman"/>
                <a:cs typeface="Times New Roman"/>
              </a:rPr>
              <a:t>                         -0.29</a:t>
            </a:r>
            <a:r>
              <a:rPr lang="en-US" sz="2800" dirty="0">
                <a:latin typeface="Times New Roman"/>
                <a:cs typeface="Times New Roman"/>
              </a:rPr>
              <a:t>	</a:t>
            </a:r>
            <a:r>
              <a:rPr lang="en-US" sz="2800" dirty="0" smtClean="0">
                <a:latin typeface="Times New Roman"/>
                <a:cs typeface="Times New Roman"/>
              </a:rPr>
              <a:t>              0.39  	 </a:t>
            </a:r>
            <a:r>
              <a:rPr lang="en-US" sz="2800" dirty="0">
                <a:latin typeface="Times New Roman"/>
                <a:cs typeface="Times New Roman"/>
              </a:rPr>
              <a:t>	</a:t>
            </a:r>
            <a:r>
              <a:rPr lang="en-US" sz="2800" dirty="0" smtClean="0">
                <a:latin typeface="Times New Roman"/>
                <a:cs typeface="Times New Roman"/>
              </a:rPr>
              <a:t>-</a:t>
            </a:r>
            <a:r>
              <a:rPr lang="en-US" sz="2800" dirty="0">
                <a:latin typeface="Times New Roman"/>
                <a:cs typeface="Times New Roman"/>
              </a:rPr>
              <a:t>0.74	</a:t>
            </a:r>
            <a:r>
              <a:rPr lang="en-US" sz="2800" dirty="0" smtClean="0">
                <a:latin typeface="Times New Roman"/>
                <a:cs typeface="Times New Roman"/>
              </a:rPr>
              <a:t>          0.4644</a:t>
            </a:r>
            <a:r>
              <a:rPr lang="en-US" sz="2800" dirty="0">
                <a:latin typeface="Times New Roman"/>
                <a:cs typeface="Times New Roman"/>
              </a:rPr>
              <a:t>	</a:t>
            </a:r>
          </a:p>
          <a:p>
            <a:pPr algn="just"/>
            <a:r>
              <a:rPr lang="hu-HU" sz="2800" dirty="0">
                <a:latin typeface="Times New Roman"/>
                <a:cs typeface="Times New Roman"/>
              </a:rPr>
              <a:t>Age[Adult]		</a:t>
            </a:r>
            <a:r>
              <a:rPr lang="hu-HU" sz="2800" dirty="0" smtClean="0">
                <a:latin typeface="Times New Roman"/>
                <a:cs typeface="Times New Roman"/>
              </a:rPr>
              <a:t>0.79</a:t>
            </a:r>
            <a:r>
              <a:rPr lang="hu-HU" sz="2800" dirty="0">
                <a:latin typeface="Times New Roman"/>
                <a:cs typeface="Times New Roman"/>
              </a:rPr>
              <a:t>	</a:t>
            </a:r>
            <a:r>
              <a:rPr lang="hu-HU" sz="2800" dirty="0" smtClean="0">
                <a:latin typeface="Times New Roman"/>
                <a:cs typeface="Times New Roman"/>
              </a:rPr>
              <a:t>              0.57  	 </a:t>
            </a:r>
            <a:r>
              <a:rPr lang="hu-HU" sz="2800" dirty="0">
                <a:latin typeface="Times New Roman"/>
                <a:cs typeface="Times New Roman"/>
              </a:rPr>
              <a:t>	1.39	</a:t>
            </a:r>
            <a:r>
              <a:rPr lang="hu-HU" sz="2800" dirty="0" smtClean="0">
                <a:latin typeface="Times New Roman"/>
                <a:cs typeface="Times New Roman"/>
              </a:rPr>
              <a:t>          0.1757</a:t>
            </a:r>
            <a:r>
              <a:rPr lang="hu-HU" sz="2800" dirty="0">
                <a:latin typeface="Times New Roman"/>
                <a:cs typeface="Times New Roman"/>
              </a:rPr>
              <a:t>	</a:t>
            </a:r>
          </a:p>
          <a:p>
            <a:pPr algn="just"/>
            <a:r>
              <a:rPr lang="tr-TR" sz="2800" dirty="0">
                <a:latin typeface="Times New Roman"/>
                <a:cs typeface="Times New Roman"/>
              </a:rPr>
              <a:t>Age[juvenile]	</a:t>
            </a:r>
            <a:r>
              <a:rPr lang="tr-TR" sz="2800" dirty="0" smtClean="0">
                <a:latin typeface="Times New Roman"/>
                <a:cs typeface="Times New Roman"/>
              </a:rPr>
              <a:t>                          -0.54</a:t>
            </a:r>
            <a:r>
              <a:rPr lang="tr-TR" sz="2800" dirty="0">
                <a:latin typeface="Times New Roman"/>
                <a:cs typeface="Times New Roman"/>
              </a:rPr>
              <a:t>	</a:t>
            </a:r>
            <a:r>
              <a:rPr lang="tr-TR" sz="2800" dirty="0" smtClean="0">
                <a:latin typeface="Times New Roman"/>
                <a:cs typeface="Times New Roman"/>
              </a:rPr>
              <a:t>              0.53  	 </a:t>
            </a:r>
            <a:r>
              <a:rPr lang="tr-TR" sz="2800" dirty="0">
                <a:latin typeface="Times New Roman"/>
                <a:cs typeface="Times New Roman"/>
              </a:rPr>
              <a:t>	</a:t>
            </a:r>
            <a:r>
              <a:rPr lang="tr-TR" sz="2800" dirty="0" smtClean="0">
                <a:latin typeface="Times New Roman"/>
                <a:cs typeface="Times New Roman"/>
              </a:rPr>
              <a:t>-</a:t>
            </a:r>
            <a:r>
              <a:rPr lang="tr-TR" sz="2800" dirty="0">
                <a:latin typeface="Times New Roman"/>
                <a:cs typeface="Times New Roman"/>
              </a:rPr>
              <a:t>1.03	</a:t>
            </a:r>
            <a:r>
              <a:rPr lang="tr-TR" sz="2800" dirty="0" smtClean="0">
                <a:latin typeface="Times New Roman"/>
                <a:cs typeface="Times New Roman"/>
              </a:rPr>
              <a:t>          0.3132</a:t>
            </a:r>
            <a:r>
              <a:rPr lang="tr-TR" sz="2800" dirty="0">
                <a:latin typeface="Times New Roman"/>
                <a:cs typeface="Times New Roman"/>
              </a:rPr>
              <a:t>	</a:t>
            </a:r>
          </a:p>
          <a:p>
            <a:pPr algn="just"/>
            <a:r>
              <a:rPr lang="en-US" sz="2800" dirty="0">
                <a:latin typeface="Times New Roman"/>
                <a:cs typeface="Times New Roman"/>
              </a:rPr>
              <a:t>Age[unknown</a:t>
            </a:r>
            <a:r>
              <a:rPr lang="en-US" sz="2800" dirty="0" smtClean="0">
                <a:latin typeface="Times New Roman"/>
                <a:cs typeface="Times New Roman"/>
              </a:rPr>
              <a:t>]                             -0.002</a:t>
            </a:r>
            <a:r>
              <a:rPr lang="en-US" sz="2800" dirty="0">
                <a:latin typeface="Times New Roman"/>
                <a:cs typeface="Times New Roman"/>
              </a:rPr>
              <a:t>	</a:t>
            </a:r>
            <a:r>
              <a:rPr lang="en-US" sz="2800" dirty="0" smtClean="0">
                <a:latin typeface="Times New Roman"/>
                <a:cs typeface="Times New Roman"/>
              </a:rPr>
              <a:t>              0.57   	</a:t>
            </a:r>
            <a:r>
              <a:rPr lang="en-US" sz="2800" dirty="0">
                <a:latin typeface="Times New Roman"/>
                <a:cs typeface="Times New Roman"/>
              </a:rPr>
              <a:t>	</a:t>
            </a:r>
            <a:r>
              <a:rPr lang="en-US" sz="2800" dirty="0" smtClean="0">
                <a:latin typeface="Times New Roman"/>
                <a:cs typeface="Times New Roman"/>
              </a:rPr>
              <a:t>-</a:t>
            </a:r>
            <a:r>
              <a:rPr lang="en-US" sz="2800" dirty="0">
                <a:latin typeface="Times New Roman"/>
                <a:cs typeface="Times New Roman"/>
              </a:rPr>
              <a:t>0.00	</a:t>
            </a:r>
            <a:r>
              <a:rPr lang="en-US" sz="2800" dirty="0" smtClean="0">
                <a:latin typeface="Times New Roman"/>
                <a:cs typeface="Times New Roman"/>
              </a:rPr>
              <a:t>          0.9971</a:t>
            </a:r>
            <a:r>
              <a:rPr lang="en-US" sz="2800" dirty="0">
                <a:latin typeface="Times New Roman"/>
                <a:cs typeface="Times New Roman"/>
              </a:rPr>
              <a:t>	</a:t>
            </a:r>
          </a:p>
          <a:p>
            <a:pPr algn="just"/>
            <a:r>
              <a:rPr lang="de-DE" sz="2800" dirty="0">
                <a:solidFill>
                  <a:srgbClr val="FF0000"/>
                </a:solidFill>
                <a:latin typeface="Times New Roman"/>
                <a:cs typeface="Times New Roman"/>
              </a:rPr>
              <a:t>Site[Atigun]	</a:t>
            </a:r>
            <a:r>
              <a:rPr lang="de-DE" sz="2800" dirty="0" smtClean="0">
                <a:solidFill>
                  <a:srgbClr val="FF0000"/>
                </a:solidFill>
                <a:latin typeface="Times New Roman"/>
                <a:cs typeface="Times New Roman"/>
              </a:rPr>
              <a:t>                          -2.18</a:t>
            </a:r>
            <a:r>
              <a:rPr lang="de-DE" sz="2800" dirty="0">
                <a:solidFill>
                  <a:srgbClr val="FF0000"/>
                </a:solidFill>
                <a:latin typeface="Times New Roman"/>
                <a:cs typeface="Times New Roman"/>
              </a:rPr>
              <a:t>	</a:t>
            </a:r>
            <a:r>
              <a:rPr lang="de-DE" sz="2800" dirty="0" smtClean="0">
                <a:solidFill>
                  <a:srgbClr val="FF0000"/>
                </a:solidFill>
                <a:latin typeface="Times New Roman"/>
                <a:cs typeface="Times New Roman"/>
              </a:rPr>
              <a:t>              0.44   </a:t>
            </a:r>
            <a:r>
              <a:rPr lang="de-DE" sz="2800" dirty="0">
                <a:solidFill>
                  <a:srgbClr val="FF0000"/>
                </a:solidFill>
                <a:latin typeface="Times New Roman"/>
                <a:cs typeface="Times New Roman"/>
              </a:rPr>
              <a:t>	</a:t>
            </a:r>
            <a:r>
              <a:rPr lang="de-DE" sz="2800" dirty="0" smtClean="0">
                <a:solidFill>
                  <a:srgbClr val="FF0000"/>
                </a:solidFill>
                <a:latin typeface="Times New Roman"/>
                <a:cs typeface="Times New Roman"/>
              </a:rPr>
              <a:t>                          -4.96</a:t>
            </a:r>
            <a:r>
              <a:rPr lang="de-DE" sz="2800" dirty="0">
                <a:solidFill>
                  <a:srgbClr val="FF0000"/>
                </a:solidFill>
                <a:latin typeface="Times New Roman"/>
                <a:cs typeface="Times New Roman"/>
              </a:rPr>
              <a:t>	</a:t>
            </a:r>
            <a:r>
              <a:rPr lang="de-DE" sz="2800" dirty="0" smtClean="0">
                <a:solidFill>
                  <a:srgbClr val="FF0000"/>
                </a:solidFill>
                <a:latin typeface="Times New Roman"/>
                <a:cs typeface="Times New Roman"/>
              </a:rPr>
              <a:t>          &lt;</a:t>
            </a:r>
            <a:r>
              <a:rPr lang="de-DE" sz="2800" dirty="0">
                <a:solidFill>
                  <a:srgbClr val="FF0000"/>
                </a:solidFill>
                <a:latin typeface="Times New Roman"/>
                <a:cs typeface="Times New Roman"/>
              </a:rPr>
              <a:t>.0001*	</a:t>
            </a:r>
          </a:p>
          <a:p>
            <a:pPr algn="just"/>
            <a:r>
              <a:rPr lang="nl-NL" sz="2800" dirty="0">
                <a:solidFill>
                  <a:srgbClr val="FF0000"/>
                </a:solidFill>
                <a:latin typeface="Times New Roman"/>
                <a:cs typeface="Times New Roman"/>
              </a:rPr>
              <a:t>Site</a:t>
            </a:r>
            <a:r>
              <a:rPr lang="nl-NL" sz="2800" dirty="0" smtClean="0">
                <a:solidFill>
                  <a:srgbClr val="FF0000"/>
                </a:solidFill>
                <a:latin typeface="Times New Roman"/>
                <a:cs typeface="Times New Roman"/>
              </a:rPr>
              <a:t>[Toolik</a:t>
            </a:r>
            <a:r>
              <a:rPr lang="nl-NL" sz="2800" dirty="0">
                <a:solidFill>
                  <a:srgbClr val="FF0000"/>
                </a:solidFill>
                <a:latin typeface="Times New Roman"/>
                <a:cs typeface="Times New Roman"/>
              </a:rPr>
              <a:t>]		</a:t>
            </a:r>
            <a:r>
              <a:rPr lang="nl-NL" sz="2800" dirty="0" smtClean="0">
                <a:solidFill>
                  <a:srgbClr val="FF0000"/>
                </a:solidFill>
                <a:latin typeface="Times New Roman"/>
                <a:cs typeface="Times New Roman"/>
              </a:rPr>
              <a:t>4.15</a:t>
            </a:r>
            <a:r>
              <a:rPr lang="nl-NL" sz="2800" dirty="0">
                <a:solidFill>
                  <a:srgbClr val="FF0000"/>
                </a:solidFill>
                <a:latin typeface="Times New Roman"/>
                <a:cs typeface="Times New Roman"/>
              </a:rPr>
              <a:t>	</a:t>
            </a:r>
            <a:r>
              <a:rPr lang="nl-NL" sz="2800" dirty="0" smtClean="0">
                <a:solidFill>
                  <a:srgbClr val="FF0000"/>
                </a:solidFill>
                <a:latin typeface="Times New Roman"/>
                <a:cs typeface="Times New Roman"/>
              </a:rPr>
              <a:t>              0.72        </a:t>
            </a:r>
            <a:r>
              <a:rPr lang="nl-NL" sz="2800" dirty="0">
                <a:solidFill>
                  <a:srgbClr val="FF0000"/>
                </a:solidFill>
                <a:latin typeface="Times New Roman"/>
                <a:cs typeface="Times New Roman"/>
              </a:rPr>
              <a:t>	5.78	</a:t>
            </a:r>
            <a:r>
              <a:rPr lang="nl-NL" sz="2800" dirty="0" smtClean="0">
                <a:solidFill>
                  <a:srgbClr val="FF0000"/>
                </a:solidFill>
                <a:latin typeface="Times New Roman"/>
                <a:cs typeface="Times New Roman"/>
              </a:rPr>
              <a:t>          &lt;</a:t>
            </a:r>
            <a:r>
              <a:rPr lang="nl-NL" sz="2800" dirty="0">
                <a:solidFill>
                  <a:srgbClr val="FF0000"/>
                </a:solidFill>
                <a:latin typeface="Times New Roman"/>
                <a:cs typeface="Times New Roman"/>
              </a:rPr>
              <a:t>.0001*</a:t>
            </a:r>
            <a:r>
              <a:rPr lang="nl-NL" sz="2800" dirty="0">
                <a:latin typeface="Times New Roman"/>
                <a:cs typeface="Times New Roman"/>
              </a:rPr>
              <a:t>	</a:t>
            </a:r>
          </a:p>
        </p:txBody>
      </p:sp>
      <p:sp>
        <p:nvSpPr>
          <p:cNvPr id="17" name="TextBox 16"/>
          <p:cNvSpPr txBox="1"/>
          <p:nvPr/>
        </p:nvSpPr>
        <p:spPr>
          <a:xfrm>
            <a:off x="20988534" y="12642530"/>
            <a:ext cx="9062341" cy="2246769"/>
          </a:xfrm>
          <a:prstGeom prst="rect">
            <a:avLst/>
          </a:prstGeom>
          <a:noFill/>
        </p:spPr>
        <p:txBody>
          <a:bodyPr wrap="square" rtlCol="0">
            <a:spAutoFit/>
          </a:bodyPr>
          <a:lstStyle/>
          <a:p>
            <a:r>
              <a:rPr lang="en-US" sz="2800" dirty="0" smtClean="0">
                <a:latin typeface="Times New Roman"/>
                <a:cs typeface="Times New Roman"/>
              </a:rPr>
              <a:t>Figure 2: The above figure shows the relationship between δ</a:t>
            </a:r>
            <a:r>
              <a:rPr lang="en-US" sz="2800" baseline="30000" dirty="0" smtClean="0">
                <a:latin typeface="Times New Roman"/>
                <a:cs typeface="Times New Roman"/>
              </a:rPr>
              <a:t>15</a:t>
            </a:r>
            <a:r>
              <a:rPr lang="en-US" sz="2800" dirty="0">
                <a:latin typeface="Times New Roman"/>
                <a:cs typeface="Times New Roman"/>
              </a:rPr>
              <a:t>N</a:t>
            </a:r>
            <a:r>
              <a:rPr lang="en-US" sz="2800" dirty="0" smtClean="0">
                <a:latin typeface="Times New Roman"/>
                <a:cs typeface="Times New Roman"/>
              </a:rPr>
              <a:t> and </a:t>
            </a:r>
            <a:r>
              <a:rPr lang="en-US" sz="2800" dirty="0" smtClean="0">
                <a:latin typeface="Times New Roman"/>
                <a:cs typeface="Times New Roman"/>
              </a:rPr>
              <a:t>δ</a:t>
            </a:r>
            <a:r>
              <a:rPr lang="en-US" sz="2800" baseline="30000" dirty="0" smtClean="0">
                <a:latin typeface="Times New Roman"/>
                <a:cs typeface="Times New Roman"/>
              </a:rPr>
              <a:t>13</a:t>
            </a:r>
            <a:r>
              <a:rPr lang="en-US" sz="2800" dirty="0">
                <a:latin typeface="Times New Roman"/>
                <a:cs typeface="Times New Roman"/>
              </a:rPr>
              <a:t>C for Arctic Ground Squirrel (AGS) hair, scat and three potential food sources. </a:t>
            </a:r>
            <a:r>
              <a:rPr lang="en-US" sz="2800" dirty="0" smtClean="0">
                <a:latin typeface="Times New Roman"/>
                <a:cs typeface="Times New Roman"/>
              </a:rPr>
              <a:t>The plot includes the </a:t>
            </a:r>
            <a:r>
              <a:rPr lang="en-US" sz="2800" dirty="0">
                <a:latin typeface="Times New Roman"/>
                <a:cs typeface="Times New Roman"/>
              </a:rPr>
              <a:t>average δ</a:t>
            </a:r>
            <a:r>
              <a:rPr lang="en-US" sz="2800" baseline="30000" dirty="0">
                <a:latin typeface="Times New Roman"/>
                <a:cs typeface="Times New Roman"/>
              </a:rPr>
              <a:t>15</a:t>
            </a:r>
            <a:r>
              <a:rPr lang="en-US" sz="2800" dirty="0">
                <a:latin typeface="Times New Roman"/>
                <a:cs typeface="Times New Roman"/>
              </a:rPr>
              <a:t>N and </a:t>
            </a:r>
            <a:r>
              <a:rPr lang="en-US" sz="2800" dirty="0" smtClean="0">
                <a:latin typeface="Times New Roman"/>
                <a:cs typeface="Times New Roman"/>
              </a:rPr>
              <a:t>δ</a:t>
            </a:r>
            <a:r>
              <a:rPr lang="en-US" sz="2800" baseline="30000" dirty="0" smtClean="0">
                <a:latin typeface="Times New Roman"/>
                <a:cs typeface="Times New Roman"/>
              </a:rPr>
              <a:t>13</a:t>
            </a:r>
            <a:r>
              <a:rPr lang="en-US" sz="2800" dirty="0" smtClean="0">
                <a:latin typeface="Times New Roman"/>
                <a:cs typeface="Times New Roman"/>
              </a:rPr>
              <a:t>C for </a:t>
            </a:r>
            <a:r>
              <a:rPr lang="en-US" sz="2800" dirty="0" smtClean="0">
                <a:latin typeface="Times New Roman"/>
                <a:cs typeface="Times New Roman"/>
              </a:rPr>
              <a:t>both the Atigun and Toolik sites using the feces analysis results. </a:t>
            </a:r>
            <a:endParaRPr lang="en-US" sz="2800" dirty="0">
              <a:latin typeface="Times New Roman"/>
              <a:cs typeface="Times New Roman"/>
            </a:endParaRPr>
          </a:p>
        </p:txBody>
      </p:sp>
      <p:sp>
        <p:nvSpPr>
          <p:cNvPr id="19" name="TextBox 18"/>
          <p:cNvSpPr txBox="1"/>
          <p:nvPr/>
        </p:nvSpPr>
        <p:spPr>
          <a:xfrm>
            <a:off x="20350595" y="5304193"/>
            <a:ext cx="496113" cy="6124754"/>
          </a:xfrm>
          <a:prstGeom prst="rect">
            <a:avLst/>
          </a:prstGeom>
          <a:noFill/>
        </p:spPr>
        <p:txBody>
          <a:bodyPr wrap="square" rtlCol="0">
            <a:spAutoFit/>
          </a:bodyPr>
          <a:lstStyle/>
          <a:p>
            <a:r>
              <a:rPr lang="en-US" sz="2800" dirty="0" smtClean="0">
                <a:latin typeface="Times New Roman"/>
                <a:cs typeface="Times New Roman"/>
              </a:rPr>
              <a:t>|</a:t>
            </a:r>
          </a:p>
          <a:p>
            <a:r>
              <a:rPr lang="en-US" sz="2800" dirty="0" smtClean="0">
                <a:latin typeface="Times New Roman"/>
                <a:cs typeface="Times New Roman"/>
              </a:rPr>
              <a:t>|</a:t>
            </a:r>
          </a:p>
          <a:p>
            <a:r>
              <a:rPr lang="en-US" sz="2800" dirty="0" smtClean="0">
                <a:latin typeface="Times New Roman"/>
                <a:cs typeface="Times New Roman"/>
              </a:rPr>
              <a:t>|</a:t>
            </a:r>
          </a:p>
          <a:p>
            <a:r>
              <a:rPr lang="en-US" sz="2800" dirty="0" smtClean="0">
                <a:latin typeface="Times New Roman"/>
                <a:cs typeface="Times New Roman"/>
              </a:rPr>
              <a:t>|</a:t>
            </a:r>
          </a:p>
          <a:p>
            <a:r>
              <a:rPr lang="en-US" sz="2800" dirty="0" smtClean="0">
                <a:latin typeface="Times New Roman"/>
                <a:cs typeface="Times New Roman"/>
              </a:rPr>
              <a:t>|</a:t>
            </a:r>
          </a:p>
          <a:p>
            <a:r>
              <a:rPr lang="en-US" sz="2800" dirty="0" smtClean="0">
                <a:latin typeface="Times New Roman"/>
                <a:cs typeface="Times New Roman"/>
              </a:rPr>
              <a:t>|</a:t>
            </a:r>
          </a:p>
          <a:p>
            <a:r>
              <a:rPr lang="en-US" sz="2800" dirty="0" smtClean="0">
                <a:latin typeface="Times New Roman"/>
                <a:cs typeface="Times New Roman"/>
              </a:rPr>
              <a:t>|     </a:t>
            </a:r>
          </a:p>
          <a:p>
            <a:r>
              <a:rPr lang="en-US" sz="2800" dirty="0">
                <a:latin typeface="Times New Roman"/>
                <a:cs typeface="Times New Roman"/>
              </a:rPr>
              <a:t>|</a:t>
            </a:r>
          </a:p>
          <a:p>
            <a:r>
              <a:rPr lang="en-US" sz="2800" dirty="0">
                <a:latin typeface="Times New Roman"/>
                <a:cs typeface="Times New Roman"/>
              </a:rPr>
              <a:t>|</a:t>
            </a:r>
          </a:p>
          <a:p>
            <a:r>
              <a:rPr lang="en-US" sz="2800" dirty="0">
                <a:latin typeface="Times New Roman"/>
                <a:cs typeface="Times New Roman"/>
              </a:rPr>
              <a:t>|</a:t>
            </a:r>
          </a:p>
          <a:p>
            <a:r>
              <a:rPr lang="en-US" sz="2800" dirty="0">
                <a:latin typeface="Times New Roman"/>
                <a:cs typeface="Times New Roman"/>
              </a:rPr>
              <a:t>|</a:t>
            </a:r>
          </a:p>
          <a:p>
            <a:r>
              <a:rPr lang="en-US" sz="2800" dirty="0">
                <a:latin typeface="Times New Roman"/>
                <a:cs typeface="Times New Roman"/>
              </a:rPr>
              <a:t>|</a:t>
            </a:r>
          </a:p>
          <a:p>
            <a:r>
              <a:rPr lang="en-US" sz="2800" dirty="0">
                <a:latin typeface="Times New Roman"/>
                <a:cs typeface="Times New Roman"/>
              </a:rPr>
              <a:t>|</a:t>
            </a:r>
          </a:p>
          <a:p>
            <a:r>
              <a:rPr lang="en-US" sz="2800" dirty="0">
                <a:latin typeface="Times New Roman"/>
                <a:cs typeface="Times New Roman"/>
              </a:rPr>
              <a:t>| </a:t>
            </a:r>
          </a:p>
        </p:txBody>
      </p:sp>
      <p:pic>
        <p:nvPicPr>
          <p:cNvPr id="32" name="Picture 31" descr="toolik squirrel-2-Art-July2013.jp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830197" y="22434723"/>
            <a:ext cx="6220678" cy="3806550"/>
          </a:xfrm>
          <a:prstGeom prst="rect">
            <a:avLst/>
          </a:prstGeom>
        </p:spPr>
      </p:pic>
      <p:pic>
        <p:nvPicPr>
          <p:cNvPr id="31" name="Picture 30" descr="arcticgroundsquirrel_largemap-AlaskaRange.jp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1110479" y="22434723"/>
            <a:ext cx="6001612" cy="3806550"/>
          </a:xfrm>
          <a:prstGeom prst="rect">
            <a:avLst/>
          </a:prstGeom>
        </p:spPr>
      </p:pic>
      <p:pic>
        <p:nvPicPr>
          <p:cNvPr id="33" name="Picture 32" descr="AGS-Toolik_camp.jpg"/>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1110479" y="27626267"/>
            <a:ext cx="6001612" cy="3448849"/>
          </a:xfrm>
          <a:prstGeom prst="rect">
            <a:avLst/>
          </a:prstGeom>
        </p:spPr>
      </p:pic>
      <p:pic>
        <p:nvPicPr>
          <p:cNvPr id="34" name="Picture 33" descr="AGS-W_Atigun.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7349883" y="22434724"/>
            <a:ext cx="6001424" cy="8640393"/>
          </a:xfrm>
          <a:prstGeom prst="rect">
            <a:avLst/>
          </a:prstGeom>
        </p:spPr>
      </p:pic>
      <p:pic>
        <p:nvPicPr>
          <p:cNvPr id="35" name="Picture 34" descr="Spermophilus_parryii_(eating_mushroom).jpg"/>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3830197" y="27626269"/>
            <a:ext cx="4153146" cy="3448848"/>
          </a:xfrm>
          <a:prstGeom prst="rect">
            <a:avLst/>
          </a:prstGeom>
        </p:spPr>
      </p:pic>
      <p:sp>
        <p:nvSpPr>
          <p:cNvPr id="36" name="TextBox 35"/>
          <p:cNvSpPr txBox="1"/>
          <p:nvPr/>
        </p:nvSpPr>
        <p:spPr>
          <a:xfrm>
            <a:off x="11110479" y="26241272"/>
            <a:ext cx="6049790" cy="1384995"/>
          </a:xfrm>
          <a:prstGeom prst="rect">
            <a:avLst/>
          </a:prstGeom>
          <a:noFill/>
        </p:spPr>
        <p:txBody>
          <a:bodyPr wrap="square" rtlCol="0">
            <a:spAutoFit/>
          </a:bodyPr>
          <a:lstStyle/>
          <a:p>
            <a:r>
              <a:rPr lang="en-US" sz="2800" dirty="0" smtClean="0">
                <a:latin typeface="Times New Roman"/>
                <a:cs typeface="Times New Roman"/>
              </a:rPr>
              <a:t>Figure 3: The above figure marks the areas in which Arctic Ground Squirrels are commonly found in Alaska</a:t>
            </a:r>
            <a:endParaRPr lang="en-US" sz="2800" dirty="0">
              <a:latin typeface="Times New Roman"/>
              <a:cs typeface="Times New Roman"/>
            </a:endParaRPr>
          </a:p>
        </p:txBody>
      </p:sp>
      <p:sp>
        <p:nvSpPr>
          <p:cNvPr id="37" name="TextBox 36"/>
          <p:cNvSpPr txBox="1"/>
          <p:nvPr/>
        </p:nvSpPr>
        <p:spPr>
          <a:xfrm>
            <a:off x="11233204" y="30968463"/>
            <a:ext cx="6001611" cy="954107"/>
          </a:xfrm>
          <a:prstGeom prst="rect">
            <a:avLst/>
          </a:prstGeom>
          <a:noFill/>
        </p:spPr>
        <p:txBody>
          <a:bodyPr wrap="square" rtlCol="0">
            <a:spAutoFit/>
          </a:bodyPr>
          <a:lstStyle/>
          <a:p>
            <a:r>
              <a:rPr lang="en-US" sz="2800" dirty="0" smtClean="0">
                <a:latin typeface="Times New Roman"/>
                <a:cs typeface="Times New Roman"/>
              </a:rPr>
              <a:t>Figure 4: The above figure shows burrows located at the Toolik field site. </a:t>
            </a:r>
            <a:endParaRPr lang="en-US" sz="2800" dirty="0">
              <a:latin typeface="Times New Roman"/>
              <a:cs typeface="Times New Roman"/>
            </a:endParaRPr>
          </a:p>
        </p:txBody>
      </p:sp>
      <p:sp>
        <p:nvSpPr>
          <p:cNvPr id="38" name="TextBox 37"/>
          <p:cNvSpPr txBox="1"/>
          <p:nvPr/>
        </p:nvSpPr>
        <p:spPr>
          <a:xfrm>
            <a:off x="17349883" y="30968463"/>
            <a:ext cx="6001424" cy="954107"/>
          </a:xfrm>
          <a:prstGeom prst="rect">
            <a:avLst/>
          </a:prstGeom>
          <a:noFill/>
        </p:spPr>
        <p:txBody>
          <a:bodyPr wrap="square" rtlCol="0">
            <a:spAutoFit/>
          </a:bodyPr>
          <a:lstStyle/>
          <a:p>
            <a:r>
              <a:rPr lang="en-US" sz="2800" dirty="0" smtClean="0">
                <a:latin typeface="Times New Roman"/>
                <a:cs typeface="Times New Roman"/>
              </a:rPr>
              <a:t>Figure 5: The above figure shows a plot of the Atigun field site.</a:t>
            </a:r>
            <a:endParaRPr lang="en-US" sz="2800" dirty="0">
              <a:latin typeface="Times New Roman"/>
              <a:cs typeface="Times New Roman"/>
            </a:endParaRPr>
          </a:p>
        </p:txBody>
      </p:sp>
      <p:sp>
        <p:nvSpPr>
          <p:cNvPr id="39" name="TextBox 38"/>
          <p:cNvSpPr txBox="1"/>
          <p:nvPr/>
        </p:nvSpPr>
        <p:spPr>
          <a:xfrm>
            <a:off x="23830197" y="26241273"/>
            <a:ext cx="6285942" cy="1384995"/>
          </a:xfrm>
          <a:prstGeom prst="rect">
            <a:avLst/>
          </a:prstGeom>
          <a:noFill/>
        </p:spPr>
        <p:txBody>
          <a:bodyPr wrap="square" rtlCol="0">
            <a:spAutoFit/>
          </a:bodyPr>
          <a:lstStyle/>
          <a:p>
            <a:r>
              <a:rPr lang="en-US" sz="2800" dirty="0" smtClean="0">
                <a:latin typeface="Times New Roman"/>
                <a:cs typeface="Times New Roman"/>
              </a:rPr>
              <a:t>Figure 6: The above figure is a picture of an Arctic Ground Squirrel looking for danger.</a:t>
            </a:r>
            <a:endParaRPr lang="en-US" sz="2800" dirty="0">
              <a:latin typeface="Times New Roman"/>
              <a:cs typeface="Times New Roman"/>
            </a:endParaRPr>
          </a:p>
        </p:txBody>
      </p:sp>
      <p:sp>
        <p:nvSpPr>
          <p:cNvPr id="40" name="TextBox 39"/>
          <p:cNvSpPr txBox="1"/>
          <p:nvPr/>
        </p:nvSpPr>
        <p:spPr>
          <a:xfrm>
            <a:off x="27983342" y="27646563"/>
            <a:ext cx="2496657" cy="3539431"/>
          </a:xfrm>
          <a:prstGeom prst="rect">
            <a:avLst/>
          </a:prstGeom>
          <a:noFill/>
        </p:spPr>
        <p:txBody>
          <a:bodyPr wrap="square" rtlCol="0">
            <a:spAutoFit/>
          </a:bodyPr>
          <a:lstStyle/>
          <a:p>
            <a:r>
              <a:rPr lang="en-US" sz="2800" dirty="0" smtClean="0">
                <a:latin typeface="Times New Roman"/>
                <a:cs typeface="Times New Roman"/>
              </a:rPr>
              <a:t>Figure 7: The figure to the left is a picture of an Arctic Ground Squirrel feeding on Leccinum</a:t>
            </a:r>
            <a:r>
              <a:rPr lang="en-US" sz="2800" dirty="0">
                <a:latin typeface="Times New Roman"/>
                <a:cs typeface="Times New Roman"/>
              </a:rPr>
              <a:t> </a:t>
            </a:r>
            <a:r>
              <a:rPr lang="en-US" sz="2800" dirty="0" smtClean="0">
                <a:latin typeface="Times New Roman"/>
                <a:cs typeface="Times New Roman"/>
              </a:rPr>
              <a:t>mushroom</a:t>
            </a:r>
            <a:endParaRPr lang="en-US" sz="2800" dirty="0">
              <a:latin typeface="Times New Roman"/>
              <a:cs typeface="Times New Roman"/>
            </a:endParaRPr>
          </a:p>
        </p:txBody>
      </p:sp>
      <p:sp>
        <p:nvSpPr>
          <p:cNvPr id="12" name="TextBox 11"/>
          <p:cNvSpPr txBox="1"/>
          <p:nvPr/>
        </p:nvSpPr>
        <p:spPr>
          <a:xfrm>
            <a:off x="31298530" y="21548371"/>
            <a:ext cx="12316528" cy="6586419"/>
          </a:xfrm>
          <a:prstGeom prst="rect">
            <a:avLst/>
          </a:prstGeom>
          <a:solidFill>
            <a:schemeClr val="accent5">
              <a:lumMod val="20000"/>
              <a:lumOff val="80000"/>
            </a:schemeClr>
          </a:solidFill>
          <a:ln w="63500">
            <a:solidFill>
              <a:schemeClr val="accent3">
                <a:lumMod val="50000"/>
              </a:schemeClr>
            </a:solidFill>
          </a:ln>
        </p:spPr>
        <p:txBody>
          <a:bodyPr wrap="square" rtlCol="0">
            <a:spAutoFit/>
          </a:bodyPr>
          <a:lstStyle/>
          <a:p>
            <a:pPr marL="153988"/>
            <a:r>
              <a:rPr lang="en-US" sz="4400" b="1" u="sng" dirty="0">
                <a:latin typeface="Times New Roman"/>
                <a:cs typeface="Times New Roman"/>
              </a:rPr>
              <a:t>Future </a:t>
            </a:r>
            <a:r>
              <a:rPr lang="en-US" sz="4400" b="1" u="sng" dirty="0" smtClean="0">
                <a:latin typeface="Times New Roman"/>
                <a:cs typeface="Times New Roman"/>
              </a:rPr>
              <a:t>Research</a:t>
            </a:r>
          </a:p>
          <a:p>
            <a:pPr marL="103188"/>
            <a:endParaRPr lang="en-US" sz="1200" b="1" u="sng" dirty="0" smtClean="0">
              <a:latin typeface="Times New Roman"/>
              <a:cs typeface="Times New Roman"/>
            </a:endParaRPr>
          </a:p>
          <a:p>
            <a:pPr marL="560388" indent="-457200">
              <a:buFontTx/>
              <a:buChar char="-"/>
            </a:pPr>
            <a:r>
              <a:rPr lang="en-US" sz="2800" dirty="0" smtClean="0">
                <a:latin typeface="Times New Roman"/>
                <a:cs typeface="Times New Roman"/>
              </a:rPr>
              <a:t>To </a:t>
            </a:r>
            <a:r>
              <a:rPr lang="en-US" sz="2800" dirty="0">
                <a:latin typeface="Times New Roman"/>
                <a:cs typeface="Times New Roman"/>
              </a:rPr>
              <a:t>take this research even further it would be a good idea to run similar analyses on </a:t>
            </a:r>
            <a:r>
              <a:rPr lang="en-US" sz="2800" dirty="0" smtClean="0">
                <a:latin typeface="Times New Roman"/>
                <a:cs typeface="Times New Roman"/>
              </a:rPr>
              <a:t>collagen and </a:t>
            </a:r>
            <a:r>
              <a:rPr lang="en-US" sz="2800" dirty="0">
                <a:latin typeface="Times New Roman"/>
                <a:cs typeface="Times New Roman"/>
              </a:rPr>
              <a:t>hair samples. </a:t>
            </a:r>
            <a:endParaRPr lang="en-US" sz="2800" dirty="0" smtClean="0">
              <a:latin typeface="Times New Roman"/>
              <a:cs typeface="Times New Roman"/>
            </a:endParaRPr>
          </a:p>
          <a:p>
            <a:pPr marL="560388" indent="-457200">
              <a:buFontTx/>
              <a:buChar char="-"/>
            </a:pPr>
            <a:r>
              <a:rPr lang="en-US" sz="2800" dirty="0" smtClean="0">
                <a:latin typeface="Times New Roman"/>
                <a:cs typeface="Times New Roman"/>
              </a:rPr>
              <a:t>By performing the same tests on collagen and hair samples and then comparing the results to what was found during the feces analysis, uncertainty can be reduced and accuracy can be improved. </a:t>
            </a:r>
          </a:p>
          <a:p>
            <a:pPr marL="560388" indent="-457200">
              <a:buFontTx/>
              <a:buChar char="-"/>
            </a:pPr>
            <a:r>
              <a:rPr lang="en-US" sz="2800" dirty="0" smtClean="0">
                <a:latin typeface="Times New Roman"/>
                <a:cs typeface="Times New Roman"/>
              </a:rPr>
              <a:t>Future samples </a:t>
            </a:r>
            <a:r>
              <a:rPr lang="en-US" sz="2800" dirty="0">
                <a:latin typeface="Times New Roman"/>
                <a:cs typeface="Times New Roman"/>
              </a:rPr>
              <a:t>should be collected evenly amongst sites. Having very few Toolik samples and many Atigun samples made it very difficult to discover significance or lack thereof. </a:t>
            </a:r>
            <a:endParaRPr lang="en-US" sz="2800" dirty="0" smtClean="0">
              <a:latin typeface="Times New Roman"/>
              <a:cs typeface="Times New Roman"/>
            </a:endParaRPr>
          </a:p>
          <a:p>
            <a:pPr marL="560388" indent="-457200">
              <a:buFontTx/>
              <a:buChar char="-"/>
            </a:pPr>
            <a:r>
              <a:rPr lang="en-US" sz="2800" dirty="0" smtClean="0">
                <a:latin typeface="Times New Roman"/>
                <a:cs typeface="Times New Roman"/>
              </a:rPr>
              <a:t>What </a:t>
            </a:r>
            <a:r>
              <a:rPr lang="en-US" sz="2800" dirty="0">
                <a:latin typeface="Times New Roman"/>
                <a:cs typeface="Times New Roman"/>
              </a:rPr>
              <a:t>may also improve the study would be increasing the number of individuals sampled. The larger the sample size the more precise the data and findings will become. More information will provide added evidence to proving or disproving any further </a:t>
            </a:r>
            <a:r>
              <a:rPr lang="en-US" sz="2800" dirty="0" smtClean="0">
                <a:latin typeface="Times New Roman"/>
                <a:cs typeface="Times New Roman"/>
              </a:rPr>
              <a:t>hypotheses </a:t>
            </a:r>
            <a:r>
              <a:rPr lang="en-US" sz="2800" dirty="0">
                <a:latin typeface="Times New Roman"/>
                <a:cs typeface="Times New Roman"/>
              </a:rPr>
              <a:t>regarding the Arctic Ground Squirrel </a:t>
            </a:r>
            <a:r>
              <a:rPr lang="en-US" sz="2800" dirty="0" smtClean="0">
                <a:latin typeface="Times New Roman"/>
                <a:cs typeface="Times New Roman"/>
              </a:rPr>
              <a:t>diets.</a:t>
            </a:r>
          </a:p>
          <a:p>
            <a:pPr marL="103188"/>
            <a:endParaRPr lang="en-US" sz="3000" dirty="0">
              <a:latin typeface="Times New Roman"/>
              <a:cs typeface="Times New Roman"/>
            </a:endParaRPr>
          </a:p>
        </p:txBody>
      </p:sp>
      <p:pic>
        <p:nvPicPr>
          <p:cNvPr id="16" name="Picture 15" descr="logo.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10022" y="364751"/>
            <a:ext cx="2986399" cy="3318221"/>
          </a:xfrm>
          <a:prstGeom prst="rect">
            <a:avLst/>
          </a:prstGeom>
        </p:spPr>
      </p:pic>
      <p:pic>
        <p:nvPicPr>
          <p:cNvPr id="41" name="Picture 40" descr="logo.png"/>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629536" y="364751"/>
            <a:ext cx="2986399" cy="3318221"/>
          </a:xfrm>
          <a:prstGeom prst="rect">
            <a:avLst/>
          </a:prstGeom>
        </p:spPr>
      </p:pic>
      <p:graphicFrame>
        <p:nvGraphicFramePr>
          <p:cNvPr id="43" name="Chart 42"/>
          <p:cNvGraphicFramePr>
            <a:graphicFrameLocks/>
          </p:cNvGraphicFramePr>
          <p:nvPr>
            <p:extLst>
              <p:ext uri="{D42A27DB-BD31-4B8C-83A1-F6EECF244321}">
                <p14:modId xmlns:p14="http://schemas.microsoft.com/office/powerpoint/2010/main" val="1384752213"/>
              </p:ext>
            </p:extLst>
          </p:nvPr>
        </p:nvGraphicFramePr>
        <p:xfrm>
          <a:off x="11233204" y="5304192"/>
          <a:ext cx="8788264" cy="7338337"/>
        </p:xfrm>
        <a:graphic>
          <a:graphicData uri="http://schemas.openxmlformats.org/drawingml/2006/chart">
            <c:chart xmlns:c="http://schemas.openxmlformats.org/drawingml/2006/chart" xmlns:r="http://schemas.openxmlformats.org/officeDocument/2006/relationships" r:id="rId10"/>
          </a:graphicData>
        </a:graphic>
      </p:graphicFrame>
      <p:pic>
        <p:nvPicPr>
          <p:cNvPr id="5" name="Picture 4" descr="AGS-ScatIsotopes.GIF"/>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20990374" y="5304192"/>
            <a:ext cx="9060501" cy="7338337"/>
          </a:xfrm>
          <a:prstGeom prst="rect">
            <a:avLst/>
          </a:prstGeom>
        </p:spPr>
      </p:pic>
    </p:spTree>
    <p:extLst>
      <p:ext uri="{BB962C8B-B14F-4D97-AF65-F5344CB8AC3E}">
        <p14:creationId xmlns:p14="http://schemas.microsoft.com/office/powerpoint/2010/main" val="627391789"/>
      </p:ext>
    </p:extLst>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3928</TotalTime>
  <Words>1230</Words>
  <Application>Microsoft Macintosh PowerPoint</Application>
  <PresentationFormat>Custom</PresentationFormat>
  <Paragraphs>175</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Isotopic Analysis of Arctic Ground Squirrel Scat And Potential Food Sources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Temperature and Pressure Effects on Methane Ebullition in Three Subarctic Environments</dc:title>
  <dc:creator>Ashley Lang</dc:creator>
  <cp:lastModifiedBy>Andrew Ford</cp:lastModifiedBy>
  <cp:revision>164</cp:revision>
  <dcterms:created xsi:type="dcterms:W3CDTF">2013-06-07T19:37:12Z</dcterms:created>
  <dcterms:modified xsi:type="dcterms:W3CDTF">2014-04-24T16:43:42Z</dcterms:modified>
</cp:coreProperties>
</file>