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ppt/theme/themeOverride1.xml" ContentType="application/vnd.openxmlformats-officedocument.themeOverride+xml"/>
  <Override PartName="/ppt/charts/chart2.xml" ContentType="application/vnd.openxmlformats-officedocument.drawingml.chart+xml"/>
  <Override PartName="/ppt/theme/themeOverride2.xml" ContentType="application/vnd.openxmlformats-officedocument.themeOverride+xml"/>
  <Override PartName="/ppt/charts/chart3.xml" ContentType="application/vnd.openxmlformats-officedocument.drawingml.chart+xml"/>
  <Override PartName="/ppt/theme/themeOverride3.xml" ContentType="application/vnd.openxmlformats-officedocument.themeOverride+xml"/>
  <Override PartName="/ppt/charts/chart4.xml" ContentType="application/vnd.openxmlformats-officedocument.drawingml.chart+xml"/>
  <Override PartName="/ppt/theme/themeOverride4.xml" ContentType="application/vnd.openxmlformats-officedocument.themeOverride+xml"/>
  <Override PartName="/ppt/charts/chart5.xml" ContentType="application/vnd.openxmlformats-officedocument.drawingml.chart+xml"/>
  <Override PartName="/ppt/theme/themeOverride5.xml" ContentType="application/vnd.openxmlformats-officedocument.themeOverride+xml"/>
  <Override PartName="/ppt/charts/chart6.xml" ContentType="application/vnd.openxmlformats-officedocument.drawingml.chart+xml"/>
  <Override PartName="/ppt/theme/themeOverride6.xml" ContentType="application/vnd.openxmlformats-officedocument.themeOverr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
  </p:notesMasterIdLst>
  <p:handoutMasterIdLst>
    <p:handoutMasterId r:id="rId4"/>
  </p:handoutMasterIdLst>
  <p:sldIdLst>
    <p:sldId id="256" r:id="rId2"/>
  </p:sldIdLst>
  <p:sldSz cx="43891200" cy="32918400"/>
  <p:notesSz cx="7010400" cy="9236075"/>
  <p:defaultTextStyle>
    <a:defPPr>
      <a:defRPr lang="en-US"/>
    </a:defPPr>
    <a:lvl1pPr algn="l" rtl="0" fontAlgn="base">
      <a:spcBef>
        <a:spcPct val="0"/>
      </a:spcBef>
      <a:spcAft>
        <a:spcPct val="0"/>
      </a:spcAft>
      <a:defRPr sz="2400" kern="1200">
        <a:solidFill>
          <a:schemeClr val="tx1"/>
        </a:solidFill>
        <a:latin typeface="Calibri" pitchFamily="34" charset="0"/>
        <a:ea typeface="+mn-ea"/>
        <a:cs typeface="Arial" charset="0"/>
      </a:defRPr>
    </a:lvl1pPr>
    <a:lvl2pPr marL="457200" algn="l" rtl="0" fontAlgn="base">
      <a:spcBef>
        <a:spcPct val="0"/>
      </a:spcBef>
      <a:spcAft>
        <a:spcPct val="0"/>
      </a:spcAft>
      <a:defRPr sz="2400" kern="1200">
        <a:solidFill>
          <a:schemeClr val="tx1"/>
        </a:solidFill>
        <a:latin typeface="Calibri" pitchFamily="34" charset="0"/>
        <a:ea typeface="+mn-ea"/>
        <a:cs typeface="Arial" charset="0"/>
      </a:defRPr>
    </a:lvl2pPr>
    <a:lvl3pPr marL="914400" algn="l" rtl="0" fontAlgn="base">
      <a:spcBef>
        <a:spcPct val="0"/>
      </a:spcBef>
      <a:spcAft>
        <a:spcPct val="0"/>
      </a:spcAft>
      <a:defRPr sz="2400" kern="1200">
        <a:solidFill>
          <a:schemeClr val="tx1"/>
        </a:solidFill>
        <a:latin typeface="Calibri" pitchFamily="34" charset="0"/>
        <a:ea typeface="+mn-ea"/>
        <a:cs typeface="Arial" charset="0"/>
      </a:defRPr>
    </a:lvl3pPr>
    <a:lvl4pPr marL="1371600" algn="l" rtl="0" fontAlgn="base">
      <a:spcBef>
        <a:spcPct val="0"/>
      </a:spcBef>
      <a:spcAft>
        <a:spcPct val="0"/>
      </a:spcAft>
      <a:defRPr sz="2400" kern="1200">
        <a:solidFill>
          <a:schemeClr val="tx1"/>
        </a:solidFill>
        <a:latin typeface="Calibri" pitchFamily="34" charset="0"/>
        <a:ea typeface="+mn-ea"/>
        <a:cs typeface="Arial" charset="0"/>
      </a:defRPr>
    </a:lvl4pPr>
    <a:lvl5pPr marL="1828800" algn="l" rtl="0" fontAlgn="base">
      <a:spcBef>
        <a:spcPct val="0"/>
      </a:spcBef>
      <a:spcAft>
        <a:spcPct val="0"/>
      </a:spcAft>
      <a:defRPr sz="2400" kern="1200">
        <a:solidFill>
          <a:schemeClr val="tx1"/>
        </a:solidFill>
        <a:latin typeface="Calibri" pitchFamily="34" charset="0"/>
        <a:ea typeface="+mn-ea"/>
        <a:cs typeface="Arial" charset="0"/>
      </a:defRPr>
    </a:lvl5pPr>
    <a:lvl6pPr marL="2286000" algn="l" defTabSz="914400" rtl="0" eaLnBrk="1" latinLnBrk="0" hangingPunct="1">
      <a:defRPr sz="2400" kern="1200">
        <a:solidFill>
          <a:schemeClr val="tx1"/>
        </a:solidFill>
        <a:latin typeface="Calibri" pitchFamily="34" charset="0"/>
        <a:ea typeface="+mn-ea"/>
        <a:cs typeface="Arial" charset="0"/>
      </a:defRPr>
    </a:lvl6pPr>
    <a:lvl7pPr marL="2743200" algn="l" defTabSz="914400" rtl="0" eaLnBrk="1" latinLnBrk="0" hangingPunct="1">
      <a:defRPr sz="2400" kern="1200">
        <a:solidFill>
          <a:schemeClr val="tx1"/>
        </a:solidFill>
        <a:latin typeface="Calibri" pitchFamily="34" charset="0"/>
        <a:ea typeface="+mn-ea"/>
        <a:cs typeface="Arial" charset="0"/>
      </a:defRPr>
    </a:lvl7pPr>
    <a:lvl8pPr marL="3200400" algn="l" defTabSz="914400" rtl="0" eaLnBrk="1" latinLnBrk="0" hangingPunct="1">
      <a:defRPr sz="2400" kern="1200">
        <a:solidFill>
          <a:schemeClr val="tx1"/>
        </a:solidFill>
        <a:latin typeface="Calibri" pitchFamily="34" charset="0"/>
        <a:ea typeface="+mn-ea"/>
        <a:cs typeface="Arial" charset="0"/>
      </a:defRPr>
    </a:lvl8pPr>
    <a:lvl9pPr marL="3657600" algn="l" defTabSz="914400" rtl="0" eaLnBrk="1" latinLnBrk="0" hangingPunct="1">
      <a:defRPr sz="2400" kern="1200">
        <a:solidFill>
          <a:schemeClr val="tx1"/>
        </a:solidFill>
        <a:latin typeface="Calibri" pitchFamily="34" charset="0"/>
        <a:ea typeface="+mn-ea"/>
        <a:cs typeface="Arial" charset="0"/>
      </a:defRPr>
    </a:lvl9pPr>
  </p:defaultTextStyle>
  <p:extLst>
    <p:ext uri="{EFAFB233-063F-42B5-8137-9DF3F51BA10A}">
      <p15:sldGuideLst xmlns="" xmlns:p15="http://schemas.microsoft.com/office/powerpoint/2012/main">
        <p15:guide id="1" orient="horz" pos="10368">
          <p15:clr>
            <a:srgbClr val="A4A3A4"/>
          </p15:clr>
        </p15:guide>
        <p15:guide id="2" pos="13824">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3300"/>
    <a:srgbClr val="000000"/>
    <a:srgbClr val="3333CC"/>
    <a:srgbClr val="000099"/>
    <a:srgbClr val="66FF33"/>
    <a:srgbClr val="969696"/>
    <a:srgbClr val="A50021"/>
    <a:srgbClr val="767E6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vertBarState="minimized">
    <p:restoredLeft sz="15620" autoAdjust="0"/>
    <p:restoredTop sz="98579" autoAdjust="0"/>
  </p:normalViewPr>
  <p:slideViewPr>
    <p:cSldViewPr>
      <p:cViewPr>
        <p:scale>
          <a:sx n="20" d="100"/>
          <a:sy n="20" d="100"/>
        </p:scale>
        <p:origin x="-1020" y="-72"/>
      </p:cViewPr>
      <p:guideLst>
        <p:guide orient="horz" pos="10368"/>
        <p:guide pos="13824"/>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notesMaster" Target="notesMasters/notesMaster1.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handoutMaster" Target="handoutMasters/handoutMaster1.xml"/></Relationships>
</file>

<file path=ppt/charts/_rels/chart1.xml.rels><?xml version="1.0" encoding="UTF-8" standalone="yes"?>
<Relationships xmlns="http://schemas.openxmlformats.org/package/2006/relationships"><Relationship Id="rId2" Type="http://schemas.openxmlformats.org/officeDocument/2006/relationships/oleObject" Target="file:///C:\Users\LocalUser\Downloads\Joe%20Ergosterol%20match%20up%204-8%20(1).xlsx" TargetMode="External"/><Relationship Id="rId1" Type="http://schemas.openxmlformats.org/officeDocument/2006/relationships/themeOverride" Target="../theme/themeOverride1.xml"/></Relationships>
</file>

<file path=ppt/charts/_rels/chart2.xml.rels><?xml version="1.0" encoding="UTF-8" standalone="yes"?>
<Relationships xmlns="http://schemas.openxmlformats.org/package/2006/relationships"><Relationship Id="rId2" Type="http://schemas.openxmlformats.org/officeDocument/2006/relationships/oleObject" Target="file:///C:\Users\LocalUser\Downloads\Joe%20Ergosterol%20match%20up%204-8%20(1).xlsx" TargetMode="External"/><Relationship Id="rId1" Type="http://schemas.openxmlformats.org/officeDocument/2006/relationships/themeOverride" Target="../theme/themeOverride2.xml"/></Relationships>
</file>

<file path=ppt/charts/_rels/chart3.xml.rels><?xml version="1.0" encoding="UTF-8" standalone="yes"?>
<Relationships xmlns="http://schemas.openxmlformats.org/package/2006/relationships"><Relationship Id="rId2" Type="http://schemas.openxmlformats.org/officeDocument/2006/relationships/oleObject" Target="file:///C:\Users\LocalUser\Downloads\Joe%20Ergosterol%20match%20up%204-8%20(1).xlsx" TargetMode="External"/><Relationship Id="rId1" Type="http://schemas.openxmlformats.org/officeDocument/2006/relationships/themeOverride" Target="../theme/themeOverride3.xml"/></Relationships>
</file>

<file path=ppt/charts/_rels/chart4.xml.rels><?xml version="1.0" encoding="UTF-8" standalone="yes"?>
<Relationships xmlns="http://schemas.openxmlformats.org/package/2006/relationships"><Relationship Id="rId2" Type="http://schemas.openxmlformats.org/officeDocument/2006/relationships/oleObject" Target="file:///C:\Users\LocalUser\Downloads\Joe%20Ergosterol%20match%20up%204-8%20(1).xlsx" TargetMode="External"/><Relationship Id="rId1" Type="http://schemas.openxmlformats.org/officeDocument/2006/relationships/themeOverride" Target="../theme/themeOverride4.xml"/></Relationships>
</file>

<file path=ppt/charts/_rels/chart5.xml.rels><?xml version="1.0" encoding="UTF-8" standalone="yes"?>
<Relationships xmlns="http://schemas.openxmlformats.org/package/2006/relationships"><Relationship Id="rId2" Type="http://schemas.openxmlformats.org/officeDocument/2006/relationships/oleObject" Target="file:///C:\Users\LocalUser\Downloads\Copy%20of%20Ergosterol%20with%20some%20production%20equations%20(1).xlsx" TargetMode="External"/><Relationship Id="rId1" Type="http://schemas.openxmlformats.org/officeDocument/2006/relationships/themeOverride" Target="../theme/themeOverride5.xml"/></Relationships>
</file>

<file path=ppt/charts/_rels/chart6.xml.rels><?xml version="1.0" encoding="UTF-8" standalone="yes"?>
<Relationships xmlns="http://schemas.openxmlformats.org/package/2006/relationships"><Relationship Id="rId2" Type="http://schemas.openxmlformats.org/officeDocument/2006/relationships/oleObject" Target="file:///C:\Users\LocalUser\Downloads\Copy%20of%20Ergosterol%20with%20some%20production%20equations%20(1).xlsx" TargetMode="External"/><Relationship Id="rId1" Type="http://schemas.openxmlformats.org/officeDocument/2006/relationships/themeOverride" Target="../theme/themeOverride6.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barChart>
        <c:barDir val="col"/>
        <c:grouping val="clustered"/>
        <c:varyColors val="0"/>
        <c:ser>
          <c:idx val="0"/>
          <c:order val="0"/>
          <c:tx>
            <c:strRef>
              <c:f>Sheet6!$F$18</c:f>
              <c:strCache>
                <c:ptCount val="1"/>
                <c:pt idx="0">
                  <c:v>Open</c:v>
                </c:pt>
              </c:strCache>
            </c:strRef>
          </c:tx>
          <c:spPr>
            <a:solidFill>
              <a:schemeClr val="bg2"/>
            </a:solidFill>
            <a:ln>
              <a:solidFill>
                <a:sysClr val="windowText" lastClr="000000"/>
              </a:solidFill>
            </a:ln>
          </c:spPr>
          <c:invertIfNegative val="0"/>
          <c:cat>
            <c:strRef>
              <c:f>Sheet6!$A$19:$A$24</c:f>
              <c:strCache>
                <c:ptCount val="6"/>
                <c:pt idx="0">
                  <c:v>10T</c:v>
                </c:pt>
                <c:pt idx="1">
                  <c:v>6N</c:v>
                </c:pt>
                <c:pt idx="2">
                  <c:v>32P</c:v>
                </c:pt>
                <c:pt idx="3">
                  <c:v>9D</c:v>
                </c:pt>
                <c:pt idx="4">
                  <c:v>C2</c:v>
                </c:pt>
                <c:pt idx="5">
                  <c:v>14Z</c:v>
                </c:pt>
              </c:strCache>
            </c:strRef>
          </c:cat>
          <c:val>
            <c:numRef>
              <c:f>Sheet6!$F$19:$F$24</c:f>
              <c:numCache>
                <c:formatCode>0.00</c:formatCode>
                <c:ptCount val="6"/>
                <c:pt idx="0">
                  <c:v>29.933307969780905</c:v>
                </c:pt>
                <c:pt idx="1">
                  <c:v>21.332380693892084</c:v>
                </c:pt>
                <c:pt idx="2">
                  <c:v>15.458437882758881</c:v>
                </c:pt>
                <c:pt idx="3">
                  <c:v>14.904584526969611</c:v>
                </c:pt>
                <c:pt idx="4">
                  <c:v>20.208384283247039</c:v>
                </c:pt>
                <c:pt idx="5">
                  <c:v>4.8007216581341243</c:v>
                </c:pt>
              </c:numCache>
            </c:numRef>
          </c:val>
        </c:ser>
        <c:ser>
          <c:idx val="1"/>
          <c:order val="1"/>
          <c:tx>
            <c:strRef>
              <c:f>Sheet6!$G$18</c:f>
              <c:strCache>
                <c:ptCount val="1"/>
                <c:pt idx="0">
                  <c:v>Closed</c:v>
                </c:pt>
              </c:strCache>
            </c:strRef>
          </c:tx>
          <c:spPr>
            <a:solidFill>
              <a:schemeClr val="tx1"/>
            </a:solidFill>
            <a:ln>
              <a:solidFill>
                <a:sysClr val="windowText" lastClr="000000"/>
              </a:solidFill>
            </a:ln>
          </c:spPr>
          <c:invertIfNegative val="0"/>
          <c:cat>
            <c:strRef>
              <c:f>Sheet6!$A$19:$A$24</c:f>
              <c:strCache>
                <c:ptCount val="6"/>
                <c:pt idx="0">
                  <c:v>10T</c:v>
                </c:pt>
                <c:pt idx="1">
                  <c:v>6N</c:v>
                </c:pt>
                <c:pt idx="2">
                  <c:v>32P</c:v>
                </c:pt>
                <c:pt idx="3">
                  <c:v>9D</c:v>
                </c:pt>
                <c:pt idx="4">
                  <c:v>C2</c:v>
                </c:pt>
                <c:pt idx="5">
                  <c:v>14Z</c:v>
                </c:pt>
              </c:strCache>
            </c:strRef>
          </c:cat>
          <c:val>
            <c:numRef>
              <c:f>Sheet6!$G$19:$G$24</c:f>
              <c:numCache>
                <c:formatCode>0.00</c:formatCode>
                <c:ptCount val="6"/>
                <c:pt idx="0">
                  <c:v>24.235366696357104</c:v>
                </c:pt>
                <c:pt idx="1">
                  <c:v>21.701318107680766</c:v>
                </c:pt>
                <c:pt idx="2">
                  <c:v>12.861528908145516</c:v>
                </c:pt>
                <c:pt idx="3">
                  <c:v>14.179242540630616</c:v>
                </c:pt>
                <c:pt idx="4">
                  <c:v>19.903483470775036</c:v>
                </c:pt>
                <c:pt idx="5">
                  <c:v>5.788861877071823</c:v>
                </c:pt>
              </c:numCache>
            </c:numRef>
          </c:val>
        </c:ser>
        <c:dLbls>
          <c:showLegendKey val="0"/>
          <c:showVal val="0"/>
          <c:showCatName val="0"/>
          <c:showSerName val="0"/>
          <c:showPercent val="0"/>
          <c:showBubbleSize val="0"/>
        </c:dLbls>
        <c:gapWidth val="150"/>
        <c:axId val="32961664"/>
        <c:axId val="32963584"/>
      </c:barChart>
      <c:catAx>
        <c:axId val="32961664"/>
        <c:scaling>
          <c:orientation val="minMax"/>
        </c:scaling>
        <c:delete val="0"/>
        <c:axPos val="b"/>
        <c:title>
          <c:tx>
            <c:rich>
              <a:bodyPr/>
              <a:lstStyle/>
              <a:p>
                <a:pPr>
                  <a:defRPr sz="2000">
                    <a:latin typeface="Calibri" panose="020F0502020204030204" pitchFamily="34" charset="0"/>
                  </a:defRPr>
                </a:pPr>
                <a:r>
                  <a:rPr lang="en-US" sz="2000">
                    <a:latin typeface="Calibri" panose="020F0502020204030204" pitchFamily="34" charset="0"/>
                  </a:rPr>
                  <a:t>Site Organic Soils</a:t>
                </a:r>
              </a:p>
            </c:rich>
          </c:tx>
          <c:layout/>
          <c:overlay val="0"/>
        </c:title>
        <c:majorTickMark val="out"/>
        <c:minorTickMark val="none"/>
        <c:tickLblPos val="nextTo"/>
        <c:txPr>
          <a:bodyPr/>
          <a:lstStyle/>
          <a:p>
            <a:pPr>
              <a:defRPr sz="2000">
                <a:latin typeface="Calibri" panose="020F0502020204030204" pitchFamily="34" charset="0"/>
              </a:defRPr>
            </a:pPr>
            <a:endParaRPr lang="en-US"/>
          </a:p>
        </c:txPr>
        <c:crossAx val="32963584"/>
        <c:crosses val="autoZero"/>
        <c:auto val="1"/>
        <c:lblAlgn val="ctr"/>
        <c:lblOffset val="100"/>
        <c:noMultiLvlLbl val="0"/>
      </c:catAx>
      <c:valAx>
        <c:axId val="32963584"/>
        <c:scaling>
          <c:orientation val="minMax"/>
        </c:scaling>
        <c:delete val="0"/>
        <c:axPos val="l"/>
        <c:majorGridlines/>
        <c:title>
          <c:tx>
            <c:rich>
              <a:bodyPr rot="-5400000" vert="horz"/>
              <a:lstStyle/>
              <a:p>
                <a:pPr>
                  <a:defRPr sz="2000">
                    <a:latin typeface="Calibri" panose="020F0502020204030204" pitchFamily="34" charset="0"/>
                  </a:defRPr>
                </a:pPr>
                <a:r>
                  <a:rPr lang="en-US" sz="2000">
                    <a:latin typeface="Calibri" panose="020F0502020204030204" pitchFamily="34" charset="0"/>
                  </a:rPr>
                  <a:t>mg fungal biomass/ g organic matter</a:t>
                </a:r>
              </a:p>
            </c:rich>
          </c:tx>
          <c:layout/>
          <c:overlay val="0"/>
        </c:title>
        <c:numFmt formatCode="0.00" sourceLinked="1"/>
        <c:majorTickMark val="out"/>
        <c:minorTickMark val="none"/>
        <c:tickLblPos val="nextTo"/>
        <c:txPr>
          <a:bodyPr/>
          <a:lstStyle/>
          <a:p>
            <a:pPr>
              <a:defRPr sz="2000">
                <a:latin typeface="Calibri" panose="020F0502020204030204" pitchFamily="34" charset="0"/>
              </a:defRPr>
            </a:pPr>
            <a:endParaRPr lang="en-US"/>
          </a:p>
        </c:txPr>
        <c:crossAx val="32961664"/>
        <c:crosses val="autoZero"/>
        <c:crossBetween val="between"/>
      </c:valAx>
      <c:spPr>
        <a:solidFill>
          <a:srgbClr val="FFFFFF"/>
        </a:solidFill>
      </c:spPr>
    </c:plotArea>
    <c:legend>
      <c:legendPos val="r"/>
      <c:layout/>
      <c:overlay val="0"/>
      <c:txPr>
        <a:bodyPr/>
        <a:lstStyle/>
        <a:p>
          <a:pPr>
            <a:defRPr sz="2000">
              <a:latin typeface="Calibri" panose="020F0502020204030204" pitchFamily="34" charset="0"/>
            </a:defRPr>
          </a:pPr>
          <a:endParaRPr lang="en-US"/>
        </a:p>
      </c:txPr>
    </c:legend>
    <c:plotVisOnly val="1"/>
    <c:dispBlanksAs val="gap"/>
    <c:showDLblsOverMax val="0"/>
  </c:chart>
  <c:spPr>
    <a:solidFill>
      <a:srgbClr val="FFFFFF"/>
    </a:solidFill>
  </c:spPr>
  <c:externalData r:id="rId2">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barChart>
        <c:barDir val="col"/>
        <c:grouping val="clustered"/>
        <c:varyColors val="0"/>
        <c:ser>
          <c:idx val="0"/>
          <c:order val="0"/>
          <c:tx>
            <c:strRef>
              <c:f>Sheet6!$B$18</c:f>
              <c:strCache>
                <c:ptCount val="1"/>
                <c:pt idx="0">
                  <c:v>Open</c:v>
                </c:pt>
              </c:strCache>
            </c:strRef>
          </c:tx>
          <c:spPr>
            <a:solidFill>
              <a:schemeClr val="bg2"/>
            </a:solidFill>
            <a:ln>
              <a:solidFill>
                <a:sysClr val="windowText" lastClr="000000"/>
              </a:solidFill>
            </a:ln>
          </c:spPr>
          <c:invertIfNegative val="0"/>
          <c:cat>
            <c:strRef>
              <c:f>Sheet6!$A$19:$A$24</c:f>
              <c:strCache>
                <c:ptCount val="6"/>
                <c:pt idx="0">
                  <c:v>10T</c:v>
                </c:pt>
                <c:pt idx="1">
                  <c:v>6N</c:v>
                </c:pt>
                <c:pt idx="2">
                  <c:v>32P</c:v>
                </c:pt>
                <c:pt idx="3">
                  <c:v>9D</c:v>
                </c:pt>
                <c:pt idx="4">
                  <c:v>C2</c:v>
                </c:pt>
                <c:pt idx="5">
                  <c:v>14Z</c:v>
                </c:pt>
              </c:strCache>
            </c:strRef>
          </c:cat>
          <c:val>
            <c:numRef>
              <c:f>Sheet6!$B$19:$B$24</c:f>
              <c:numCache>
                <c:formatCode>0.00</c:formatCode>
                <c:ptCount val="6"/>
                <c:pt idx="0">
                  <c:v>22.706932361368359</c:v>
                </c:pt>
                <c:pt idx="1">
                  <c:v>8.5170714668496768</c:v>
                </c:pt>
                <c:pt idx="2">
                  <c:v>10.757083565547708</c:v>
                </c:pt>
                <c:pt idx="3">
                  <c:v>11.043186083178901</c:v>
                </c:pt>
                <c:pt idx="4">
                  <c:v>12.333154715629052</c:v>
                </c:pt>
                <c:pt idx="5">
                  <c:v>5.7729283464196186</c:v>
                </c:pt>
              </c:numCache>
            </c:numRef>
          </c:val>
        </c:ser>
        <c:ser>
          <c:idx val="1"/>
          <c:order val="1"/>
          <c:tx>
            <c:strRef>
              <c:f>Sheet6!$C$18</c:f>
              <c:strCache>
                <c:ptCount val="1"/>
                <c:pt idx="0">
                  <c:v>Closed</c:v>
                </c:pt>
              </c:strCache>
            </c:strRef>
          </c:tx>
          <c:spPr>
            <a:solidFill>
              <a:schemeClr val="tx1"/>
            </a:solidFill>
            <a:ln>
              <a:solidFill>
                <a:sysClr val="windowText" lastClr="000000"/>
              </a:solidFill>
            </a:ln>
          </c:spPr>
          <c:invertIfNegative val="0"/>
          <c:cat>
            <c:strRef>
              <c:f>Sheet6!$A$19:$A$24</c:f>
              <c:strCache>
                <c:ptCount val="6"/>
                <c:pt idx="0">
                  <c:v>10T</c:v>
                </c:pt>
                <c:pt idx="1">
                  <c:v>6N</c:v>
                </c:pt>
                <c:pt idx="2">
                  <c:v>32P</c:v>
                </c:pt>
                <c:pt idx="3">
                  <c:v>9D</c:v>
                </c:pt>
                <c:pt idx="4">
                  <c:v>C2</c:v>
                </c:pt>
                <c:pt idx="5">
                  <c:v>14Z</c:v>
                </c:pt>
              </c:strCache>
            </c:strRef>
          </c:cat>
          <c:val>
            <c:numRef>
              <c:f>Sheet6!$C$19:$C$24</c:f>
              <c:numCache>
                <c:formatCode>0.00</c:formatCode>
                <c:ptCount val="6"/>
                <c:pt idx="0">
                  <c:v>13.771108446671578</c:v>
                </c:pt>
                <c:pt idx="1">
                  <c:v>7.2026480964828599</c:v>
                </c:pt>
                <c:pt idx="2">
                  <c:v>7.5592821920311914</c:v>
                </c:pt>
                <c:pt idx="3">
                  <c:v>7.9076720578446</c:v>
                </c:pt>
                <c:pt idx="4">
                  <c:v>10.755246511502678</c:v>
                </c:pt>
                <c:pt idx="5">
                  <c:v>3.8136461040244831</c:v>
                </c:pt>
              </c:numCache>
            </c:numRef>
          </c:val>
        </c:ser>
        <c:dLbls>
          <c:showLegendKey val="0"/>
          <c:showVal val="0"/>
          <c:showCatName val="0"/>
          <c:showSerName val="0"/>
          <c:showPercent val="0"/>
          <c:showBubbleSize val="0"/>
        </c:dLbls>
        <c:gapWidth val="150"/>
        <c:axId val="32813824"/>
        <c:axId val="32815744"/>
      </c:barChart>
      <c:catAx>
        <c:axId val="32813824"/>
        <c:scaling>
          <c:orientation val="minMax"/>
        </c:scaling>
        <c:delete val="0"/>
        <c:axPos val="b"/>
        <c:title>
          <c:tx>
            <c:rich>
              <a:bodyPr/>
              <a:lstStyle/>
              <a:p>
                <a:pPr>
                  <a:defRPr sz="2000">
                    <a:latin typeface="Calibri" panose="020F0502020204030204" pitchFamily="34" charset="0"/>
                  </a:defRPr>
                </a:pPr>
                <a:r>
                  <a:rPr lang="en-US" sz="2000">
                    <a:latin typeface="Calibri" panose="020F0502020204030204" pitchFamily="34" charset="0"/>
                  </a:rPr>
                  <a:t>Site Mineral Soils</a:t>
                </a:r>
              </a:p>
            </c:rich>
          </c:tx>
          <c:layout/>
          <c:overlay val="0"/>
        </c:title>
        <c:majorTickMark val="out"/>
        <c:minorTickMark val="none"/>
        <c:tickLblPos val="nextTo"/>
        <c:txPr>
          <a:bodyPr/>
          <a:lstStyle/>
          <a:p>
            <a:pPr>
              <a:defRPr sz="2000">
                <a:latin typeface="Calibri" panose="020F0502020204030204" pitchFamily="34" charset="0"/>
              </a:defRPr>
            </a:pPr>
            <a:endParaRPr lang="en-US"/>
          </a:p>
        </c:txPr>
        <c:crossAx val="32815744"/>
        <c:crosses val="autoZero"/>
        <c:auto val="1"/>
        <c:lblAlgn val="ctr"/>
        <c:lblOffset val="100"/>
        <c:noMultiLvlLbl val="0"/>
      </c:catAx>
      <c:valAx>
        <c:axId val="32815744"/>
        <c:scaling>
          <c:orientation val="minMax"/>
        </c:scaling>
        <c:delete val="0"/>
        <c:axPos val="l"/>
        <c:majorGridlines/>
        <c:title>
          <c:tx>
            <c:rich>
              <a:bodyPr rot="-5400000" vert="horz"/>
              <a:lstStyle/>
              <a:p>
                <a:pPr>
                  <a:defRPr sz="2000">
                    <a:latin typeface="Calibri" panose="020F0502020204030204" pitchFamily="34" charset="0"/>
                  </a:defRPr>
                </a:pPr>
                <a:r>
                  <a:rPr lang="en-US" sz="2000">
                    <a:latin typeface="Calibri" panose="020F0502020204030204" pitchFamily="34" charset="0"/>
                  </a:rPr>
                  <a:t>mg fungal biomass/ g organic matter</a:t>
                </a:r>
              </a:p>
            </c:rich>
          </c:tx>
          <c:layout/>
          <c:overlay val="0"/>
        </c:title>
        <c:numFmt formatCode="0.00" sourceLinked="1"/>
        <c:majorTickMark val="out"/>
        <c:minorTickMark val="none"/>
        <c:tickLblPos val="nextTo"/>
        <c:txPr>
          <a:bodyPr/>
          <a:lstStyle/>
          <a:p>
            <a:pPr>
              <a:defRPr sz="2000">
                <a:latin typeface="Calibri" panose="020F0502020204030204" pitchFamily="34" charset="0"/>
              </a:defRPr>
            </a:pPr>
            <a:endParaRPr lang="en-US"/>
          </a:p>
        </c:txPr>
        <c:crossAx val="32813824"/>
        <c:crosses val="autoZero"/>
        <c:crossBetween val="between"/>
      </c:valAx>
    </c:plotArea>
    <c:legend>
      <c:legendPos val="r"/>
      <c:layout/>
      <c:overlay val="0"/>
      <c:txPr>
        <a:bodyPr/>
        <a:lstStyle/>
        <a:p>
          <a:pPr>
            <a:defRPr sz="2000">
              <a:latin typeface="Calibri" panose="020F0502020204030204" pitchFamily="34" charset="0"/>
            </a:defRPr>
          </a:pPr>
          <a:endParaRPr lang="en-US"/>
        </a:p>
      </c:txPr>
    </c:legend>
    <c:plotVisOnly val="1"/>
    <c:dispBlanksAs val="gap"/>
    <c:showDLblsOverMax val="0"/>
  </c:chart>
  <c:spPr>
    <a:solidFill>
      <a:srgbClr val="FFFFFF"/>
    </a:solidFill>
  </c:spPr>
  <c:externalData r:id="rId2">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barChart>
        <c:barDir val="col"/>
        <c:grouping val="clustered"/>
        <c:varyColors val="0"/>
        <c:ser>
          <c:idx val="0"/>
          <c:order val="0"/>
          <c:tx>
            <c:strRef>
              <c:f>Sheet6!$D$18</c:f>
              <c:strCache>
                <c:ptCount val="1"/>
                <c:pt idx="0">
                  <c:v>Open</c:v>
                </c:pt>
              </c:strCache>
            </c:strRef>
          </c:tx>
          <c:spPr>
            <a:solidFill>
              <a:schemeClr val="bg2"/>
            </a:solidFill>
            <a:ln>
              <a:solidFill>
                <a:sysClr val="windowText" lastClr="000000"/>
              </a:solidFill>
            </a:ln>
          </c:spPr>
          <c:invertIfNegative val="0"/>
          <c:cat>
            <c:strRef>
              <c:f>Sheet6!$A$19:$A$24</c:f>
              <c:strCache>
                <c:ptCount val="6"/>
                <c:pt idx="0">
                  <c:v>10T</c:v>
                </c:pt>
                <c:pt idx="1">
                  <c:v>6N</c:v>
                </c:pt>
                <c:pt idx="2">
                  <c:v>32P</c:v>
                </c:pt>
                <c:pt idx="3">
                  <c:v>9D</c:v>
                </c:pt>
                <c:pt idx="4">
                  <c:v>C2</c:v>
                </c:pt>
                <c:pt idx="5">
                  <c:v>14Z</c:v>
                </c:pt>
              </c:strCache>
            </c:strRef>
          </c:cat>
          <c:val>
            <c:numRef>
              <c:f>Sheet6!$D$19:$D$24</c:f>
              <c:numCache>
                <c:formatCode>0.00</c:formatCode>
                <c:ptCount val="6"/>
                <c:pt idx="0">
                  <c:v>3.8523896211935393</c:v>
                </c:pt>
                <c:pt idx="1">
                  <c:v>1.3361718424554543</c:v>
                </c:pt>
                <c:pt idx="2">
                  <c:v>1.9334447936107177</c:v>
                </c:pt>
                <c:pt idx="3">
                  <c:v>1.1361544098159475</c:v>
                </c:pt>
                <c:pt idx="4">
                  <c:v>1.3590507673694516</c:v>
                </c:pt>
                <c:pt idx="5">
                  <c:v>0.76937281584101569</c:v>
                </c:pt>
              </c:numCache>
            </c:numRef>
          </c:val>
        </c:ser>
        <c:ser>
          <c:idx val="1"/>
          <c:order val="1"/>
          <c:tx>
            <c:strRef>
              <c:f>Sheet6!$E$18</c:f>
              <c:strCache>
                <c:ptCount val="1"/>
                <c:pt idx="0">
                  <c:v>Closed</c:v>
                </c:pt>
              </c:strCache>
            </c:strRef>
          </c:tx>
          <c:spPr>
            <a:solidFill>
              <a:schemeClr val="tx1"/>
            </a:solidFill>
            <a:ln>
              <a:solidFill>
                <a:sysClr val="windowText" lastClr="000000"/>
              </a:solidFill>
            </a:ln>
          </c:spPr>
          <c:invertIfNegative val="0"/>
          <c:cat>
            <c:strRef>
              <c:f>Sheet6!$A$19:$A$24</c:f>
              <c:strCache>
                <c:ptCount val="6"/>
                <c:pt idx="0">
                  <c:v>10T</c:v>
                </c:pt>
                <c:pt idx="1">
                  <c:v>6N</c:v>
                </c:pt>
                <c:pt idx="2">
                  <c:v>32P</c:v>
                </c:pt>
                <c:pt idx="3">
                  <c:v>9D</c:v>
                </c:pt>
                <c:pt idx="4">
                  <c:v>C2</c:v>
                </c:pt>
                <c:pt idx="5">
                  <c:v>14Z</c:v>
                </c:pt>
              </c:strCache>
            </c:strRef>
          </c:cat>
          <c:val>
            <c:numRef>
              <c:f>Sheet6!$E$19:$E$24</c:f>
              <c:numCache>
                <c:formatCode>0.00</c:formatCode>
                <c:ptCount val="6"/>
                <c:pt idx="0">
                  <c:v>1.8227239304306104</c:v>
                </c:pt>
                <c:pt idx="1">
                  <c:v>1.4667953423527464</c:v>
                </c:pt>
                <c:pt idx="2">
                  <c:v>1.2202624175738079</c:v>
                </c:pt>
                <c:pt idx="3">
                  <c:v>0.62234768370775562</c:v>
                </c:pt>
                <c:pt idx="4">
                  <c:v>0.89913480165286053</c:v>
                </c:pt>
                <c:pt idx="5">
                  <c:v>0.58863088933021201</c:v>
                </c:pt>
              </c:numCache>
            </c:numRef>
          </c:val>
        </c:ser>
        <c:dLbls>
          <c:showLegendKey val="0"/>
          <c:showVal val="0"/>
          <c:showCatName val="0"/>
          <c:showSerName val="0"/>
          <c:showPercent val="0"/>
          <c:showBubbleSize val="0"/>
        </c:dLbls>
        <c:gapWidth val="150"/>
        <c:axId val="32902528"/>
        <c:axId val="32908800"/>
      </c:barChart>
      <c:catAx>
        <c:axId val="32902528"/>
        <c:scaling>
          <c:orientation val="minMax"/>
        </c:scaling>
        <c:delete val="0"/>
        <c:axPos val="b"/>
        <c:title>
          <c:tx>
            <c:rich>
              <a:bodyPr/>
              <a:lstStyle/>
              <a:p>
                <a:pPr>
                  <a:defRPr sz="2000">
                    <a:latin typeface="Calibri" panose="020F0502020204030204" pitchFamily="34" charset="0"/>
                  </a:defRPr>
                </a:pPr>
                <a:r>
                  <a:rPr lang="en-US" sz="2000">
                    <a:latin typeface="Calibri" panose="020F0502020204030204" pitchFamily="34" charset="0"/>
                  </a:rPr>
                  <a:t>Site Mineral Soils</a:t>
                </a:r>
              </a:p>
            </c:rich>
          </c:tx>
          <c:layout/>
          <c:overlay val="0"/>
        </c:title>
        <c:majorTickMark val="out"/>
        <c:minorTickMark val="none"/>
        <c:tickLblPos val="nextTo"/>
        <c:txPr>
          <a:bodyPr/>
          <a:lstStyle/>
          <a:p>
            <a:pPr>
              <a:defRPr sz="2000">
                <a:latin typeface="Calibri" panose="020F0502020204030204" pitchFamily="34" charset="0"/>
              </a:defRPr>
            </a:pPr>
            <a:endParaRPr lang="en-US"/>
          </a:p>
        </c:txPr>
        <c:crossAx val="32908800"/>
        <c:crosses val="autoZero"/>
        <c:auto val="1"/>
        <c:lblAlgn val="ctr"/>
        <c:lblOffset val="100"/>
        <c:noMultiLvlLbl val="0"/>
      </c:catAx>
      <c:valAx>
        <c:axId val="32908800"/>
        <c:scaling>
          <c:orientation val="minMax"/>
        </c:scaling>
        <c:delete val="0"/>
        <c:axPos val="l"/>
        <c:majorGridlines/>
        <c:title>
          <c:tx>
            <c:rich>
              <a:bodyPr rot="-5400000" vert="horz"/>
              <a:lstStyle/>
              <a:p>
                <a:pPr>
                  <a:defRPr sz="2000">
                    <a:latin typeface="Calibri" panose="020F0502020204030204" pitchFamily="34" charset="0"/>
                  </a:defRPr>
                </a:pPr>
                <a:r>
                  <a:rPr lang="en-US" sz="2000">
                    <a:latin typeface="Calibri" panose="020F0502020204030204" pitchFamily="34" charset="0"/>
                  </a:rPr>
                  <a:t>mg fungal biomass/ g dry soil</a:t>
                </a:r>
              </a:p>
            </c:rich>
          </c:tx>
          <c:layout/>
          <c:overlay val="0"/>
        </c:title>
        <c:numFmt formatCode="0.00" sourceLinked="1"/>
        <c:majorTickMark val="out"/>
        <c:minorTickMark val="none"/>
        <c:tickLblPos val="nextTo"/>
        <c:txPr>
          <a:bodyPr/>
          <a:lstStyle/>
          <a:p>
            <a:pPr>
              <a:defRPr sz="2000">
                <a:latin typeface="Calibri" panose="020F0502020204030204" pitchFamily="34" charset="0"/>
              </a:defRPr>
            </a:pPr>
            <a:endParaRPr lang="en-US"/>
          </a:p>
        </c:txPr>
        <c:crossAx val="32902528"/>
        <c:crosses val="autoZero"/>
        <c:crossBetween val="between"/>
      </c:valAx>
    </c:plotArea>
    <c:legend>
      <c:legendPos val="r"/>
      <c:layout/>
      <c:overlay val="0"/>
      <c:txPr>
        <a:bodyPr/>
        <a:lstStyle/>
        <a:p>
          <a:pPr>
            <a:defRPr sz="2000">
              <a:latin typeface="Calibri" panose="020F0502020204030204" pitchFamily="34" charset="0"/>
            </a:defRPr>
          </a:pPr>
          <a:endParaRPr lang="en-US"/>
        </a:p>
      </c:txPr>
    </c:legend>
    <c:plotVisOnly val="1"/>
    <c:dispBlanksAs val="gap"/>
    <c:showDLblsOverMax val="0"/>
  </c:chart>
  <c:spPr>
    <a:solidFill>
      <a:srgbClr val="FFFFFF"/>
    </a:solidFill>
  </c:spPr>
  <c:externalData r:id="rId2">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barChart>
        <c:barDir val="col"/>
        <c:grouping val="clustered"/>
        <c:varyColors val="0"/>
        <c:ser>
          <c:idx val="0"/>
          <c:order val="0"/>
          <c:tx>
            <c:strRef>
              <c:f>Sheet6!$H$18</c:f>
              <c:strCache>
                <c:ptCount val="1"/>
                <c:pt idx="0">
                  <c:v>Open</c:v>
                </c:pt>
              </c:strCache>
            </c:strRef>
          </c:tx>
          <c:spPr>
            <a:solidFill>
              <a:schemeClr val="bg2"/>
            </a:solidFill>
            <a:ln>
              <a:solidFill>
                <a:sysClr val="windowText" lastClr="000000"/>
              </a:solidFill>
            </a:ln>
          </c:spPr>
          <c:invertIfNegative val="0"/>
          <c:cat>
            <c:strRef>
              <c:f>Sheet6!$A$19:$A$24</c:f>
              <c:strCache>
                <c:ptCount val="6"/>
                <c:pt idx="0">
                  <c:v>10T</c:v>
                </c:pt>
                <c:pt idx="1">
                  <c:v>6N</c:v>
                </c:pt>
                <c:pt idx="2">
                  <c:v>32P</c:v>
                </c:pt>
                <c:pt idx="3">
                  <c:v>9D</c:v>
                </c:pt>
                <c:pt idx="4">
                  <c:v>C2</c:v>
                </c:pt>
                <c:pt idx="5">
                  <c:v>14Z</c:v>
                </c:pt>
              </c:strCache>
            </c:strRef>
          </c:cat>
          <c:val>
            <c:numRef>
              <c:f>Sheet6!$H$19:$H$24</c:f>
              <c:numCache>
                <c:formatCode>0.00</c:formatCode>
                <c:ptCount val="6"/>
                <c:pt idx="0">
                  <c:v>18.829493134915268</c:v>
                </c:pt>
                <c:pt idx="1">
                  <c:v>16.803130775117616</c:v>
                </c:pt>
                <c:pt idx="2">
                  <c:v>9.1954907396184797</c:v>
                </c:pt>
                <c:pt idx="3">
                  <c:v>4.267642239820324</c:v>
                </c:pt>
                <c:pt idx="4">
                  <c:v>8.806555584405185</c:v>
                </c:pt>
                <c:pt idx="5">
                  <c:v>0.98006821543673217</c:v>
                </c:pt>
              </c:numCache>
            </c:numRef>
          </c:val>
        </c:ser>
        <c:ser>
          <c:idx val="1"/>
          <c:order val="1"/>
          <c:tx>
            <c:strRef>
              <c:f>Sheet6!$I$18</c:f>
              <c:strCache>
                <c:ptCount val="1"/>
                <c:pt idx="0">
                  <c:v>Closed</c:v>
                </c:pt>
              </c:strCache>
            </c:strRef>
          </c:tx>
          <c:spPr>
            <a:solidFill>
              <a:schemeClr val="tx1"/>
            </a:solidFill>
            <a:ln>
              <a:solidFill>
                <a:sysClr val="windowText" lastClr="000000"/>
              </a:solidFill>
            </a:ln>
          </c:spPr>
          <c:invertIfNegative val="0"/>
          <c:cat>
            <c:strRef>
              <c:f>Sheet6!$A$19:$A$24</c:f>
              <c:strCache>
                <c:ptCount val="6"/>
                <c:pt idx="0">
                  <c:v>10T</c:v>
                </c:pt>
                <c:pt idx="1">
                  <c:v>6N</c:v>
                </c:pt>
                <c:pt idx="2">
                  <c:v>32P</c:v>
                </c:pt>
                <c:pt idx="3">
                  <c:v>9D</c:v>
                </c:pt>
                <c:pt idx="4">
                  <c:v>C2</c:v>
                </c:pt>
                <c:pt idx="5">
                  <c:v>14Z</c:v>
                </c:pt>
              </c:strCache>
            </c:strRef>
          </c:cat>
          <c:val>
            <c:numRef>
              <c:f>Sheet6!$I$19:$I$24</c:f>
              <c:numCache>
                <c:formatCode>0.00</c:formatCode>
                <c:ptCount val="6"/>
                <c:pt idx="0">
                  <c:v>18.989286646305128</c:v>
                </c:pt>
                <c:pt idx="1">
                  <c:v>13.426861349384506</c:v>
                </c:pt>
                <c:pt idx="2">
                  <c:v>8.7959930782566964</c:v>
                </c:pt>
                <c:pt idx="3">
                  <c:v>3.5209129974996776</c:v>
                </c:pt>
                <c:pt idx="4">
                  <c:v>9.415194028346459</c:v>
                </c:pt>
                <c:pt idx="5">
                  <c:v>1.4701482084406556</c:v>
                </c:pt>
              </c:numCache>
            </c:numRef>
          </c:val>
        </c:ser>
        <c:dLbls>
          <c:showLegendKey val="0"/>
          <c:showVal val="0"/>
          <c:showCatName val="0"/>
          <c:showSerName val="0"/>
          <c:showPercent val="0"/>
          <c:showBubbleSize val="0"/>
        </c:dLbls>
        <c:gapWidth val="150"/>
        <c:axId val="32942336"/>
        <c:axId val="32944512"/>
      </c:barChart>
      <c:catAx>
        <c:axId val="32942336"/>
        <c:scaling>
          <c:orientation val="minMax"/>
        </c:scaling>
        <c:delete val="0"/>
        <c:axPos val="b"/>
        <c:title>
          <c:tx>
            <c:rich>
              <a:bodyPr/>
              <a:lstStyle/>
              <a:p>
                <a:pPr>
                  <a:defRPr sz="2000">
                    <a:latin typeface="Calibri" panose="020F0502020204030204" pitchFamily="34" charset="0"/>
                  </a:defRPr>
                </a:pPr>
                <a:r>
                  <a:rPr lang="en-US" sz="2000">
                    <a:latin typeface="Calibri" panose="020F0502020204030204" pitchFamily="34" charset="0"/>
                  </a:rPr>
                  <a:t>Site Organic</a:t>
                </a:r>
                <a:r>
                  <a:rPr lang="en-US" sz="2000" baseline="0">
                    <a:latin typeface="Calibri" panose="020F0502020204030204" pitchFamily="34" charset="0"/>
                  </a:rPr>
                  <a:t> </a:t>
                </a:r>
                <a:r>
                  <a:rPr lang="en-US" sz="2000">
                    <a:latin typeface="Calibri" panose="020F0502020204030204" pitchFamily="34" charset="0"/>
                  </a:rPr>
                  <a:t>Soils</a:t>
                </a:r>
              </a:p>
            </c:rich>
          </c:tx>
          <c:layout/>
          <c:overlay val="0"/>
        </c:title>
        <c:majorTickMark val="out"/>
        <c:minorTickMark val="none"/>
        <c:tickLblPos val="nextTo"/>
        <c:txPr>
          <a:bodyPr/>
          <a:lstStyle/>
          <a:p>
            <a:pPr>
              <a:defRPr sz="2000">
                <a:latin typeface="Calibri" panose="020F0502020204030204" pitchFamily="34" charset="0"/>
              </a:defRPr>
            </a:pPr>
            <a:endParaRPr lang="en-US"/>
          </a:p>
        </c:txPr>
        <c:crossAx val="32944512"/>
        <c:crosses val="autoZero"/>
        <c:auto val="1"/>
        <c:lblAlgn val="ctr"/>
        <c:lblOffset val="100"/>
        <c:noMultiLvlLbl val="0"/>
      </c:catAx>
      <c:valAx>
        <c:axId val="32944512"/>
        <c:scaling>
          <c:orientation val="minMax"/>
        </c:scaling>
        <c:delete val="0"/>
        <c:axPos val="l"/>
        <c:majorGridlines/>
        <c:title>
          <c:tx>
            <c:rich>
              <a:bodyPr rot="-5400000" vert="horz"/>
              <a:lstStyle/>
              <a:p>
                <a:pPr>
                  <a:defRPr sz="2000">
                    <a:latin typeface="Calibri" panose="020F0502020204030204" pitchFamily="34" charset="0"/>
                  </a:defRPr>
                </a:pPr>
                <a:r>
                  <a:rPr lang="en-US" sz="2000">
                    <a:latin typeface="Calibri" panose="020F0502020204030204" pitchFamily="34" charset="0"/>
                  </a:rPr>
                  <a:t>mg fungal biomass/ g dry soil</a:t>
                </a:r>
              </a:p>
            </c:rich>
          </c:tx>
          <c:layout/>
          <c:overlay val="0"/>
        </c:title>
        <c:numFmt formatCode="0.00" sourceLinked="1"/>
        <c:majorTickMark val="out"/>
        <c:minorTickMark val="none"/>
        <c:tickLblPos val="nextTo"/>
        <c:txPr>
          <a:bodyPr/>
          <a:lstStyle/>
          <a:p>
            <a:pPr>
              <a:defRPr sz="2000">
                <a:latin typeface="Calibri" panose="020F0502020204030204" pitchFamily="34" charset="0"/>
              </a:defRPr>
            </a:pPr>
            <a:endParaRPr lang="en-US"/>
          </a:p>
        </c:txPr>
        <c:crossAx val="32942336"/>
        <c:crosses val="autoZero"/>
        <c:crossBetween val="between"/>
      </c:valAx>
    </c:plotArea>
    <c:legend>
      <c:legendPos val="r"/>
      <c:layout/>
      <c:overlay val="0"/>
      <c:txPr>
        <a:bodyPr/>
        <a:lstStyle/>
        <a:p>
          <a:pPr>
            <a:defRPr sz="2000">
              <a:latin typeface="Calibri" panose="020F0502020204030204" pitchFamily="34" charset="0"/>
            </a:defRPr>
          </a:pPr>
          <a:endParaRPr lang="en-US"/>
        </a:p>
      </c:txPr>
    </c:legend>
    <c:plotVisOnly val="1"/>
    <c:dispBlanksAs val="gap"/>
    <c:showDLblsOverMax val="0"/>
  </c:chart>
  <c:spPr>
    <a:solidFill>
      <a:srgbClr val="FFFFFF"/>
    </a:solidFill>
  </c:spPr>
  <c:externalData r:id="rId2">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barChart>
        <c:barDir val="col"/>
        <c:grouping val="clustered"/>
        <c:varyColors val="0"/>
        <c:ser>
          <c:idx val="0"/>
          <c:order val="0"/>
          <c:spPr>
            <a:solidFill>
              <a:schemeClr val="accent1"/>
            </a:solidFill>
            <a:ln>
              <a:noFill/>
            </a:ln>
            <a:effectLst/>
          </c:spPr>
          <c:invertIfNegative val="0"/>
          <c:dPt>
            <c:idx val="0"/>
            <c:invertIfNegative val="0"/>
            <c:bubble3D val="0"/>
            <c:spPr>
              <a:solidFill>
                <a:schemeClr val="accent6"/>
              </a:solidFill>
              <a:ln>
                <a:noFill/>
              </a:ln>
              <a:effectLst/>
            </c:spPr>
          </c:dPt>
          <c:dPt>
            <c:idx val="1"/>
            <c:invertIfNegative val="0"/>
            <c:bubble3D val="0"/>
            <c:spPr>
              <a:solidFill>
                <a:schemeClr val="accent6"/>
              </a:solidFill>
              <a:ln>
                <a:noFill/>
              </a:ln>
              <a:effectLst/>
            </c:spPr>
          </c:dPt>
          <c:dPt>
            <c:idx val="2"/>
            <c:invertIfNegative val="0"/>
            <c:bubble3D val="0"/>
            <c:spPr>
              <a:solidFill>
                <a:schemeClr val="accent5"/>
              </a:solidFill>
              <a:ln>
                <a:noFill/>
              </a:ln>
              <a:effectLst/>
            </c:spPr>
          </c:dPt>
          <c:dPt>
            <c:idx val="3"/>
            <c:invertIfNegative val="0"/>
            <c:bubble3D val="0"/>
            <c:spPr>
              <a:solidFill>
                <a:schemeClr val="accent4"/>
              </a:solidFill>
              <a:ln>
                <a:noFill/>
              </a:ln>
              <a:effectLst/>
            </c:spPr>
          </c:dPt>
          <c:dPt>
            <c:idx val="4"/>
            <c:invertIfNegative val="0"/>
            <c:bubble3D val="0"/>
            <c:spPr>
              <a:solidFill>
                <a:schemeClr val="accent2"/>
              </a:solidFill>
              <a:ln>
                <a:noFill/>
              </a:ln>
              <a:effectLst/>
            </c:spPr>
          </c:dPt>
          <c:dPt>
            <c:idx val="5"/>
            <c:invertIfNegative val="0"/>
            <c:bubble3D val="0"/>
            <c:spPr>
              <a:solidFill>
                <a:schemeClr val="accent2"/>
              </a:solidFill>
              <a:ln>
                <a:noFill/>
              </a:ln>
              <a:effectLst/>
            </c:spPr>
          </c:dPt>
          <c:cat>
            <c:strRef>
              <c:f>Sheet3!$A$30:$A$35</c:f>
              <c:strCache>
                <c:ptCount val="6"/>
                <c:pt idx="0">
                  <c:v>10T</c:v>
                </c:pt>
                <c:pt idx="1">
                  <c:v>6N</c:v>
                </c:pt>
                <c:pt idx="2">
                  <c:v>32P</c:v>
                </c:pt>
                <c:pt idx="3">
                  <c:v>9D</c:v>
                </c:pt>
                <c:pt idx="4">
                  <c:v>C2</c:v>
                </c:pt>
                <c:pt idx="5">
                  <c:v>14Z</c:v>
                </c:pt>
              </c:strCache>
            </c:strRef>
          </c:cat>
          <c:val>
            <c:numRef>
              <c:f>Sheet3!$H$30:$H$35</c:f>
              <c:numCache>
                <c:formatCode>0</c:formatCode>
                <c:ptCount val="6"/>
                <c:pt idx="0">
                  <c:v>608.40899089327775</c:v>
                </c:pt>
                <c:pt idx="1">
                  <c:v>574.70264396528353</c:v>
                </c:pt>
                <c:pt idx="2">
                  <c:v>295.76001294424196</c:v>
                </c:pt>
                <c:pt idx="3">
                  <c:v>278.58101309096895</c:v>
                </c:pt>
                <c:pt idx="4">
                  <c:v>194.5935650478838</c:v>
                </c:pt>
                <c:pt idx="5">
                  <c:v>169.04698288507998</c:v>
                </c:pt>
              </c:numCache>
            </c:numRef>
          </c:val>
        </c:ser>
        <c:dLbls>
          <c:showLegendKey val="0"/>
          <c:showVal val="0"/>
          <c:showCatName val="0"/>
          <c:showSerName val="0"/>
          <c:showPercent val="0"/>
          <c:showBubbleSize val="0"/>
        </c:dLbls>
        <c:gapWidth val="219"/>
        <c:overlap val="-27"/>
        <c:axId val="99644928"/>
        <c:axId val="99646848"/>
      </c:barChart>
      <c:catAx>
        <c:axId val="99644928"/>
        <c:scaling>
          <c:orientation val="minMax"/>
        </c:scaling>
        <c:delete val="0"/>
        <c:axPos val="b"/>
        <c:title>
          <c:tx>
            <c:rich>
              <a:bodyPr/>
              <a:lstStyle/>
              <a:p>
                <a:pPr>
                  <a:defRPr sz="3200"/>
                </a:pPr>
                <a:r>
                  <a:rPr lang="en-US" sz="3200" dirty="0"/>
                  <a:t>Site</a:t>
                </a:r>
              </a:p>
            </c:rich>
          </c:tx>
          <c:layout/>
          <c:overlay val="0"/>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3200" b="0" i="0" u="none" strike="noStrike" kern="1200" baseline="0">
                <a:solidFill>
                  <a:schemeClr val="tx1">
                    <a:lumMod val="65000"/>
                    <a:lumOff val="35000"/>
                  </a:schemeClr>
                </a:solidFill>
                <a:latin typeface="Calibri" panose="020F0502020204030204" pitchFamily="34" charset="0"/>
                <a:ea typeface="+mn-ea"/>
                <a:cs typeface="+mn-cs"/>
              </a:defRPr>
            </a:pPr>
            <a:endParaRPr lang="en-US"/>
          </a:p>
        </c:txPr>
        <c:crossAx val="99646848"/>
        <c:crosses val="autoZero"/>
        <c:auto val="1"/>
        <c:lblAlgn val="ctr"/>
        <c:lblOffset val="100"/>
        <c:noMultiLvlLbl val="0"/>
      </c:catAx>
      <c:valAx>
        <c:axId val="99646848"/>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vert="horz"/>
              <a:lstStyle/>
              <a:p>
                <a:pPr>
                  <a:defRPr sz="3200">
                    <a:latin typeface="Calibri" panose="020F0502020204030204" pitchFamily="34" charset="0"/>
                  </a:defRPr>
                </a:pPr>
                <a:r>
                  <a:rPr lang="en-US" sz="3200">
                    <a:latin typeface="Calibri" panose="020F0502020204030204" pitchFamily="34" charset="0"/>
                  </a:rPr>
                  <a:t>g fungal C/m2</a:t>
                </a:r>
              </a:p>
            </c:rich>
          </c:tx>
          <c:layout/>
          <c:overlay val="0"/>
        </c:title>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3200" b="0" i="0" u="none" strike="noStrike" kern="1200" baseline="0">
                <a:solidFill>
                  <a:schemeClr val="tx1">
                    <a:lumMod val="65000"/>
                    <a:lumOff val="35000"/>
                  </a:schemeClr>
                </a:solidFill>
                <a:latin typeface="Calibri" panose="020F0502020204030204" pitchFamily="34" charset="0"/>
                <a:ea typeface="+mn-ea"/>
                <a:cs typeface="+mn-cs"/>
              </a:defRPr>
            </a:pPr>
            <a:endParaRPr lang="en-US"/>
          </a:p>
        </c:txPr>
        <c:crossAx val="99644928"/>
        <c:crosses val="autoZero"/>
        <c:crossBetween val="between"/>
      </c:valAx>
      <c:spPr>
        <a:noFill/>
        <a:ln>
          <a:noFill/>
        </a:ln>
        <a:effectLst/>
      </c:spPr>
    </c:plotArea>
    <c:plotVisOnly val="1"/>
    <c:dispBlanksAs val="gap"/>
    <c:showDLblsOverMax val="0"/>
  </c:chart>
  <c:spPr>
    <a:solidFill>
      <a:schemeClr val="bg1"/>
    </a:solidFill>
    <a:ln w="9525" cap="flat" cmpd="sng" algn="ctr">
      <a:solidFill>
        <a:schemeClr val="tx1">
          <a:lumMod val="15000"/>
          <a:lumOff val="85000"/>
        </a:schemeClr>
      </a:solidFill>
      <a:round/>
    </a:ln>
    <a:effectLst/>
  </c:spPr>
  <c:txPr>
    <a:bodyPr/>
    <a:lstStyle/>
    <a:p>
      <a:pPr>
        <a:defRPr/>
      </a:pPr>
      <a:endParaRPr lang="en-US"/>
    </a:p>
  </c:txPr>
  <c:externalData r:id="rId2">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barChart>
        <c:barDir val="col"/>
        <c:grouping val="clustered"/>
        <c:varyColors val="0"/>
        <c:ser>
          <c:idx val="0"/>
          <c:order val="0"/>
          <c:tx>
            <c:strRef>
              <c:f>Sheet3!$V$19</c:f>
              <c:strCache>
                <c:ptCount val="1"/>
                <c:pt idx="0">
                  <c:v>Min</c:v>
                </c:pt>
              </c:strCache>
            </c:strRef>
          </c:tx>
          <c:spPr>
            <a:solidFill>
              <a:schemeClr val="accent1"/>
            </a:solidFill>
            <a:ln>
              <a:noFill/>
            </a:ln>
            <a:effectLst/>
          </c:spPr>
          <c:invertIfNegative val="0"/>
          <c:cat>
            <c:strRef>
              <c:f>Sheet3!$S$20:$S$25</c:f>
              <c:strCache>
                <c:ptCount val="6"/>
                <c:pt idx="0">
                  <c:v>10T</c:v>
                </c:pt>
                <c:pt idx="1">
                  <c:v>6N</c:v>
                </c:pt>
                <c:pt idx="2">
                  <c:v>32P</c:v>
                </c:pt>
                <c:pt idx="3">
                  <c:v>9D</c:v>
                </c:pt>
                <c:pt idx="4">
                  <c:v>C2</c:v>
                </c:pt>
                <c:pt idx="5">
                  <c:v>14Z</c:v>
                </c:pt>
              </c:strCache>
            </c:strRef>
          </c:cat>
          <c:val>
            <c:numRef>
              <c:f>Sheet3!$V$20:$V$25</c:f>
              <c:numCache>
                <c:formatCode>0</c:formatCode>
                <c:ptCount val="6"/>
                <c:pt idx="0">
                  <c:v>19.356543640087022</c:v>
                </c:pt>
                <c:pt idx="1">
                  <c:v>10.160023633078291</c:v>
                </c:pt>
                <c:pt idx="2">
                  <c:v>8.3666497684423149</c:v>
                </c:pt>
                <c:pt idx="3">
                  <c:v>21.139357146003761</c:v>
                </c:pt>
                <c:pt idx="4">
                  <c:v>11.396971449620683</c:v>
                </c:pt>
                <c:pt idx="5">
                  <c:v>9.7090671376141557</c:v>
                </c:pt>
              </c:numCache>
            </c:numRef>
          </c:val>
        </c:ser>
        <c:ser>
          <c:idx val="1"/>
          <c:order val="1"/>
          <c:tx>
            <c:strRef>
              <c:f>Sheet3!$W$19</c:f>
              <c:strCache>
                <c:ptCount val="1"/>
                <c:pt idx="0">
                  <c:v>Org</c:v>
                </c:pt>
              </c:strCache>
            </c:strRef>
          </c:tx>
          <c:spPr>
            <a:solidFill>
              <a:schemeClr val="accent2"/>
            </a:solidFill>
            <a:ln>
              <a:noFill/>
            </a:ln>
            <a:effectLst/>
          </c:spPr>
          <c:invertIfNegative val="0"/>
          <c:cat>
            <c:strRef>
              <c:f>Sheet3!$S$20:$S$25</c:f>
              <c:strCache>
                <c:ptCount val="6"/>
                <c:pt idx="0">
                  <c:v>10T</c:v>
                </c:pt>
                <c:pt idx="1">
                  <c:v>6N</c:v>
                </c:pt>
                <c:pt idx="2">
                  <c:v>32P</c:v>
                </c:pt>
                <c:pt idx="3">
                  <c:v>9D</c:v>
                </c:pt>
                <c:pt idx="4">
                  <c:v>C2</c:v>
                </c:pt>
                <c:pt idx="5">
                  <c:v>14Z</c:v>
                </c:pt>
              </c:strCache>
            </c:strRef>
          </c:cat>
          <c:val>
            <c:numRef>
              <c:f>Sheet3!$W$20:$W$25</c:f>
              <c:numCache>
                <c:formatCode>0</c:formatCode>
                <c:ptCount val="6"/>
                <c:pt idx="0">
                  <c:v>30.867164057377472</c:v>
                </c:pt>
                <c:pt idx="1">
                  <c:v>40.136398591838962</c:v>
                </c:pt>
                <c:pt idx="2">
                  <c:v>25.007795982228217</c:v>
                </c:pt>
                <c:pt idx="3">
                  <c:v>39.020206673645355</c:v>
                </c:pt>
                <c:pt idx="4">
                  <c:v>34.87331278034226</c:v>
                </c:pt>
                <c:pt idx="5">
                  <c:v>22.503934946018965</c:v>
                </c:pt>
              </c:numCache>
            </c:numRef>
          </c:val>
        </c:ser>
        <c:dLbls>
          <c:showLegendKey val="0"/>
          <c:showVal val="0"/>
          <c:showCatName val="0"/>
          <c:showSerName val="0"/>
          <c:showPercent val="0"/>
          <c:showBubbleSize val="0"/>
        </c:dLbls>
        <c:gapWidth val="219"/>
        <c:overlap val="-27"/>
        <c:axId val="100093952"/>
        <c:axId val="100095872"/>
      </c:barChart>
      <c:catAx>
        <c:axId val="100093952"/>
        <c:scaling>
          <c:orientation val="minMax"/>
        </c:scaling>
        <c:delete val="0"/>
        <c:axPos val="b"/>
        <c:title>
          <c:tx>
            <c:rich>
              <a:bodyPr/>
              <a:lstStyle/>
              <a:p>
                <a:pPr>
                  <a:defRPr sz="3200"/>
                </a:pPr>
                <a:r>
                  <a:rPr lang="en-US" sz="3200"/>
                  <a:t>Site</a:t>
                </a:r>
              </a:p>
            </c:rich>
          </c:tx>
          <c:layout/>
          <c:overlay val="0"/>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3200" b="0" i="0" u="none" strike="noStrike" kern="1200" baseline="0">
                <a:solidFill>
                  <a:schemeClr val="tx1">
                    <a:lumMod val="65000"/>
                    <a:lumOff val="35000"/>
                  </a:schemeClr>
                </a:solidFill>
                <a:latin typeface="+mn-lt"/>
                <a:ea typeface="+mn-ea"/>
                <a:cs typeface="+mn-cs"/>
              </a:defRPr>
            </a:pPr>
            <a:endParaRPr lang="en-US"/>
          </a:p>
        </c:txPr>
        <c:crossAx val="100095872"/>
        <c:crosses val="autoZero"/>
        <c:auto val="1"/>
        <c:lblAlgn val="ctr"/>
        <c:lblOffset val="100"/>
        <c:noMultiLvlLbl val="0"/>
      </c:catAx>
      <c:valAx>
        <c:axId val="100095872"/>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vert="horz"/>
              <a:lstStyle/>
              <a:p>
                <a:pPr>
                  <a:defRPr sz="3200"/>
                </a:pPr>
                <a:r>
                  <a:rPr lang="en-US" sz="3200" dirty="0" smtClean="0"/>
                  <a:t>mg </a:t>
                </a:r>
                <a:r>
                  <a:rPr lang="en-US" sz="3200" dirty="0"/>
                  <a:t>fungi/g org matter</a:t>
                </a:r>
              </a:p>
            </c:rich>
          </c:tx>
          <c:layout/>
          <c:overlay val="0"/>
        </c:title>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3200" b="0" i="0" u="none" strike="noStrike" kern="1200" baseline="0">
                <a:solidFill>
                  <a:schemeClr val="tx1">
                    <a:lumMod val="65000"/>
                    <a:lumOff val="35000"/>
                  </a:schemeClr>
                </a:solidFill>
                <a:latin typeface="+mn-lt"/>
                <a:ea typeface="+mn-ea"/>
                <a:cs typeface="+mn-cs"/>
              </a:defRPr>
            </a:pPr>
            <a:endParaRPr lang="en-US"/>
          </a:p>
        </c:txPr>
        <c:crossAx val="100093952"/>
        <c:crosses val="autoZero"/>
        <c:crossBetween val="between"/>
      </c:valAx>
      <c:spPr>
        <a:noFill/>
        <a:ln>
          <a:noFill/>
        </a:ln>
        <a:effectLst/>
      </c:spPr>
    </c:plotArea>
    <c:legend>
      <c:legendPos val="b"/>
      <c:layout/>
      <c:overlay val="0"/>
      <c:spPr>
        <a:noFill/>
        <a:ln>
          <a:noFill/>
        </a:ln>
        <a:effectLst/>
      </c:spPr>
      <c:txPr>
        <a:bodyPr rot="0" spcFirstLastPara="1" vertOverflow="ellipsis" vert="horz" wrap="square" anchor="ctr" anchorCtr="1"/>
        <a:lstStyle/>
        <a:p>
          <a:pPr>
            <a:defRPr sz="3200"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solidFill>
      <a:schemeClr val="bg1"/>
    </a:solidFill>
    <a:ln w="9525" cap="flat" cmpd="sng" algn="ctr">
      <a:solidFill>
        <a:schemeClr val="tx1">
          <a:lumMod val="15000"/>
          <a:lumOff val="85000"/>
        </a:schemeClr>
      </a:solidFill>
      <a:round/>
    </a:ln>
    <a:effectLst/>
  </c:spPr>
  <c:txPr>
    <a:bodyPr/>
    <a:lstStyle/>
    <a:p>
      <a:pPr>
        <a:defRPr/>
      </a:pPr>
      <a:endParaRPr lang="en-US"/>
    </a:p>
  </c:txPr>
  <c:externalData r:id="rId2">
    <c:autoUpdate val="0"/>
  </c:externalData>
</c:chartSpac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hdr" sz="quarter"/>
          </p:nvPr>
        </p:nvSpPr>
        <p:spPr bwMode="auto">
          <a:xfrm>
            <a:off x="0" y="0"/>
            <a:ext cx="3038475" cy="461963"/>
          </a:xfrm>
          <a:prstGeom prst="rect">
            <a:avLst/>
          </a:prstGeom>
          <a:noFill/>
          <a:ln w="9525">
            <a:noFill/>
            <a:miter lim="800000"/>
            <a:headEnd/>
            <a:tailEnd/>
          </a:ln>
        </p:spPr>
        <p:txBody>
          <a:bodyPr vert="horz" wrap="square" lIns="92812" tIns="46407" rIns="92812" bIns="46407" numCol="1" anchor="t" anchorCtr="0" compatLnSpc="1">
            <a:prstTxWarp prst="textNoShape">
              <a:avLst/>
            </a:prstTxWarp>
          </a:bodyPr>
          <a:lstStyle>
            <a:lvl1pPr defTabSz="928688">
              <a:defRPr sz="1300">
                <a:latin typeface="Times New Roman" pitchFamily="18" charset="0"/>
              </a:defRPr>
            </a:lvl1pPr>
          </a:lstStyle>
          <a:p>
            <a:endParaRPr lang="en-US"/>
          </a:p>
        </p:txBody>
      </p:sp>
      <p:sp>
        <p:nvSpPr>
          <p:cNvPr id="4099" name="Rectangle 3"/>
          <p:cNvSpPr>
            <a:spLocks noGrp="1" noChangeArrowheads="1"/>
          </p:cNvSpPr>
          <p:nvPr>
            <p:ph type="dt" sz="quarter" idx="1"/>
          </p:nvPr>
        </p:nvSpPr>
        <p:spPr bwMode="auto">
          <a:xfrm>
            <a:off x="3971925" y="0"/>
            <a:ext cx="3038475" cy="461963"/>
          </a:xfrm>
          <a:prstGeom prst="rect">
            <a:avLst/>
          </a:prstGeom>
          <a:noFill/>
          <a:ln w="9525">
            <a:noFill/>
            <a:miter lim="800000"/>
            <a:headEnd/>
            <a:tailEnd/>
          </a:ln>
        </p:spPr>
        <p:txBody>
          <a:bodyPr vert="horz" wrap="square" lIns="92812" tIns="46407" rIns="92812" bIns="46407" numCol="1" anchor="t" anchorCtr="0" compatLnSpc="1">
            <a:prstTxWarp prst="textNoShape">
              <a:avLst/>
            </a:prstTxWarp>
          </a:bodyPr>
          <a:lstStyle>
            <a:lvl1pPr algn="r" defTabSz="928688">
              <a:defRPr sz="1300">
                <a:latin typeface="Times New Roman" pitchFamily="18" charset="0"/>
              </a:defRPr>
            </a:lvl1pPr>
          </a:lstStyle>
          <a:p>
            <a:endParaRPr lang="en-US"/>
          </a:p>
        </p:txBody>
      </p:sp>
      <p:sp>
        <p:nvSpPr>
          <p:cNvPr id="4100" name="Rectangle 4"/>
          <p:cNvSpPr>
            <a:spLocks noGrp="1" noChangeArrowheads="1"/>
          </p:cNvSpPr>
          <p:nvPr>
            <p:ph type="ftr" sz="quarter" idx="2"/>
          </p:nvPr>
        </p:nvSpPr>
        <p:spPr bwMode="auto">
          <a:xfrm>
            <a:off x="0" y="8774113"/>
            <a:ext cx="3038475" cy="461962"/>
          </a:xfrm>
          <a:prstGeom prst="rect">
            <a:avLst/>
          </a:prstGeom>
          <a:noFill/>
          <a:ln w="9525">
            <a:noFill/>
            <a:miter lim="800000"/>
            <a:headEnd/>
            <a:tailEnd/>
          </a:ln>
        </p:spPr>
        <p:txBody>
          <a:bodyPr vert="horz" wrap="square" lIns="92812" tIns="46407" rIns="92812" bIns="46407" numCol="1" anchor="b" anchorCtr="0" compatLnSpc="1">
            <a:prstTxWarp prst="textNoShape">
              <a:avLst/>
            </a:prstTxWarp>
          </a:bodyPr>
          <a:lstStyle>
            <a:lvl1pPr defTabSz="928688">
              <a:defRPr sz="1300">
                <a:latin typeface="Times New Roman" pitchFamily="18" charset="0"/>
              </a:defRPr>
            </a:lvl1pPr>
          </a:lstStyle>
          <a:p>
            <a:endParaRPr lang="en-US"/>
          </a:p>
        </p:txBody>
      </p:sp>
      <p:sp>
        <p:nvSpPr>
          <p:cNvPr id="4101" name="Rectangle 5"/>
          <p:cNvSpPr>
            <a:spLocks noGrp="1" noChangeArrowheads="1"/>
          </p:cNvSpPr>
          <p:nvPr>
            <p:ph type="sldNum" sz="quarter" idx="3"/>
          </p:nvPr>
        </p:nvSpPr>
        <p:spPr bwMode="auto">
          <a:xfrm>
            <a:off x="3971925" y="8774113"/>
            <a:ext cx="3038475" cy="461962"/>
          </a:xfrm>
          <a:prstGeom prst="rect">
            <a:avLst/>
          </a:prstGeom>
          <a:noFill/>
          <a:ln w="9525">
            <a:noFill/>
            <a:miter lim="800000"/>
            <a:headEnd/>
            <a:tailEnd/>
          </a:ln>
        </p:spPr>
        <p:txBody>
          <a:bodyPr vert="horz" wrap="square" lIns="92812" tIns="46407" rIns="92812" bIns="46407" numCol="1" anchor="b" anchorCtr="0" compatLnSpc="1">
            <a:prstTxWarp prst="textNoShape">
              <a:avLst/>
            </a:prstTxWarp>
          </a:bodyPr>
          <a:lstStyle>
            <a:lvl1pPr algn="r" defTabSz="928688">
              <a:defRPr sz="1300">
                <a:latin typeface="Times New Roman" pitchFamily="18" charset="0"/>
              </a:defRPr>
            </a:lvl1pPr>
          </a:lstStyle>
          <a:p>
            <a:fld id="{A1F092EF-0B82-48C7-8046-F9245F02E7D6}" type="slidenum">
              <a:rPr lang="en-US"/>
              <a:pPr/>
              <a:t>‹#›</a:t>
            </a:fld>
            <a:endParaRPr lang="en-US"/>
          </a:p>
        </p:txBody>
      </p:sp>
    </p:spTree>
    <p:extLst>
      <p:ext uri="{BB962C8B-B14F-4D97-AF65-F5344CB8AC3E}">
        <p14:creationId xmlns:p14="http://schemas.microsoft.com/office/powerpoint/2010/main" val="38292582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1026"/>
          <p:cNvSpPr>
            <a:spLocks noGrp="1" noChangeArrowheads="1"/>
          </p:cNvSpPr>
          <p:nvPr>
            <p:ph type="hdr" sz="quarter"/>
          </p:nvPr>
        </p:nvSpPr>
        <p:spPr bwMode="auto">
          <a:xfrm>
            <a:off x="0" y="0"/>
            <a:ext cx="3043238" cy="469900"/>
          </a:xfrm>
          <a:prstGeom prst="rect">
            <a:avLst/>
          </a:prstGeom>
          <a:noFill/>
          <a:ln w="9525">
            <a:noFill/>
            <a:miter lim="800000"/>
            <a:headEnd/>
            <a:tailEnd/>
          </a:ln>
        </p:spPr>
        <p:txBody>
          <a:bodyPr vert="horz" wrap="square" lIns="19573" tIns="9786" rIns="19573" bIns="9786" numCol="1" anchor="t" anchorCtr="0" compatLnSpc="1">
            <a:prstTxWarp prst="textNoShape">
              <a:avLst/>
            </a:prstTxWarp>
          </a:bodyPr>
          <a:lstStyle>
            <a:lvl1pPr defTabSz="195263">
              <a:defRPr sz="300">
                <a:latin typeface="Times New Roman" pitchFamily="18" charset="0"/>
              </a:defRPr>
            </a:lvl1pPr>
          </a:lstStyle>
          <a:p>
            <a:endParaRPr lang="en-US"/>
          </a:p>
        </p:txBody>
      </p:sp>
      <p:sp>
        <p:nvSpPr>
          <p:cNvPr id="5123" name="Rectangle 1027"/>
          <p:cNvSpPr>
            <a:spLocks noGrp="1" noChangeArrowheads="1"/>
          </p:cNvSpPr>
          <p:nvPr>
            <p:ph type="dt" idx="1"/>
          </p:nvPr>
        </p:nvSpPr>
        <p:spPr bwMode="auto">
          <a:xfrm>
            <a:off x="3967163" y="0"/>
            <a:ext cx="3043237" cy="469900"/>
          </a:xfrm>
          <a:prstGeom prst="rect">
            <a:avLst/>
          </a:prstGeom>
          <a:noFill/>
          <a:ln w="9525">
            <a:noFill/>
            <a:miter lim="800000"/>
            <a:headEnd/>
            <a:tailEnd/>
          </a:ln>
        </p:spPr>
        <p:txBody>
          <a:bodyPr vert="horz" wrap="square" lIns="19573" tIns="9786" rIns="19573" bIns="9786" numCol="1" anchor="t" anchorCtr="0" compatLnSpc="1">
            <a:prstTxWarp prst="textNoShape">
              <a:avLst/>
            </a:prstTxWarp>
          </a:bodyPr>
          <a:lstStyle>
            <a:lvl1pPr algn="r" defTabSz="195263">
              <a:defRPr sz="300">
                <a:latin typeface="Times New Roman" pitchFamily="18" charset="0"/>
              </a:defRPr>
            </a:lvl1pPr>
          </a:lstStyle>
          <a:p>
            <a:endParaRPr lang="en-US"/>
          </a:p>
        </p:txBody>
      </p:sp>
      <p:sp>
        <p:nvSpPr>
          <p:cNvPr id="3076" name="Rectangle 1028"/>
          <p:cNvSpPr>
            <a:spLocks noGrp="1" noRot="1" noChangeAspect="1" noChangeArrowheads="1" noTextEdit="1"/>
          </p:cNvSpPr>
          <p:nvPr>
            <p:ph type="sldImg" idx="2"/>
          </p:nvPr>
        </p:nvSpPr>
        <p:spPr bwMode="auto">
          <a:xfrm>
            <a:off x="1206500" y="696913"/>
            <a:ext cx="4602163" cy="3451225"/>
          </a:xfrm>
          <a:prstGeom prst="rect">
            <a:avLst/>
          </a:prstGeom>
          <a:noFill/>
          <a:ln w="9525">
            <a:solidFill>
              <a:srgbClr val="000000"/>
            </a:solidFill>
            <a:miter lim="800000"/>
            <a:headEnd/>
            <a:tailEnd/>
          </a:ln>
        </p:spPr>
      </p:sp>
      <p:sp>
        <p:nvSpPr>
          <p:cNvPr id="5125" name="Rectangle 1029"/>
          <p:cNvSpPr>
            <a:spLocks noGrp="1" noChangeArrowheads="1"/>
          </p:cNvSpPr>
          <p:nvPr>
            <p:ph type="body" sz="quarter" idx="3"/>
          </p:nvPr>
        </p:nvSpPr>
        <p:spPr bwMode="auto">
          <a:xfrm>
            <a:off x="938213" y="4392613"/>
            <a:ext cx="5133975" cy="4148137"/>
          </a:xfrm>
          <a:prstGeom prst="rect">
            <a:avLst/>
          </a:prstGeom>
          <a:noFill/>
          <a:ln w="9525">
            <a:noFill/>
            <a:miter lim="800000"/>
            <a:headEnd/>
            <a:tailEnd/>
          </a:ln>
        </p:spPr>
        <p:txBody>
          <a:bodyPr vert="horz" wrap="square" lIns="19573" tIns="9786" rIns="19573" bIns="9786"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5126" name="Rectangle 1030"/>
          <p:cNvSpPr>
            <a:spLocks noGrp="1" noChangeArrowheads="1"/>
          </p:cNvSpPr>
          <p:nvPr>
            <p:ph type="ftr" sz="quarter" idx="4"/>
          </p:nvPr>
        </p:nvSpPr>
        <p:spPr bwMode="auto">
          <a:xfrm>
            <a:off x="0" y="8769350"/>
            <a:ext cx="3043238" cy="469900"/>
          </a:xfrm>
          <a:prstGeom prst="rect">
            <a:avLst/>
          </a:prstGeom>
          <a:noFill/>
          <a:ln w="9525">
            <a:noFill/>
            <a:miter lim="800000"/>
            <a:headEnd/>
            <a:tailEnd/>
          </a:ln>
        </p:spPr>
        <p:txBody>
          <a:bodyPr vert="horz" wrap="square" lIns="19573" tIns="9786" rIns="19573" bIns="9786" numCol="1" anchor="b" anchorCtr="0" compatLnSpc="1">
            <a:prstTxWarp prst="textNoShape">
              <a:avLst/>
            </a:prstTxWarp>
          </a:bodyPr>
          <a:lstStyle>
            <a:lvl1pPr defTabSz="195263">
              <a:defRPr sz="300">
                <a:latin typeface="Times New Roman" pitchFamily="18" charset="0"/>
              </a:defRPr>
            </a:lvl1pPr>
          </a:lstStyle>
          <a:p>
            <a:endParaRPr lang="en-US"/>
          </a:p>
        </p:txBody>
      </p:sp>
      <p:sp>
        <p:nvSpPr>
          <p:cNvPr id="5127" name="Rectangle 1031"/>
          <p:cNvSpPr>
            <a:spLocks noGrp="1" noChangeArrowheads="1"/>
          </p:cNvSpPr>
          <p:nvPr>
            <p:ph type="sldNum" sz="quarter" idx="5"/>
          </p:nvPr>
        </p:nvSpPr>
        <p:spPr bwMode="auto">
          <a:xfrm>
            <a:off x="3967163" y="8769350"/>
            <a:ext cx="3043237" cy="469900"/>
          </a:xfrm>
          <a:prstGeom prst="rect">
            <a:avLst/>
          </a:prstGeom>
          <a:noFill/>
          <a:ln w="9525">
            <a:noFill/>
            <a:miter lim="800000"/>
            <a:headEnd/>
            <a:tailEnd/>
          </a:ln>
        </p:spPr>
        <p:txBody>
          <a:bodyPr vert="horz" wrap="square" lIns="19573" tIns="9786" rIns="19573" bIns="9786" numCol="1" anchor="b" anchorCtr="0" compatLnSpc="1">
            <a:prstTxWarp prst="textNoShape">
              <a:avLst/>
            </a:prstTxWarp>
          </a:bodyPr>
          <a:lstStyle>
            <a:lvl1pPr algn="r" defTabSz="195263">
              <a:defRPr sz="300">
                <a:latin typeface="Times New Roman" pitchFamily="18" charset="0"/>
              </a:defRPr>
            </a:lvl1pPr>
          </a:lstStyle>
          <a:p>
            <a:fld id="{E86E8E57-90F4-4653-92FD-A6DC43A0BD85}" type="slidenum">
              <a:rPr lang="en-US"/>
              <a:pPr/>
              <a:t>‹#›</a:t>
            </a:fld>
            <a:endParaRPr lang="en-US"/>
          </a:p>
        </p:txBody>
      </p:sp>
    </p:spTree>
    <p:extLst>
      <p:ext uri="{BB962C8B-B14F-4D97-AF65-F5344CB8AC3E}">
        <p14:creationId xmlns:p14="http://schemas.microsoft.com/office/powerpoint/2010/main" val="3859157172"/>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1031"/>
          <p:cNvSpPr>
            <a:spLocks noGrp="1" noChangeArrowheads="1"/>
          </p:cNvSpPr>
          <p:nvPr>
            <p:ph type="sldNum" sz="quarter" idx="5"/>
          </p:nvPr>
        </p:nvSpPr>
        <p:spPr>
          <a:noFill/>
        </p:spPr>
        <p:txBody>
          <a:bodyPr/>
          <a:lstStyle/>
          <a:p>
            <a:fld id="{45F7286B-E5C2-4F0D-A879-6D203128BD6C}" type="slidenum">
              <a:rPr lang="en-US"/>
              <a:pPr/>
              <a:t>1</a:t>
            </a:fld>
            <a:endParaRPr lang="en-US"/>
          </a:p>
        </p:txBody>
      </p:sp>
      <p:sp>
        <p:nvSpPr>
          <p:cNvPr id="4099" name="Rectangle 2"/>
          <p:cNvSpPr>
            <a:spLocks noGrp="1" noRot="1" noChangeAspect="1" noChangeArrowheads="1" noTextEdit="1"/>
          </p:cNvSpPr>
          <p:nvPr>
            <p:ph type="sldImg"/>
          </p:nvPr>
        </p:nvSpPr>
        <p:spPr>
          <a:ln/>
        </p:spPr>
      </p:sp>
      <p:sp>
        <p:nvSpPr>
          <p:cNvPr id="4100" name="Rectangle 3"/>
          <p:cNvSpPr>
            <a:spLocks noGrp="1" noChangeArrowheads="1"/>
          </p:cNvSpPr>
          <p:nvPr>
            <p:ph type="body" idx="1"/>
          </p:nvPr>
        </p:nvSpPr>
        <p:spPr/>
        <p:txBody>
          <a:bodyPr/>
          <a:lstStyle/>
          <a:p>
            <a:pPr eaLnBrk="1" hangingPunct="1"/>
            <a:endParaRPr lang="en-US" smtClean="0"/>
          </a:p>
        </p:txBody>
      </p:sp>
    </p:spTree>
    <p:extLst>
      <p:ext uri="{BB962C8B-B14F-4D97-AF65-F5344CB8AC3E}">
        <p14:creationId xmlns:p14="http://schemas.microsoft.com/office/powerpoint/2010/main" val="427156451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2475" y="10226675"/>
            <a:ext cx="37306250" cy="7054850"/>
          </a:xfrm>
        </p:spPr>
        <p:txBody>
          <a:bodyPr/>
          <a:lstStyle/>
          <a:p>
            <a:r>
              <a:rPr lang="en-US" smtClean="0"/>
              <a:t>Click to edit Master title style</a:t>
            </a:r>
            <a:endParaRPr lang="en-US"/>
          </a:p>
        </p:txBody>
      </p:sp>
      <p:sp>
        <p:nvSpPr>
          <p:cNvPr id="3" name="Subtitle 2"/>
          <p:cNvSpPr>
            <a:spLocks noGrp="1"/>
          </p:cNvSpPr>
          <p:nvPr>
            <p:ph type="subTitle" idx="1"/>
          </p:nvPr>
        </p:nvSpPr>
        <p:spPr>
          <a:xfrm>
            <a:off x="6583363" y="18653125"/>
            <a:ext cx="30724475" cy="841375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878EC5D0-7E20-4E68-87F5-7A29EF77CEC8}"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5100738D-EE06-48ED-B895-619F1A2974C6}"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467100" y="21153438"/>
            <a:ext cx="37307838" cy="653732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3467100" y="13952538"/>
            <a:ext cx="37307838" cy="720090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EEB13510-AD32-4758-8EBC-D91D8FA0CB68}"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3292475" y="9509125"/>
            <a:ext cx="18576925" cy="197516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22021800" y="9509125"/>
            <a:ext cx="18576925" cy="197516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05FF4858-B504-428A-8E14-86038A812751}"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193925" y="1317625"/>
            <a:ext cx="39503350" cy="54864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2193925" y="7369175"/>
            <a:ext cx="19392900" cy="30702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2193925" y="10439400"/>
            <a:ext cx="19392900" cy="1896586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22296438" y="7369175"/>
            <a:ext cx="19400837" cy="30702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22296438" y="10439400"/>
            <a:ext cx="19400837" cy="1896586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D24A1D42-80A3-47D1-878A-3D5B6134C7DB}"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D2619002-5DBF-42E2-B2E4-39900CC0A71E}"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D6D0B87B-3EEA-440A-B098-A7138251948B}"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93925" y="1311275"/>
            <a:ext cx="14439900" cy="5576888"/>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17160875" y="1311275"/>
            <a:ext cx="24536400" cy="28093988"/>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2193925" y="6888163"/>
            <a:ext cx="14439900" cy="225171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A245BF89-2578-41C2-BAE2-E2B949799CE4}"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02663" y="23042563"/>
            <a:ext cx="26335037" cy="2720975"/>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8602663" y="2941638"/>
            <a:ext cx="26335037" cy="1975008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8602663" y="25763538"/>
            <a:ext cx="26335037" cy="386238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09085545-B3B1-4473-A476-1A61A14DE03D}"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97FD2097-6CC3-4F6C-BDD0-0168244E7087}"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272163" y="2925763"/>
            <a:ext cx="9326562" cy="26335037"/>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3292475" y="2925763"/>
            <a:ext cx="27827288" cy="2633503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F093B463-4E6E-48C0-B62F-ABABCA16D0C5}"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bwMode="auto">
          <a:xfrm>
            <a:off x="3292475" y="2925763"/>
            <a:ext cx="37306250" cy="5486400"/>
          </a:xfrm>
          <a:prstGeom prst="rect">
            <a:avLst/>
          </a:prstGeom>
          <a:noFill/>
          <a:ln w="9525">
            <a:noFill/>
            <a:miter lim="800000"/>
            <a:headEnd/>
            <a:tailEnd/>
          </a:ln>
        </p:spPr>
        <p:txBody>
          <a:bodyPr vert="horz" wrap="square" lIns="438912" tIns="219456" rIns="438912" bIns="219456" numCol="1" anchor="ctr" anchorCtr="0" compatLnSpc="1">
            <a:prstTxWarp prst="textNoShape">
              <a:avLst/>
            </a:prstTxWarp>
          </a:bodyPr>
          <a:lstStyle/>
          <a:p>
            <a:pPr lvl="0"/>
            <a:r>
              <a:rPr lang="en-US" smtClean="0"/>
              <a:t>Click to edit Master title style</a:t>
            </a:r>
          </a:p>
        </p:txBody>
      </p:sp>
      <p:sp>
        <p:nvSpPr>
          <p:cNvPr id="2051" name="Rectangle 3"/>
          <p:cNvSpPr>
            <a:spLocks noGrp="1" noChangeArrowheads="1"/>
          </p:cNvSpPr>
          <p:nvPr>
            <p:ph type="body" idx="1"/>
          </p:nvPr>
        </p:nvSpPr>
        <p:spPr bwMode="auto">
          <a:xfrm>
            <a:off x="3292475" y="9509125"/>
            <a:ext cx="37306250" cy="19751675"/>
          </a:xfrm>
          <a:prstGeom prst="rect">
            <a:avLst/>
          </a:prstGeom>
          <a:noFill/>
          <a:ln w="9525">
            <a:noFill/>
            <a:miter lim="800000"/>
            <a:headEnd/>
            <a:tailEnd/>
          </a:ln>
        </p:spPr>
        <p:txBody>
          <a:bodyPr vert="horz" wrap="square" lIns="438912" tIns="219456" rIns="438912" bIns="219456"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28" name="Rectangle 4"/>
          <p:cNvSpPr>
            <a:spLocks noGrp="1" noChangeArrowheads="1"/>
          </p:cNvSpPr>
          <p:nvPr>
            <p:ph type="dt" sz="half" idx="2"/>
          </p:nvPr>
        </p:nvSpPr>
        <p:spPr bwMode="auto">
          <a:xfrm>
            <a:off x="3292475" y="29992638"/>
            <a:ext cx="9144000" cy="2193925"/>
          </a:xfrm>
          <a:prstGeom prst="rect">
            <a:avLst/>
          </a:prstGeom>
          <a:noFill/>
          <a:ln w="9525">
            <a:noFill/>
            <a:miter lim="800000"/>
            <a:headEnd/>
            <a:tailEnd/>
          </a:ln>
          <a:effectLst/>
        </p:spPr>
        <p:txBody>
          <a:bodyPr vert="horz" wrap="square" lIns="438912" tIns="219456" rIns="438912" bIns="219456" numCol="1" anchor="t" anchorCtr="0" compatLnSpc="1">
            <a:prstTxWarp prst="textNoShape">
              <a:avLst/>
            </a:prstTxWarp>
          </a:bodyPr>
          <a:lstStyle>
            <a:lvl1pPr>
              <a:defRPr sz="6700">
                <a:latin typeface="Times New Roman" pitchFamily="18" charset="0"/>
                <a:cs typeface="+mn-cs"/>
              </a:defRPr>
            </a:lvl1pPr>
          </a:lstStyle>
          <a:p>
            <a:pPr>
              <a:defRPr/>
            </a:pPr>
            <a:endParaRPr lang="en-US"/>
          </a:p>
        </p:txBody>
      </p:sp>
      <p:sp>
        <p:nvSpPr>
          <p:cNvPr id="1029" name="Rectangle 5"/>
          <p:cNvSpPr>
            <a:spLocks noGrp="1" noChangeArrowheads="1"/>
          </p:cNvSpPr>
          <p:nvPr>
            <p:ph type="ftr" sz="quarter" idx="3"/>
          </p:nvPr>
        </p:nvSpPr>
        <p:spPr bwMode="auto">
          <a:xfrm>
            <a:off x="14995525" y="29992638"/>
            <a:ext cx="13900150" cy="2193925"/>
          </a:xfrm>
          <a:prstGeom prst="rect">
            <a:avLst/>
          </a:prstGeom>
          <a:noFill/>
          <a:ln w="9525">
            <a:noFill/>
            <a:miter lim="800000"/>
            <a:headEnd/>
            <a:tailEnd/>
          </a:ln>
          <a:effectLst/>
        </p:spPr>
        <p:txBody>
          <a:bodyPr vert="horz" wrap="square" lIns="438912" tIns="219456" rIns="438912" bIns="219456" numCol="1" anchor="t" anchorCtr="0" compatLnSpc="1">
            <a:prstTxWarp prst="textNoShape">
              <a:avLst/>
            </a:prstTxWarp>
          </a:bodyPr>
          <a:lstStyle>
            <a:lvl1pPr algn="ctr">
              <a:defRPr sz="6700">
                <a:latin typeface="Times New Roman" pitchFamily="18" charset="0"/>
                <a:cs typeface="+mn-cs"/>
              </a:defRPr>
            </a:lvl1pPr>
          </a:lstStyle>
          <a:p>
            <a:pPr>
              <a:defRPr/>
            </a:pPr>
            <a:endParaRPr lang="en-US"/>
          </a:p>
        </p:txBody>
      </p:sp>
      <p:sp>
        <p:nvSpPr>
          <p:cNvPr id="1030" name="Rectangle 6"/>
          <p:cNvSpPr>
            <a:spLocks noGrp="1" noChangeArrowheads="1"/>
          </p:cNvSpPr>
          <p:nvPr>
            <p:ph type="sldNum" sz="quarter" idx="4"/>
          </p:nvPr>
        </p:nvSpPr>
        <p:spPr bwMode="auto">
          <a:xfrm>
            <a:off x="31454725" y="29992638"/>
            <a:ext cx="9144000" cy="2193925"/>
          </a:xfrm>
          <a:prstGeom prst="rect">
            <a:avLst/>
          </a:prstGeom>
          <a:noFill/>
          <a:ln w="9525">
            <a:noFill/>
            <a:miter lim="800000"/>
            <a:headEnd/>
            <a:tailEnd/>
          </a:ln>
          <a:effectLst/>
        </p:spPr>
        <p:txBody>
          <a:bodyPr vert="horz" wrap="square" lIns="438912" tIns="219456" rIns="438912" bIns="219456" numCol="1" anchor="t" anchorCtr="0" compatLnSpc="1">
            <a:prstTxWarp prst="textNoShape">
              <a:avLst/>
            </a:prstTxWarp>
          </a:bodyPr>
          <a:lstStyle>
            <a:lvl1pPr algn="r">
              <a:defRPr sz="6700">
                <a:latin typeface="Times New Roman" pitchFamily="18" charset="0"/>
                <a:cs typeface="+mn-cs"/>
              </a:defRPr>
            </a:lvl1pPr>
          </a:lstStyle>
          <a:p>
            <a:pPr>
              <a:defRPr/>
            </a:pPr>
            <a:fld id="{20A045FD-3F10-4A5E-A126-62629FFD6928}"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59" r:id="rId1"/>
    <p:sldLayoutId id="2147483658" r:id="rId2"/>
    <p:sldLayoutId id="2147483657" r:id="rId3"/>
    <p:sldLayoutId id="2147483656" r:id="rId4"/>
    <p:sldLayoutId id="2147483655" r:id="rId5"/>
    <p:sldLayoutId id="2147483654" r:id="rId6"/>
    <p:sldLayoutId id="2147483653" r:id="rId7"/>
    <p:sldLayoutId id="2147483652" r:id="rId8"/>
    <p:sldLayoutId id="2147483651" r:id="rId9"/>
    <p:sldLayoutId id="2147483650" r:id="rId10"/>
    <p:sldLayoutId id="2147483649" r:id="rId11"/>
  </p:sldLayoutIdLst>
  <p:txStyles>
    <p:titleStyle>
      <a:lvl1pPr algn="ctr" defTabSz="4389438" rtl="0" eaLnBrk="0" fontAlgn="base" hangingPunct="0">
        <a:spcBef>
          <a:spcPct val="0"/>
        </a:spcBef>
        <a:spcAft>
          <a:spcPct val="0"/>
        </a:spcAft>
        <a:defRPr sz="21100">
          <a:solidFill>
            <a:schemeClr val="tx2"/>
          </a:solidFill>
          <a:latin typeface="+mj-lt"/>
          <a:ea typeface="+mj-ea"/>
          <a:cs typeface="+mj-cs"/>
        </a:defRPr>
      </a:lvl1pPr>
      <a:lvl2pPr algn="ctr" defTabSz="4389438" rtl="0" eaLnBrk="0" fontAlgn="base" hangingPunct="0">
        <a:spcBef>
          <a:spcPct val="0"/>
        </a:spcBef>
        <a:spcAft>
          <a:spcPct val="0"/>
        </a:spcAft>
        <a:defRPr sz="21100">
          <a:solidFill>
            <a:schemeClr val="tx2"/>
          </a:solidFill>
          <a:latin typeface="Times New Roman" pitchFamily="18" charset="0"/>
        </a:defRPr>
      </a:lvl2pPr>
      <a:lvl3pPr algn="ctr" defTabSz="4389438" rtl="0" eaLnBrk="0" fontAlgn="base" hangingPunct="0">
        <a:spcBef>
          <a:spcPct val="0"/>
        </a:spcBef>
        <a:spcAft>
          <a:spcPct val="0"/>
        </a:spcAft>
        <a:defRPr sz="21100">
          <a:solidFill>
            <a:schemeClr val="tx2"/>
          </a:solidFill>
          <a:latin typeface="Times New Roman" pitchFamily="18" charset="0"/>
        </a:defRPr>
      </a:lvl3pPr>
      <a:lvl4pPr algn="ctr" defTabSz="4389438" rtl="0" eaLnBrk="0" fontAlgn="base" hangingPunct="0">
        <a:spcBef>
          <a:spcPct val="0"/>
        </a:spcBef>
        <a:spcAft>
          <a:spcPct val="0"/>
        </a:spcAft>
        <a:defRPr sz="21100">
          <a:solidFill>
            <a:schemeClr val="tx2"/>
          </a:solidFill>
          <a:latin typeface="Times New Roman" pitchFamily="18" charset="0"/>
        </a:defRPr>
      </a:lvl4pPr>
      <a:lvl5pPr algn="ctr" defTabSz="4389438" rtl="0" eaLnBrk="0" fontAlgn="base" hangingPunct="0">
        <a:spcBef>
          <a:spcPct val="0"/>
        </a:spcBef>
        <a:spcAft>
          <a:spcPct val="0"/>
        </a:spcAft>
        <a:defRPr sz="21100">
          <a:solidFill>
            <a:schemeClr val="tx2"/>
          </a:solidFill>
          <a:latin typeface="Times New Roman" pitchFamily="18" charset="0"/>
        </a:defRPr>
      </a:lvl5pPr>
      <a:lvl6pPr marL="457200" algn="ctr" defTabSz="4389438" rtl="0" fontAlgn="base">
        <a:spcBef>
          <a:spcPct val="0"/>
        </a:spcBef>
        <a:spcAft>
          <a:spcPct val="0"/>
        </a:spcAft>
        <a:defRPr sz="21100">
          <a:solidFill>
            <a:schemeClr val="tx2"/>
          </a:solidFill>
          <a:latin typeface="Times New Roman" pitchFamily="18" charset="0"/>
        </a:defRPr>
      </a:lvl6pPr>
      <a:lvl7pPr marL="914400" algn="ctr" defTabSz="4389438" rtl="0" fontAlgn="base">
        <a:spcBef>
          <a:spcPct val="0"/>
        </a:spcBef>
        <a:spcAft>
          <a:spcPct val="0"/>
        </a:spcAft>
        <a:defRPr sz="21100">
          <a:solidFill>
            <a:schemeClr val="tx2"/>
          </a:solidFill>
          <a:latin typeface="Times New Roman" pitchFamily="18" charset="0"/>
        </a:defRPr>
      </a:lvl7pPr>
      <a:lvl8pPr marL="1371600" algn="ctr" defTabSz="4389438" rtl="0" fontAlgn="base">
        <a:spcBef>
          <a:spcPct val="0"/>
        </a:spcBef>
        <a:spcAft>
          <a:spcPct val="0"/>
        </a:spcAft>
        <a:defRPr sz="21100">
          <a:solidFill>
            <a:schemeClr val="tx2"/>
          </a:solidFill>
          <a:latin typeface="Times New Roman" pitchFamily="18" charset="0"/>
        </a:defRPr>
      </a:lvl8pPr>
      <a:lvl9pPr marL="1828800" algn="ctr" defTabSz="4389438" rtl="0" fontAlgn="base">
        <a:spcBef>
          <a:spcPct val="0"/>
        </a:spcBef>
        <a:spcAft>
          <a:spcPct val="0"/>
        </a:spcAft>
        <a:defRPr sz="21100">
          <a:solidFill>
            <a:schemeClr val="tx2"/>
          </a:solidFill>
          <a:latin typeface="Times New Roman" pitchFamily="18" charset="0"/>
        </a:defRPr>
      </a:lvl9pPr>
    </p:titleStyle>
    <p:bodyStyle>
      <a:lvl1pPr marL="1646238" indent="-1646238" algn="l" defTabSz="4389438" rtl="0" eaLnBrk="0" fontAlgn="base" hangingPunct="0">
        <a:spcBef>
          <a:spcPct val="20000"/>
        </a:spcBef>
        <a:spcAft>
          <a:spcPct val="0"/>
        </a:spcAft>
        <a:buChar char="•"/>
        <a:defRPr sz="15400">
          <a:solidFill>
            <a:schemeClr val="tx1"/>
          </a:solidFill>
          <a:latin typeface="+mn-lt"/>
          <a:ea typeface="+mn-ea"/>
          <a:cs typeface="+mn-cs"/>
        </a:defRPr>
      </a:lvl1pPr>
      <a:lvl2pPr marL="3565525" indent="-1371600" algn="l" defTabSz="4389438" rtl="0" eaLnBrk="0" fontAlgn="base" hangingPunct="0">
        <a:spcBef>
          <a:spcPct val="20000"/>
        </a:spcBef>
        <a:spcAft>
          <a:spcPct val="0"/>
        </a:spcAft>
        <a:buChar char="–"/>
        <a:defRPr sz="13400">
          <a:solidFill>
            <a:schemeClr val="tx1"/>
          </a:solidFill>
          <a:latin typeface="+mn-lt"/>
        </a:defRPr>
      </a:lvl2pPr>
      <a:lvl3pPr marL="5486400" indent="-1096963" algn="l" defTabSz="4389438" rtl="0" eaLnBrk="0" fontAlgn="base" hangingPunct="0">
        <a:spcBef>
          <a:spcPct val="20000"/>
        </a:spcBef>
        <a:spcAft>
          <a:spcPct val="0"/>
        </a:spcAft>
        <a:buChar char="•"/>
        <a:defRPr sz="11500">
          <a:solidFill>
            <a:schemeClr val="tx1"/>
          </a:solidFill>
          <a:latin typeface="+mn-lt"/>
        </a:defRPr>
      </a:lvl3pPr>
      <a:lvl4pPr marL="7680325" indent="-1096963" algn="l" defTabSz="4389438" rtl="0" eaLnBrk="0" fontAlgn="base" hangingPunct="0">
        <a:spcBef>
          <a:spcPct val="20000"/>
        </a:spcBef>
        <a:spcAft>
          <a:spcPct val="0"/>
        </a:spcAft>
        <a:buChar char="–"/>
        <a:defRPr sz="9600">
          <a:solidFill>
            <a:schemeClr val="tx1"/>
          </a:solidFill>
          <a:latin typeface="+mn-lt"/>
        </a:defRPr>
      </a:lvl4pPr>
      <a:lvl5pPr marL="9875838" indent="-1096963" algn="l" defTabSz="4389438" rtl="0" eaLnBrk="0" fontAlgn="base" hangingPunct="0">
        <a:spcBef>
          <a:spcPct val="20000"/>
        </a:spcBef>
        <a:spcAft>
          <a:spcPct val="0"/>
        </a:spcAft>
        <a:buChar char="»"/>
        <a:defRPr sz="9600">
          <a:solidFill>
            <a:schemeClr val="tx1"/>
          </a:solidFill>
          <a:latin typeface="+mn-lt"/>
        </a:defRPr>
      </a:lvl5pPr>
      <a:lvl6pPr marL="10333038" indent="-1096963" algn="l" defTabSz="4389438" rtl="0" fontAlgn="base">
        <a:spcBef>
          <a:spcPct val="20000"/>
        </a:spcBef>
        <a:spcAft>
          <a:spcPct val="0"/>
        </a:spcAft>
        <a:buChar char="»"/>
        <a:defRPr sz="9600">
          <a:solidFill>
            <a:schemeClr val="tx1"/>
          </a:solidFill>
          <a:latin typeface="+mn-lt"/>
        </a:defRPr>
      </a:lvl6pPr>
      <a:lvl7pPr marL="10790238" indent="-1096963" algn="l" defTabSz="4389438" rtl="0" fontAlgn="base">
        <a:spcBef>
          <a:spcPct val="20000"/>
        </a:spcBef>
        <a:spcAft>
          <a:spcPct val="0"/>
        </a:spcAft>
        <a:buChar char="»"/>
        <a:defRPr sz="9600">
          <a:solidFill>
            <a:schemeClr val="tx1"/>
          </a:solidFill>
          <a:latin typeface="+mn-lt"/>
        </a:defRPr>
      </a:lvl7pPr>
      <a:lvl8pPr marL="11247438" indent="-1096963" algn="l" defTabSz="4389438" rtl="0" fontAlgn="base">
        <a:spcBef>
          <a:spcPct val="20000"/>
        </a:spcBef>
        <a:spcAft>
          <a:spcPct val="0"/>
        </a:spcAft>
        <a:buChar char="»"/>
        <a:defRPr sz="9600">
          <a:solidFill>
            <a:schemeClr val="tx1"/>
          </a:solidFill>
          <a:latin typeface="+mn-lt"/>
        </a:defRPr>
      </a:lvl8pPr>
      <a:lvl9pPr marL="11704638" indent="-1096963" algn="l" defTabSz="4389438" rtl="0" fontAlgn="base">
        <a:spcBef>
          <a:spcPct val="20000"/>
        </a:spcBef>
        <a:spcAft>
          <a:spcPct val="0"/>
        </a:spcAft>
        <a:buChar char="»"/>
        <a:defRPr sz="96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2.jpeg"/><Relationship Id="rId13" Type="http://schemas.openxmlformats.org/officeDocument/2006/relationships/image" Target="../media/image7.jpeg"/><Relationship Id="rId18" Type="http://schemas.openxmlformats.org/officeDocument/2006/relationships/image" Target="../media/image10.png"/><Relationship Id="rId3" Type="http://schemas.openxmlformats.org/officeDocument/2006/relationships/chart" Target="../charts/chart1.xml"/><Relationship Id="rId7" Type="http://schemas.openxmlformats.org/officeDocument/2006/relationships/image" Target="../media/image1.jpeg"/><Relationship Id="rId12" Type="http://schemas.openxmlformats.org/officeDocument/2006/relationships/image" Target="../media/image6.jpeg"/><Relationship Id="rId17" Type="http://schemas.openxmlformats.org/officeDocument/2006/relationships/image" Target="../media/image9.png"/><Relationship Id="rId2" Type="http://schemas.openxmlformats.org/officeDocument/2006/relationships/notesSlide" Target="../notesSlides/notesSlide1.xml"/><Relationship Id="rId16" Type="http://schemas.openxmlformats.org/officeDocument/2006/relationships/chart" Target="../charts/chart6.xml"/><Relationship Id="rId1" Type="http://schemas.openxmlformats.org/officeDocument/2006/relationships/slideLayout" Target="../slideLayouts/slideLayout7.xml"/><Relationship Id="rId6" Type="http://schemas.openxmlformats.org/officeDocument/2006/relationships/chart" Target="../charts/chart4.xml"/><Relationship Id="rId11" Type="http://schemas.openxmlformats.org/officeDocument/2006/relationships/image" Target="../media/image5.jpeg"/><Relationship Id="rId5" Type="http://schemas.openxmlformats.org/officeDocument/2006/relationships/chart" Target="../charts/chart3.xml"/><Relationship Id="rId15" Type="http://schemas.openxmlformats.org/officeDocument/2006/relationships/chart" Target="../charts/chart5.xml"/><Relationship Id="rId10" Type="http://schemas.openxmlformats.org/officeDocument/2006/relationships/image" Target="../media/image4.jpeg"/><Relationship Id="rId4" Type="http://schemas.openxmlformats.org/officeDocument/2006/relationships/chart" Target="../charts/chart2.xml"/><Relationship Id="rId9" Type="http://schemas.openxmlformats.org/officeDocument/2006/relationships/image" Target="../media/image3.jpg"/><Relationship Id="rId14" Type="http://schemas.openxmlformats.org/officeDocument/2006/relationships/image" Target="../media/image8.jpeg"/></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gradFill flip="none" rotWithShape="1">
          <a:gsLst>
            <a:gs pos="19000">
              <a:schemeClr val="accent6">
                <a:lumMod val="75000"/>
              </a:schemeClr>
            </a:gs>
            <a:gs pos="100000">
              <a:srgbClr val="FFFFFF"/>
            </a:gs>
          </a:gsLst>
          <a:path path="rect">
            <a:fillToRect l="100000" t="100000"/>
          </a:path>
          <a:tileRect r="-100000" b="-100000"/>
        </a:gradFill>
        <a:effectLst/>
      </p:bgPr>
    </p:bg>
    <p:spTree>
      <p:nvGrpSpPr>
        <p:cNvPr id="1" name=""/>
        <p:cNvGrpSpPr/>
        <p:nvPr/>
      </p:nvGrpSpPr>
      <p:grpSpPr>
        <a:xfrm>
          <a:off x="0" y="0"/>
          <a:ext cx="0" cy="0"/>
          <a:chOff x="0" y="0"/>
          <a:chExt cx="0" cy="0"/>
        </a:xfrm>
      </p:grpSpPr>
      <p:graphicFrame>
        <p:nvGraphicFramePr>
          <p:cNvPr id="107" name="Chart 106"/>
          <p:cNvGraphicFramePr>
            <a:graphicFrameLocks/>
          </p:cNvGraphicFramePr>
          <p:nvPr>
            <p:extLst>
              <p:ext uri="{D42A27DB-BD31-4B8C-83A1-F6EECF244321}">
                <p14:modId xmlns:p14="http://schemas.microsoft.com/office/powerpoint/2010/main" val="163337429"/>
              </p:ext>
            </p:extLst>
          </p:nvPr>
        </p:nvGraphicFramePr>
        <p:xfrm>
          <a:off x="28702386" y="16523006"/>
          <a:ext cx="6880018" cy="553156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8" name="Chart 87"/>
          <p:cNvGraphicFramePr>
            <a:graphicFrameLocks/>
          </p:cNvGraphicFramePr>
          <p:nvPr>
            <p:extLst>
              <p:ext uri="{D42A27DB-BD31-4B8C-83A1-F6EECF244321}">
                <p14:modId xmlns:p14="http://schemas.microsoft.com/office/powerpoint/2010/main" val="1773165480"/>
              </p:ext>
            </p:extLst>
          </p:nvPr>
        </p:nvGraphicFramePr>
        <p:xfrm>
          <a:off x="35892531" y="16526577"/>
          <a:ext cx="6868641" cy="5527991"/>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0" name="Chart 89"/>
          <p:cNvGraphicFramePr>
            <a:graphicFrameLocks/>
          </p:cNvGraphicFramePr>
          <p:nvPr>
            <p:extLst>
              <p:ext uri="{D42A27DB-BD31-4B8C-83A1-F6EECF244321}">
                <p14:modId xmlns:p14="http://schemas.microsoft.com/office/powerpoint/2010/main" val="123604984"/>
              </p:ext>
            </p:extLst>
          </p:nvPr>
        </p:nvGraphicFramePr>
        <p:xfrm>
          <a:off x="35856816" y="10942973"/>
          <a:ext cx="6833412" cy="5382682"/>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99" name="Chart 98"/>
          <p:cNvGraphicFramePr>
            <a:graphicFrameLocks/>
          </p:cNvGraphicFramePr>
          <p:nvPr>
            <p:extLst>
              <p:ext uri="{D42A27DB-BD31-4B8C-83A1-F6EECF244321}">
                <p14:modId xmlns:p14="http://schemas.microsoft.com/office/powerpoint/2010/main" val="126460808"/>
              </p:ext>
            </p:extLst>
          </p:nvPr>
        </p:nvGraphicFramePr>
        <p:xfrm>
          <a:off x="28702386" y="10942973"/>
          <a:ext cx="6813955" cy="5406494"/>
        </p:xfrm>
        <a:graphic>
          <a:graphicData uri="http://schemas.openxmlformats.org/drawingml/2006/chart">
            <c:chart xmlns:c="http://schemas.openxmlformats.org/drawingml/2006/chart" xmlns:r="http://schemas.openxmlformats.org/officeDocument/2006/relationships" r:id="rId6"/>
          </a:graphicData>
        </a:graphic>
      </p:graphicFrame>
      <p:sp>
        <p:nvSpPr>
          <p:cNvPr id="18603" name="Rectangle 280" descr="snag-bird-17-strip"/>
          <p:cNvSpPr>
            <a:spLocks noChangeArrowheads="1"/>
          </p:cNvSpPr>
          <p:nvPr/>
        </p:nvSpPr>
        <p:spPr bwMode="auto">
          <a:xfrm>
            <a:off x="1295400" y="762000"/>
            <a:ext cx="41757600" cy="3962400"/>
          </a:xfrm>
          <a:prstGeom prst="rect">
            <a:avLst/>
          </a:prstGeom>
          <a:blipFill dpi="0" rotWithShape="1">
            <a:blip r:embed="rId7" cstate="print">
              <a:alphaModFix amt="50000"/>
            </a:blip>
            <a:srcRect/>
            <a:stretch>
              <a:fillRect/>
            </a:stretch>
          </a:blipFill>
          <a:ln w="9525">
            <a:solidFill>
              <a:schemeClr val="tx1"/>
            </a:solidFill>
            <a:miter lim="800000"/>
            <a:headEnd/>
            <a:tailEnd/>
          </a:ln>
        </p:spPr>
        <p:txBody>
          <a:bodyPr wrap="none"/>
          <a:lstStyle/>
          <a:p>
            <a:endParaRPr lang="en-US"/>
          </a:p>
        </p:txBody>
      </p:sp>
      <p:sp>
        <p:nvSpPr>
          <p:cNvPr id="1029" name="Text Box 2"/>
          <p:cNvSpPr txBox="1">
            <a:spLocks noChangeArrowheads="1"/>
          </p:cNvSpPr>
          <p:nvPr/>
        </p:nvSpPr>
        <p:spPr bwMode="auto">
          <a:xfrm>
            <a:off x="6019800" y="457200"/>
            <a:ext cx="34747200" cy="2800767"/>
          </a:xfrm>
          <a:prstGeom prst="rect">
            <a:avLst/>
          </a:prstGeom>
          <a:noFill/>
          <a:ln w="9525">
            <a:noFill/>
            <a:miter lim="800000"/>
            <a:headEnd/>
            <a:tailEnd/>
          </a:ln>
        </p:spPr>
        <p:txBody>
          <a:bodyPr>
            <a:spAutoFit/>
          </a:bodyPr>
          <a:lstStyle/>
          <a:p>
            <a:pPr algn="ctr"/>
            <a:r>
              <a:rPr lang="en-US" sz="8800" b="1" dirty="0"/>
              <a:t>Quantifying carbon allocation to </a:t>
            </a:r>
            <a:r>
              <a:rPr lang="en-US" sz="8800" b="1" dirty="0" err="1"/>
              <a:t>mycorrhizal</a:t>
            </a:r>
            <a:r>
              <a:rPr lang="en-US" sz="8800" b="1" dirty="0"/>
              <a:t> fungi by temperate forest tree species across a nitrogen availability gradient</a:t>
            </a:r>
            <a:endParaRPr lang="en-US" sz="8800" dirty="0"/>
          </a:p>
        </p:txBody>
      </p:sp>
      <p:sp>
        <p:nvSpPr>
          <p:cNvPr id="1030" name="Rectangle 3"/>
          <p:cNvSpPr>
            <a:spLocks noChangeArrowheads="1"/>
          </p:cNvSpPr>
          <p:nvPr/>
        </p:nvSpPr>
        <p:spPr bwMode="auto">
          <a:xfrm>
            <a:off x="12954000" y="3048000"/>
            <a:ext cx="20878800" cy="1569660"/>
          </a:xfrm>
          <a:prstGeom prst="rect">
            <a:avLst/>
          </a:prstGeom>
          <a:noFill/>
          <a:ln w="9525">
            <a:noFill/>
            <a:miter lim="800000"/>
            <a:headEnd/>
            <a:tailEnd/>
          </a:ln>
        </p:spPr>
        <p:txBody>
          <a:bodyPr>
            <a:spAutoFit/>
          </a:bodyPr>
          <a:lstStyle/>
          <a:p>
            <a:pPr algn="ctr"/>
            <a:r>
              <a:rPr lang="en-US" sz="4800" b="1" dirty="0" smtClean="0">
                <a:cs typeface="Times New Roman" pitchFamily="18" charset="0"/>
              </a:rPr>
              <a:t>Shersingh</a:t>
            </a:r>
            <a:r>
              <a:rPr lang="en-US" sz="4800" b="1" dirty="0">
                <a:cs typeface="Times New Roman" pitchFamily="18" charset="0"/>
              </a:rPr>
              <a:t> </a:t>
            </a:r>
            <a:r>
              <a:rPr lang="en-US" sz="4800" b="1" dirty="0" smtClean="0">
                <a:cs typeface="Times New Roman" pitchFamily="18" charset="0"/>
              </a:rPr>
              <a:t>Joseph Tumber-Davila</a:t>
            </a:r>
            <a:r>
              <a:rPr lang="en-US" sz="4800" b="1" baseline="30000" dirty="0" smtClean="0">
                <a:cs typeface="Times New Roman" pitchFamily="18" charset="0"/>
              </a:rPr>
              <a:t>1</a:t>
            </a:r>
            <a:r>
              <a:rPr lang="en-US" sz="4800" b="1" dirty="0">
                <a:cs typeface="Times New Roman" pitchFamily="18" charset="0"/>
              </a:rPr>
              <a:t>, Andrew </a:t>
            </a:r>
            <a:r>
              <a:rPr lang="en-US" sz="4800" b="1" dirty="0" smtClean="0">
                <a:cs typeface="Times New Roman" pitchFamily="18" charset="0"/>
              </a:rPr>
              <a:t>Ouimette</a:t>
            </a:r>
            <a:r>
              <a:rPr lang="en-US" sz="4800" b="1" baseline="30000" dirty="0" smtClean="0">
                <a:cs typeface="Times New Roman" pitchFamily="18" charset="0"/>
              </a:rPr>
              <a:t>1</a:t>
            </a:r>
          </a:p>
          <a:p>
            <a:pPr algn="ctr"/>
            <a:r>
              <a:rPr lang="en-US" sz="4800" b="1" baseline="30000" dirty="0"/>
              <a:t>1</a:t>
            </a:r>
            <a:r>
              <a:rPr lang="en-US" sz="4800" b="1" dirty="0"/>
              <a:t>University of New Hampshire, Durham, NH</a:t>
            </a:r>
            <a:endParaRPr lang="en-US" sz="4800" dirty="0"/>
          </a:p>
        </p:txBody>
      </p:sp>
      <p:sp>
        <p:nvSpPr>
          <p:cNvPr id="1031" name="Text Box 202"/>
          <p:cNvSpPr txBox="1">
            <a:spLocks noChangeArrowheads="1"/>
          </p:cNvSpPr>
          <p:nvPr/>
        </p:nvSpPr>
        <p:spPr bwMode="auto">
          <a:xfrm>
            <a:off x="942975" y="5029200"/>
            <a:ext cx="3962400" cy="762000"/>
          </a:xfrm>
          <a:prstGeom prst="rect">
            <a:avLst/>
          </a:prstGeom>
          <a:noFill/>
          <a:ln w="9525">
            <a:noFill/>
            <a:miter lim="800000"/>
            <a:headEnd/>
            <a:tailEnd/>
          </a:ln>
        </p:spPr>
        <p:txBody>
          <a:bodyPr anchor="ctr"/>
          <a:lstStyle/>
          <a:p>
            <a:pPr>
              <a:spcBef>
                <a:spcPct val="50000"/>
              </a:spcBef>
            </a:pPr>
            <a:r>
              <a:rPr lang="en-US" sz="4400" b="1" dirty="0">
                <a:solidFill>
                  <a:srgbClr val="000000"/>
                </a:solidFill>
              </a:rPr>
              <a:t>ABSTRACT</a:t>
            </a:r>
          </a:p>
        </p:txBody>
      </p:sp>
      <p:sp>
        <p:nvSpPr>
          <p:cNvPr id="1034" name="Rectangle 777"/>
          <p:cNvSpPr>
            <a:spLocks noChangeArrowheads="1"/>
          </p:cNvSpPr>
          <p:nvPr/>
        </p:nvSpPr>
        <p:spPr bwMode="auto">
          <a:xfrm>
            <a:off x="6469063" y="3276600"/>
            <a:ext cx="560387" cy="484188"/>
          </a:xfrm>
          <a:prstGeom prst="rect">
            <a:avLst/>
          </a:prstGeom>
          <a:noFill/>
          <a:ln w="9525">
            <a:noFill/>
            <a:miter lim="800000"/>
            <a:headEnd/>
            <a:tailEnd/>
          </a:ln>
        </p:spPr>
        <p:txBody>
          <a:bodyPr/>
          <a:lstStyle/>
          <a:p>
            <a:endParaRPr lang="en-US"/>
          </a:p>
        </p:txBody>
      </p:sp>
      <p:sp>
        <p:nvSpPr>
          <p:cNvPr id="1035" name="Rectangle 783"/>
          <p:cNvSpPr>
            <a:spLocks noChangeArrowheads="1"/>
          </p:cNvSpPr>
          <p:nvPr/>
        </p:nvSpPr>
        <p:spPr bwMode="auto">
          <a:xfrm>
            <a:off x="11182350" y="3276600"/>
            <a:ext cx="560388" cy="484188"/>
          </a:xfrm>
          <a:prstGeom prst="rect">
            <a:avLst/>
          </a:prstGeom>
          <a:noFill/>
          <a:ln w="9525">
            <a:noFill/>
            <a:miter lim="800000"/>
            <a:headEnd/>
            <a:tailEnd/>
          </a:ln>
        </p:spPr>
        <p:txBody>
          <a:bodyPr/>
          <a:lstStyle/>
          <a:p>
            <a:endParaRPr lang="en-US"/>
          </a:p>
        </p:txBody>
      </p:sp>
      <p:sp>
        <p:nvSpPr>
          <p:cNvPr id="1037" name="Rectangle 1440"/>
          <p:cNvSpPr>
            <a:spLocks noChangeArrowheads="1"/>
          </p:cNvSpPr>
          <p:nvPr/>
        </p:nvSpPr>
        <p:spPr bwMode="auto">
          <a:xfrm>
            <a:off x="11182350" y="3276600"/>
            <a:ext cx="560388" cy="484188"/>
          </a:xfrm>
          <a:prstGeom prst="rect">
            <a:avLst/>
          </a:prstGeom>
          <a:noFill/>
          <a:ln w="9525">
            <a:noFill/>
            <a:miter lim="800000"/>
            <a:headEnd/>
            <a:tailEnd/>
          </a:ln>
        </p:spPr>
        <p:txBody>
          <a:bodyPr/>
          <a:lstStyle/>
          <a:p>
            <a:endParaRPr lang="en-US"/>
          </a:p>
        </p:txBody>
      </p:sp>
      <p:sp>
        <p:nvSpPr>
          <p:cNvPr id="1679" name="Text Box 655"/>
          <p:cNvSpPr txBox="1">
            <a:spLocks noChangeArrowheads="1"/>
          </p:cNvSpPr>
          <p:nvPr/>
        </p:nvSpPr>
        <p:spPr bwMode="auto">
          <a:xfrm>
            <a:off x="38709600" y="4191000"/>
            <a:ext cx="5181600" cy="579438"/>
          </a:xfrm>
          <a:prstGeom prst="rect">
            <a:avLst/>
          </a:prstGeom>
          <a:noFill/>
          <a:ln w="9525">
            <a:noFill/>
            <a:miter lim="800000"/>
            <a:headEnd/>
            <a:tailEnd/>
          </a:ln>
          <a:effectLst/>
        </p:spPr>
        <p:txBody>
          <a:bodyPr>
            <a:spAutoFit/>
          </a:bodyPr>
          <a:lstStyle/>
          <a:p>
            <a:pPr>
              <a:spcBef>
                <a:spcPct val="50000"/>
              </a:spcBef>
            </a:pPr>
            <a:r>
              <a:rPr lang="en-US" sz="3200" dirty="0" smtClean="0"/>
              <a:t>sjg79@wildcats.unh.edu</a:t>
            </a:r>
            <a:endParaRPr lang="en-US" sz="3200" dirty="0"/>
          </a:p>
        </p:txBody>
      </p:sp>
      <p:sp>
        <p:nvSpPr>
          <p:cNvPr id="1793" name="Text Box 769"/>
          <p:cNvSpPr txBox="1">
            <a:spLocks noChangeArrowheads="1"/>
          </p:cNvSpPr>
          <p:nvPr/>
        </p:nvSpPr>
        <p:spPr bwMode="auto">
          <a:xfrm>
            <a:off x="838200" y="5943600"/>
            <a:ext cx="14859000" cy="6370975"/>
          </a:xfrm>
          <a:prstGeom prst="rect">
            <a:avLst/>
          </a:prstGeom>
          <a:solidFill>
            <a:srgbClr val="FFFFFF"/>
          </a:solidFill>
          <a:ln w="9525" algn="ctr">
            <a:solidFill>
              <a:schemeClr val="tx1"/>
            </a:solidFill>
            <a:miter lim="800000"/>
            <a:headEnd/>
            <a:tailEnd/>
          </a:ln>
          <a:effectLst/>
        </p:spPr>
        <p:txBody>
          <a:bodyPr>
            <a:spAutoFit/>
          </a:bodyPr>
          <a:lstStyle/>
          <a:p>
            <a:r>
              <a:rPr lang="en-US" dirty="0" smtClean="0">
                <a:solidFill>
                  <a:srgbClr val="FF0000"/>
                </a:solidFill>
              </a:rPr>
              <a:t>	</a:t>
            </a:r>
            <a:r>
              <a:rPr lang="en-US" dirty="0">
                <a:solidFill>
                  <a:srgbClr val="000000"/>
                </a:solidFill>
              </a:rPr>
              <a:t>Carbon dioxide (CO</a:t>
            </a:r>
            <a:r>
              <a:rPr lang="en-US" baseline="-25000" dirty="0">
                <a:solidFill>
                  <a:srgbClr val="000000"/>
                </a:solidFill>
              </a:rPr>
              <a:t>2</a:t>
            </a:r>
            <a:r>
              <a:rPr lang="en-US" dirty="0">
                <a:solidFill>
                  <a:srgbClr val="000000"/>
                </a:solidFill>
              </a:rPr>
              <a:t>) is a greenhouse gas that traps radiation in the Earth’s atmosphere.  </a:t>
            </a:r>
            <a:r>
              <a:rPr lang="en-US" dirty="0" smtClean="0">
                <a:solidFill>
                  <a:srgbClr val="000000"/>
                </a:solidFill>
              </a:rPr>
              <a:t>Increasing levels of CO</a:t>
            </a:r>
            <a:r>
              <a:rPr lang="en-US" baseline="-25000" dirty="0">
                <a:solidFill>
                  <a:srgbClr val="000000"/>
                </a:solidFill>
              </a:rPr>
              <a:t>2</a:t>
            </a:r>
            <a:r>
              <a:rPr lang="en-US" dirty="0">
                <a:solidFill>
                  <a:srgbClr val="000000"/>
                </a:solidFill>
              </a:rPr>
              <a:t> </a:t>
            </a:r>
            <a:r>
              <a:rPr lang="en-US" dirty="0" smtClean="0">
                <a:solidFill>
                  <a:srgbClr val="000000"/>
                </a:solidFill>
              </a:rPr>
              <a:t>can lead to warming and alter other climate processes.</a:t>
            </a:r>
            <a:r>
              <a:rPr lang="en-US" dirty="0">
                <a:solidFill>
                  <a:srgbClr val="000000"/>
                </a:solidFill>
              </a:rPr>
              <a:t> Terrestrial ecosystems contain 3 times more carbon than the atmosphere, and each year forests release more than 10 times the amount of CO</a:t>
            </a:r>
            <a:r>
              <a:rPr lang="en-US" baseline="-25000" dirty="0">
                <a:solidFill>
                  <a:srgbClr val="000000"/>
                </a:solidFill>
              </a:rPr>
              <a:t>2</a:t>
            </a:r>
            <a:r>
              <a:rPr lang="en-US" dirty="0">
                <a:solidFill>
                  <a:srgbClr val="000000"/>
                </a:solidFill>
              </a:rPr>
              <a:t> to the atmosphere through soil respiration than fossil fuel emissions.  Although these large natural soil respiration fluxes tend to be balanced by fixation of atmospheric CO</a:t>
            </a:r>
            <a:r>
              <a:rPr lang="en-US" baseline="-25000" dirty="0">
                <a:solidFill>
                  <a:srgbClr val="000000"/>
                </a:solidFill>
              </a:rPr>
              <a:t>2</a:t>
            </a:r>
            <a:r>
              <a:rPr lang="en-US" dirty="0">
                <a:solidFill>
                  <a:srgbClr val="000000"/>
                </a:solidFill>
              </a:rPr>
              <a:t> through photosynthesis, the carbon balance of forests under future climate is still unknown.  In order for scientists to better model the role of forests under future climate </a:t>
            </a:r>
            <a:r>
              <a:rPr lang="en-US" dirty="0" smtClean="0">
                <a:solidFill>
                  <a:srgbClr val="000000"/>
                </a:solidFill>
              </a:rPr>
              <a:t>change, </a:t>
            </a:r>
            <a:r>
              <a:rPr lang="en-US" dirty="0">
                <a:solidFill>
                  <a:srgbClr val="000000"/>
                </a:solidFill>
              </a:rPr>
              <a:t>an improved understanding of the amount of carbon </a:t>
            </a:r>
            <a:r>
              <a:rPr lang="en-US" dirty="0" smtClean="0">
                <a:solidFill>
                  <a:srgbClr val="000000"/>
                </a:solidFill>
              </a:rPr>
              <a:t>allocated </a:t>
            </a:r>
            <a:r>
              <a:rPr lang="en-US" dirty="0">
                <a:solidFill>
                  <a:srgbClr val="000000"/>
                </a:solidFill>
              </a:rPr>
              <a:t>and stored in different </a:t>
            </a:r>
            <a:r>
              <a:rPr lang="en-US" dirty="0" smtClean="0">
                <a:solidFill>
                  <a:srgbClr val="000000"/>
                </a:solidFill>
              </a:rPr>
              <a:t>compartments </a:t>
            </a:r>
            <a:r>
              <a:rPr lang="en-US" dirty="0">
                <a:solidFill>
                  <a:srgbClr val="000000"/>
                </a:solidFill>
              </a:rPr>
              <a:t>of forest ecosystems is needed.</a:t>
            </a:r>
          </a:p>
          <a:p>
            <a:r>
              <a:rPr lang="en-US" dirty="0" smtClean="0">
                <a:solidFill>
                  <a:srgbClr val="000000"/>
                </a:solidFill>
              </a:rPr>
              <a:t>	This </a:t>
            </a:r>
            <a:r>
              <a:rPr lang="en-US" dirty="0">
                <a:solidFill>
                  <a:srgbClr val="000000"/>
                </a:solidFill>
              </a:rPr>
              <a:t>project aims to provide a more thorough understanding of whole-plant carbon allocation in temperate forests.  While trees may allocate up to 50% of their </a:t>
            </a:r>
            <a:r>
              <a:rPr lang="en-US" dirty="0" err="1">
                <a:solidFill>
                  <a:srgbClr val="000000"/>
                </a:solidFill>
              </a:rPr>
              <a:t>photosynthetically</a:t>
            </a:r>
            <a:r>
              <a:rPr lang="en-US" dirty="0">
                <a:solidFill>
                  <a:srgbClr val="000000"/>
                </a:solidFill>
              </a:rPr>
              <a:t> fixed carbon belowground, carbon allocation belowground has been historically overlooked.  In particular, very few studies have quantified the amount of carbon allocated to </a:t>
            </a:r>
            <a:r>
              <a:rPr lang="en-US" dirty="0" err="1">
                <a:solidFill>
                  <a:srgbClr val="000000"/>
                </a:solidFill>
              </a:rPr>
              <a:t>mycorrhizal</a:t>
            </a:r>
            <a:r>
              <a:rPr lang="en-US" dirty="0">
                <a:solidFill>
                  <a:srgbClr val="000000"/>
                </a:solidFill>
              </a:rPr>
              <a:t> fungi – the symbiotic fungi found on tree roots that provide the plant with water and nutrients in return for sugars (carbon).  We will employ three distinct methods </a:t>
            </a:r>
            <a:r>
              <a:rPr lang="en-US" dirty="0" smtClean="0">
                <a:solidFill>
                  <a:srgbClr val="000000"/>
                </a:solidFill>
              </a:rPr>
              <a:t>to </a:t>
            </a:r>
            <a:r>
              <a:rPr lang="en-US" dirty="0">
                <a:solidFill>
                  <a:srgbClr val="000000"/>
                </a:solidFill>
              </a:rPr>
              <a:t>quantify carbon allocation to mycorrhizal fungi across </a:t>
            </a:r>
            <a:r>
              <a:rPr lang="en-US" dirty="0" smtClean="0">
                <a:solidFill>
                  <a:srgbClr val="000000"/>
                </a:solidFill>
              </a:rPr>
              <a:t>forest stands with a range of species composition and nitrogen </a:t>
            </a:r>
            <a:r>
              <a:rPr lang="en-US" dirty="0" err="1" smtClean="0">
                <a:solidFill>
                  <a:srgbClr val="000000"/>
                </a:solidFill>
              </a:rPr>
              <a:t>cylcing</a:t>
            </a:r>
            <a:r>
              <a:rPr lang="en-US" dirty="0" smtClean="0">
                <a:solidFill>
                  <a:srgbClr val="000000"/>
                </a:solidFill>
              </a:rPr>
              <a:t> rates.</a:t>
            </a:r>
            <a:r>
              <a:rPr lang="en-US" dirty="0">
                <a:solidFill>
                  <a:srgbClr val="000000"/>
                </a:solidFill>
              </a:rPr>
              <a:t>  </a:t>
            </a:r>
            <a:r>
              <a:rPr lang="en-US" dirty="0" smtClean="0">
                <a:solidFill>
                  <a:srgbClr val="000000"/>
                </a:solidFill>
              </a:rPr>
              <a:t>These methods include core ingrowth, sandbag ingrowth, and a carbon budget approach. Preliminary </a:t>
            </a:r>
            <a:r>
              <a:rPr lang="en-US" dirty="0">
                <a:solidFill>
                  <a:srgbClr val="000000"/>
                </a:solidFill>
              </a:rPr>
              <a:t>results show that in nutrient poor conifer forests, mycorrhizal fungi may receive as much as 30% of the total plant carbon.  This is one of the first studies </a:t>
            </a:r>
            <a:r>
              <a:rPr lang="en-US" dirty="0" smtClean="0">
                <a:solidFill>
                  <a:srgbClr val="000000"/>
                </a:solidFill>
              </a:rPr>
              <a:t>to quantify </a:t>
            </a:r>
            <a:r>
              <a:rPr lang="en-US" dirty="0">
                <a:solidFill>
                  <a:srgbClr val="000000"/>
                </a:solidFill>
              </a:rPr>
              <a:t>carbon allocation to </a:t>
            </a:r>
            <a:r>
              <a:rPr lang="en-US" dirty="0" err="1">
                <a:solidFill>
                  <a:srgbClr val="000000"/>
                </a:solidFill>
              </a:rPr>
              <a:t>mycorrhizal</a:t>
            </a:r>
            <a:r>
              <a:rPr lang="en-US" dirty="0">
                <a:solidFill>
                  <a:srgbClr val="000000"/>
                </a:solidFill>
              </a:rPr>
              <a:t> fungi </a:t>
            </a:r>
            <a:r>
              <a:rPr lang="en-US" dirty="0" smtClean="0">
                <a:solidFill>
                  <a:srgbClr val="000000"/>
                </a:solidFill>
              </a:rPr>
              <a:t>in northeastern temperate forests.</a:t>
            </a:r>
            <a:endParaRPr lang="en-US" dirty="0">
              <a:solidFill>
                <a:srgbClr val="000000"/>
              </a:solidFill>
            </a:endParaRPr>
          </a:p>
        </p:txBody>
      </p:sp>
      <p:sp>
        <p:nvSpPr>
          <p:cNvPr id="1798" name="Text Box 202"/>
          <p:cNvSpPr txBox="1">
            <a:spLocks noChangeArrowheads="1"/>
          </p:cNvSpPr>
          <p:nvPr/>
        </p:nvSpPr>
        <p:spPr bwMode="auto">
          <a:xfrm>
            <a:off x="8915400" y="17602200"/>
            <a:ext cx="4038600" cy="1524000"/>
          </a:xfrm>
          <a:prstGeom prst="rect">
            <a:avLst/>
          </a:prstGeom>
          <a:noFill/>
          <a:ln w="9525">
            <a:noFill/>
            <a:miter lim="800000"/>
            <a:headEnd/>
            <a:tailEnd/>
          </a:ln>
        </p:spPr>
        <p:txBody>
          <a:bodyPr anchor="ctr"/>
          <a:lstStyle/>
          <a:p>
            <a:pPr>
              <a:spcBef>
                <a:spcPct val="50000"/>
              </a:spcBef>
            </a:pPr>
            <a:r>
              <a:rPr lang="en-US" sz="4400" b="1">
                <a:solidFill>
                  <a:srgbClr val="000000"/>
                </a:solidFill>
              </a:rPr>
              <a:t>Fraction of NPP </a:t>
            </a:r>
          </a:p>
        </p:txBody>
      </p:sp>
      <p:sp>
        <p:nvSpPr>
          <p:cNvPr id="1800" name="Text Box 202"/>
          <p:cNvSpPr txBox="1">
            <a:spLocks noChangeArrowheads="1"/>
          </p:cNvSpPr>
          <p:nvPr/>
        </p:nvSpPr>
        <p:spPr bwMode="auto">
          <a:xfrm>
            <a:off x="29126075" y="29875762"/>
            <a:ext cx="7543800" cy="914400"/>
          </a:xfrm>
          <a:prstGeom prst="rect">
            <a:avLst/>
          </a:prstGeom>
          <a:noFill/>
          <a:ln w="9525">
            <a:noFill/>
            <a:miter lim="800000"/>
            <a:headEnd/>
            <a:tailEnd/>
          </a:ln>
        </p:spPr>
        <p:txBody>
          <a:bodyPr anchor="ctr"/>
          <a:lstStyle/>
          <a:p>
            <a:pPr>
              <a:spcBef>
                <a:spcPct val="50000"/>
              </a:spcBef>
            </a:pPr>
            <a:r>
              <a:rPr lang="en-US" sz="4400" b="1" dirty="0" smtClean="0">
                <a:solidFill>
                  <a:srgbClr val="000000"/>
                </a:solidFill>
              </a:rPr>
              <a:t>Acknowledgements</a:t>
            </a:r>
            <a:endParaRPr lang="en-US" sz="4400" b="1" dirty="0">
              <a:solidFill>
                <a:srgbClr val="000000"/>
              </a:solidFill>
            </a:endParaRPr>
          </a:p>
        </p:txBody>
      </p:sp>
      <p:sp>
        <p:nvSpPr>
          <p:cNvPr id="1947" name="Text Box 202"/>
          <p:cNvSpPr txBox="1">
            <a:spLocks noChangeArrowheads="1"/>
          </p:cNvSpPr>
          <p:nvPr/>
        </p:nvSpPr>
        <p:spPr bwMode="auto">
          <a:xfrm>
            <a:off x="1066800" y="17602200"/>
            <a:ext cx="4038600" cy="1524000"/>
          </a:xfrm>
          <a:prstGeom prst="rect">
            <a:avLst/>
          </a:prstGeom>
          <a:noFill/>
          <a:ln w="9525">
            <a:noFill/>
            <a:miter lim="800000"/>
            <a:headEnd/>
            <a:tailEnd/>
          </a:ln>
        </p:spPr>
        <p:txBody>
          <a:bodyPr anchor="ctr"/>
          <a:lstStyle/>
          <a:p>
            <a:pPr>
              <a:spcBef>
                <a:spcPct val="50000"/>
              </a:spcBef>
            </a:pPr>
            <a:r>
              <a:rPr lang="en-US" sz="4400" b="1">
                <a:solidFill>
                  <a:srgbClr val="000000"/>
                </a:solidFill>
              </a:rPr>
              <a:t>Ingrowth Cores </a:t>
            </a:r>
          </a:p>
        </p:txBody>
      </p:sp>
      <p:grpSp>
        <p:nvGrpSpPr>
          <p:cNvPr id="1966" name="Group 942"/>
          <p:cNvGrpSpPr>
            <a:grpSpLocks/>
          </p:cNvGrpSpPr>
          <p:nvPr/>
        </p:nvGrpSpPr>
        <p:grpSpPr bwMode="auto">
          <a:xfrm>
            <a:off x="838200" y="12420600"/>
            <a:ext cx="14851063" cy="6629400"/>
            <a:chOff x="576" y="6240"/>
            <a:chExt cx="9355" cy="4176"/>
          </a:xfrm>
        </p:grpSpPr>
        <p:grpSp>
          <p:nvGrpSpPr>
            <p:cNvPr id="1957" name="Group 933"/>
            <p:cNvGrpSpPr>
              <a:grpSpLocks/>
            </p:cNvGrpSpPr>
            <p:nvPr/>
          </p:nvGrpSpPr>
          <p:grpSpPr bwMode="auto">
            <a:xfrm>
              <a:off x="576" y="7056"/>
              <a:ext cx="9355" cy="3360"/>
              <a:chOff x="581" y="6624"/>
              <a:chExt cx="9355" cy="3360"/>
            </a:xfrm>
          </p:grpSpPr>
          <p:pic>
            <p:nvPicPr>
              <p:cNvPr id="1942" name="Picture 918" descr="BEF_Figure1"/>
              <p:cNvPicPr>
                <a:picLocks noChangeAspect="1" noChangeArrowheads="1"/>
              </p:cNvPicPr>
              <p:nvPr/>
            </p:nvPicPr>
            <p:blipFill>
              <a:blip r:embed="rId8" cstate="print"/>
              <a:srcRect l="3160" t="49039" r="5792" b="8496"/>
              <a:stretch>
                <a:fillRect/>
              </a:stretch>
            </p:blipFill>
            <p:spPr bwMode="auto">
              <a:xfrm>
                <a:off x="3417" y="6624"/>
                <a:ext cx="6519" cy="3360"/>
              </a:xfrm>
              <a:prstGeom prst="rect">
                <a:avLst/>
              </a:prstGeom>
              <a:noFill/>
              <a:ln w="9525">
                <a:solidFill>
                  <a:schemeClr val="tx1"/>
                </a:solidFill>
                <a:miter lim="800000"/>
                <a:headEnd/>
                <a:tailEnd/>
              </a:ln>
            </p:spPr>
          </p:pic>
          <p:pic>
            <p:nvPicPr>
              <p:cNvPr id="1952" name="Picture 928" descr="BEF_Figure1"/>
              <p:cNvPicPr>
                <a:picLocks noChangeAspect="1" noChangeArrowheads="1"/>
              </p:cNvPicPr>
              <p:nvPr/>
            </p:nvPicPr>
            <p:blipFill>
              <a:blip r:embed="rId8" cstate="print"/>
              <a:srcRect l="5840" t="5963" r="51920" b="51578"/>
              <a:stretch>
                <a:fillRect/>
              </a:stretch>
            </p:blipFill>
            <p:spPr bwMode="auto">
              <a:xfrm>
                <a:off x="581" y="6624"/>
                <a:ext cx="3024" cy="3359"/>
              </a:xfrm>
              <a:prstGeom prst="rect">
                <a:avLst/>
              </a:prstGeom>
              <a:noFill/>
              <a:ln w="9525">
                <a:solidFill>
                  <a:schemeClr val="tx1"/>
                </a:solidFill>
                <a:miter lim="800000"/>
                <a:headEnd/>
                <a:tailEnd/>
              </a:ln>
            </p:spPr>
          </p:pic>
          <p:sp>
            <p:nvSpPr>
              <p:cNvPr id="1953" name="Text Box 929"/>
              <p:cNvSpPr txBox="1">
                <a:spLocks noChangeArrowheads="1"/>
              </p:cNvSpPr>
              <p:nvPr/>
            </p:nvSpPr>
            <p:spPr bwMode="auto">
              <a:xfrm>
                <a:off x="3696" y="6672"/>
                <a:ext cx="388" cy="288"/>
              </a:xfrm>
              <a:prstGeom prst="rect">
                <a:avLst/>
              </a:prstGeom>
              <a:solidFill>
                <a:schemeClr val="bg1"/>
              </a:solidFill>
              <a:ln w="9525">
                <a:noFill/>
                <a:miter lim="800000"/>
                <a:headEnd/>
                <a:tailEnd/>
              </a:ln>
              <a:effectLst/>
            </p:spPr>
            <p:txBody>
              <a:bodyPr>
                <a:spAutoFit/>
              </a:bodyPr>
              <a:lstStyle/>
              <a:p>
                <a:pPr defTabSz="5016500">
                  <a:spcBef>
                    <a:spcPct val="50000"/>
                  </a:spcBef>
                </a:pPr>
                <a:r>
                  <a:rPr lang="en-US">
                    <a:latin typeface="Arial" charset="0"/>
                  </a:rPr>
                  <a:t>B.</a:t>
                </a:r>
              </a:p>
            </p:txBody>
          </p:sp>
        </p:grpSp>
        <p:sp>
          <p:nvSpPr>
            <p:cNvPr id="1965" name="Text Box 202"/>
            <p:cNvSpPr txBox="1">
              <a:spLocks noChangeArrowheads="1"/>
            </p:cNvSpPr>
            <p:nvPr/>
          </p:nvSpPr>
          <p:spPr bwMode="auto">
            <a:xfrm>
              <a:off x="618" y="6240"/>
              <a:ext cx="2544" cy="960"/>
            </a:xfrm>
            <a:prstGeom prst="rect">
              <a:avLst/>
            </a:prstGeom>
            <a:noFill/>
            <a:ln w="9525">
              <a:noFill/>
              <a:miter lim="800000"/>
              <a:headEnd/>
              <a:tailEnd/>
            </a:ln>
          </p:spPr>
          <p:txBody>
            <a:bodyPr anchor="ctr"/>
            <a:lstStyle/>
            <a:p>
              <a:pPr>
                <a:spcBef>
                  <a:spcPct val="50000"/>
                </a:spcBef>
              </a:pPr>
              <a:r>
                <a:rPr lang="en-US" sz="4400" b="1" dirty="0">
                  <a:solidFill>
                    <a:srgbClr val="000000"/>
                  </a:solidFill>
                </a:rPr>
                <a:t>Site Location</a:t>
              </a:r>
              <a:r>
                <a:rPr lang="en-US" sz="4400" b="1" dirty="0">
                  <a:solidFill>
                    <a:srgbClr val="A50021"/>
                  </a:solidFill>
                </a:rPr>
                <a:t> </a:t>
              </a:r>
            </a:p>
          </p:txBody>
        </p:sp>
      </p:grpSp>
      <p:sp>
        <p:nvSpPr>
          <p:cNvPr id="1961" name="Text Box 202"/>
          <p:cNvSpPr txBox="1">
            <a:spLocks noChangeArrowheads="1"/>
          </p:cNvSpPr>
          <p:nvPr/>
        </p:nvSpPr>
        <p:spPr bwMode="auto">
          <a:xfrm>
            <a:off x="942975" y="25871597"/>
            <a:ext cx="11448929" cy="1417638"/>
          </a:xfrm>
          <a:prstGeom prst="rect">
            <a:avLst/>
          </a:prstGeom>
          <a:noFill/>
          <a:ln w="9525">
            <a:noFill/>
            <a:miter lim="800000"/>
            <a:headEnd/>
            <a:tailEnd/>
          </a:ln>
        </p:spPr>
        <p:txBody>
          <a:bodyPr anchor="ctr"/>
          <a:lstStyle/>
          <a:p>
            <a:pPr>
              <a:spcBef>
                <a:spcPct val="50000"/>
              </a:spcBef>
            </a:pPr>
            <a:r>
              <a:rPr lang="en-US" sz="4400" b="1" dirty="0" smtClean="0">
                <a:solidFill>
                  <a:srgbClr val="000000"/>
                </a:solidFill>
              </a:rPr>
              <a:t>Methods Quantifying </a:t>
            </a:r>
            <a:r>
              <a:rPr lang="en-US" sz="4400" b="1" dirty="0">
                <a:solidFill>
                  <a:srgbClr val="000000"/>
                </a:solidFill>
              </a:rPr>
              <a:t>ECM </a:t>
            </a:r>
            <a:r>
              <a:rPr lang="en-US" sz="4400" b="1" dirty="0" smtClean="0">
                <a:solidFill>
                  <a:srgbClr val="000000"/>
                </a:solidFill>
              </a:rPr>
              <a:t>Production    </a:t>
            </a:r>
          </a:p>
          <a:p>
            <a:pPr>
              <a:spcBef>
                <a:spcPct val="50000"/>
              </a:spcBef>
            </a:pPr>
            <a:r>
              <a:rPr lang="en-US" sz="4400" b="1" dirty="0" smtClean="0">
                <a:solidFill>
                  <a:srgbClr val="000000"/>
                </a:solidFill>
              </a:rPr>
              <a:t>	1) Carbon Budget Approach</a:t>
            </a:r>
            <a:endParaRPr lang="en-US" sz="4400" b="1" dirty="0">
              <a:solidFill>
                <a:srgbClr val="000000"/>
              </a:solidFill>
            </a:endParaRPr>
          </a:p>
        </p:txBody>
      </p:sp>
      <p:sp>
        <p:nvSpPr>
          <p:cNvPr id="2026" name="Text Box 1002"/>
          <p:cNvSpPr txBox="1">
            <a:spLocks noChangeArrowheads="1"/>
          </p:cNvSpPr>
          <p:nvPr/>
        </p:nvSpPr>
        <p:spPr bwMode="auto">
          <a:xfrm>
            <a:off x="28957503" y="30797992"/>
            <a:ext cx="14095497" cy="1585918"/>
          </a:xfrm>
          <a:prstGeom prst="rect">
            <a:avLst/>
          </a:prstGeom>
          <a:solidFill>
            <a:srgbClr val="FFFFFF"/>
          </a:solidFill>
          <a:ln w="9525" algn="ctr">
            <a:solidFill>
              <a:schemeClr val="tx1"/>
            </a:solidFill>
            <a:miter lim="800000"/>
            <a:headEnd/>
            <a:tailEnd/>
          </a:ln>
          <a:effectLst/>
        </p:spPr>
        <p:txBody>
          <a:bodyPr wrap="square">
            <a:spAutoFit/>
          </a:bodyPr>
          <a:lstStyle/>
          <a:p>
            <a:r>
              <a:rPr lang="en-US" dirty="0" smtClean="0"/>
              <a:t>Research funded by a McNair Scholars Program Fellowship and an </a:t>
            </a:r>
            <a:r>
              <a:rPr lang="en-US" dirty="0"/>
              <a:t>USDA </a:t>
            </a:r>
            <a:r>
              <a:rPr lang="en-US" dirty="0" err="1"/>
              <a:t>Northerneastern</a:t>
            </a:r>
            <a:r>
              <a:rPr lang="en-US" dirty="0"/>
              <a:t> States Research Cooperative grant </a:t>
            </a:r>
            <a:r>
              <a:rPr lang="en-US" dirty="0" smtClean="0"/>
              <a:t>.  My sincere thanks to Dr. Erik </a:t>
            </a:r>
            <a:r>
              <a:rPr lang="en-US" dirty="0" err="1" smtClean="0"/>
              <a:t>Hobbie</a:t>
            </a:r>
            <a:r>
              <a:rPr lang="en-US" dirty="0" smtClean="0"/>
              <a:t>, </a:t>
            </a:r>
            <a:r>
              <a:rPr lang="en-US" dirty="0"/>
              <a:t>Matt </a:t>
            </a:r>
            <a:r>
              <a:rPr lang="en-US" dirty="0" err="1" smtClean="0"/>
              <a:t>Vadeboncoeur</a:t>
            </a:r>
            <a:r>
              <a:rPr lang="en-US" dirty="0" smtClean="0"/>
              <a:t>, Ben Smith, Mary Santos, Megan Grass, Connor Madison, </a:t>
            </a:r>
            <a:r>
              <a:rPr lang="en-US" dirty="0" err="1" smtClean="0"/>
              <a:t>Jaturong</a:t>
            </a:r>
            <a:r>
              <a:rPr lang="en-US" dirty="0" smtClean="0"/>
              <a:t> </a:t>
            </a:r>
            <a:r>
              <a:rPr lang="en-US" dirty="0" err="1" smtClean="0"/>
              <a:t>Kumla</a:t>
            </a:r>
            <a:r>
              <a:rPr lang="en-US" dirty="0" smtClean="0"/>
              <a:t> and everyone in the Terrestrial Ecosystems Analysis Lab and the UNH Stable Isotope Lab with all your help and assistance</a:t>
            </a:r>
            <a:endParaRPr lang="en-US" dirty="0"/>
          </a:p>
        </p:txBody>
      </p:sp>
      <p:sp>
        <p:nvSpPr>
          <p:cNvPr id="18598" name="Text Box 1190"/>
          <p:cNvSpPr txBox="1">
            <a:spLocks noChangeArrowheads="1"/>
          </p:cNvSpPr>
          <p:nvPr/>
        </p:nvSpPr>
        <p:spPr bwMode="auto">
          <a:xfrm>
            <a:off x="838200" y="27586262"/>
            <a:ext cx="14883148" cy="1815882"/>
          </a:xfrm>
          <a:prstGeom prst="rect">
            <a:avLst/>
          </a:prstGeom>
          <a:solidFill>
            <a:srgbClr val="FFFFFF"/>
          </a:solidFill>
          <a:ln w="9525" algn="ctr">
            <a:solidFill>
              <a:schemeClr val="tx1"/>
            </a:solidFill>
            <a:miter lim="800000"/>
            <a:headEnd/>
            <a:tailEnd/>
          </a:ln>
          <a:effectLst/>
        </p:spPr>
        <p:txBody>
          <a:bodyPr wrap="square">
            <a:spAutoFit/>
          </a:bodyPr>
          <a:lstStyle/>
          <a:p>
            <a:pPr marL="914400" lvl="1" indent="-457200">
              <a:spcBef>
                <a:spcPct val="50000"/>
              </a:spcBef>
              <a:buFont typeface="Arial"/>
              <a:buChar char="•"/>
            </a:pPr>
            <a:r>
              <a:rPr lang="en-US" sz="3200" dirty="0" smtClean="0"/>
              <a:t>Use </a:t>
            </a:r>
            <a:r>
              <a:rPr lang="en-US" sz="3200" dirty="0"/>
              <a:t>knowledge of respiration and Total Belowground Carbon Allocation (TBCA) to measure carbon going to fungi</a:t>
            </a:r>
          </a:p>
          <a:p>
            <a:pPr marL="1371600" lvl="2" indent="-457200">
              <a:spcBef>
                <a:spcPct val="50000"/>
              </a:spcBef>
              <a:buFont typeface="Arial"/>
              <a:buChar char="•"/>
            </a:pPr>
            <a:r>
              <a:rPr lang="en-US" sz="3200" dirty="0"/>
              <a:t>TBCA-root carbon=fungal carbon</a:t>
            </a:r>
          </a:p>
        </p:txBody>
      </p:sp>
      <p:pic>
        <p:nvPicPr>
          <p:cNvPr id="2" name="Picture 1" descr="UNH_Secondary_Vert_CMYK.jpg"/>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600200" y="1066800"/>
            <a:ext cx="3429000" cy="3329126"/>
          </a:xfrm>
          <a:prstGeom prst="rect">
            <a:avLst/>
          </a:prstGeom>
        </p:spPr>
      </p:pic>
      <p:pic>
        <p:nvPicPr>
          <p:cNvPr id="4" name="Picture 3" descr="BTS Speech.jpg"/>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40640232" y="914400"/>
            <a:ext cx="2281703" cy="3429000"/>
          </a:xfrm>
          <a:prstGeom prst="rect">
            <a:avLst/>
          </a:prstGeom>
        </p:spPr>
      </p:pic>
      <p:grpSp>
        <p:nvGrpSpPr>
          <p:cNvPr id="91" name="Group 1194"/>
          <p:cNvGrpSpPr>
            <a:grpSpLocks/>
          </p:cNvGrpSpPr>
          <p:nvPr/>
        </p:nvGrpSpPr>
        <p:grpSpPr bwMode="auto">
          <a:xfrm>
            <a:off x="862348" y="19431001"/>
            <a:ext cx="14859000" cy="5438776"/>
            <a:chOff x="19728" y="10272"/>
            <a:chExt cx="6912" cy="3426"/>
          </a:xfrm>
        </p:grpSpPr>
        <p:grpSp>
          <p:nvGrpSpPr>
            <p:cNvPr id="92" name="Group 999"/>
            <p:cNvGrpSpPr>
              <a:grpSpLocks/>
            </p:cNvGrpSpPr>
            <p:nvPr/>
          </p:nvGrpSpPr>
          <p:grpSpPr bwMode="auto">
            <a:xfrm>
              <a:off x="19728" y="10272"/>
              <a:ext cx="6912" cy="3426"/>
              <a:chOff x="20208" y="12432"/>
              <a:chExt cx="6912" cy="3426"/>
            </a:xfrm>
          </p:grpSpPr>
          <p:sp>
            <p:nvSpPr>
              <p:cNvPr id="94" name="Text Box 202"/>
              <p:cNvSpPr txBox="1">
                <a:spLocks noChangeArrowheads="1"/>
              </p:cNvSpPr>
              <p:nvPr/>
            </p:nvSpPr>
            <p:spPr bwMode="auto">
              <a:xfrm>
                <a:off x="20208" y="12432"/>
                <a:ext cx="4752" cy="576"/>
              </a:xfrm>
              <a:prstGeom prst="rect">
                <a:avLst/>
              </a:prstGeom>
              <a:noFill/>
              <a:ln w="9525">
                <a:noFill/>
                <a:miter lim="800000"/>
                <a:headEnd/>
                <a:tailEnd/>
              </a:ln>
            </p:spPr>
            <p:txBody>
              <a:bodyPr anchor="ctr"/>
              <a:lstStyle/>
              <a:p>
                <a:pPr>
                  <a:spcBef>
                    <a:spcPct val="50000"/>
                  </a:spcBef>
                </a:pPr>
                <a:r>
                  <a:rPr lang="en-US" sz="4400" b="1" dirty="0" smtClean="0">
                    <a:solidFill>
                      <a:srgbClr val="000000"/>
                    </a:solidFill>
                  </a:rPr>
                  <a:t>Experimental Design</a:t>
                </a:r>
                <a:endParaRPr lang="en-US" sz="4400" b="1" dirty="0">
                  <a:solidFill>
                    <a:srgbClr val="000000"/>
                  </a:solidFill>
                </a:endParaRPr>
              </a:p>
            </p:txBody>
          </p:sp>
          <p:sp>
            <p:nvSpPr>
              <p:cNvPr id="95" name="Text Box 997"/>
              <p:cNvSpPr txBox="1">
                <a:spLocks noChangeArrowheads="1"/>
              </p:cNvSpPr>
              <p:nvPr/>
            </p:nvSpPr>
            <p:spPr bwMode="auto">
              <a:xfrm>
                <a:off x="20208" y="13008"/>
                <a:ext cx="6912" cy="2850"/>
              </a:xfrm>
              <a:prstGeom prst="rect">
                <a:avLst/>
              </a:prstGeom>
              <a:solidFill>
                <a:srgbClr val="FFFFFF"/>
              </a:solidFill>
              <a:ln w="9525" algn="ctr">
                <a:solidFill>
                  <a:schemeClr val="tx1"/>
                </a:solidFill>
                <a:miter lim="800000"/>
                <a:headEnd/>
                <a:tailEnd/>
              </a:ln>
              <a:effectLst/>
            </p:spPr>
            <p:txBody>
              <a:bodyPr>
                <a:spAutoFit/>
              </a:bodyPr>
              <a:lstStyle/>
              <a:p>
                <a:pPr marL="428625" indent="-323850">
                  <a:buSzPct val="45000"/>
                  <a:buFont typeface="Wingdings" charset="0"/>
                  <a:buChar char=""/>
                  <a:tabLst>
                    <a:tab pos="428625" algn="l"/>
                    <a:tab pos="541338" algn="l"/>
                    <a:tab pos="998538" algn="l"/>
                    <a:tab pos="1455738" algn="l"/>
                    <a:tab pos="1912938" algn="l"/>
                    <a:tab pos="2370138" algn="l"/>
                    <a:tab pos="2827338" algn="l"/>
                    <a:tab pos="3284538" algn="l"/>
                    <a:tab pos="3741738" algn="l"/>
                    <a:tab pos="4198938" algn="l"/>
                    <a:tab pos="4656138" algn="l"/>
                    <a:tab pos="5113338" algn="l"/>
                    <a:tab pos="5570538" algn="l"/>
                    <a:tab pos="6027738" algn="l"/>
                    <a:tab pos="6484938" algn="l"/>
                    <a:tab pos="6942138" algn="l"/>
                    <a:tab pos="7399338" algn="l"/>
                    <a:tab pos="7856538" algn="l"/>
                    <a:tab pos="8313738" algn="l"/>
                    <a:tab pos="8770938" algn="l"/>
                    <a:tab pos="9228138" algn="l"/>
                  </a:tabLst>
                </a:pPr>
                <a:r>
                  <a:rPr lang="en-US" sz="3200" dirty="0" smtClean="0"/>
                  <a:t>Six stands ranging in tree species composition and nitrogen availability within Bartlett Experimental Forest, NH (NEON site).  Within each stand </a:t>
                </a:r>
                <a:r>
                  <a:rPr lang="en-US" sz="3200" dirty="0" err="1" smtClean="0"/>
                  <a:t>ergosterol</a:t>
                </a:r>
                <a:r>
                  <a:rPr lang="en-US" sz="3200" dirty="0" smtClean="0"/>
                  <a:t> analyses were performed on:</a:t>
                </a:r>
              </a:p>
              <a:p>
                <a:pPr marL="885825" lvl="1" indent="-323850">
                  <a:buSzPct val="45000"/>
                  <a:buFont typeface="Wingdings" charset="0"/>
                  <a:buChar char=""/>
                  <a:tabLst>
                    <a:tab pos="428625" algn="l"/>
                    <a:tab pos="541338" algn="l"/>
                    <a:tab pos="998538" algn="l"/>
                    <a:tab pos="1455738" algn="l"/>
                    <a:tab pos="1912938" algn="l"/>
                    <a:tab pos="2370138" algn="l"/>
                    <a:tab pos="2827338" algn="l"/>
                    <a:tab pos="3284538" algn="l"/>
                    <a:tab pos="3741738" algn="l"/>
                    <a:tab pos="4198938" algn="l"/>
                    <a:tab pos="4656138" algn="l"/>
                    <a:tab pos="5113338" algn="l"/>
                    <a:tab pos="5570538" algn="l"/>
                    <a:tab pos="6027738" algn="l"/>
                    <a:tab pos="6484938" algn="l"/>
                    <a:tab pos="6942138" algn="l"/>
                    <a:tab pos="7399338" algn="l"/>
                    <a:tab pos="7856538" algn="l"/>
                    <a:tab pos="8313738" algn="l"/>
                    <a:tab pos="8770938" algn="l"/>
                    <a:tab pos="9228138" algn="l"/>
                  </a:tabLst>
                </a:pPr>
                <a:r>
                  <a:rPr lang="en-US" sz="3200" dirty="0" smtClean="0"/>
                  <a:t>12 paired (open and closed) cores filled with native soil (organic and mineral horizons). Ingrowth </a:t>
                </a:r>
                <a:r>
                  <a:rPr lang="en-US" sz="3200" dirty="0"/>
                  <a:t>period </a:t>
                </a:r>
                <a:r>
                  <a:rPr lang="en-US" sz="3200" dirty="0" smtClean="0"/>
                  <a:t>- July 15 to Sept 15</a:t>
                </a:r>
              </a:p>
              <a:p>
                <a:pPr marL="885825" lvl="1" indent="-323850">
                  <a:buSzPct val="45000"/>
                  <a:buFont typeface="Wingdings" charset="0"/>
                  <a:buChar char=""/>
                  <a:tabLst>
                    <a:tab pos="428625" algn="l"/>
                    <a:tab pos="541338" algn="l"/>
                    <a:tab pos="998538" algn="l"/>
                    <a:tab pos="1455738" algn="l"/>
                    <a:tab pos="1912938" algn="l"/>
                    <a:tab pos="2370138" algn="l"/>
                    <a:tab pos="2827338" algn="l"/>
                    <a:tab pos="3284538" algn="l"/>
                    <a:tab pos="3741738" algn="l"/>
                    <a:tab pos="4198938" algn="l"/>
                    <a:tab pos="4656138" algn="l"/>
                    <a:tab pos="5113338" algn="l"/>
                    <a:tab pos="5570538" algn="l"/>
                    <a:tab pos="6027738" algn="l"/>
                    <a:tab pos="6484938" algn="l"/>
                    <a:tab pos="6942138" algn="l"/>
                    <a:tab pos="7399338" algn="l"/>
                    <a:tab pos="7856538" algn="l"/>
                    <a:tab pos="8313738" algn="l"/>
                    <a:tab pos="8770938" algn="l"/>
                    <a:tab pos="9228138" algn="l"/>
                  </a:tabLst>
                </a:pPr>
                <a:r>
                  <a:rPr lang="en-US" sz="3200" dirty="0" smtClean="0"/>
                  <a:t>24 sandbags distributed across 6 soil profiles </a:t>
                </a:r>
                <a:r>
                  <a:rPr lang="en-US" sz="3200" dirty="0"/>
                  <a:t>Ingrowth period - July 15 to </a:t>
                </a:r>
                <a:r>
                  <a:rPr lang="en-US" sz="3200" dirty="0" smtClean="0"/>
                  <a:t>Sept 15</a:t>
                </a:r>
              </a:p>
              <a:p>
                <a:pPr marL="885825" lvl="1" indent="-323850">
                  <a:buSzPct val="45000"/>
                  <a:buFont typeface="Wingdings" charset="0"/>
                  <a:buChar char=""/>
                  <a:tabLst>
                    <a:tab pos="428625" algn="l"/>
                    <a:tab pos="541338" algn="l"/>
                    <a:tab pos="998538" algn="l"/>
                    <a:tab pos="1455738" algn="l"/>
                    <a:tab pos="1912938" algn="l"/>
                    <a:tab pos="2370138" algn="l"/>
                    <a:tab pos="2827338" algn="l"/>
                    <a:tab pos="3284538" algn="l"/>
                    <a:tab pos="3741738" algn="l"/>
                    <a:tab pos="4198938" algn="l"/>
                    <a:tab pos="4656138" algn="l"/>
                    <a:tab pos="5113338" algn="l"/>
                    <a:tab pos="5570538" algn="l"/>
                    <a:tab pos="6027738" algn="l"/>
                    <a:tab pos="6484938" algn="l"/>
                    <a:tab pos="6942138" algn="l"/>
                    <a:tab pos="7399338" algn="l"/>
                    <a:tab pos="7856538" algn="l"/>
                    <a:tab pos="8313738" algn="l"/>
                    <a:tab pos="8770938" algn="l"/>
                    <a:tab pos="9228138" algn="l"/>
                  </a:tabLst>
                </a:pPr>
                <a:r>
                  <a:rPr lang="en-US" sz="3200" dirty="0" smtClean="0"/>
                  <a:t>6 bulk soil cores (</a:t>
                </a:r>
                <a:r>
                  <a:rPr lang="en-US" sz="3200" dirty="0"/>
                  <a:t>organic and mineral horizons</a:t>
                </a:r>
                <a:r>
                  <a:rPr lang="en-US" sz="3200" dirty="0" smtClean="0"/>
                  <a:t>) taken  July 15</a:t>
                </a:r>
                <a:endParaRPr lang="en-US" sz="3200" dirty="0"/>
              </a:p>
              <a:p>
                <a:pPr marL="885825" lvl="1" indent="-323850">
                  <a:buSzPct val="45000"/>
                  <a:buFont typeface="Wingdings" charset="0"/>
                  <a:buChar char=""/>
                  <a:tabLst>
                    <a:tab pos="428625" algn="l"/>
                    <a:tab pos="541338" algn="l"/>
                    <a:tab pos="998538" algn="l"/>
                    <a:tab pos="1455738" algn="l"/>
                    <a:tab pos="1912938" algn="l"/>
                    <a:tab pos="2370138" algn="l"/>
                    <a:tab pos="2827338" algn="l"/>
                    <a:tab pos="3284538" algn="l"/>
                    <a:tab pos="3741738" algn="l"/>
                    <a:tab pos="4198938" algn="l"/>
                    <a:tab pos="4656138" algn="l"/>
                    <a:tab pos="5113338" algn="l"/>
                    <a:tab pos="5570538" algn="l"/>
                    <a:tab pos="6027738" algn="l"/>
                    <a:tab pos="6484938" algn="l"/>
                    <a:tab pos="6942138" algn="l"/>
                    <a:tab pos="7399338" algn="l"/>
                    <a:tab pos="7856538" algn="l"/>
                    <a:tab pos="8313738" algn="l"/>
                    <a:tab pos="8770938" algn="l"/>
                    <a:tab pos="9228138" algn="l"/>
                  </a:tabLst>
                </a:pPr>
                <a:r>
                  <a:rPr lang="en-US" sz="3200" dirty="0" smtClean="0"/>
                  <a:t>5 samples of the processed soil from each site  and horizon (at time zero)</a:t>
                </a:r>
              </a:p>
              <a:p>
                <a:pPr marL="885825" lvl="1" indent="-323850">
                  <a:buSzPct val="45000"/>
                  <a:buFont typeface="Wingdings" charset="0"/>
                  <a:buChar char=""/>
                  <a:tabLst>
                    <a:tab pos="428625" algn="l"/>
                    <a:tab pos="541338" algn="l"/>
                    <a:tab pos="998538" algn="l"/>
                    <a:tab pos="1455738" algn="l"/>
                    <a:tab pos="1912938" algn="l"/>
                    <a:tab pos="2370138" algn="l"/>
                    <a:tab pos="2827338" algn="l"/>
                    <a:tab pos="3284538" algn="l"/>
                    <a:tab pos="3741738" algn="l"/>
                    <a:tab pos="4198938" algn="l"/>
                    <a:tab pos="4656138" algn="l"/>
                    <a:tab pos="5113338" algn="l"/>
                    <a:tab pos="5570538" algn="l"/>
                    <a:tab pos="6027738" algn="l"/>
                    <a:tab pos="6484938" algn="l"/>
                    <a:tab pos="6942138" algn="l"/>
                    <a:tab pos="7399338" algn="l"/>
                    <a:tab pos="7856538" algn="l"/>
                    <a:tab pos="8313738" algn="l"/>
                    <a:tab pos="8770938" algn="l"/>
                    <a:tab pos="9228138" algn="l"/>
                  </a:tabLst>
                </a:pPr>
                <a:r>
                  <a:rPr lang="en-US" sz="3200" dirty="0" smtClean="0"/>
                  <a:t>5 samples of the processed soil with a 10% inoculum from each site and horizon</a:t>
                </a:r>
              </a:p>
            </p:txBody>
          </p:sp>
        </p:grpSp>
        <p:sp>
          <p:nvSpPr>
            <p:cNvPr id="93" name="Text Box 1012" descr="snag-bird-17-strip"/>
            <p:cNvSpPr txBox="1">
              <a:spLocks noChangeArrowheads="1"/>
            </p:cNvSpPr>
            <p:nvPr/>
          </p:nvSpPr>
          <p:spPr bwMode="auto">
            <a:xfrm>
              <a:off x="19872" y="12288"/>
              <a:ext cx="116" cy="368"/>
            </a:xfrm>
            <a:prstGeom prst="rect">
              <a:avLst/>
            </a:prstGeom>
            <a:noFill/>
            <a:ln w="9525" algn="ctr">
              <a:noFill/>
              <a:miter lim="800000"/>
              <a:headEnd/>
              <a:tailEnd/>
            </a:ln>
            <a:effectLst/>
          </p:spPr>
          <p:txBody>
            <a:bodyPr wrap="none">
              <a:spAutoFit/>
            </a:bodyPr>
            <a:lstStyle/>
            <a:p>
              <a:endParaRPr lang="en-US" sz="3200" b="1" dirty="0"/>
            </a:p>
          </p:txBody>
        </p:sp>
      </p:grpSp>
      <p:graphicFrame>
        <p:nvGraphicFramePr>
          <p:cNvPr id="56" name="Group 1188"/>
          <p:cNvGraphicFramePr>
            <a:graphicFrameLocks noGrp="1"/>
          </p:cNvGraphicFramePr>
          <p:nvPr>
            <p:extLst>
              <p:ext uri="{D42A27DB-BD31-4B8C-83A1-F6EECF244321}">
                <p14:modId xmlns:p14="http://schemas.microsoft.com/office/powerpoint/2010/main" val="1767421410"/>
              </p:ext>
            </p:extLst>
          </p:nvPr>
        </p:nvGraphicFramePr>
        <p:xfrm>
          <a:off x="16561702" y="6375975"/>
          <a:ext cx="11802844" cy="4780698"/>
        </p:xfrm>
        <a:graphic>
          <a:graphicData uri="http://schemas.openxmlformats.org/drawingml/2006/table">
            <a:tbl>
              <a:tblPr/>
              <a:tblGrid>
                <a:gridCol w="2440985"/>
                <a:gridCol w="2821598"/>
                <a:gridCol w="3192546"/>
                <a:gridCol w="3347715"/>
              </a:tblGrid>
              <a:tr h="1092618">
                <a:tc>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n-US" sz="3200" b="0" i="0" u="none" strike="noStrike" cap="none" normalizeH="0" baseline="0" dirty="0" smtClean="0">
                          <a:ln>
                            <a:noFill/>
                          </a:ln>
                          <a:solidFill>
                            <a:schemeClr val="tx1"/>
                          </a:solidFill>
                          <a:effectLst/>
                          <a:latin typeface="Times New Roman" pitchFamily="18" charset="0"/>
                          <a:cs typeface="Times New Roman" pitchFamily="18" charset="0"/>
                        </a:rPr>
                        <a:t>Description</a:t>
                      </a:r>
                      <a:endParaRPr kumimoji="0" lang="en-US" sz="3200" b="0" i="0" u="none" strike="noStrike" cap="none" normalizeH="0" baseline="0" dirty="0" smtClean="0">
                        <a:ln>
                          <a:noFill/>
                        </a:ln>
                        <a:solidFill>
                          <a:schemeClr val="tx1"/>
                        </a:solidFill>
                        <a:effectLst/>
                        <a:latin typeface="Calibri" pitchFamily="34" charset="0"/>
                        <a:cs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n-US" sz="3600" b="1" i="0" u="none" strike="noStrike" cap="none" normalizeH="0" baseline="0" dirty="0" smtClean="0">
                          <a:ln>
                            <a:noFill/>
                          </a:ln>
                          <a:solidFill>
                            <a:schemeClr val="tx1"/>
                          </a:solidFill>
                          <a:effectLst/>
                          <a:latin typeface="Times New Roman" pitchFamily="18" charset="0"/>
                          <a:cs typeface="Times New Roman" pitchFamily="18" charset="0"/>
                        </a:rPr>
                        <a:t>Closed Core</a:t>
                      </a:r>
                      <a:endParaRPr kumimoji="0" lang="en-US" sz="3600" b="1" i="0" u="none" strike="noStrike" cap="none" normalizeH="0" baseline="0" dirty="0" smtClean="0">
                        <a:ln>
                          <a:noFill/>
                        </a:ln>
                        <a:solidFill>
                          <a:schemeClr val="tx1"/>
                        </a:solidFill>
                        <a:effectLst/>
                        <a:latin typeface="Calibri" pitchFamily="34" charset="0"/>
                        <a:cs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n-US" sz="3600" b="1" i="0" u="none" strike="noStrike" cap="none" normalizeH="0" baseline="0" dirty="0" smtClean="0">
                          <a:ln>
                            <a:noFill/>
                          </a:ln>
                          <a:solidFill>
                            <a:schemeClr val="tx1"/>
                          </a:solidFill>
                          <a:effectLst/>
                          <a:latin typeface="Times New Roman" pitchFamily="18" charset="0"/>
                          <a:cs typeface="Times New Roman" pitchFamily="18" charset="0"/>
                        </a:rPr>
                        <a:t>Open Core</a:t>
                      </a:r>
                      <a:endParaRPr kumimoji="0" lang="en-US" sz="3600" b="1" i="0" u="none" strike="noStrike" cap="none" normalizeH="0" baseline="0" dirty="0" smtClean="0">
                        <a:ln>
                          <a:noFill/>
                        </a:ln>
                        <a:solidFill>
                          <a:schemeClr val="tx1"/>
                        </a:solidFill>
                        <a:effectLst/>
                        <a:latin typeface="Calibri" pitchFamily="34" charset="0"/>
                        <a:cs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n-US" sz="3600" b="1" i="0" u="none" strike="noStrike" cap="none" normalizeH="0" baseline="0" dirty="0" smtClean="0">
                          <a:ln>
                            <a:noFill/>
                          </a:ln>
                          <a:solidFill>
                            <a:schemeClr val="tx1"/>
                          </a:solidFill>
                          <a:effectLst/>
                          <a:latin typeface="Times New Roman" pitchFamily="18" charset="0"/>
                          <a:cs typeface="Times New Roman" pitchFamily="18" charset="0"/>
                        </a:rPr>
                        <a:t>Sandbag</a:t>
                      </a:r>
                      <a:endParaRPr kumimoji="0" lang="en-US" sz="3600" b="1" i="0" u="none" strike="noStrike" cap="none" normalizeH="0" baseline="0" dirty="0" smtClean="0">
                        <a:ln>
                          <a:noFill/>
                        </a:ln>
                        <a:solidFill>
                          <a:schemeClr val="tx1"/>
                        </a:solidFill>
                        <a:effectLst/>
                        <a:latin typeface="Calibri" pitchFamily="34" charset="0"/>
                        <a:cs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r>
              <a:tr h="607010">
                <a:tc>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n-US" sz="3200" b="0" i="0" u="none" strike="noStrike" cap="none" normalizeH="0" baseline="0" dirty="0" smtClean="0">
                          <a:ln>
                            <a:noFill/>
                          </a:ln>
                          <a:solidFill>
                            <a:schemeClr val="tx1"/>
                          </a:solidFill>
                          <a:effectLst/>
                          <a:latin typeface="Times New Roman" pitchFamily="18" charset="0"/>
                          <a:cs typeface="Times New Roman" pitchFamily="18" charset="0"/>
                        </a:rPr>
                        <a:t>Material</a:t>
                      </a:r>
                      <a:endParaRPr kumimoji="0" lang="en-US" sz="3200" b="0" i="0" u="none" strike="noStrike" cap="none" normalizeH="0" baseline="0" dirty="0" smtClean="0">
                        <a:ln>
                          <a:noFill/>
                        </a:ln>
                        <a:solidFill>
                          <a:schemeClr val="tx1"/>
                        </a:solidFill>
                        <a:effectLst/>
                        <a:latin typeface="Calibri" pitchFamily="34" charset="0"/>
                        <a:cs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n-US" sz="3200" b="0" i="0" u="none" strike="noStrike" cap="none" normalizeH="0" baseline="0" dirty="0" smtClean="0">
                          <a:ln>
                            <a:noFill/>
                          </a:ln>
                          <a:solidFill>
                            <a:schemeClr val="tx1"/>
                          </a:solidFill>
                          <a:effectLst/>
                          <a:latin typeface="Times New Roman" pitchFamily="18" charset="0"/>
                          <a:cs typeface="Times New Roman" pitchFamily="18" charset="0"/>
                        </a:rPr>
                        <a:t>PVC</a:t>
                      </a:r>
                      <a:endParaRPr kumimoji="0" lang="en-US" sz="3200" b="0" i="0" u="none" strike="noStrike" cap="none" normalizeH="0" baseline="0" dirty="0" smtClean="0">
                        <a:ln>
                          <a:noFill/>
                        </a:ln>
                        <a:solidFill>
                          <a:schemeClr val="tx1"/>
                        </a:solidFill>
                        <a:effectLst/>
                        <a:latin typeface="Calibri" pitchFamily="34" charset="0"/>
                        <a:cs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n-US" sz="3200" b="0" i="0" u="none" strike="noStrike" cap="none" normalizeH="0" baseline="0" dirty="0" smtClean="0">
                          <a:ln>
                            <a:noFill/>
                          </a:ln>
                          <a:solidFill>
                            <a:schemeClr val="tx1"/>
                          </a:solidFill>
                          <a:effectLst/>
                          <a:latin typeface="Times New Roman" pitchFamily="18" charset="0"/>
                          <a:cs typeface="Times New Roman" pitchFamily="18" charset="0"/>
                        </a:rPr>
                        <a:t>Lined by 3 aluminum rods (open)</a:t>
                      </a:r>
                      <a:endParaRPr kumimoji="0" lang="en-US" sz="3200" b="0" i="0" u="none" strike="noStrike" cap="none" normalizeH="0" baseline="0" dirty="0" smtClean="0">
                        <a:ln>
                          <a:noFill/>
                        </a:ln>
                        <a:solidFill>
                          <a:schemeClr val="tx1"/>
                        </a:solidFill>
                        <a:effectLst/>
                        <a:latin typeface="Calibri" pitchFamily="34" charset="0"/>
                        <a:cs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n-US" sz="3200" b="0" i="0" u="none" strike="noStrike" cap="none" normalizeH="0" baseline="0" dirty="0" smtClean="0">
                          <a:ln>
                            <a:noFill/>
                          </a:ln>
                          <a:solidFill>
                            <a:schemeClr val="tx1"/>
                          </a:solidFill>
                          <a:effectLst/>
                          <a:latin typeface="Calibri"/>
                          <a:cs typeface="Times New Roman" pitchFamily="18" charset="0"/>
                        </a:rPr>
                        <a:t>25-50 micron nylon mesh </a:t>
                      </a:r>
                      <a:endParaRPr kumimoji="0" lang="en-US" sz="3200" b="0" i="0" u="none" strike="noStrike" cap="none" normalizeH="0" baseline="0" dirty="0" smtClean="0">
                        <a:ln>
                          <a:noFill/>
                        </a:ln>
                        <a:solidFill>
                          <a:schemeClr val="tx1"/>
                        </a:solidFill>
                        <a:effectLst/>
                        <a:latin typeface="Calibri" pitchFamily="34" charset="0"/>
                        <a:cs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r>
              <a:tr h="391060">
                <a:tc>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n-US" sz="3200" b="0" i="0" u="none" strike="noStrike" cap="none" normalizeH="0" baseline="0" dirty="0" smtClean="0">
                          <a:ln>
                            <a:noFill/>
                          </a:ln>
                          <a:solidFill>
                            <a:schemeClr val="tx1"/>
                          </a:solidFill>
                          <a:effectLst/>
                          <a:latin typeface="Times New Roman" pitchFamily="18" charset="0"/>
                          <a:cs typeface="Times New Roman" pitchFamily="18" charset="0"/>
                        </a:rPr>
                        <a:t>Substrate</a:t>
                      </a:r>
                      <a:endParaRPr kumimoji="0" lang="en-US" sz="3200" b="0" i="0" u="none" strike="noStrike" cap="none" normalizeH="0" baseline="0" dirty="0" smtClean="0">
                        <a:ln>
                          <a:noFill/>
                        </a:ln>
                        <a:solidFill>
                          <a:schemeClr val="tx1"/>
                        </a:solidFill>
                        <a:effectLst/>
                        <a:latin typeface="Calibri" pitchFamily="34" charset="0"/>
                        <a:cs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n-US" sz="3200" b="0" i="0" u="none" strike="noStrike" cap="none" normalizeH="0" baseline="0" dirty="0" smtClean="0">
                          <a:ln>
                            <a:noFill/>
                          </a:ln>
                          <a:solidFill>
                            <a:schemeClr val="tx1"/>
                          </a:solidFill>
                          <a:effectLst/>
                          <a:latin typeface="Times New Roman" pitchFamily="18" charset="0"/>
                          <a:cs typeface="Times New Roman" pitchFamily="18" charset="0"/>
                        </a:rPr>
                        <a:t>Native Soil</a:t>
                      </a:r>
                      <a:endParaRPr kumimoji="0" lang="en-US" sz="3200" b="0" i="0" u="none" strike="noStrike" cap="none" normalizeH="0" baseline="0" dirty="0" smtClean="0">
                        <a:ln>
                          <a:noFill/>
                        </a:ln>
                        <a:solidFill>
                          <a:schemeClr val="tx1"/>
                        </a:solidFill>
                        <a:effectLst/>
                        <a:latin typeface="Calibri" pitchFamily="34" charset="0"/>
                        <a:cs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n-US" sz="3200" b="0" i="0" u="none" strike="noStrike" cap="none" normalizeH="0" baseline="0" dirty="0" smtClean="0">
                          <a:ln>
                            <a:noFill/>
                          </a:ln>
                          <a:solidFill>
                            <a:schemeClr val="tx1"/>
                          </a:solidFill>
                          <a:effectLst/>
                          <a:latin typeface="Times New Roman" pitchFamily="18" charset="0"/>
                          <a:cs typeface="Times New Roman" pitchFamily="18" charset="0"/>
                        </a:rPr>
                        <a:t>Native Soil</a:t>
                      </a:r>
                      <a:endParaRPr kumimoji="0" lang="en-US" sz="3200" b="0" i="0" u="none" strike="noStrike" cap="none" normalizeH="0" baseline="0" dirty="0" smtClean="0">
                        <a:ln>
                          <a:noFill/>
                        </a:ln>
                        <a:solidFill>
                          <a:schemeClr val="tx1"/>
                        </a:solidFill>
                        <a:effectLst/>
                        <a:latin typeface="Calibri" pitchFamily="34" charset="0"/>
                        <a:cs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n-US" sz="3200" b="0" i="0" u="none" strike="noStrike" cap="none" normalizeH="0" baseline="0" dirty="0" smtClean="0">
                          <a:ln>
                            <a:noFill/>
                          </a:ln>
                          <a:solidFill>
                            <a:schemeClr val="tx1"/>
                          </a:solidFill>
                          <a:effectLst/>
                          <a:latin typeface="Times New Roman" pitchFamily="18" charset="0"/>
                          <a:cs typeface="Times New Roman" pitchFamily="18" charset="0"/>
                        </a:rPr>
                        <a:t>Quartz Sand</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r>
              <a:tr h="391060">
                <a:tc>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n-US" sz="3200" b="0" i="0" u="none" strike="noStrike" cap="none" normalizeH="0" baseline="0" dirty="0" smtClean="0">
                          <a:ln>
                            <a:noFill/>
                          </a:ln>
                          <a:solidFill>
                            <a:schemeClr val="tx1"/>
                          </a:solidFill>
                          <a:effectLst/>
                          <a:latin typeface="Calibri" pitchFamily="34" charset="0"/>
                          <a:cs typeface="Arial" charset="0"/>
                        </a:rPr>
                        <a:t>Ingrowth of :</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n-US" sz="3200" b="0" i="0" u="none" strike="noStrike" cap="none" normalizeH="0" baseline="0" dirty="0" smtClean="0">
                          <a:ln>
                            <a:noFill/>
                          </a:ln>
                          <a:solidFill>
                            <a:schemeClr val="tx1"/>
                          </a:solidFill>
                          <a:effectLst/>
                          <a:latin typeface="Calibri" pitchFamily="34" charset="0"/>
                          <a:cs typeface="Arial" charset="0"/>
                        </a:rPr>
                        <a:t>Saprotrophic fungi</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n-US" sz="3200" b="0" i="0" u="none" strike="noStrike" cap="none" normalizeH="0" baseline="0" dirty="0" smtClean="0">
                          <a:ln>
                            <a:noFill/>
                          </a:ln>
                          <a:solidFill>
                            <a:schemeClr val="tx1"/>
                          </a:solidFill>
                          <a:effectLst/>
                          <a:latin typeface="Calibri" pitchFamily="34" charset="0"/>
                          <a:cs typeface="Arial" charset="0"/>
                        </a:rPr>
                        <a:t>Mycorrhizal and Saprotrophic fungi</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n-US" sz="3200" b="0" i="0" u="none" strike="noStrike" cap="none" normalizeH="0" baseline="0" dirty="0" smtClean="0">
                          <a:ln>
                            <a:noFill/>
                          </a:ln>
                          <a:solidFill>
                            <a:schemeClr val="tx1"/>
                          </a:solidFill>
                          <a:effectLst/>
                          <a:latin typeface="Times New Roman" pitchFamily="18" charset="0"/>
                          <a:cs typeface="Times New Roman" pitchFamily="18" charset="0"/>
                        </a:rPr>
                        <a:t>Mycorrhizal fungi</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r>
            </a:tbl>
          </a:graphicData>
        </a:graphic>
      </p:graphicFrame>
      <p:sp>
        <p:nvSpPr>
          <p:cNvPr id="57" name="Text Box 1192"/>
          <p:cNvSpPr txBox="1">
            <a:spLocks noChangeArrowheads="1"/>
          </p:cNvSpPr>
          <p:nvPr/>
        </p:nvSpPr>
        <p:spPr bwMode="auto">
          <a:xfrm>
            <a:off x="16591646" y="5791200"/>
            <a:ext cx="11772900" cy="584775"/>
          </a:xfrm>
          <a:prstGeom prst="rect">
            <a:avLst/>
          </a:prstGeom>
          <a:solidFill>
            <a:srgbClr val="FFFFFF"/>
          </a:solidFill>
          <a:ln w="9525" algn="ctr">
            <a:solidFill>
              <a:schemeClr val="tx1"/>
            </a:solidFill>
            <a:miter lim="800000"/>
            <a:headEnd/>
            <a:tailEnd/>
          </a:ln>
          <a:effectLst/>
        </p:spPr>
        <p:txBody>
          <a:bodyPr wrap="square">
            <a:spAutoFit/>
          </a:bodyPr>
          <a:lstStyle/>
          <a:p>
            <a:pPr>
              <a:spcBef>
                <a:spcPct val="50000"/>
              </a:spcBef>
            </a:pPr>
            <a:r>
              <a:rPr lang="en-US" sz="3200" b="1" u="sng" dirty="0"/>
              <a:t>Table 1:</a:t>
            </a:r>
            <a:r>
              <a:rPr lang="en-US" sz="3200" dirty="0"/>
              <a:t> </a:t>
            </a:r>
            <a:r>
              <a:rPr lang="en-US" sz="3200" dirty="0" smtClean="0"/>
              <a:t>Ergosterol Ingrowth Methods</a:t>
            </a:r>
            <a:endParaRPr lang="en-US" sz="3200" dirty="0"/>
          </a:p>
        </p:txBody>
      </p:sp>
      <p:sp>
        <p:nvSpPr>
          <p:cNvPr id="58" name="Text Box 935"/>
          <p:cNvSpPr txBox="1">
            <a:spLocks noChangeArrowheads="1"/>
          </p:cNvSpPr>
          <p:nvPr/>
        </p:nvSpPr>
        <p:spPr bwMode="auto">
          <a:xfrm>
            <a:off x="16553075" y="11653617"/>
            <a:ext cx="11811471" cy="3785652"/>
          </a:xfrm>
          <a:prstGeom prst="rect">
            <a:avLst/>
          </a:prstGeom>
          <a:solidFill>
            <a:srgbClr val="FFFFFF"/>
          </a:solidFill>
          <a:ln w="9525" algn="ctr">
            <a:solidFill>
              <a:schemeClr val="tx1"/>
            </a:solidFill>
            <a:miter lim="800000"/>
            <a:headEnd/>
            <a:tailEnd/>
          </a:ln>
          <a:effectLst/>
        </p:spPr>
        <p:txBody>
          <a:bodyPr wrap="square">
            <a:spAutoFit/>
          </a:bodyPr>
          <a:lstStyle/>
          <a:p>
            <a:pPr marL="800100" lvl="1" indent="-342900">
              <a:spcBef>
                <a:spcPct val="50000"/>
              </a:spcBef>
              <a:buFont typeface="Arial"/>
              <a:buChar char="•"/>
            </a:pPr>
            <a:r>
              <a:rPr lang="en-US" sz="3200" dirty="0">
                <a:solidFill>
                  <a:srgbClr val="000000"/>
                </a:solidFill>
              </a:rPr>
              <a:t>Ergosterol is a fungal sterol used as a fungal biomarker</a:t>
            </a:r>
          </a:p>
          <a:p>
            <a:pPr marL="1257300" lvl="2" indent="-342900">
              <a:spcBef>
                <a:spcPct val="50000"/>
              </a:spcBef>
              <a:buFont typeface="Arial"/>
              <a:buChar char="•"/>
            </a:pPr>
            <a:r>
              <a:rPr lang="en-US" sz="3200" dirty="0">
                <a:solidFill>
                  <a:srgbClr val="000000"/>
                </a:solidFill>
              </a:rPr>
              <a:t>Open core ergosterol-closed core ergosterol= mycorrhizal ergosterol</a:t>
            </a:r>
          </a:p>
          <a:p>
            <a:pPr marL="1257300" lvl="2" indent="-342900">
              <a:spcBef>
                <a:spcPct val="50000"/>
              </a:spcBef>
              <a:buFont typeface="Arial"/>
              <a:buChar char="•"/>
            </a:pPr>
            <a:r>
              <a:rPr lang="en-US" sz="3200" dirty="0">
                <a:solidFill>
                  <a:srgbClr val="000000"/>
                </a:solidFill>
              </a:rPr>
              <a:t>Use conversion factor of 3μg of ergosterol per mg of fungal biomass</a:t>
            </a:r>
          </a:p>
          <a:p>
            <a:pPr marL="1257300" lvl="2" indent="-342900">
              <a:spcBef>
                <a:spcPct val="50000"/>
              </a:spcBef>
              <a:buFont typeface="Arial"/>
              <a:buChar char="•"/>
            </a:pPr>
            <a:r>
              <a:rPr lang="en-US" sz="3200" dirty="0">
                <a:solidFill>
                  <a:srgbClr val="000000"/>
                </a:solidFill>
              </a:rPr>
              <a:t>Sandbags give an underestimate of mycorrhizal abundance</a:t>
            </a:r>
          </a:p>
        </p:txBody>
      </p:sp>
      <p:sp>
        <p:nvSpPr>
          <p:cNvPr id="60" name="Text Box 202"/>
          <p:cNvSpPr txBox="1">
            <a:spLocks noChangeArrowheads="1"/>
          </p:cNvSpPr>
          <p:nvPr/>
        </p:nvSpPr>
        <p:spPr bwMode="auto">
          <a:xfrm>
            <a:off x="15721348" y="4953000"/>
            <a:ext cx="11448929" cy="838200"/>
          </a:xfrm>
          <a:prstGeom prst="rect">
            <a:avLst/>
          </a:prstGeom>
          <a:noFill/>
          <a:ln w="9525">
            <a:noFill/>
            <a:miter lim="800000"/>
            <a:headEnd/>
            <a:tailEnd/>
          </a:ln>
        </p:spPr>
        <p:txBody>
          <a:bodyPr anchor="ctr"/>
          <a:lstStyle/>
          <a:p>
            <a:pPr>
              <a:spcBef>
                <a:spcPct val="50000"/>
              </a:spcBef>
            </a:pPr>
            <a:r>
              <a:rPr lang="en-US" sz="4400" b="1" dirty="0" smtClean="0">
                <a:solidFill>
                  <a:srgbClr val="000000"/>
                </a:solidFill>
              </a:rPr>
              <a:t>	2) Ergosterol Ingrowth Analysis</a:t>
            </a:r>
            <a:endParaRPr lang="en-US" sz="4400" b="1" dirty="0">
              <a:solidFill>
                <a:srgbClr val="000000"/>
              </a:solidFill>
            </a:endParaRPr>
          </a:p>
        </p:txBody>
      </p:sp>
      <p:sp>
        <p:nvSpPr>
          <p:cNvPr id="3" name="5-Point Star 2"/>
          <p:cNvSpPr/>
          <p:nvPr/>
        </p:nvSpPr>
        <p:spPr>
          <a:xfrm>
            <a:off x="7353228" y="15532140"/>
            <a:ext cx="377825" cy="475715"/>
          </a:xfrm>
          <a:prstGeom prst="star5">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2" name="5-Point Star 61"/>
          <p:cNvSpPr/>
          <p:nvPr/>
        </p:nvSpPr>
        <p:spPr>
          <a:xfrm>
            <a:off x="7575522" y="16007855"/>
            <a:ext cx="377825" cy="475715"/>
          </a:xfrm>
          <a:prstGeom prst="star5">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3" name="5-Point Star 62"/>
          <p:cNvSpPr/>
          <p:nvPr/>
        </p:nvSpPr>
        <p:spPr>
          <a:xfrm>
            <a:off x="6930285" y="16406812"/>
            <a:ext cx="377825" cy="475715"/>
          </a:xfrm>
          <a:prstGeom prst="star5">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4" name="5-Point Star 63"/>
          <p:cNvSpPr/>
          <p:nvPr/>
        </p:nvSpPr>
        <p:spPr>
          <a:xfrm>
            <a:off x="7202220" y="18010373"/>
            <a:ext cx="377825" cy="475715"/>
          </a:xfrm>
          <a:prstGeom prst="star5">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5" name="5-Point Star 64"/>
          <p:cNvSpPr/>
          <p:nvPr/>
        </p:nvSpPr>
        <p:spPr>
          <a:xfrm>
            <a:off x="10934700" y="15305652"/>
            <a:ext cx="377825" cy="475715"/>
          </a:xfrm>
          <a:prstGeom prst="star5">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 name="5-Point Star 65"/>
          <p:cNvSpPr/>
          <p:nvPr/>
        </p:nvSpPr>
        <p:spPr>
          <a:xfrm>
            <a:off x="10927682" y="16826489"/>
            <a:ext cx="377825" cy="475715"/>
          </a:xfrm>
          <a:prstGeom prst="star5">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2" name="Picture 3"/>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672785" y="29883592"/>
            <a:ext cx="8137525" cy="2560637"/>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5" name="Picture 4"/>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rot="5400000">
            <a:off x="10398895" y="30207582"/>
            <a:ext cx="2560320" cy="1912338"/>
          </a:xfrm>
          <a:prstGeom prst="rect">
            <a:avLst/>
          </a:prstGeom>
        </p:spPr>
      </p:pic>
      <p:pic>
        <p:nvPicPr>
          <p:cNvPr id="6" name="Picture 5"/>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rot="5400000">
            <a:off x="8486278" y="30207624"/>
            <a:ext cx="2560639" cy="1912576"/>
          </a:xfrm>
          <a:prstGeom prst="rect">
            <a:avLst/>
          </a:prstGeom>
        </p:spPr>
      </p:pic>
      <p:pic>
        <p:nvPicPr>
          <p:cNvPr id="8" name="Picture 7"/>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rot="5400000">
            <a:off x="12299459" y="30207623"/>
            <a:ext cx="2560640" cy="1912576"/>
          </a:xfrm>
          <a:prstGeom prst="rect">
            <a:avLst/>
          </a:prstGeom>
        </p:spPr>
      </p:pic>
      <p:sp>
        <p:nvSpPr>
          <p:cNvPr id="67" name="Text Box 202"/>
          <p:cNvSpPr txBox="1">
            <a:spLocks noChangeArrowheads="1"/>
          </p:cNvSpPr>
          <p:nvPr/>
        </p:nvSpPr>
        <p:spPr bwMode="auto">
          <a:xfrm>
            <a:off x="28850822" y="9966888"/>
            <a:ext cx="14308858" cy="990600"/>
          </a:xfrm>
          <a:prstGeom prst="rect">
            <a:avLst/>
          </a:prstGeom>
          <a:noFill/>
          <a:ln w="9525">
            <a:noFill/>
            <a:miter lim="800000"/>
            <a:headEnd/>
            <a:tailEnd/>
          </a:ln>
        </p:spPr>
        <p:txBody>
          <a:bodyPr anchor="ctr"/>
          <a:lstStyle/>
          <a:p>
            <a:pPr>
              <a:spcBef>
                <a:spcPct val="50000"/>
              </a:spcBef>
            </a:pPr>
            <a:r>
              <a:rPr lang="en-US" b="1" u="sng" dirty="0" smtClean="0">
                <a:solidFill>
                  <a:srgbClr val="000000"/>
                </a:solidFill>
                <a:ea typeface="Gulim"/>
                <a:cs typeface="Times New Roman"/>
              </a:rPr>
              <a:t>Figure 3.</a:t>
            </a:r>
            <a:r>
              <a:rPr lang="el-GR" dirty="0" smtClean="0">
                <a:solidFill>
                  <a:srgbClr val="000000"/>
                </a:solidFill>
                <a:ea typeface="Gulim"/>
                <a:cs typeface="Times New Roman"/>
              </a:rPr>
              <a:t>μ</a:t>
            </a:r>
            <a:r>
              <a:rPr lang="en-US" dirty="0">
                <a:solidFill>
                  <a:srgbClr val="000000"/>
                </a:solidFill>
                <a:ea typeface="Gulim"/>
                <a:cs typeface="Times New Roman"/>
              </a:rPr>
              <a:t>g of </a:t>
            </a:r>
            <a:r>
              <a:rPr lang="en-US" dirty="0" smtClean="0">
                <a:solidFill>
                  <a:srgbClr val="000000"/>
                </a:solidFill>
                <a:ea typeface="Gulim"/>
                <a:cs typeface="Times New Roman"/>
              </a:rPr>
              <a:t>ergosterol </a:t>
            </a:r>
            <a:r>
              <a:rPr lang="en-US" dirty="0">
                <a:solidFill>
                  <a:srgbClr val="000000"/>
                </a:solidFill>
                <a:ea typeface="Gulim"/>
                <a:cs typeface="Times New Roman"/>
              </a:rPr>
              <a:t>per g of organic matter by soil </a:t>
            </a:r>
            <a:r>
              <a:rPr lang="en-US" dirty="0" smtClean="0">
                <a:solidFill>
                  <a:srgbClr val="000000"/>
                </a:solidFill>
                <a:ea typeface="Gulim"/>
                <a:cs typeface="Times New Roman"/>
              </a:rPr>
              <a:t>type with (A) showing mineral soils and (B) showing organic soils</a:t>
            </a:r>
            <a:endParaRPr lang="en-US" dirty="0">
              <a:solidFill>
                <a:srgbClr val="A50021"/>
              </a:solidFill>
            </a:endParaRPr>
          </a:p>
        </p:txBody>
      </p:sp>
      <p:sp>
        <p:nvSpPr>
          <p:cNvPr id="68" name="Text Box 1190"/>
          <p:cNvSpPr txBox="1">
            <a:spLocks noChangeArrowheads="1"/>
          </p:cNvSpPr>
          <p:nvPr/>
        </p:nvSpPr>
        <p:spPr bwMode="auto">
          <a:xfrm>
            <a:off x="28899834" y="24251281"/>
            <a:ext cx="14302091" cy="5632311"/>
          </a:xfrm>
          <a:prstGeom prst="rect">
            <a:avLst/>
          </a:prstGeom>
          <a:solidFill>
            <a:srgbClr val="FFFFFF"/>
          </a:solidFill>
          <a:ln w="9525" algn="ctr">
            <a:solidFill>
              <a:schemeClr val="tx1"/>
            </a:solidFill>
            <a:miter lim="800000"/>
            <a:headEnd/>
            <a:tailEnd/>
          </a:ln>
          <a:effectLst/>
        </p:spPr>
        <p:txBody>
          <a:bodyPr wrap="square">
            <a:spAutoFit/>
          </a:bodyPr>
          <a:lstStyle/>
          <a:p>
            <a:pPr>
              <a:spcBef>
                <a:spcPct val="50000"/>
              </a:spcBef>
              <a:buFontTx/>
              <a:buChar char="•"/>
            </a:pPr>
            <a:r>
              <a:rPr lang="en-US" sz="3000" dirty="0"/>
              <a:t> </a:t>
            </a:r>
            <a:r>
              <a:rPr lang="en-US" sz="3000" dirty="0" smtClean="0"/>
              <a:t>Bulk soil measurements show an inverse relationship between fungal carbon and N richness. These measurements do not separate saprotrophic and mycorrhizal fungi </a:t>
            </a:r>
            <a:endParaRPr lang="en-US" sz="3000" dirty="0"/>
          </a:p>
          <a:p>
            <a:pPr>
              <a:spcBef>
                <a:spcPct val="50000"/>
              </a:spcBef>
              <a:buFontTx/>
              <a:buChar char="•"/>
            </a:pPr>
            <a:r>
              <a:rPr lang="en-US" sz="3000" dirty="0"/>
              <a:t> </a:t>
            </a:r>
            <a:r>
              <a:rPr lang="en-US" sz="3000" dirty="0" smtClean="0"/>
              <a:t>fungal carbon is very reliant on the amount of organic matter as seen in  figure 2.</a:t>
            </a:r>
          </a:p>
          <a:p>
            <a:pPr>
              <a:spcBef>
                <a:spcPct val="50000"/>
              </a:spcBef>
              <a:buFontTx/>
              <a:buChar char="•"/>
            </a:pPr>
            <a:r>
              <a:rPr lang="en-US" sz="3000" dirty="0" smtClean="0"/>
              <a:t>There are numerous uncertainties in the ingrowth results. These can be adjusted by using more accurate soil values from different studies done at BEF and by combining different methods of fungal ingrowth</a:t>
            </a:r>
          </a:p>
          <a:p>
            <a:pPr>
              <a:spcBef>
                <a:spcPct val="50000"/>
              </a:spcBef>
              <a:buFontTx/>
              <a:buChar char="•"/>
            </a:pPr>
            <a:r>
              <a:rPr lang="en-US" sz="3000" dirty="0" smtClean="0"/>
              <a:t>The publication of this data, once adjusted, can allow for climate change models to include mycorrhizal fungi as a significant source of terrestrial carbon</a:t>
            </a:r>
          </a:p>
          <a:p>
            <a:pPr>
              <a:spcBef>
                <a:spcPct val="50000"/>
              </a:spcBef>
              <a:buFontTx/>
              <a:buChar char="•"/>
            </a:pPr>
            <a:r>
              <a:rPr lang="en-US" sz="3000" dirty="0" smtClean="0"/>
              <a:t>Further work includes the analysis  of the sandbag method, and  carbon allocation to mycorrhizal fungi through isotope analysis</a:t>
            </a:r>
          </a:p>
        </p:txBody>
      </p:sp>
      <p:sp>
        <p:nvSpPr>
          <p:cNvPr id="69" name="Text Box 202"/>
          <p:cNvSpPr txBox="1">
            <a:spLocks noChangeArrowheads="1"/>
          </p:cNvSpPr>
          <p:nvPr/>
        </p:nvSpPr>
        <p:spPr bwMode="auto">
          <a:xfrm>
            <a:off x="16553075" y="15512555"/>
            <a:ext cx="12573000" cy="990600"/>
          </a:xfrm>
          <a:prstGeom prst="rect">
            <a:avLst/>
          </a:prstGeom>
          <a:noFill/>
          <a:ln w="9525">
            <a:noFill/>
            <a:miter lim="800000"/>
            <a:headEnd/>
            <a:tailEnd/>
          </a:ln>
        </p:spPr>
        <p:txBody>
          <a:bodyPr anchor="ctr"/>
          <a:lstStyle/>
          <a:p>
            <a:pPr>
              <a:spcBef>
                <a:spcPct val="50000"/>
              </a:spcBef>
            </a:pPr>
            <a:r>
              <a:rPr lang="en-US" sz="4400" b="1" dirty="0" smtClean="0">
                <a:solidFill>
                  <a:srgbClr val="000000"/>
                </a:solidFill>
              </a:rPr>
              <a:t>Results</a:t>
            </a:r>
            <a:endParaRPr lang="en-US" sz="4400" b="1" dirty="0">
              <a:solidFill>
                <a:srgbClr val="A50021"/>
              </a:solidFill>
            </a:endParaRPr>
          </a:p>
        </p:txBody>
      </p:sp>
      <p:graphicFrame>
        <p:nvGraphicFramePr>
          <p:cNvPr id="73" name="Chart 72"/>
          <p:cNvGraphicFramePr>
            <a:graphicFrameLocks/>
          </p:cNvGraphicFramePr>
          <p:nvPr>
            <p:extLst>
              <p:ext uri="{D42A27DB-BD31-4B8C-83A1-F6EECF244321}">
                <p14:modId xmlns:p14="http://schemas.microsoft.com/office/powerpoint/2010/main" val="4172136348"/>
              </p:ext>
            </p:extLst>
          </p:nvPr>
        </p:nvGraphicFramePr>
        <p:xfrm>
          <a:off x="16553074" y="16286420"/>
          <a:ext cx="11811472" cy="6795512"/>
        </p:xfrm>
        <a:graphic>
          <a:graphicData uri="http://schemas.openxmlformats.org/drawingml/2006/chart">
            <c:chart xmlns:c="http://schemas.openxmlformats.org/drawingml/2006/chart" xmlns:r="http://schemas.openxmlformats.org/officeDocument/2006/relationships" r:id="rId15"/>
          </a:graphicData>
        </a:graphic>
      </p:graphicFrame>
      <p:graphicFrame>
        <p:nvGraphicFramePr>
          <p:cNvPr id="76" name="Chart 75"/>
          <p:cNvGraphicFramePr>
            <a:graphicFrameLocks/>
          </p:cNvGraphicFramePr>
          <p:nvPr>
            <p:extLst>
              <p:ext uri="{D42A27DB-BD31-4B8C-83A1-F6EECF244321}">
                <p14:modId xmlns:p14="http://schemas.microsoft.com/office/powerpoint/2010/main" val="1924505949"/>
              </p:ext>
            </p:extLst>
          </p:nvPr>
        </p:nvGraphicFramePr>
        <p:xfrm>
          <a:off x="16553075" y="24382446"/>
          <a:ext cx="11811471" cy="7216634"/>
        </p:xfrm>
        <a:graphic>
          <a:graphicData uri="http://schemas.openxmlformats.org/drawingml/2006/chart">
            <c:chart xmlns:c="http://schemas.openxmlformats.org/drawingml/2006/chart" xmlns:r="http://schemas.openxmlformats.org/officeDocument/2006/relationships" r:id="rId16"/>
          </a:graphicData>
        </a:graphic>
      </p:graphicFrame>
      <p:grpSp>
        <p:nvGrpSpPr>
          <p:cNvPr id="77" name="Group 924"/>
          <p:cNvGrpSpPr>
            <a:grpSpLocks/>
          </p:cNvGrpSpPr>
          <p:nvPr/>
        </p:nvGrpSpPr>
        <p:grpSpPr bwMode="auto">
          <a:xfrm>
            <a:off x="18214010" y="22379436"/>
            <a:ext cx="9372600" cy="904875"/>
            <a:chOff x="10944" y="7584"/>
            <a:chExt cx="3395" cy="404"/>
          </a:xfrm>
        </p:grpSpPr>
        <p:sp>
          <p:nvSpPr>
            <p:cNvPr id="78" name="Text Box 925"/>
            <p:cNvSpPr txBox="1">
              <a:spLocks noChangeArrowheads="1"/>
            </p:cNvSpPr>
            <p:nvPr/>
          </p:nvSpPr>
          <p:spPr bwMode="auto">
            <a:xfrm>
              <a:off x="10944" y="7584"/>
              <a:ext cx="932" cy="404"/>
            </a:xfrm>
            <a:prstGeom prst="rect">
              <a:avLst/>
            </a:prstGeom>
            <a:noFill/>
            <a:ln w="9525">
              <a:noFill/>
              <a:miter lim="800000"/>
              <a:headEnd/>
              <a:tailEnd/>
            </a:ln>
            <a:effectLst/>
          </p:spPr>
          <p:txBody>
            <a:bodyPr wrap="none">
              <a:spAutoFit/>
            </a:bodyPr>
            <a:lstStyle/>
            <a:p>
              <a:r>
                <a:rPr lang="en-US" sz="3600" dirty="0">
                  <a:latin typeface="Arial" charset="0"/>
                </a:rPr>
                <a:t>Low N</a:t>
              </a:r>
            </a:p>
          </p:txBody>
        </p:sp>
        <p:sp>
          <p:nvSpPr>
            <p:cNvPr id="79" name="Line 926"/>
            <p:cNvSpPr>
              <a:spLocks noChangeShapeType="1"/>
            </p:cNvSpPr>
            <p:nvPr/>
          </p:nvSpPr>
          <p:spPr bwMode="auto">
            <a:xfrm>
              <a:off x="12048" y="7824"/>
              <a:ext cx="1231" cy="0"/>
            </a:xfrm>
            <a:prstGeom prst="line">
              <a:avLst/>
            </a:prstGeom>
            <a:noFill/>
            <a:ln w="50800">
              <a:solidFill>
                <a:schemeClr val="tx1"/>
              </a:solidFill>
              <a:round/>
              <a:headEnd/>
              <a:tailEnd type="triangle" w="lg" len="lg"/>
            </a:ln>
            <a:effectLst/>
          </p:spPr>
          <p:txBody>
            <a:bodyPr/>
            <a:lstStyle/>
            <a:p>
              <a:endParaRPr lang="en-US"/>
            </a:p>
          </p:txBody>
        </p:sp>
        <p:sp>
          <p:nvSpPr>
            <p:cNvPr id="80" name="Text Box 927"/>
            <p:cNvSpPr txBox="1">
              <a:spLocks noChangeArrowheads="1"/>
            </p:cNvSpPr>
            <p:nvPr/>
          </p:nvSpPr>
          <p:spPr bwMode="auto">
            <a:xfrm>
              <a:off x="13344" y="7584"/>
              <a:ext cx="995" cy="404"/>
            </a:xfrm>
            <a:prstGeom prst="rect">
              <a:avLst/>
            </a:prstGeom>
            <a:noFill/>
            <a:ln w="9525">
              <a:noFill/>
              <a:miter lim="800000"/>
              <a:headEnd/>
              <a:tailEnd/>
            </a:ln>
            <a:effectLst/>
          </p:spPr>
          <p:txBody>
            <a:bodyPr wrap="none">
              <a:spAutoFit/>
            </a:bodyPr>
            <a:lstStyle/>
            <a:p>
              <a:r>
                <a:rPr lang="en-US" sz="3600" dirty="0">
                  <a:latin typeface="Arial" charset="0"/>
                </a:rPr>
                <a:t>High N</a:t>
              </a:r>
            </a:p>
          </p:txBody>
        </p:sp>
      </p:grpSp>
      <p:grpSp>
        <p:nvGrpSpPr>
          <p:cNvPr id="81" name="Group 924"/>
          <p:cNvGrpSpPr>
            <a:grpSpLocks/>
          </p:cNvGrpSpPr>
          <p:nvPr/>
        </p:nvGrpSpPr>
        <p:grpSpPr bwMode="auto">
          <a:xfrm>
            <a:off x="18153275" y="30378161"/>
            <a:ext cx="9372600" cy="904875"/>
            <a:chOff x="10944" y="7584"/>
            <a:chExt cx="3395" cy="404"/>
          </a:xfrm>
        </p:grpSpPr>
        <p:sp>
          <p:nvSpPr>
            <p:cNvPr id="82" name="Text Box 925"/>
            <p:cNvSpPr txBox="1">
              <a:spLocks noChangeArrowheads="1"/>
            </p:cNvSpPr>
            <p:nvPr/>
          </p:nvSpPr>
          <p:spPr bwMode="auto">
            <a:xfrm>
              <a:off x="10944" y="7584"/>
              <a:ext cx="932" cy="404"/>
            </a:xfrm>
            <a:prstGeom prst="rect">
              <a:avLst/>
            </a:prstGeom>
            <a:noFill/>
            <a:ln w="9525">
              <a:noFill/>
              <a:miter lim="800000"/>
              <a:headEnd/>
              <a:tailEnd/>
            </a:ln>
            <a:effectLst/>
          </p:spPr>
          <p:txBody>
            <a:bodyPr wrap="none">
              <a:spAutoFit/>
            </a:bodyPr>
            <a:lstStyle/>
            <a:p>
              <a:r>
                <a:rPr lang="en-US" sz="3600" dirty="0">
                  <a:latin typeface="Arial" charset="0"/>
                </a:rPr>
                <a:t>Low N</a:t>
              </a:r>
            </a:p>
          </p:txBody>
        </p:sp>
        <p:sp>
          <p:nvSpPr>
            <p:cNvPr id="83" name="Line 926"/>
            <p:cNvSpPr>
              <a:spLocks noChangeShapeType="1"/>
            </p:cNvSpPr>
            <p:nvPr/>
          </p:nvSpPr>
          <p:spPr bwMode="auto">
            <a:xfrm>
              <a:off x="12048" y="7824"/>
              <a:ext cx="1231" cy="0"/>
            </a:xfrm>
            <a:prstGeom prst="line">
              <a:avLst/>
            </a:prstGeom>
            <a:noFill/>
            <a:ln w="50800">
              <a:solidFill>
                <a:schemeClr val="tx1"/>
              </a:solidFill>
              <a:round/>
              <a:headEnd/>
              <a:tailEnd type="triangle" w="lg" len="lg"/>
            </a:ln>
            <a:effectLst/>
          </p:spPr>
          <p:txBody>
            <a:bodyPr/>
            <a:lstStyle/>
            <a:p>
              <a:endParaRPr lang="en-US"/>
            </a:p>
          </p:txBody>
        </p:sp>
        <p:sp>
          <p:nvSpPr>
            <p:cNvPr id="84" name="Text Box 927"/>
            <p:cNvSpPr txBox="1">
              <a:spLocks noChangeArrowheads="1"/>
            </p:cNvSpPr>
            <p:nvPr/>
          </p:nvSpPr>
          <p:spPr bwMode="auto">
            <a:xfrm>
              <a:off x="13344" y="7584"/>
              <a:ext cx="995" cy="404"/>
            </a:xfrm>
            <a:prstGeom prst="rect">
              <a:avLst/>
            </a:prstGeom>
            <a:noFill/>
            <a:ln w="9525">
              <a:noFill/>
              <a:miter lim="800000"/>
              <a:headEnd/>
              <a:tailEnd/>
            </a:ln>
            <a:effectLst/>
          </p:spPr>
          <p:txBody>
            <a:bodyPr wrap="none">
              <a:spAutoFit/>
            </a:bodyPr>
            <a:lstStyle/>
            <a:p>
              <a:r>
                <a:rPr lang="en-US" sz="3600" dirty="0">
                  <a:latin typeface="Arial" charset="0"/>
                </a:rPr>
                <a:t>High N</a:t>
              </a:r>
            </a:p>
          </p:txBody>
        </p:sp>
      </p:grpSp>
      <p:pic>
        <p:nvPicPr>
          <p:cNvPr id="1028" name="Picture 4"/>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28889324" y="5029200"/>
            <a:ext cx="6967492" cy="49082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 name="Picture 5"/>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a:off x="36043753" y="5029200"/>
            <a:ext cx="7009247" cy="49376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9" name="Text Box 202"/>
          <p:cNvSpPr txBox="1">
            <a:spLocks noChangeArrowheads="1"/>
          </p:cNvSpPr>
          <p:nvPr/>
        </p:nvSpPr>
        <p:spPr bwMode="auto">
          <a:xfrm>
            <a:off x="28957503" y="23624401"/>
            <a:ext cx="12573000" cy="990600"/>
          </a:xfrm>
          <a:prstGeom prst="rect">
            <a:avLst/>
          </a:prstGeom>
          <a:noFill/>
          <a:ln w="9525">
            <a:noFill/>
            <a:miter lim="800000"/>
            <a:headEnd/>
            <a:tailEnd/>
          </a:ln>
        </p:spPr>
        <p:txBody>
          <a:bodyPr anchor="ctr"/>
          <a:lstStyle/>
          <a:p>
            <a:pPr>
              <a:spcBef>
                <a:spcPct val="50000"/>
              </a:spcBef>
            </a:pPr>
            <a:r>
              <a:rPr lang="en-US" sz="4400" b="1" dirty="0" smtClean="0">
                <a:solidFill>
                  <a:srgbClr val="000000"/>
                </a:solidFill>
              </a:rPr>
              <a:t>Conclusions</a:t>
            </a:r>
            <a:endParaRPr lang="en-US" sz="4400" b="1" dirty="0">
              <a:solidFill>
                <a:srgbClr val="000000"/>
              </a:solidFill>
            </a:endParaRPr>
          </a:p>
          <a:p>
            <a:pPr>
              <a:spcBef>
                <a:spcPct val="50000"/>
              </a:spcBef>
            </a:pPr>
            <a:r>
              <a:rPr lang="en-US" sz="4400" b="1" dirty="0" smtClean="0">
                <a:solidFill>
                  <a:srgbClr val="000000"/>
                </a:solidFill>
              </a:rPr>
              <a:t> </a:t>
            </a:r>
            <a:endParaRPr lang="en-US" sz="4400" b="1" dirty="0">
              <a:solidFill>
                <a:srgbClr val="A50021"/>
              </a:solidFill>
            </a:endParaRPr>
          </a:p>
        </p:txBody>
      </p:sp>
      <p:sp>
        <p:nvSpPr>
          <p:cNvPr id="98" name="Text Box 202"/>
          <p:cNvSpPr txBox="1">
            <a:spLocks noChangeArrowheads="1"/>
          </p:cNvSpPr>
          <p:nvPr/>
        </p:nvSpPr>
        <p:spPr bwMode="auto">
          <a:xfrm>
            <a:off x="28667584" y="22054568"/>
            <a:ext cx="14308858" cy="1554610"/>
          </a:xfrm>
          <a:prstGeom prst="rect">
            <a:avLst/>
          </a:prstGeom>
          <a:noFill/>
          <a:ln w="9525">
            <a:noFill/>
            <a:miter lim="800000"/>
            <a:headEnd/>
            <a:tailEnd/>
          </a:ln>
        </p:spPr>
        <p:txBody>
          <a:bodyPr anchor="ctr"/>
          <a:lstStyle/>
          <a:p>
            <a:pPr>
              <a:spcBef>
                <a:spcPct val="50000"/>
              </a:spcBef>
            </a:pPr>
            <a:r>
              <a:rPr lang="en-US" b="1" u="sng" dirty="0" smtClean="0"/>
              <a:t>Figure 4. </a:t>
            </a:r>
            <a:r>
              <a:rPr lang="en-US" dirty="0" smtClean="0"/>
              <a:t>Figures </a:t>
            </a:r>
            <a:r>
              <a:rPr lang="en-US" dirty="0" smtClean="0"/>
              <a:t>A-B  shows fungal ingrowth values per gram of dry soil for both types of cores (open and closed)  by horizon. Figures C-D shows fungal ingrowth per gram of organic matter  for both core types by horizon.</a:t>
            </a:r>
            <a:endParaRPr lang="en-US" sz="4400" dirty="0"/>
          </a:p>
        </p:txBody>
      </p:sp>
      <p:sp>
        <p:nvSpPr>
          <p:cNvPr id="101" name="Text Box 202"/>
          <p:cNvSpPr txBox="1">
            <a:spLocks noChangeArrowheads="1"/>
          </p:cNvSpPr>
          <p:nvPr/>
        </p:nvSpPr>
        <p:spPr bwMode="auto">
          <a:xfrm>
            <a:off x="16553075" y="23284311"/>
            <a:ext cx="12573000" cy="990600"/>
          </a:xfrm>
          <a:prstGeom prst="rect">
            <a:avLst/>
          </a:prstGeom>
          <a:noFill/>
          <a:ln w="9525">
            <a:noFill/>
            <a:miter lim="800000"/>
            <a:headEnd/>
            <a:tailEnd/>
          </a:ln>
        </p:spPr>
        <p:txBody>
          <a:bodyPr anchor="ctr"/>
          <a:lstStyle/>
          <a:p>
            <a:pPr>
              <a:spcBef>
                <a:spcPct val="50000"/>
              </a:spcBef>
            </a:pPr>
            <a:r>
              <a:rPr lang="en-US" b="1" u="sng" dirty="0" smtClean="0">
                <a:solidFill>
                  <a:srgbClr val="000000"/>
                </a:solidFill>
              </a:rPr>
              <a:t>Figure 1.  </a:t>
            </a:r>
            <a:r>
              <a:rPr lang="en-US" dirty="0" smtClean="0">
                <a:solidFill>
                  <a:srgbClr val="000000"/>
                </a:solidFill>
              </a:rPr>
              <a:t>grams of fungal carbon per meter squared for the bulk soil samples. 10 T and 6N represent high elevation N-poor sites, 32P is a low elevation N-poor site, 9D is a high elevation N-rich, site and  C2 and 14Z are low elevation N-rich sites</a:t>
            </a:r>
            <a:endParaRPr lang="en-US" dirty="0">
              <a:solidFill>
                <a:srgbClr val="A50021"/>
              </a:solidFill>
            </a:endParaRPr>
          </a:p>
        </p:txBody>
      </p:sp>
      <p:sp>
        <p:nvSpPr>
          <p:cNvPr id="102" name="Text Box 202"/>
          <p:cNvSpPr txBox="1">
            <a:spLocks noChangeArrowheads="1"/>
          </p:cNvSpPr>
          <p:nvPr/>
        </p:nvSpPr>
        <p:spPr bwMode="auto">
          <a:xfrm>
            <a:off x="16384503" y="31467677"/>
            <a:ext cx="12573000" cy="990600"/>
          </a:xfrm>
          <a:prstGeom prst="rect">
            <a:avLst/>
          </a:prstGeom>
          <a:noFill/>
          <a:ln w="9525">
            <a:noFill/>
            <a:miter lim="800000"/>
            <a:headEnd/>
            <a:tailEnd/>
          </a:ln>
        </p:spPr>
        <p:txBody>
          <a:bodyPr anchor="ctr"/>
          <a:lstStyle/>
          <a:p>
            <a:pPr>
              <a:spcBef>
                <a:spcPct val="50000"/>
              </a:spcBef>
            </a:pPr>
            <a:r>
              <a:rPr lang="en-US" b="1" u="sng" dirty="0" smtClean="0">
                <a:solidFill>
                  <a:srgbClr val="000000"/>
                </a:solidFill>
              </a:rPr>
              <a:t>Figure 2.  </a:t>
            </a:r>
            <a:r>
              <a:rPr lang="en-US" dirty="0" smtClean="0">
                <a:solidFill>
                  <a:srgbClr val="000000"/>
                </a:solidFill>
              </a:rPr>
              <a:t>grams of fungal carbon per meter squared for the bulk soil samples, separated by  the organic and mineral horizons across a nitrogen availability gradient.</a:t>
            </a:r>
            <a:endParaRPr lang="en-US" dirty="0">
              <a:solidFill>
                <a:srgbClr val="A50021"/>
              </a:solidFill>
            </a:endParaRPr>
          </a:p>
        </p:txBody>
      </p:sp>
      <p:sp>
        <p:nvSpPr>
          <p:cNvPr id="103" name="Text Box 202"/>
          <p:cNvSpPr txBox="1">
            <a:spLocks noChangeArrowheads="1"/>
          </p:cNvSpPr>
          <p:nvPr/>
        </p:nvSpPr>
        <p:spPr bwMode="auto">
          <a:xfrm>
            <a:off x="28702386" y="4770438"/>
            <a:ext cx="15417413" cy="990600"/>
          </a:xfrm>
          <a:prstGeom prst="rect">
            <a:avLst/>
          </a:prstGeom>
          <a:noFill/>
          <a:ln w="9525">
            <a:noFill/>
            <a:miter lim="800000"/>
            <a:headEnd/>
            <a:tailEnd/>
          </a:ln>
        </p:spPr>
        <p:txBody>
          <a:bodyPr anchor="ctr"/>
          <a:lstStyle/>
          <a:p>
            <a:pPr>
              <a:spcBef>
                <a:spcPct val="50000"/>
              </a:spcBef>
            </a:pPr>
            <a:r>
              <a:rPr lang="en-US" sz="3600" b="1" dirty="0" smtClean="0"/>
              <a:t> 						         (A)							        (B)</a:t>
            </a:r>
            <a:endParaRPr lang="en-US" sz="3600" b="1" dirty="0"/>
          </a:p>
        </p:txBody>
      </p:sp>
      <p:sp>
        <p:nvSpPr>
          <p:cNvPr id="9" name="TextBox 8"/>
          <p:cNvSpPr txBox="1"/>
          <p:nvPr/>
        </p:nvSpPr>
        <p:spPr>
          <a:xfrm>
            <a:off x="34824903" y="10942972"/>
            <a:ext cx="838200" cy="646331"/>
          </a:xfrm>
          <a:prstGeom prst="rect">
            <a:avLst/>
          </a:prstGeom>
          <a:noFill/>
        </p:spPr>
        <p:txBody>
          <a:bodyPr wrap="square" rtlCol="0">
            <a:spAutoFit/>
          </a:bodyPr>
          <a:lstStyle/>
          <a:p>
            <a:r>
              <a:rPr lang="en-US" sz="3600" b="1" dirty="0" smtClean="0"/>
              <a:t>(A)</a:t>
            </a:r>
            <a:endParaRPr lang="en-US" sz="3600" b="1" dirty="0"/>
          </a:p>
        </p:txBody>
      </p:sp>
      <p:sp>
        <p:nvSpPr>
          <p:cNvPr id="104" name="TextBox 8"/>
          <p:cNvSpPr txBox="1"/>
          <p:nvPr/>
        </p:nvSpPr>
        <p:spPr>
          <a:xfrm>
            <a:off x="41852028" y="10957488"/>
            <a:ext cx="838200" cy="646331"/>
          </a:xfrm>
          <a:prstGeom prst="rect">
            <a:avLst/>
          </a:prstGeom>
          <a:noFill/>
        </p:spPr>
        <p:txBody>
          <a:bodyPr wrap="square"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r>
              <a:rPr lang="en-US" sz="3600" b="1" dirty="0" smtClean="0"/>
              <a:t>(B)</a:t>
            </a:r>
            <a:endParaRPr lang="en-US" sz="3600" b="1" dirty="0"/>
          </a:p>
        </p:txBody>
      </p:sp>
      <p:sp>
        <p:nvSpPr>
          <p:cNvPr id="105" name="TextBox 8"/>
          <p:cNvSpPr txBox="1"/>
          <p:nvPr/>
        </p:nvSpPr>
        <p:spPr>
          <a:xfrm>
            <a:off x="34744204" y="16514405"/>
            <a:ext cx="838200" cy="646331"/>
          </a:xfrm>
          <a:prstGeom prst="rect">
            <a:avLst/>
          </a:prstGeom>
          <a:noFill/>
        </p:spPr>
        <p:txBody>
          <a:bodyPr wrap="square"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r>
              <a:rPr lang="en-US" sz="3600" b="1" dirty="0" smtClean="0"/>
              <a:t>(C)</a:t>
            </a:r>
            <a:endParaRPr lang="en-US" sz="3600" b="1" dirty="0"/>
          </a:p>
        </p:txBody>
      </p:sp>
      <p:sp>
        <p:nvSpPr>
          <p:cNvPr id="106" name="TextBox 8"/>
          <p:cNvSpPr txBox="1"/>
          <p:nvPr/>
        </p:nvSpPr>
        <p:spPr>
          <a:xfrm>
            <a:off x="41922973" y="16538080"/>
            <a:ext cx="838200" cy="646331"/>
          </a:xfrm>
          <a:prstGeom prst="rect">
            <a:avLst/>
          </a:prstGeom>
          <a:noFill/>
        </p:spPr>
        <p:txBody>
          <a:bodyPr wrap="square"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r>
              <a:rPr lang="en-US" sz="3600" b="1" dirty="0" smtClean="0"/>
              <a:t>(D)</a:t>
            </a:r>
            <a:endParaRPr lang="en-US" sz="3600" b="1"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Default Design">
  <a:themeElements>
    <a:clrScheme name="Default Desig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Default Design">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efault 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efault 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4.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5.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6.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docProps/app.xml><?xml version="1.0" encoding="utf-8"?>
<Properties xmlns="http://schemas.openxmlformats.org/officeDocument/2006/extended-properties" xmlns:vt="http://schemas.openxmlformats.org/officeDocument/2006/docPropsVTypes">
  <TotalTime>17750</TotalTime>
  <Words>674</Words>
  <Application>Microsoft Office PowerPoint</Application>
  <PresentationFormat>Custom</PresentationFormat>
  <Paragraphs>80</Paragraphs>
  <Slides>1</Slides>
  <Notes>1</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Default Design</vt:lpstr>
      <vt:lpstr>PowerPoint Presentation</vt:lpstr>
    </vt:vector>
  </TitlesOfParts>
  <Company>Complex Systems</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Scott Ollinger</dc:creator>
  <cp:lastModifiedBy>Shersingh T-D</cp:lastModifiedBy>
  <cp:revision>578</cp:revision>
  <dcterms:created xsi:type="dcterms:W3CDTF">2006-08-18T20:05:05Z</dcterms:created>
  <dcterms:modified xsi:type="dcterms:W3CDTF">2014-04-25T15:00:36Z</dcterms:modified>
</cp:coreProperties>
</file>