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1"/>
  </p:sldMasterIdLst>
  <p:notesMasterIdLst>
    <p:notesMasterId r:id="rId3"/>
  </p:notesMasterIdLst>
  <p:handoutMasterIdLst>
    <p:handoutMasterId r:id="rId4"/>
  </p:handoutMasterIdLst>
  <p:sldIdLst>
    <p:sldId id="258" r:id="rId2"/>
  </p:sldIdLst>
  <p:sldSz cx="43891200" cy="31089600"/>
  <p:notesSz cx="32099250" cy="51206400"/>
  <p:defaultTextStyle>
    <a:defPPr>
      <a:defRPr lang="en-US"/>
    </a:defPPr>
    <a:lvl1pPr algn="l" rtl="0" fontAlgn="base">
      <a:spcBef>
        <a:spcPct val="0"/>
      </a:spcBef>
      <a:spcAft>
        <a:spcPct val="0"/>
      </a:spcAft>
      <a:defRPr sz="3200" kern="1200">
        <a:solidFill>
          <a:schemeClr val="tx1"/>
        </a:solidFill>
        <a:latin typeface="Tahoma" pitchFamily="34" charset="0"/>
        <a:ea typeface="+mn-ea"/>
        <a:cs typeface="+mn-cs"/>
      </a:defRPr>
    </a:lvl1pPr>
    <a:lvl2pPr marL="457200" algn="l" rtl="0" fontAlgn="base">
      <a:spcBef>
        <a:spcPct val="0"/>
      </a:spcBef>
      <a:spcAft>
        <a:spcPct val="0"/>
      </a:spcAft>
      <a:defRPr sz="3200" kern="1200">
        <a:solidFill>
          <a:schemeClr val="tx1"/>
        </a:solidFill>
        <a:latin typeface="Tahoma" pitchFamily="34" charset="0"/>
        <a:ea typeface="+mn-ea"/>
        <a:cs typeface="+mn-cs"/>
      </a:defRPr>
    </a:lvl2pPr>
    <a:lvl3pPr marL="914400" algn="l" rtl="0" fontAlgn="base">
      <a:spcBef>
        <a:spcPct val="0"/>
      </a:spcBef>
      <a:spcAft>
        <a:spcPct val="0"/>
      </a:spcAft>
      <a:defRPr sz="3200" kern="1200">
        <a:solidFill>
          <a:schemeClr val="tx1"/>
        </a:solidFill>
        <a:latin typeface="Tahoma" pitchFamily="34" charset="0"/>
        <a:ea typeface="+mn-ea"/>
        <a:cs typeface="+mn-cs"/>
      </a:defRPr>
    </a:lvl3pPr>
    <a:lvl4pPr marL="1371600" algn="l" rtl="0" fontAlgn="base">
      <a:spcBef>
        <a:spcPct val="0"/>
      </a:spcBef>
      <a:spcAft>
        <a:spcPct val="0"/>
      </a:spcAft>
      <a:defRPr sz="3200" kern="1200">
        <a:solidFill>
          <a:schemeClr val="tx1"/>
        </a:solidFill>
        <a:latin typeface="Tahoma" pitchFamily="34" charset="0"/>
        <a:ea typeface="+mn-ea"/>
        <a:cs typeface="+mn-cs"/>
      </a:defRPr>
    </a:lvl4pPr>
    <a:lvl5pPr marL="1828800" algn="l" rtl="0" fontAlgn="base">
      <a:spcBef>
        <a:spcPct val="0"/>
      </a:spcBef>
      <a:spcAft>
        <a:spcPct val="0"/>
      </a:spcAft>
      <a:defRPr sz="3200" kern="1200">
        <a:solidFill>
          <a:schemeClr val="tx1"/>
        </a:solidFill>
        <a:latin typeface="Tahoma" pitchFamily="34" charset="0"/>
        <a:ea typeface="+mn-ea"/>
        <a:cs typeface="+mn-cs"/>
      </a:defRPr>
    </a:lvl5pPr>
    <a:lvl6pPr marL="2286000" algn="l" defTabSz="914400" rtl="0" eaLnBrk="1" latinLnBrk="0" hangingPunct="1">
      <a:defRPr sz="3200" kern="1200">
        <a:solidFill>
          <a:schemeClr val="tx1"/>
        </a:solidFill>
        <a:latin typeface="Tahoma" pitchFamily="34" charset="0"/>
        <a:ea typeface="+mn-ea"/>
        <a:cs typeface="+mn-cs"/>
      </a:defRPr>
    </a:lvl6pPr>
    <a:lvl7pPr marL="2743200" algn="l" defTabSz="914400" rtl="0" eaLnBrk="1" latinLnBrk="0" hangingPunct="1">
      <a:defRPr sz="3200" kern="1200">
        <a:solidFill>
          <a:schemeClr val="tx1"/>
        </a:solidFill>
        <a:latin typeface="Tahoma" pitchFamily="34" charset="0"/>
        <a:ea typeface="+mn-ea"/>
        <a:cs typeface="+mn-cs"/>
      </a:defRPr>
    </a:lvl7pPr>
    <a:lvl8pPr marL="3200400" algn="l" defTabSz="914400" rtl="0" eaLnBrk="1" latinLnBrk="0" hangingPunct="1">
      <a:defRPr sz="3200" kern="1200">
        <a:solidFill>
          <a:schemeClr val="tx1"/>
        </a:solidFill>
        <a:latin typeface="Tahoma" pitchFamily="34" charset="0"/>
        <a:ea typeface="+mn-ea"/>
        <a:cs typeface="+mn-cs"/>
      </a:defRPr>
    </a:lvl8pPr>
    <a:lvl9pPr marL="3657600" algn="l" defTabSz="914400" rtl="0" eaLnBrk="1" latinLnBrk="0" hangingPunct="1">
      <a:defRPr sz="3200"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9792">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326A2C"/>
    <a:srgbClr val="275222"/>
    <a:srgbClr val="F0FEE6"/>
    <a:srgbClr val="E2FDCF"/>
    <a:srgbClr val="92F13B"/>
    <a:srgbClr val="F6FEF0"/>
    <a:srgbClr val="C2E49C"/>
    <a:srgbClr val="00EE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172" autoAdjust="0"/>
    <p:restoredTop sz="99827" autoAdjust="0"/>
  </p:normalViewPr>
  <p:slideViewPr>
    <p:cSldViewPr snapToGrid="0">
      <p:cViewPr>
        <p:scale>
          <a:sx n="50" d="100"/>
          <a:sy n="50" d="100"/>
        </p:scale>
        <p:origin x="-2682" y="-3378"/>
      </p:cViewPr>
      <p:guideLst>
        <p:guide orient="horz" pos="9792"/>
        <p:guide pos="13824"/>
      </p:guideLst>
    </p:cSldViewPr>
  </p:slideViewPr>
  <p:outlineViewPr>
    <p:cViewPr>
      <p:scale>
        <a:sx n="20" d="100"/>
        <a:sy n="20" d="100"/>
      </p:scale>
      <p:origin x="0" y="0"/>
    </p:cViewPr>
  </p:outlineViewPr>
  <p:notesTextViewPr>
    <p:cViewPr>
      <p:scale>
        <a:sx n="3" d="2"/>
        <a:sy n="3" d="2"/>
      </p:scale>
      <p:origin x="0" y="0"/>
    </p:cViewPr>
  </p:notesTextViewPr>
  <p:sorterViewPr>
    <p:cViewPr>
      <p:scale>
        <a:sx n="66" d="100"/>
        <a:sy n="66" d="100"/>
      </p:scale>
      <p:origin x="0" y="0"/>
    </p:cViewPr>
  </p:sorter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hdr" sz="quarter"/>
          </p:nvPr>
        </p:nvSpPr>
        <p:spPr bwMode="auto">
          <a:xfrm>
            <a:off x="0" y="0"/>
            <a:ext cx="13947775" cy="2603500"/>
          </a:xfrm>
          <a:prstGeom prst="rect">
            <a:avLst/>
          </a:prstGeom>
          <a:noFill/>
          <a:ln w="9525">
            <a:noFill/>
            <a:miter lim="800000"/>
            <a:headEnd/>
            <a:tailEnd/>
          </a:ln>
          <a:effectLst/>
        </p:spPr>
        <p:txBody>
          <a:bodyPr vert="horz" wrap="square" lIns="93445" tIns="46725" rIns="93445" bIns="46725" numCol="1" anchor="t" anchorCtr="0" compatLnSpc="1">
            <a:prstTxWarp prst="textNoShape">
              <a:avLst/>
            </a:prstTxWarp>
          </a:bodyPr>
          <a:lstStyle>
            <a:lvl1pPr defTabSz="933450">
              <a:defRPr sz="1000" b="1">
                <a:latin typeface="Arial" charset="0"/>
              </a:defRPr>
            </a:lvl1pPr>
          </a:lstStyle>
          <a:p>
            <a:pPr>
              <a:defRPr/>
            </a:pPr>
            <a:endParaRPr lang="en-US" dirty="0"/>
          </a:p>
        </p:txBody>
      </p:sp>
      <p:sp>
        <p:nvSpPr>
          <p:cNvPr id="78851" name="Rectangle 3"/>
          <p:cNvSpPr>
            <a:spLocks noGrp="1" noChangeArrowheads="1"/>
          </p:cNvSpPr>
          <p:nvPr>
            <p:ph type="dt" sz="quarter" idx="1"/>
          </p:nvPr>
        </p:nvSpPr>
        <p:spPr bwMode="auto">
          <a:xfrm>
            <a:off x="18210213" y="0"/>
            <a:ext cx="13866812" cy="2603500"/>
          </a:xfrm>
          <a:prstGeom prst="rect">
            <a:avLst/>
          </a:prstGeom>
          <a:noFill/>
          <a:ln w="9525">
            <a:noFill/>
            <a:miter lim="800000"/>
            <a:headEnd/>
            <a:tailEnd/>
          </a:ln>
          <a:effectLst/>
        </p:spPr>
        <p:txBody>
          <a:bodyPr vert="horz" wrap="square" lIns="93445" tIns="46725" rIns="93445" bIns="46725" numCol="1" anchor="t" anchorCtr="0" compatLnSpc="1">
            <a:prstTxWarp prst="textNoShape">
              <a:avLst/>
            </a:prstTxWarp>
          </a:bodyPr>
          <a:lstStyle>
            <a:lvl1pPr algn="r" defTabSz="933450">
              <a:defRPr sz="1000" b="1">
                <a:latin typeface="Arial" charset="0"/>
              </a:defRPr>
            </a:lvl1pPr>
          </a:lstStyle>
          <a:p>
            <a:pPr>
              <a:defRPr/>
            </a:pPr>
            <a:endParaRPr lang="en-US" dirty="0"/>
          </a:p>
        </p:txBody>
      </p:sp>
      <p:sp>
        <p:nvSpPr>
          <p:cNvPr id="78852" name="Rectangle 4"/>
          <p:cNvSpPr>
            <a:spLocks noGrp="1" noChangeArrowheads="1"/>
          </p:cNvSpPr>
          <p:nvPr>
            <p:ph type="ftr" sz="quarter" idx="2"/>
          </p:nvPr>
        </p:nvSpPr>
        <p:spPr bwMode="auto">
          <a:xfrm>
            <a:off x="0" y="48748950"/>
            <a:ext cx="13947775" cy="2613025"/>
          </a:xfrm>
          <a:prstGeom prst="rect">
            <a:avLst/>
          </a:prstGeom>
          <a:noFill/>
          <a:ln w="9525">
            <a:noFill/>
            <a:miter lim="800000"/>
            <a:headEnd/>
            <a:tailEnd/>
          </a:ln>
          <a:effectLst/>
        </p:spPr>
        <p:txBody>
          <a:bodyPr vert="horz" wrap="square" lIns="93445" tIns="46725" rIns="93445" bIns="46725" numCol="1" anchor="b" anchorCtr="0" compatLnSpc="1">
            <a:prstTxWarp prst="textNoShape">
              <a:avLst/>
            </a:prstTxWarp>
          </a:bodyPr>
          <a:lstStyle>
            <a:lvl1pPr defTabSz="933450">
              <a:defRPr sz="1000" b="1">
                <a:latin typeface="Arial" charset="0"/>
              </a:defRPr>
            </a:lvl1pPr>
          </a:lstStyle>
          <a:p>
            <a:pPr>
              <a:defRPr/>
            </a:pPr>
            <a:endParaRPr lang="en-US" dirty="0"/>
          </a:p>
        </p:txBody>
      </p:sp>
      <p:sp>
        <p:nvSpPr>
          <p:cNvPr id="78853" name="Rectangle 5"/>
          <p:cNvSpPr>
            <a:spLocks noGrp="1" noChangeArrowheads="1"/>
          </p:cNvSpPr>
          <p:nvPr>
            <p:ph type="sldNum" sz="quarter" idx="3"/>
          </p:nvPr>
        </p:nvSpPr>
        <p:spPr bwMode="auto">
          <a:xfrm>
            <a:off x="18210213" y="48748950"/>
            <a:ext cx="13866812" cy="2613025"/>
          </a:xfrm>
          <a:prstGeom prst="rect">
            <a:avLst/>
          </a:prstGeom>
          <a:noFill/>
          <a:ln w="9525">
            <a:noFill/>
            <a:miter lim="800000"/>
            <a:headEnd/>
            <a:tailEnd/>
          </a:ln>
          <a:effectLst/>
        </p:spPr>
        <p:txBody>
          <a:bodyPr vert="horz" wrap="square" lIns="93445" tIns="46725" rIns="93445" bIns="46725" numCol="1" anchor="b" anchorCtr="0" compatLnSpc="1">
            <a:prstTxWarp prst="textNoShape">
              <a:avLst/>
            </a:prstTxWarp>
          </a:bodyPr>
          <a:lstStyle>
            <a:lvl1pPr algn="r" defTabSz="933450">
              <a:defRPr sz="1000" b="1">
                <a:latin typeface="Arial" charset="0"/>
              </a:defRPr>
            </a:lvl1pPr>
          </a:lstStyle>
          <a:p>
            <a:pPr>
              <a:defRPr/>
            </a:pPr>
            <a:fld id="{5DA2D218-56EC-4D5D-9442-FDA69B334140}" type="slidenum">
              <a:rPr lang="en-US"/>
              <a:pPr>
                <a:defRPr/>
              </a:pPr>
              <a:t>‹#›</a:t>
            </a:fld>
            <a:endParaRPr lang="en-US" dirty="0"/>
          </a:p>
        </p:txBody>
      </p:sp>
    </p:spTree>
    <p:extLst>
      <p:ext uri="{BB962C8B-B14F-4D97-AF65-F5344CB8AC3E}">
        <p14:creationId xmlns:p14="http://schemas.microsoft.com/office/powerpoint/2010/main" val="32873028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138" name="Rectangle 4098"/>
          <p:cNvSpPr>
            <a:spLocks noGrp="1" noChangeArrowheads="1"/>
          </p:cNvSpPr>
          <p:nvPr>
            <p:ph type="hdr" sz="quarter"/>
          </p:nvPr>
        </p:nvSpPr>
        <p:spPr bwMode="auto">
          <a:xfrm>
            <a:off x="0" y="0"/>
            <a:ext cx="13909675" cy="25669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ahoma" pitchFamily="34" charset="0"/>
              </a:defRPr>
            </a:lvl1pPr>
          </a:lstStyle>
          <a:p>
            <a:pPr>
              <a:defRPr/>
            </a:pPr>
            <a:endParaRPr lang="en-US" dirty="0"/>
          </a:p>
        </p:txBody>
      </p:sp>
      <p:sp>
        <p:nvSpPr>
          <p:cNvPr id="91139" name="Rectangle 4099"/>
          <p:cNvSpPr>
            <a:spLocks noGrp="1" noChangeArrowheads="1"/>
          </p:cNvSpPr>
          <p:nvPr>
            <p:ph type="dt" idx="1"/>
          </p:nvPr>
        </p:nvSpPr>
        <p:spPr bwMode="auto">
          <a:xfrm>
            <a:off x="18181638" y="0"/>
            <a:ext cx="13909675" cy="25669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ahoma" pitchFamily="34" charset="0"/>
              </a:defRPr>
            </a:lvl1pPr>
          </a:lstStyle>
          <a:p>
            <a:pPr>
              <a:defRPr/>
            </a:pPr>
            <a:endParaRPr lang="en-US" dirty="0"/>
          </a:p>
        </p:txBody>
      </p:sp>
      <p:sp>
        <p:nvSpPr>
          <p:cNvPr id="3076" name="Rectangle 4100"/>
          <p:cNvSpPr>
            <a:spLocks noGrp="1" noRot="1" noChangeAspect="1" noChangeArrowheads="1" noTextEdit="1"/>
          </p:cNvSpPr>
          <p:nvPr>
            <p:ph type="sldImg" idx="2"/>
          </p:nvPr>
        </p:nvSpPr>
        <p:spPr bwMode="auto">
          <a:xfrm>
            <a:off x="2455863" y="3851275"/>
            <a:ext cx="27187525" cy="192579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41" name="Rectangle 4101"/>
          <p:cNvSpPr>
            <a:spLocks noGrp="1" noChangeArrowheads="1"/>
          </p:cNvSpPr>
          <p:nvPr>
            <p:ph type="body" sz="quarter" idx="3"/>
          </p:nvPr>
        </p:nvSpPr>
        <p:spPr bwMode="auto">
          <a:xfrm>
            <a:off x="3209925" y="24391938"/>
            <a:ext cx="25679400" cy="231092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1142" name="Rectangle 4102"/>
          <p:cNvSpPr>
            <a:spLocks noGrp="1" noChangeArrowheads="1"/>
          </p:cNvSpPr>
          <p:nvPr>
            <p:ph type="ftr" sz="quarter" idx="4"/>
          </p:nvPr>
        </p:nvSpPr>
        <p:spPr bwMode="auto">
          <a:xfrm>
            <a:off x="0" y="48775938"/>
            <a:ext cx="13909675" cy="25669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ahoma" pitchFamily="34" charset="0"/>
              </a:defRPr>
            </a:lvl1pPr>
          </a:lstStyle>
          <a:p>
            <a:pPr>
              <a:defRPr/>
            </a:pPr>
            <a:endParaRPr lang="en-US" dirty="0"/>
          </a:p>
        </p:txBody>
      </p:sp>
      <p:sp>
        <p:nvSpPr>
          <p:cNvPr id="91143" name="Rectangle 4103"/>
          <p:cNvSpPr>
            <a:spLocks noGrp="1" noChangeArrowheads="1"/>
          </p:cNvSpPr>
          <p:nvPr>
            <p:ph type="sldNum" sz="quarter" idx="5"/>
          </p:nvPr>
        </p:nvSpPr>
        <p:spPr bwMode="auto">
          <a:xfrm>
            <a:off x="18181638" y="48775938"/>
            <a:ext cx="13909675" cy="25669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ahoma" pitchFamily="34" charset="0"/>
              </a:defRPr>
            </a:lvl1pPr>
          </a:lstStyle>
          <a:p>
            <a:pPr>
              <a:defRPr/>
            </a:pPr>
            <a:fld id="{B4F8C623-BA81-45A9-A3C1-BE60A721EB63}" type="slidenum">
              <a:rPr lang="en-US"/>
              <a:pPr>
                <a:defRPr/>
              </a:pPr>
              <a:t>‹#›</a:t>
            </a:fld>
            <a:endParaRPr lang="en-US" dirty="0"/>
          </a:p>
        </p:txBody>
      </p:sp>
    </p:spTree>
    <p:extLst>
      <p:ext uri="{BB962C8B-B14F-4D97-AF65-F5344CB8AC3E}">
        <p14:creationId xmlns:p14="http://schemas.microsoft.com/office/powerpoint/2010/main" val="163998786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ahoma"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ahoma"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ahoma"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ahoma"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ahom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10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kumimoji="1" sz="1200">
                <a:solidFill>
                  <a:schemeClr val="tx1"/>
                </a:solidFill>
                <a:latin typeface="Tahoma" pitchFamily="34" charset="0"/>
              </a:defRPr>
            </a:lvl1pPr>
            <a:lvl2pPr marL="742950" indent="-285750" eaLnBrk="0" hangingPunct="0">
              <a:spcBef>
                <a:spcPct val="30000"/>
              </a:spcBef>
              <a:defRPr kumimoji="1" sz="1200">
                <a:solidFill>
                  <a:schemeClr val="tx1"/>
                </a:solidFill>
                <a:latin typeface="Tahoma" pitchFamily="34" charset="0"/>
              </a:defRPr>
            </a:lvl2pPr>
            <a:lvl3pPr marL="1143000" indent="-228600" eaLnBrk="0" hangingPunct="0">
              <a:spcBef>
                <a:spcPct val="30000"/>
              </a:spcBef>
              <a:defRPr kumimoji="1" sz="1200">
                <a:solidFill>
                  <a:schemeClr val="tx1"/>
                </a:solidFill>
                <a:latin typeface="Tahoma" pitchFamily="34" charset="0"/>
              </a:defRPr>
            </a:lvl3pPr>
            <a:lvl4pPr marL="1600200" indent="-228600" eaLnBrk="0" hangingPunct="0">
              <a:spcBef>
                <a:spcPct val="30000"/>
              </a:spcBef>
              <a:defRPr kumimoji="1" sz="1200">
                <a:solidFill>
                  <a:schemeClr val="tx1"/>
                </a:solidFill>
                <a:latin typeface="Tahoma" pitchFamily="34" charset="0"/>
              </a:defRPr>
            </a:lvl4pPr>
            <a:lvl5pPr marL="2057400" indent="-228600" eaLnBrk="0" hangingPunct="0">
              <a:spcBef>
                <a:spcPct val="30000"/>
              </a:spcBef>
              <a:defRPr kumimoji="1" sz="1200">
                <a:solidFill>
                  <a:schemeClr val="tx1"/>
                </a:solidFill>
                <a:latin typeface="Tahoma" pitchFamily="34" charset="0"/>
              </a:defRPr>
            </a:lvl5pPr>
            <a:lvl6pPr marL="2514600" indent="-228600" eaLnBrk="0" fontAlgn="base" hangingPunct="0">
              <a:spcBef>
                <a:spcPct val="30000"/>
              </a:spcBef>
              <a:spcAft>
                <a:spcPct val="0"/>
              </a:spcAft>
              <a:defRPr kumimoji="1" sz="1200">
                <a:solidFill>
                  <a:schemeClr val="tx1"/>
                </a:solidFill>
                <a:latin typeface="Tahoma" pitchFamily="34" charset="0"/>
              </a:defRPr>
            </a:lvl6pPr>
            <a:lvl7pPr marL="2971800" indent="-228600" eaLnBrk="0" fontAlgn="base" hangingPunct="0">
              <a:spcBef>
                <a:spcPct val="30000"/>
              </a:spcBef>
              <a:spcAft>
                <a:spcPct val="0"/>
              </a:spcAft>
              <a:defRPr kumimoji="1" sz="1200">
                <a:solidFill>
                  <a:schemeClr val="tx1"/>
                </a:solidFill>
                <a:latin typeface="Tahoma" pitchFamily="34" charset="0"/>
              </a:defRPr>
            </a:lvl7pPr>
            <a:lvl8pPr marL="3429000" indent="-228600" eaLnBrk="0" fontAlgn="base" hangingPunct="0">
              <a:spcBef>
                <a:spcPct val="30000"/>
              </a:spcBef>
              <a:spcAft>
                <a:spcPct val="0"/>
              </a:spcAft>
              <a:defRPr kumimoji="1" sz="1200">
                <a:solidFill>
                  <a:schemeClr val="tx1"/>
                </a:solidFill>
                <a:latin typeface="Tahoma" pitchFamily="34" charset="0"/>
              </a:defRPr>
            </a:lvl8pPr>
            <a:lvl9pPr marL="3886200" indent="-228600" eaLnBrk="0" fontAlgn="base" hangingPunct="0">
              <a:spcBef>
                <a:spcPct val="30000"/>
              </a:spcBef>
              <a:spcAft>
                <a:spcPct val="0"/>
              </a:spcAft>
              <a:defRPr kumimoji="1" sz="1200">
                <a:solidFill>
                  <a:schemeClr val="tx1"/>
                </a:solidFill>
                <a:latin typeface="Tahoma" pitchFamily="34" charset="0"/>
              </a:defRPr>
            </a:lvl9pPr>
          </a:lstStyle>
          <a:p>
            <a:pPr eaLnBrk="1" hangingPunct="1">
              <a:spcBef>
                <a:spcPct val="0"/>
              </a:spcBef>
            </a:pPr>
            <a:fld id="{F3D90EF4-EDA1-4EEF-92E7-3B10BB77AF8E}" type="slidenum">
              <a:rPr kumimoji="0" lang="en-US" altLang="en-US" smtClean="0"/>
              <a:pPr eaLnBrk="1" hangingPunct="1">
                <a:spcBef>
                  <a:spcPct val="0"/>
                </a:spcBef>
              </a:pPr>
              <a:t>1</a:t>
            </a:fld>
            <a:endParaRPr kumimoji="0" lang="en-US" altLang="en-US" dirty="0" smtClean="0"/>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426172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9658350"/>
            <a:ext cx="37306250" cy="6664325"/>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7618075"/>
            <a:ext cx="30724475" cy="79438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1030"/>
          <p:cNvSpPr>
            <a:spLocks noGrp="1" noChangeArrowheads="1"/>
          </p:cNvSpPr>
          <p:nvPr>
            <p:ph type="sldNum" sz="quarter" idx="12"/>
          </p:nvPr>
        </p:nvSpPr>
        <p:spPr>
          <a:ln/>
        </p:spPr>
        <p:txBody>
          <a:bodyPr/>
          <a:lstStyle>
            <a:lvl1pPr>
              <a:defRPr/>
            </a:lvl1pPr>
          </a:lstStyle>
          <a:p>
            <a:pPr>
              <a:defRPr/>
            </a:pPr>
            <a:fld id="{F112EC6B-A39A-4F6F-A4F1-4DA5E4D031F2}" type="slidenum">
              <a:rPr lang="en-US"/>
              <a:pPr>
                <a:defRPr/>
              </a:pPr>
              <a:t>‹#›</a:t>
            </a:fld>
            <a:endParaRPr lang="en-US" dirty="0"/>
          </a:p>
        </p:txBody>
      </p:sp>
    </p:spTree>
    <p:extLst>
      <p:ext uri="{BB962C8B-B14F-4D97-AF65-F5344CB8AC3E}">
        <p14:creationId xmlns:p14="http://schemas.microsoft.com/office/powerpoint/2010/main" val="2095097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1030"/>
          <p:cNvSpPr>
            <a:spLocks noGrp="1" noChangeArrowheads="1"/>
          </p:cNvSpPr>
          <p:nvPr>
            <p:ph type="sldNum" sz="quarter" idx="12"/>
          </p:nvPr>
        </p:nvSpPr>
        <p:spPr>
          <a:ln/>
        </p:spPr>
        <p:txBody>
          <a:bodyPr/>
          <a:lstStyle>
            <a:lvl1pPr>
              <a:defRPr/>
            </a:lvl1pPr>
          </a:lstStyle>
          <a:p>
            <a:pPr>
              <a:defRPr/>
            </a:pPr>
            <a:fld id="{471B6D8F-6DD1-4910-822D-561AB44D20F6}" type="slidenum">
              <a:rPr lang="en-US"/>
              <a:pPr>
                <a:defRPr/>
              </a:pPr>
              <a:t>‹#›</a:t>
            </a:fld>
            <a:endParaRPr lang="en-US" dirty="0"/>
          </a:p>
        </p:txBody>
      </p:sp>
    </p:spTree>
    <p:extLst>
      <p:ext uri="{BB962C8B-B14F-4D97-AF65-F5344CB8AC3E}">
        <p14:creationId xmlns:p14="http://schemas.microsoft.com/office/powerpoint/2010/main" val="568168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19978688"/>
            <a:ext cx="37307838" cy="6173787"/>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177838"/>
            <a:ext cx="37307838" cy="68008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1030"/>
          <p:cNvSpPr>
            <a:spLocks noGrp="1" noChangeArrowheads="1"/>
          </p:cNvSpPr>
          <p:nvPr>
            <p:ph type="sldNum" sz="quarter" idx="12"/>
          </p:nvPr>
        </p:nvSpPr>
        <p:spPr>
          <a:ln/>
        </p:spPr>
        <p:txBody>
          <a:bodyPr/>
          <a:lstStyle>
            <a:lvl1pPr>
              <a:defRPr/>
            </a:lvl1pPr>
          </a:lstStyle>
          <a:p>
            <a:pPr>
              <a:defRPr/>
            </a:pPr>
            <a:fld id="{71E3B7E6-ED80-471A-BB37-9D9297F1CBB2}" type="slidenum">
              <a:rPr lang="en-US"/>
              <a:pPr>
                <a:defRPr/>
              </a:pPr>
              <a:t>‹#›</a:t>
            </a:fld>
            <a:endParaRPr lang="en-US" dirty="0"/>
          </a:p>
        </p:txBody>
      </p:sp>
    </p:spTree>
    <p:extLst>
      <p:ext uri="{BB962C8B-B14F-4D97-AF65-F5344CB8AC3E}">
        <p14:creationId xmlns:p14="http://schemas.microsoft.com/office/powerpoint/2010/main" val="2231653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5" y="7254875"/>
            <a:ext cx="19675475" cy="20516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254875"/>
            <a:ext cx="19675475" cy="20516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1030"/>
          <p:cNvSpPr>
            <a:spLocks noGrp="1" noChangeArrowheads="1"/>
          </p:cNvSpPr>
          <p:nvPr>
            <p:ph type="sldNum" sz="quarter" idx="12"/>
          </p:nvPr>
        </p:nvSpPr>
        <p:spPr>
          <a:ln/>
        </p:spPr>
        <p:txBody>
          <a:bodyPr/>
          <a:lstStyle>
            <a:lvl1pPr>
              <a:defRPr/>
            </a:lvl1pPr>
          </a:lstStyle>
          <a:p>
            <a:pPr>
              <a:defRPr/>
            </a:pPr>
            <a:fld id="{5BD929E7-0BAF-41B4-B270-5D62CF302DE4}" type="slidenum">
              <a:rPr lang="en-US"/>
              <a:pPr>
                <a:defRPr/>
              </a:pPr>
              <a:t>‹#›</a:t>
            </a:fld>
            <a:endParaRPr lang="en-US" dirty="0"/>
          </a:p>
        </p:txBody>
      </p:sp>
    </p:spTree>
    <p:extLst>
      <p:ext uri="{BB962C8B-B14F-4D97-AF65-F5344CB8AC3E}">
        <p14:creationId xmlns:p14="http://schemas.microsoft.com/office/powerpoint/2010/main" val="2266509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6959600"/>
            <a:ext cx="19392900" cy="29003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9859963"/>
            <a:ext cx="19392900" cy="17911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6959600"/>
            <a:ext cx="19400837" cy="29003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9859963"/>
            <a:ext cx="19400837" cy="17911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8"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1030"/>
          <p:cNvSpPr>
            <a:spLocks noGrp="1" noChangeArrowheads="1"/>
          </p:cNvSpPr>
          <p:nvPr>
            <p:ph type="sldNum" sz="quarter" idx="12"/>
          </p:nvPr>
        </p:nvSpPr>
        <p:spPr>
          <a:ln/>
        </p:spPr>
        <p:txBody>
          <a:bodyPr/>
          <a:lstStyle>
            <a:lvl1pPr>
              <a:defRPr/>
            </a:lvl1pPr>
          </a:lstStyle>
          <a:p>
            <a:pPr>
              <a:defRPr/>
            </a:pPr>
            <a:fld id="{BEAD96C1-69DB-4908-AF38-E5387B7EA7D7}" type="slidenum">
              <a:rPr lang="en-US"/>
              <a:pPr>
                <a:defRPr/>
              </a:pPr>
              <a:t>‹#›</a:t>
            </a:fld>
            <a:endParaRPr lang="en-US" dirty="0"/>
          </a:p>
        </p:txBody>
      </p:sp>
    </p:spTree>
    <p:extLst>
      <p:ext uri="{BB962C8B-B14F-4D97-AF65-F5344CB8AC3E}">
        <p14:creationId xmlns:p14="http://schemas.microsoft.com/office/powerpoint/2010/main" val="4147487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4"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1030"/>
          <p:cNvSpPr>
            <a:spLocks noGrp="1" noChangeArrowheads="1"/>
          </p:cNvSpPr>
          <p:nvPr>
            <p:ph type="sldNum" sz="quarter" idx="12"/>
          </p:nvPr>
        </p:nvSpPr>
        <p:spPr>
          <a:ln/>
        </p:spPr>
        <p:txBody>
          <a:bodyPr/>
          <a:lstStyle>
            <a:lvl1pPr>
              <a:defRPr/>
            </a:lvl1pPr>
          </a:lstStyle>
          <a:p>
            <a:pPr>
              <a:defRPr/>
            </a:pPr>
            <a:fld id="{F09A3072-4746-455A-A80D-85A9D106C143}" type="slidenum">
              <a:rPr lang="en-US"/>
              <a:pPr>
                <a:defRPr/>
              </a:pPr>
              <a:t>‹#›</a:t>
            </a:fld>
            <a:endParaRPr lang="en-US" dirty="0"/>
          </a:p>
        </p:txBody>
      </p:sp>
    </p:spTree>
    <p:extLst>
      <p:ext uri="{BB962C8B-B14F-4D97-AF65-F5344CB8AC3E}">
        <p14:creationId xmlns:p14="http://schemas.microsoft.com/office/powerpoint/2010/main" val="220271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3"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1030"/>
          <p:cNvSpPr>
            <a:spLocks noGrp="1" noChangeArrowheads="1"/>
          </p:cNvSpPr>
          <p:nvPr>
            <p:ph type="sldNum" sz="quarter" idx="12"/>
          </p:nvPr>
        </p:nvSpPr>
        <p:spPr>
          <a:ln/>
        </p:spPr>
        <p:txBody>
          <a:bodyPr/>
          <a:lstStyle>
            <a:lvl1pPr>
              <a:defRPr/>
            </a:lvl1pPr>
          </a:lstStyle>
          <a:p>
            <a:pPr>
              <a:defRPr/>
            </a:pPr>
            <a:fld id="{3E90BED2-19E3-446B-B475-064B0044C457}" type="slidenum">
              <a:rPr lang="en-US"/>
              <a:pPr>
                <a:defRPr/>
              </a:pPr>
              <a:t>‹#›</a:t>
            </a:fld>
            <a:endParaRPr lang="en-US" dirty="0"/>
          </a:p>
        </p:txBody>
      </p:sp>
    </p:spTree>
    <p:extLst>
      <p:ext uri="{BB962C8B-B14F-4D97-AF65-F5344CB8AC3E}">
        <p14:creationId xmlns:p14="http://schemas.microsoft.com/office/powerpoint/2010/main" val="1914927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238250"/>
            <a:ext cx="14439900" cy="526732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238250"/>
            <a:ext cx="24536400" cy="265334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505575"/>
            <a:ext cx="14439900" cy="212661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1030"/>
          <p:cNvSpPr>
            <a:spLocks noGrp="1" noChangeArrowheads="1"/>
          </p:cNvSpPr>
          <p:nvPr>
            <p:ph type="sldNum" sz="quarter" idx="12"/>
          </p:nvPr>
        </p:nvSpPr>
        <p:spPr>
          <a:ln/>
        </p:spPr>
        <p:txBody>
          <a:bodyPr/>
          <a:lstStyle>
            <a:lvl1pPr>
              <a:defRPr/>
            </a:lvl1pPr>
          </a:lstStyle>
          <a:p>
            <a:pPr>
              <a:defRPr/>
            </a:pPr>
            <a:fld id="{2B4F43CA-6BDD-4354-A700-BCD0C539DDE3}" type="slidenum">
              <a:rPr lang="en-US"/>
              <a:pPr>
                <a:defRPr/>
              </a:pPr>
              <a:t>‹#›</a:t>
            </a:fld>
            <a:endParaRPr lang="en-US" dirty="0"/>
          </a:p>
        </p:txBody>
      </p:sp>
    </p:spTree>
    <p:extLst>
      <p:ext uri="{BB962C8B-B14F-4D97-AF65-F5344CB8AC3E}">
        <p14:creationId xmlns:p14="http://schemas.microsoft.com/office/powerpoint/2010/main" val="2152387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1763038"/>
            <a:ext cx="26335037" cy="25685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778125"/>
            <a:ext cx="26335037" cy="186531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4331613"/>
            <a:ext cx="26335037" cy="36496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1030"/>
          <p:cNvSpPr>
            <a:spLocks noGrp="1" noChangeArrowheads="1"/>
          </p:cNvSpPr>
          <p:nvPr>
            <p:ph type="sldNum" sz="quarter" idx="12"/>
          </p:nvPr>
        </p:nvSpPr>
        <p:spPr>
          <a:ln/>
        </p:spPr>
        <p:txBody>
          <a:bodyPr/>
          <a:lstStyle>
            <a:lvl1pPr>
              <a:defRPr/>
            </a:lvl1pPr>
          </a:lstStyle>
          <a:p>
            <a:pPr>
              <a:defRPr/>
            </a:pPr>
            <a:fld id="{39F6C620-2795-488F-A4F4-14C2D6AB49FA}" type="slidenum">
              <a:rPr lang="en-US"/>
              <a:pPr>
                <a:defRPr/>
              </a:pPr>
              <a:t>‹#›</a:t>
            </a:fld>
            <a:endParaRPr lang="en-US" dirty="0"/>
          </a:p>
        </p:txBody>
      </p:sp>
    </p:spTree>
    <p:extLst>
      <p:ext uri="{BB962C8B-B14F-4D97-AF65-F5344CB8AC3E}">
        <p14:creationId xmlns:p14="http://schemas.microsoft.com/office/powerpoint/2010/main" val="3413359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1030"/>
          <p:cNvSpPr>
            <a:spLocks noGrp="1" noChangeArrowheads="1"/>
          </p:cNvSpPr>
          <p:nvPr>
            <p:ph type="sldNum" sz="quarter" idx="12"/>
          </p:nvPr>
        </p:nvSpPr>
        <p:spPr>
          <a:ln/>
        </p:spPr>
        <p:txBody>
          <a:bodyPr/>
          <a:lstStyle>
            <a:lvl1pPr>
              <a:defRPr/>
            </a:lvl1pPr>
          </a:lstStyle>
          <a:p>
            <a:pPr>
              <a:defRPr/>
            </a:pPr>
            <a:fld id="{0ABD8CC4-1F11-4215-B302-24181CF76DB7}" type="slidenum">
              <a:rPr lang="en-US"/>
              <a:pPr>
                <a:defRPr/>
              </a:pPr>
              <a:t>‹#›</a:t>
            </a:fld>
            <a:endParaRPr lang="en-US" dirty="0"/>
          </a:p>
        </p:txBody>
      </p:sp>
    </p:spTree>
    <p:extLst>
      <p:ext uri="{BB962C8B-B14F-4D97-AF65-F5344CB8AC3E}">
        <p14:creationId xmlns:p14="http://schemas.microsoft.com/office/powerpoint/2010/main" val="377067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244600"/>
            <a:ext cx="9875837" cy="265271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244600"/>
            <a:ext cx="29475113" cy="26527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28"/>
          <p:cNvSpPr>
            <a:spLocks noGrp="1" noChangeArrowheads="1"/>
          </p:cNvSpPr>
          <p:nvPr>
            <p:ph type="dt" sz="half" idx="10"/>
          </p:nvPr>
        </p:nvSpPr>
        <p:spPr>
          <a:ln/>
        </p:spPr>
        <p:txBody>
          <a:bodyPr/>
          <a:lstStyle>
            <a:lvl1pPr>
              <a:defRPr/>
            </a:lvl1pPr>
          </a:lstStyle>
          <a:p>
            <a:pPr>
              <a:defRPr/>
            </a:pPr>
            <a:endParaRPr lang="en-US" dirty="0"/>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1030"/>
          <p:cNvSpPr>
            <a:spLocks noGrp="1" noChangeArrowheads="1"/>
          </p:cNvSpPr>
          <p:nvPr>
            <p:ph type="sldNum" sz="quarter" idx="12"/>
          </p:nvPr>
        </p:nvSpPr>
        <p:spPr>
          <a:ln/>
        </p:spPr>
        <p:txBody>
          <a:bodyPr/>
          <a:lstStyle>
            <a:lvl1pPr>
              <a:defRPr/>
            </a:lvl1pPr>
          </a:lstStyle>
          <a:p>
            <a:pPr>
              <a:defRPr/>
            </a:pPr>
            <a:fld id="{C0DF864C-2033-4BAD-9406-9818B5CBCDF8}" type="slidenum">
              <a:rPr lang="en-US"/>
              <a:pPr>
                <a:defRPr/>
              </a:pPr>
              <a:t>‹#›</a:t>
            </a:fld>
            <a:endParaRPr lang="en-US" dirty="0"/>
          </a:p>
        </p:txBody>
      </p:sp>
    </p:spTree>
    <p:extLst>
      <p:ext uri="{BB962C8B-B14F-4D97-AF65-F5344CB8AC3E}">
        <p14:creationId xmlns:p14="http://schemas.microsoft.com/office/powerpoint/2010/main" val="3511232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026" name="Rectangle 1026"/>
          <p:cNvSpPr>
            <a:spLocks noGrp="1" noChangeArrowheads="1"/>
          </p:cNvSpPr>
          <p:nvPr>
            <p:ph type="title"/>
          </p:nvPr>
        </p:nvSpPr>
        <p:spPr bwMode="auto">
          <a:xfrm>
            <a:off x="2193925" y="1244600"/>
            <a:ext cx="3950335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624" tIns="219322" rIns="438624" bIns="219322" numCol="1" anchor="ctr" anchorCtr="0" compatLnSpc="1">
            <a:prstTxWarp prst="textNoShape">
              <a:avLst/>
            </a:prstTxWarp>
          </a:bodyPr>
          <a:lstStyle/>
          <a:p>
            <a:pPr lvl="0"/>
            <a:r>
              <a:rPr lang="en-US" altLang="en-US" smtClean="0"/>
              <a:t>Click to edit Master title style</a:t>
            </a:r>
          </a:p>
        </p:txBody>
      </p:sp>
      <p:sp>
        <p:nvSpPr>
          <p:cNvPr id="1027" name="Rectangle 1027"/>
          <p:cNvSpPr>
            <a:spLocks noGrp="1" noChangeArrowheads="1"/>
          </p:cNvSpPr>
          <p:nvPr>
            <p:ph type="body" idx="1"/>
          </p:nvPr>
        </p:nvSpPr>
        <p:spPr bwMode="auto">
          <a:xfrm>
            <a:off x="2193925" y="7254875"/>
            <a:ext cx="39503350" cy="2051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624" tIns="219322" rIns="438624" bIns="219322"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0116" name="Rectangle 1028"/>
          <p:cNvSpPr>
            <a:spLocks noGrp="1" noChangeArrowheads="1"/>
          </p:cNvSpPr>
          <p:nvPr>
            <p:ph type="dt" sz="half" idx="2"/>
          </p:nvPr>
        </p:nvSpPr>
        <p:spPr bwMode="auto">
          <a:xfrm>
            <a:off x="2193925" y="28311475"/>
            <a:ext cx="10242550" cy="2159000"/>
          </a:xfrm>
          <a:prstGeom prst="rect">
            <a:avLst/>
          </a:prstGeom>
          <a:noFill/>
          <a:ln w="9525">
            <a:noFill/>
            <a:miter lim="800000"/>
            <a:headEnd/>
            <a:tailEnd/>
          </a:ln>
          <a:effectLst/>
        </p:spPr>
        <p:txBody>
          <a:bodyPr vert="horz" wrap="square" lIns="438624" tIns="219322" rIns="438624" bIns="219322" numCol="1" anchor="t" anchorCtr="0" compatLnSpc="1">
            <a:prstTxWarp prst="textNoShape">
              <a:avLst/>
            </a:prstTxWarp>
          </a:bodyPr>
          <a:lstStyle>
            <a:lvl1pPr>
              <a:defRPr sz="6700">
                <a:latin typeface="Arial" charset="0"/>
              </a:defRPr>
            </a:lvl1pPr>
          </a:lstStyle>
          <a:p>
            <a:pPr>
              <a:defRPr/>
            </a:pPr>
            <a:endParaRPr lang="en-US" dirty="0"/>
          </a:p>
        </p:txBody>
      </p:sp>
      <p:sp>
        <p:nvSpPr>
          <p:cNvPr id="90117" name="Rectangle 1029"/>
          <p:cNvSpPr>
            <a:spLocks noGrp="1" noChangeArrowheads="1"/>
          </p:cNvSpPr>
          <p:nvPr>
            <p:ph type="ftr" sz="quarter" idx="3"/>
          </p:nvPr>
        </p:nvSpPr>
        <p:spPr bwMode="auto">
          <a:xfrm>
            <a:off x="14995525" y="28311475"/>
            <a:ext cx="13900150" cy="2159000"/>
          </a:xfrm>
          <a:prstGeom prst="rect">
            <a:avLst/>
          </a:prstGeom>
          <a:noFill/>
          <a:ln w="9525">
            <a:noFill/>
            <a:miter lim="800000"/>
            <a:headEnd/>
            <a:tailEnd/>
          </a:ln>
          <a:effectLst/>
        </p:spPr>
        <p:txBody>
          <a:bodyPr vert="horz" wrap="square" lIns="438624" tIns="219322" rIns="438624" bIns="219322" numCol="1" anchor="t" anchorCtr="0" compatLnSpc="1">
            <a:prstTxWarp prst="textNoShape">
              <a:avLst/>
            </a:prstTxWarp>
          </a:bodyPr>
          <a:lstStyle>
            <a:lvl1pPr algn="ctr">
              <a:defRPr sz="6700">
                <a:latin typeface="Arial" charset="0"/>
              </a:defRPr>
            </a:lvl1pPr>
          </a:lstStyle>
          <a:p>
            <a:pPr>
              <a:defRPr/>
            </a:pPr>
            <a:endParaRPr lang="en-US" dirty="0"/>
          </a:p>
        </p:txBody>
      </p:sp>
      <p:sp>
        <p:nvSpPr>
          <p:cNvPr id="90118" name="Rectangle 1030"/>
          <p:cNvSpPr>
            <a:spLocks noGrp="1" noChangeArrowheads="1"/>
          </p:cNvSpPr>
          <p:nvPr>
            <p:ph type="sldNum" sz="quarter" idx="4"/>
          </p:nvPr>
        </p:nvSpPr>
        <p:spPr bwMode="auto">
          <a:xfrm>
            <a:off x="31454725" y="28311475"/>
            <a:ext cx="10242550" cy="2159000"/>
          </a:xfrm>
          <a:prstGeom prst="rect">
            <a:avLst/>
          </a:prstGeom>
          <a:noFill/>
          <a:ln w="9525">
            <a:noFill/>
            <a:miter lim="800000"/>
            <a:headEnd/>
            <a:tailEnd/>
          </a:ln>
          <a:effectLst/>
        </p:spPr>
        <p:txBody>
          <a:bodyPr vert="horz" wrap="square" lIns="438624" tIns="219322" rIns="438624" bIns="219322" numCol="1" anchor="t" anchorCtr="0" compatLnSpc="1">
            <a:prstTxWarp prst="textNoShape">
              <a:avLst/>
            </a:prstTxWarp>
          </a:bodyPr>
          <a:lstStyle>
            <a:lvl1pPr algn="r">
              <a:defRPr sz="6700">
                <a:latin typeface="Arial" charset="0"/>
              </a:defRPr>
            </a:lvl1pPr>
          </a:lstStyle>
          <a:p>
            <a:pPr>
              <a:defRPr/>
            </a:pPr>
            <a:fld id="{707DC646-AF04-4D91-9AC2-D90846F7D39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Arial" charset="0"/>
        </a:defRPr>
      </a:lvl2pPr>
      <a:lvl3pPr algn="ctr" defTabSz="4389438" rtl="0" eaLnBrk="0" fontAlgn="base" hangingPunct="0">
        <a:spcBef>
          <a:spcPct val="0"/>
        </a:spcBef>
        <a:spcAft>
          <a:spcPct val="0"/>
        </a:spcAft>
        <a:defRPr sz="21100">
          <a:solidFill>
            <a:schemeClr val="tx2"/>
          </a:solidFill>
          <a:latin typeface="Arial" charset="0"/>
        </a:defRPr>
      </a:lvl3pPr>
      <a:lvl4pPr algn="ctr" defTabSz="4389438" rtl="0" eaLnBrk="0" fontAlgn="base" hangingPunct="0">
        <a:spcBef>
          <a:spcPct val="0"/>
        </a:spcBef>
        <a:spcAft>
          <a:spcPct val="0"/>
        </a:spcAft>
        <a:defRPr sz="21100">
          <a:solidFill>
            <a:schemeClr val="tx2"/>
          </a:solidFill>
          <a:latin typeface="Arial" charset="0"/>
        </a:defRPr>
      </a:lvl4pPr>
      <a:lvl5pPr algn="ctr" defTabSz="4389438" rtl="0" eaLnBrk="0" fontAlgn="base" hangingPunct="0">
        <a:spcBef>
          <a:spcPct val="0"/>
        </a:spcBef>
        <a:spcAft>
          <a:spcPct val="0"/>
        </a:spcAft>
        <a:defRPr sz="21100">
          <a:solidFill>
            <a:schemeClr val="tx2"/>
          </a:solidFill>
          <a:latin typeface="Arial" charset="0"/>
        </a:defRPr>
      </a:lvl5pPr>
      <a:lvl6pPr marL="457200" algn="ctr" defTabSz="4389438" rtl="0" fontAlgn="base">
        <a:spcBef>
          <a:spcPct val="0"/>
        </a:spcBef>
        <a:spcAft>
          <a:spcPct val="0"/>
        </a:spcAft>
        <a:defRPr sz="21100">
          <a:solidFill>
            <a:schemeClr val="tx2"/>
          </a:solidFill>
          <a:latin typeface="Arial" charset="0"/>
        </a:defRPr>
      </a:lvl6pPr>
      <a:lvl7pPr marL="914400" algn="ctr" defTabSz="4389438" rtl="0" fontAlgn="base">
        <a:spcBef>
          <a:spcPct val="0"/>
        </a:spcBef>
        <a:spcAft>
          <a:spcPct val="0"/>
        </a:spcAft>
        <a:defRPr sz="21100">
          <a:solidFill>
            <a:schemeClr val="tx2"/>
          </a:solidFill>
          <a:latin typeface="Arial" charset="0"/>
        </a:defRPr>
      </a:lvl7pPr>
      <a:lvl8pPr marL="1371600" algn="ctr" defTabSz="4389438" rtl="0" fontAlgn="base">
        <a:spcBef>
          <a:spcPct val="0"/>
        </a:spcBef>
        <a:spcAft>
          <a:spcPct val="0"/>
        </a:spcAft>
        <a:defRPr sz="21100">
          <a:solidFill>
            <a:schemeClr val="tx2"/>
          </a:solidFill>
          <a:latin typeface="Arial" charset="0"/>
        </a:defRPr>
      </a:lvl8pPr>
      <a:lvl9pPr marL="1828800" algn="ctr" defTabSz="4389438" rtl="0" fontAlgn="base">
        <a:spcBef>
          <a:spcPct val="0"/>
        </a:spcBef>
        <a:spcAft>
          <a:spcPct val="0"/>
        </a:spcAft>
        <a:defRPr sz="21100">
          <a:solidFill>
            <a:schemeClr val="tx2"/>
          </a:solidFill>
          <a:latin typeface="Arial"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png"/><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emf"/><Relationship Id="rId11" Type="http://schemas.openxmlformats.org/officeDocument/2006/relationships/image" Target="../media/image9.png"/><Relationship Id="rId5" Type="http://schemas.openxmlformats.org/officeDocument/2006/relationships/image" Target="../media/image3.emf"/><Relationship Id="rId10" Type="http://schemas.openxmlformats.org/officeDocument/2006/relationships/image" Target="../media/image8.jpeg"/><Relationship Id="rId4" Type="http://schemas.openxmlformats.org/officeDocument/2006/relationships/image" Target="../media/image2.emf"/><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F6FEF0"/>
            </a:gs>
            <a:gs pos="100000">
              <a:srgbClr val="E2FDCF"/>
            </a:gs>
            <a:gs pos="100000">
              <a:srgbClr val="E2FDCF"/>
            </a:gs>
          </a:gsLst>
          <a:lin ang="5400000"/>
        </a:gradFill>
        <a:effectLst/>
      </p:bgPr>
    </p:bg>
    <p:spTree>
      <p:nvGrpSpPr>
        <p:cNvPr id="1" name=""/>
        <p:cNvGrpSpPr/>
        <p:nvPr/>
      </p:nvGrpSpPr>
      <p:grpSpPr>
        <a:xfrm>
          <a:off x="0" y="0"/>
          <a:ext cx="0" cy="0"/>
          <a:chOff x="0" y="0"/>
          <a:chExt cx="0" cy="0"/>
        </a:xfrm>
      </p:grpSpPr>
      <p:sp>
        <p:nvSpPr>
          <p:cNvPr id="2052" name="Text Box 542"/>
          <p:cNvSpPr txBox="1">
            <a:spLocks noChangeArrowheads="1"/>
          </p:cNvSpPr>
          <p:nvPr/>
        </p:nvSpPr>
        <p:spPr bwMode="auto">
          <a:xfrm>
            <a:off x="2680158" y="329211"/>
            <a:ext cx="3721793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miter lim="800000"/>
                <a:headEnd/>
                <a:tailEnd/>
              </a14:hiddenLine>
            </a:ext>
          </a:extLst>
        </p:spPr>
        <p:txBody>
          <a:bodyPr wrap="square">
            <a:spAutoFit/>
          </a:bodyPr>
          <a:lstStyle>
            <a:lvl1pPr eaLnBrk="0" hangingPunct="0">
              <a:spcBef>
                <a:spcPct val="20000"/>
              </a:spcBef>
              <a:buChar char="•"/>
              <a:defRPr sz="15400">
                <a:solidFill>
                  <a:schemeClr val="tx1"/>
                </a:solidFill>
                <a:latin typeface="Arial" charset="0"/>
              </a:defRPr>
            </a:lvl1pPr>
            <a:lvl2pPr marL="742950" indent="-285750" eaLnBrk="0" hangingPunct="0">
              <a:spcBef>
                <a:spcPct val="20000"/>
              </a:spcBef>
              <a:buChar char="–"/>
              <a:defRPr sz="13400">
                <a:solidFill>
                  <a:schemeClr val="tx1"/>
                </a:solidFill>
                <a:latin typeface="Arial" charset="0"/>
              </a:defRPr>
            </a:lvl2pPr>
            <a:lvl3pPr marL="1143000" indent="-228600" eaLnBrk="0" hangingPunct="0">
              <a:spcBef>
                <a:spcPct val="20000"/>
              </a:spcBef>
              <a:buChar char="•"/>
              <a:defRPr sz="11500">
                <a:solidFill>
                  <a:schemeClr val="tx1"/>
                </a:solidFill>
                <a:latin typeface="Arial" charset="0"/>
              </a:defRPr>
            </a:lvl3pPr>
            <a:lvl4pPr marL="1600200" indent="-228600" eaLnBrk="0" hangingPunct="0">
              <a:spcBef>
                <a:spcPct val="20000"/>
              </a:spcBef>
              <a:buChar char="–"/>
              <a:defRPr sz="9600">
                <a:solidFill>
                  <a:schemeClr val="tx1"/>
                </a:solidFill>
                <a:latin typeface="Arial" charset="0"/>
              </a:defRPr>
            </a:lvl4pPr>
            <a:lvl5pPr marL="2057400" indent="-228600" eaLnBrk="0" hangingPunct="0">
              <a:spcBef>
                <a:spcPct val="20000"/>
              </a:spcBef>
              <a:buChar char="»"/>
              <a:defRPr sz="9600">
                <a:solidFill>
                  <a:schemeClr val="tx1"/>
                </a:solidFill>
                <a:latin typeface="Arial" charset="0"/>
              </a:defRPr>
            </a:lvl5pPr>
            <a:lvl6pPr marL="2514600" indent="-228600" eaLnBrk="0" fontAlgn="base" hangingPunct="0">
              <a:spcBef>
                <a:spcPct val="20000"/>
              </a:spcBef>
              <a:spcAft>
                <a:spcPct val="0"/>
              </a:spcAft>
              <a:buChar char="»"/>
              <a:defRPr sz="9600">
                <a:solidFill>
                  <a:schemeClr val="tx1"/>
                </a:solidFill>
                <a:latin typeface="Arial" charset="0"/>
              </a:defRPr>
            </a:lvl6pPr>
            <a:lvl7pPr marL="2971800" indent="-228600" eaLnBrk="0" fontAlgn="base" hangingPunct="0">
              <a:spcBef>
                <a:spcPct val="20000"/>
              </a:spcBef>
              <a:spcAft>
                <a:spcPct val="0"/>
              </a:spcAft>
              <a:buChar char="»"/>
              <a:defRPr sz="9600">
                <a:solidFill>
                  <a:schemeClr val="tx1"/>
                </a:solidFill>
                <a:latin typeface="Arial" charset="0"/>
              </a:defRPr>
            </a:lvl7pPr>
            <a:lvl8pPr marL="3429000" indent="-228600" eaLnBrk="0" fontAlgn="base" hangingPunct="0">
              <a:spcBef>
                <a:spcPct val="20000"/>
              </a:spcBef>
              <a:spcAft>
                <a:spcPct val="0"/>
              </a:spcAft>
              <a:buChar char="»"/>
              <a:defRPr sz="9600">
                <a:solidFill>
                  <a:schemeClr val="tx1"/>
                </a:solidFill>
                <a:latin typeface="Arial" charset="0"/>
              </a:defRPr>
            </a:lvl8pPr>
            <a:lvl9pPr marL="3886200" indent="-228600" eaLnBrk="0" fontAlgn="base" hangingPunct="0">
              <a:spcBef>
                <a:spcPct val="20000"/>
              </a:spcBef>
              <a:spcAft>
                <a:spcPct val="0"/>
              </a:spcAft>
              <a:buChar char="»"/>
              <a:defRPr sz="9600">
                <a:solidFill>
                  <a:schemeClr val="tx1"/>
                </a:solidFill>
                <a:latin typeface="Arial" charset="0"/>
              </a:defRPr>
            </a:lvl9pPr>
          </a:lstStyle>
          <a:p>
            <a:pPr algn="ctr">
              <a:buNone/>
            </a:pPr>
            <a:r>
              <a:rPr lang="en-GB" sz="9600" dirty="0"/>
              <a:t>Integrating plant-microbe interactions to understand soil C stabilization with the MIcrobial-MIneral Carbon Stabilization model (MIMICS)                                                                                                                                                                                       </a:t>
            </a:r>
            <a:endParaRPr lang="en-US" sz="9600" dirty="0"/>
          </a:p>
        </p:txBody>
      </p:sp>
      <p:sp>
        <p:nvSpPr>
          <p:cNvPr id="2063" name="Rounded Rectangle 250"/>
          <p:cNvSpPr>
            <a:spLocks noChangeArrowheads="1"/>
          </p:cNvSpPr>
          <p:nvPr/>
        </p:nvSpPr>
        <p:spPr bwMode="auto">
          <a:xfrm>
            <a:off x="643884" y="7177921"/>
            <a:ext cx="10025270" cy="9672178"/>
          </a:xfrm>
          <a:prstGeom prst="roundRect">
            <a:avLst>
              <a:gd name="adj" fmla="val 7745"/>
            </a:avLst>
          </a:prstGeom>
          <a:noFill/>
          <a:ln w="88900" algn="ctr">
            <a:solidFill>
              <a:srgbClr val="00206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15400">
                <a:solidFill>
                  <a:schemeClr val="tx1"/>
                </a:solidFill>
                <a:latin typeface="Arial" charset="0"/>
              </a:defRPr>
            </a:lvl1pPr>
            <a:lvl2pPr marL="742950" indent="-285750" eaLnBrk="0" hangingPunct="0">
              <a:spcBef>
                <a:spcPct val="20000"/>
              </a:spcBef>
              <a:buChar char="–"/>
              <a:defRPr sz="13400">
                <a:solidFill>
                  <a:schemeClr val="tx1"/>
                </a:solidFill>
                <a:latin typeface="Arial" charset="0"/>
              </a:defRPr>
            </a:lvl2pPr>
            <a:lvl3pPr marL="1143000" indent="-228600" eaLnBrk="0" hangingPunct="0">
              <a:spcBef>
                <a:spcPct val="20000"/>
              </a:spcBef>
              <a:buChar char="•"/>
              <a:defRPr sz="11500">
                <a:solidFill>
                  <a:schemeClr val="tx1"/>
                </a:solidFill>
                <a:latin typeface="Arial" charset="0"/>
              </a:defRPr>
            </a:lvl3pPr>
            <a:lvl4pPr marL="1600200" indent="-228600" eaLnBrk="0" hangingPunct="0">
              <a:spcBef>
                <a:spcPct val="20000"/>
              </a:spcBef>
              <a:buChar char="–"/>
              <a:defRPr sz="9600">
                <a:solidFill>
                  <a:schemeClr val="tx1"/>
                </a:solidFill>
                <a:latin typeface="Arial" charset="0"/>
              </a:defRPr>
            </a:lvl4pPr>
            <a:lvl5pPr marL="2057400" indent="-228600" eaLnBrk="0" hangingPunct="0">
              <a:spcBef>
                <a:spcPct val="20000"/>
              </a:spcBef>
              <a:buChar char="»"/>
              <a:defRPr sz="9600">
                <a:solidFill>
                  <a:schemeClr val="tx1"/>
                </a:solidFill>
                <a:latin typeface="Arial" charset="0"/>
              </a:defRPr>
            </a:lvl5pPr>
            <a:lvl6pPr marL="2514600" indent="-228600" eaLnBrk="0" fontAlgn="base" hangingPunct="0">
              <a:spcBef>
                <a:spcPct val="20000"/>
              </a:spcBef>
              <a:spcAft>
                <a:spcPct val="0"/>
              </a:spcAft>
              <a:buChar char="»"/>
              <a:defRPr sz="9600">
                <a:solidFill>
                  <a:schemeClr val="tx1"/>
                </a:solidFill>
                <a:latin typeface="Arial" charset="0"/>
              </a:defRPr>
            </a:lvl6pPr>
            <a:lvl7pPr marL="2971800" indent="-228600" eaLnBrk="0" fontAlgn="base" hangingPunct="0">
              <a:spcBef>
                <a:spcPct val="20000"/>
              </a:spcBef>
              <a:spcAft>
                <a:spcPct val="0"/>
              </a:spcAft>
              <a:buChar char="»"/>
              <a:defRPr sz="9600">
                <a:solidFill>
                  <a:schemeClr val="tx1"/>
                </a:solidFill>
                <a:latin typeface="Arial" charset="0"/>
              </a:defRPr>
            </a:lvl7pPr>
            <a:lvl8pPr marL="3429000" indent="-228600" eaLnBrk="0" fontAlgn="base" hangingPunct="0">
              <a:spcBef>
                <a:spcPct val="20000"/>
              </a:spcBef>
              <a:spcAft>
                <a:spcPct val="0"/>
              </a:spcAft>
              <a:buChar char="»"/>
              <a:defRPr sz="9600">
                <a:solidFill>
                  <a:schemeClr val="tx1"/>
                </a:solidFill>
                <a:latin typeface="Arial" charset="0"/>
              </a:defRPr>
            </a:lvl8pPr>
            <a:lvl9pPr marL="3886200" indent="-228600" eaLnBrk="0" fontAlgn="base" hangingPunct="0">
              <a:spcBef>
                <a:spcPct val="20000"/>
              </a:spcBef>
              <a:spcAft>
                <a:spcPct val="0"/>
              </a:spcAft>
              <a:buChar char="»"/>
              <a:defRPr sz="9600">
                <a:solidFill>
                  <a:schemeClr val="tx1"/>
                </a:solidFill>
                <a:latin typeface="Arial" charset="0"/>
              </a:defRPr>
            </a:lvl9pPr>
          </a:lstStyle>
          <a:p>
            <a:pPr eaLnBrk="1" hangingPunct="1">
              <a:spcBef>
                <a:spcPct val="0"/>
              </a:spcBef>
              <a:spcAft>
                <a:spcPts val="1800"/>
              </a:spcAft>
              <a:buFontTx/>
              <a:buNone/>
            </a:pPr>
            <a:r>
              <a:rPr lang="en-US" altLang="en-US" sz="2800" b="1" u="sng" dirty="0" smtClean="0"/>
              <a:t>Background</a:t>
            </a:r>
            <a:endParaRPr lang="en-US" altLang="en-US" sz="2800" b="1" u="sng" dirty="0"/>
          </a:p>
          <a:p>
            <a:r>
              <a:rPr lang="en-US" sz="2800" dirty="0" smtClean="0"/>
              <a:t>Despite </a:t>
            </a:r>
            <a:r>
              <a:rPr lang="en-US" sz="2800" dirty="0"/>
              <a:t>wide recognition that microbial physiology and soil mineral interactions facilitate the formation of stable SOM, this theoretical insight has not been adequately represented in process based models.  Preliminary results suggest that, compared with models based on more traditional concepts (e.g., models that implicitly represent microbial activity like CENTURY or RothC), global models that explicitly represent microbial activity generate markedly divergent projections about the fate of soil C in a changing world.</a:t>
            </a:r>
          </a:p>
          <a:p>
            <a:r>
              <a:rPr lang="en-US" sz="2800" dirty="0"/>
              <a:t>In order to more rigorously evaluate relationships between microbial physiology, soil environmental conditions and SOM formation we developed the</a:t>
            </a:r>
            <a:r>
              <a:rPr lang="en-US" sz="2800" b="1" dirty="0"/>
              <a:t> MIMICS (MIcrobial-Mineral Carbon Stabilization) model</a:t>
            </a:r>
            <a:r>
              <a:rPr lang="en-US" sz="2800" dirty="0"/>
              <a:t>, which is building on initial efforts by Wieder and others (</a:t>
            </a:r>
            <a:r>
              <a:rPr lang="en-US" sz="2800" dirty="0" smtClean="0"/>
              <a:t>2013) </a:t>
            </a:r>
            <a:r>
              <a:rPr lang="en-US" sz="2800" dirty="0"/>
              <a:t>to represent microbial processes in global soil C predictions made by the Community Land </a:t>
            </a:r>
            <a:r>
              <a:rPr lang="en-US" sz="2800" dirty="0" smtClean="0"/>
              <a:t>Model. </a:t>
            </a:r>
            <a:r>
              <a:rPr lang="en-US" sz="2800" dirty="0"/>
              <a:t>MIMICS incorporates the relationships between microbial physiology, substrate chemical quality, and physical stabilization </a:t>
            </a:r>
            <a:r>
              <a:rPr lang="en-US" sz="2800" dirty="0" smtClean="0"/>
              <a:t>of SOM.</a:t>
            </a:r>
            <a:endParaRPr lang="en-US" sz="2800" dirty="0"/>
          </a:p>
        </p:txBody>
      </p:sp>
      <p:pic>
        <p:nvPicPr>
          <p:cNvPr id="2100" name="Picture 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98763" y="434975"/>
            <a:ext cx="2003425" cy="24304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262" name="Rectangle 293"/>
          <p:cNvSpPr>
            <a:spLocks noChangeArrowheads="1"/>
          </p:cNvSpPr>
          <p:nvPr/>
        </p:nvSpPr>
        <p:spPr bwMode="auto">
          <a:xfrm>
            <a:off x="15523059" y="4899165"/>
            <a:ext cx="1153976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15400">
                <a:solidFill>
                  <a:schemeClr val="tx1"/>
                </a:solidFill>
                <a:latin typeface="Arial" charset="0"/>
              </a:defRPr>
            </a:lvl1pPr>
            <a:lvl2pPr marL="742950" indent="-285750" eaLnBrk="0" hangingPunct="0">
              <a:spcBef>
                <a:spcPct val="20000"/>
              </a:spcBef>
              <a:buChar char="–"/>
              <a:defRPr sz="13400">
                <a:solidFill>
                  <a:schemeClr val="tx1"/>
                </a:solidFill>
                <a:latin typeface="Arial" charset="0"/>
              </a:defRPr>
            </a:lvl2pPr>
            <a:lvl3pPr marL="1143000" indent="-228600" eaLnBrk="0" hangingPunct="0">
              <a:spcBef>
                <a:spcPct val="20000"/>
              </a:spcBef>
              <a:buChar char="•"/>
              <a:defRPr sz="11500">
                <a:solidFill>
                  <a:schemeClr val="tx1"/>
                </a:solidFill>
                <a:latin typeface="Arial" charset="0"/>
              </a:defRPr>
            </a:lvl3pPr>
            <a:lvl4pPr marL="1600200" indent="-228600" eaLnBrk="0" hangingPunct="0">
              <a:spcBef>
                <a:spcPct val="20000"/>
              </a:spcBef>
              <a:buChar char="–"/>
              <a:defRPr sz="9600">
                <a:solidFill>
                  <a:schemeClr val="tx1"/>
                </a:solidFill>
                <a:latin typeface="Arial" charset="0"/>
              </a:defRPr>
            </a:lvl4pPr>
            <a:lvl5pPr marL="2057400" indent="-228600" eaLnBrk="0" hangingPunct="0">
              <a:spcBef>
                <a:spcPct val="20000"/>
              </a:spcBef>
              <a:buChar char="»"/>
              <a:defRPr sz="9600">
                <a:solidFill>
                  <a:schemeClr val="tx1"/>
                </a:solidFill>
                <a:latin typeface="Arial" charset="0"/>
              </a:defRPr>
            </a:lvl5pPr>
            <a:lvl6pPr marL="2514600" indent="-228600" eaLnBrk="0" fontAlgn="base" hangingPunct="0">
              <a:spcBef>
                <a:spcPct val="20000"/>
              </a:spcBef>
              <a:spcAft>
                <a:spcPct val="0"/>
              </a:spcAft>
              <a:buChar char="»"/>
              <a:defRPr sz="9600">
                <a:solidFill>
                  <a:schemeClr val="tx1"/>
                </a:solidFill>
                <a:latin typeface="Arial" charset="0"/>
              </a:defRPr>
            </a:lvl6pPr>
            <a:lvl7pPr marL="2971800" indent="-228600" eaLnBrk="0" fontAlgn="base" hangingPunct="0">
              <a:spcBef>
                <a:spcPct val="20000"/>
              </a:spcBef>
              <a:spcAft>
                <a:spcPct val="0"/>
              </a:spcAft>
              <a:buChar char="»"/>
              <a:defRPr sz="9600">
                <a:solidFill>
                  <a:schemeClr val="tx1"/>
                </a:solidFill>
                <a:latin typeface="Arial" charset="0"/>
              </a:defRPr>
            </a:lvl7pPr>
            <a:lvl8pPr marL="3429000" indent="-228600" eaLnBrk="0" fontAlgn="base" hangingPunct="0">
              <a:spcBef>
                <a:spcPct val="20000"/>
              </a:spcBef>
              <a:spcAft>
                <a:spcPct val="0"/>
              </a:spcAft>
              <a:buChar char="»"/>
              <a:defRPr sz="9600">
                <a:solidFill>
                  <a:schemeClr val="tx1"/>
                </a:solidFill>
                <a:latin typeface="Arial" charset="0"/>
              </a:defRPr>
            </a:lvl8pPr>
            <a:lvl9pPr marL="3886200" indent="-228600" eaLnBrk="0" fontAlgn="base" hangingPunct="0">
              <a:spcBef>
                <a:spcPct val="20000"/>
              </a:spcBef>
              <a:spcAft>
                <a:spcPct val="0"/>
              </a:spcAft>
              <a:buChar char="»"/>
              <a:defRPr sz="9600">
                <a:solidFill>
                  <a:schemeClr val="tx1"/>
                </a:solidFill>
                <a:latin typeface="Arial" charset="0"/>
              </a:defRPr>
            </a:lvl9pPr>
          </a:lstStyle>
          <a:p>
            <a:pPr algn="ctr" eaLnBrk="1" hangingPunct="1">
              <a:spcBef>
                <a:spcPct val="0"/>
              </a:spcBef>
              <a:buFontTx/>
              <a:buNone/>
            </a:pPr>
            <a:r>
              <a:rPr lang="en-US" altLang="en-US" sz="4000" dirty="0" smtClean="0">
                <a:latin typeface="Tahoma" pitchFamily="34" charset="0"/>
              </a:rPr>
              <a:t>Stuart Grandy</a:t>
            </a:r>
            <a:r>
              <a:rPr lang="en-US" altLang="en-US" sz="4000" baseline="30000" dirty="0" smtClean="0">
                <a:latin typeface="Tahoma" pitchFamily="34" charset="0"/>
              </a:rPr>
              <a:t>1*</a:t>
            </a:r>
            <a:r>
              <a:rPr lang="en-US" altLang="en-US" sz="4000" dirty="0" smtClean="0">
                <a:latin typeface="Tahoma" pitchFamily="34" charset="0"/>
              </a:rPr>
              <a:t>, Will Wieder</a:t>
            </a:r>
            <a:r>
              <a:rPr lang="en-US" altLang="en-US" sz="4000" baseline="30000" dirty="0" smtClean="0">
                <a:latin typeface="Tahoma" pitchFamily="34" charset="0"/>
              </a:rPr>
              <a:t>2</a:t>
            </a:r>
            <a:r>
              <a:rPr lang="en-US" altLang="en-US" sz="4000" dirty="0" smtClean="0">
                <a:latin typeface="Tahoma" pitchFamily="34" charset="0"/>
              </a:rPr>
              <a:t>, </a:t>
            </a:r>
            <a:r>
              <a:rPr lang="en-US" altLang="en-US" sz="4000" dirty="0">
                <a:latin typeface="Tahoma" pitchFamily="34" charset="0"/>
              </a:rPr>
              <a:t>C</a:t>
            </a:r>
            <a:r>
              <a:rPr lang="en-US" altLang="en-US" sz="4000" dirty="0" smtClean="0">
                <a:latin typeface="Tahoma" pitchFamily="34" charset="0"/>
              </a:rPr>
              <a:t>ynthia Kallenbach</a:t>
            </a:r>
            <a:r>
              <a:rPr lang="en-US" altLang="en-US" sz="4000" baseline="30000" dirty="0">
                <a:latin typeface="Tahoma" pitchFamily="34" charset="0"/>
              </a:rPr>
              <a:t>1</a:t>
            </a:r>
          </a:p>
        </p:txBody>
      </p:sp>
      <p:pic>
        <p:nvPicPr>
          <p:cNvPr id="63" name="Picture 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340" y="434975"/>
            <a:ext cx="2003425" cy="24304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64" name="Rectangle 293"/>
          <p:cNvSpPr>
            <a:spLocks noChangeArrowheads="1"/>
          </p:cNvSpPr>
          <p:nvPr/>
        </p:nvSpPr>
        <p:spPr bwMode="auto">
          <a:xfrm>
            <a:off x="2764329" y="5672457"/>
            <a:ext cx="3678455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15400">
                <a:solidFill>
                  <a:schemeClr val="tx1"/>
                </a:solidFill>
                <a:latin typeface="Arial" charset="0"/>
              </a:defRPr>
            </a:lvl1pPr>
            <a:lvl2pPr marL="742950" indent="-285750" eaLnBrk="0" hangingPunct="0">
              <a:spcBef>
                <a:spcPct val="20000"/>
              </a:spcBef>
              <a:buChar char="–"/>
              <a:defRPr sz="13400">
                <a:solidFill>
                  <a:schemeClr val="tx1"/>
                </a:solidFill>
                <a:latin typeface="Arial" charset="0"/>
              </a:defRPr>
            </a:lvl2pPr>
            <a:lvl3pPr marL="1143000" indent="-228600" eaLnBrk="0" hangingPunct="0">
              <a:spcBef>
                <a:spcPct val="20000"/>
              </a:spcBef>
              <a:buChar char="•"/>
              <a:defRPr sz="11500">
                <a:solidFill>
                  <a:schemeClr val="tx1"/>
                </a:solidFill>
                <a:latin typeface="Arial" charset="0"/>
              </a:defRPr>
            </a:lvl3pPr>
            <a:lvl4pPr marL="1600200" indent="-228600" eaLnBrk="0" hangingPunct="0">
              <a:spcBef>
                <a:spcPct val="20000"/>
              </a:spcBef>
              <a:buChar char="–"/>
              <a:defRPr sz="9600">
                <a:solidFill>
                  <a:schemeClr val="tx1"/>
                </a:solidFill>
                <a:latin typeface="Arial" charset="0"/>
              </a:defRPr>
            </a:lvl4pPr>
            <a:lvl5pPr marL="2057400" indent="-228600" eaLnBrk="0" hangingPunct="0">
              <a:spcBef>
                <a:spcPct val="20000"/>
              </a:spcBef>
              <a:buChar char="»"/>
              <a:defRPr sz="9600">
                <a:solidFill>
                  <a:schemeClr val="tx1"/>
                </a:solidFill>
                <a:latin typeface="Arial" charset="0"/>
              </a:defRPr>
            </a:lvl5pPr>
            <a:lvl6pPr marL="2514600" indent="-228600" eaLnBrk="0" fontAlgn="base" hangingPunct="0">
              <a:spcBef>
                <a:spcPct val="20000"/>
              </a:spcBef>
              <a:spcAft>
                <a:spcPct val="0"/>
              </a:spcAft>
              <a:buChar char="»"/>
              <a:defRPr sz="9600">
                <a:solidFill>
                  <a:schemeClr val="tx1"/>
                </a:solidFill>
                <a:latin typeface="Arial" charset="0"/>
              </a:defRPr>
            </a:lvl6pPr>
            <a:lvl7pPr marL="2971800" indent="-228600" eaLnBrk="0" fontAlgn="base" hangingPunct="0">
              <a:spcBef>
                <a:spcPct val="20000"/>
              </a:spcBef>
              <a:spcAft>
                <a:spcPct val="0"/>
              </a:spcAft>
              <a:buChar char="»"/>
              <a:defRPr sz="9600">
                <a:solidFill>
                  <a:schemeClr val="tx1"/>
                </a:solidFill>
                <a:latin typeface="Arial" charset="0"/>
              </a:defRPr>
            </a:lvl7pPr>
            <a:lvl8pPr marL="3429000" indent="-228600" eaLnBrk="0" fontAlgn="base" hangingPunct="0">
              <a:spcBef>
                <a:spcPct val="20000"/>
              </a:spcBef>
              <a:spcAft>
                <a:spcPct val="0"/>
              </a:spcAft>
              <a:buChar char="»"/>
              <a:defRPr sz="9600">
                <a:solidFill>
                  <a:schemeClr val="tx1"/>
                </a:solidFill>
                <a:latin typeface="Arial" charset="0"/>
              </a:defRPr>
            </a:lvl8pPr>
            <a:lvl9pPr marL="3886200" indent="-228600" eaLnBrk="0" fontAlgn="base" hangingPunct="0">
              <a:spcBef>
                <a:spcPct val="20000"/>
              </a:spcBef>
              <a:spcAft>
                <a:spcPct val="0"/>
              </a:spcAft>
              <a:buChar char="»"/>
              <a:defRPr sz="9600">
                <a:solidFill>
                  <a:schemeClr val="tx1"/>
                </a:solidFill>
                <a:latin typeface="Arial" charset="0"/>
              </a:defRPr>
            </a:lvl9pPr>
          </a:lstStyle>
          <a:p>
            <a:pPr algn="ctr" eaLnBrk="1" hangingPunct="1">
              <a:spcBef>
                <a:spcPct val="0"/>
              </a:spcBef>
              <a:buFontTx/>
              <a:buNone/>
            </a:pPr>
            <a:r>
              <a:rPr lang="en-US" altLang="en-US" sz="4000" baseline="30000" dirty="0" smtClean="0">
                <a:latin typeface="Tahoma" pitchFamily="34" charset="0"/>
              </a:rPr>
              <a:t>1</a:t>
            </a:r>
            <a:r>
              <a:rPr lang="en-US" altLang="en-US" sz="4000" dirty="0" smtClean="0">
                <a:latin typeface="Tahoma" pitchFamily="34" charset="0"/>
              </a:rPr>
              <a:t>University of New Hampshire, Department of Natural Resources and Environment; </a:t>
            </a:r>
            <a:r>
              <a:rPr lang="en-US" altLang="en-US" sz="4000" baseline="30000" dirty="0" smtClean="0">
                <a:latin typeface="Tahoma" pitchFamily="34" charset="0"/>
              </a:rPr>
              <a:t>2</a:t>
            </a:r>
            <a:r>
              <a:rPr lang="en-US" altLang="en-US" sz="4000" dirty="0" smtClean="0">
                <a:latin typeface="Tahoma" pitchFamily="34" charset="0"/>
              </a:rPr>
              <a:t>National Center for Atmospheric Research (NCAR) and University of Colorado</a:t>
            </a:r>
          </a:p>
          <a:p>
            <a:pPr algn="ctr" eaLnBrk="1" hangingPunct="1">
              <a:spcBef>
                <a:spcPct val="0"/>
              </a:spcBef>
              <a:buFontTx/>
              <a:buNone/>
            </a:pPr>
            <a:r>
              <a:rPr lang="en-US" altLang="en-US" sz="4000" baseline="30000" dirty="0" smtClean="0">
                <a:latin typeface="Tahoma" pitchFamily="34" charset="0"/>
              </a:rPr>
              <a:t>*</a:t>
            </a:r>
            <a:r>
              <a:rPr lang="en-US" altLang="en-US" sz="4000" dirty="0" smtClean="0">
                <a:latin typeface="Tahoma" pitchFamily="34" charset="0"/>
              </a:rPr>
              <a:t>Contact: stuart.grandy@unh.edu</a:t>
            </a:r>
            <a:endParaRPr lang="en-US" altLang="en-US" sz="4000" dirty="0">
              <a:latin typeface="Tahoma" pitchFamily="34" charset="0"/>
            </a:endParaRPr>
          </a:p>
        </p:txBody>
      </p:sp>
      <p:grpSp>
        <p:nvGrpSpPr>
          <p:cNvPr id="65" name="Group 64"/>
          <p:cNvGrpSpPr>
            <a:grpSpLocks noChangeAspect="1"/>
          </p:cNvGrpSpPr>
          <p:nvPr/>
        </p:nvGrpSpPr>
        <p:grpSpPr>
          <a:xfrm>
            <a:off x="11619181" y="6597940"/>
            <a:ext cx="17779506" cy="9692640"/>
            <a:chOff x="11854" y="925869"/>
            <a:chExt cx="8118784" cy="4001311"/>
          </a:xfrm>
        </p:grpSpPr>
        <p:sp>
          <p:nvSpPr>
            <p:cNvPr id="66" name="Oval 65"/>
            <p:cNvSpPr/>
            <p:nvPr/>
          </p:nvSpPr>
          <p:spPr>
            <a:xfrm>
              <a:off x="4273035" y="2148504"/>
              <a:ext cx="771521" cy="439197"/>
            </a:xfrm>
            <a:prstGeom prst="ellipse">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67" name="Picture 66" descr="MIMICS2e_structure.pdf"/>
            <p:cNvPicPr>
              <a:picLocks noChangeAspect="1"/>
            </p:cNvPicPr>
            <p:nvPr/>
          </p:nvPicPr>
          <p:blipFill rotWithShape="1">
            <a:blip r:embed="rId4" cstate="screen">
              <a:extLst>
                <a:ext uri="{28A0092B-C50C-407E-A947-70E740481C1C}">
                  <a14:useLocalDpi xmlns:a14="http://schemas.microsoft.com/office/drawing/2010/main"/>
                </a:ext>
              </a:extLst>
            </a:blip>
            <a:srcRect r="9694" b="34195"/>
            <a:stretch/>
          </p:blipFill>
          <p:spPr>
            <a:xfrm>
              <a:off x="11854" y="925869"/>
              <a:ext cx="8118784" cy="4001311"/>
            </a:xfrm>
            <a:prstGeom prst="rect">
              <a:avLst/>
            </a:prstGeom>
          </p:spPr>
        </p:pic>
      </p:grpSp>
      <p:graphicFrame>
        <p:nvGraphicFramePr>
          <p:cNvPr id="12" name="Table 11"/>
          <p:cNvGraphicFramePr>
            <a:graphicFrameLocks noGrp="1"/>
          </p:cNvGraphicFramePr>
          <p:nvPr>
            <p:extLst>
              <p:ext uri="{D42A27DB-BD31-4B8C-83A1-F6EECF244321}">
                <p14:modId xmlns:p14="http://schemas.microsoft.com/office/powerpoint/2010/main" val="3187237410"/>
              </p:ext>
            </p:extLst>
          </p:nvPr>
        </p:nvGraphicFramePr>
        <p:xfrm>
          <a:off x="762182" y="18028746"/>
          <a:ext cx="14551327" cy="7748631"/>
        </p:xfrm>
        <a:graphic>
          <a:graphicData uri="http://schemas.openxmlformats.org/drawingml/2006/table">
            <a:tbl>
              <a:tblPr firstRow="1" firstCol="1" bandRow="1">
                <a:tableStyleId>{5C22544A-7EE6-4342-B048-85BDC9FD1C3A}</a:tableStyleId>
              </a:tblPr>
              <a:tblGrid>
                <a:gridCol w="1921037"/>
                <a:gridCol w="5933737"/>
                <a:gridCol w="3381854"/>
                <a:gridCol w="93980"/>
                <a:gridCol w="2843684"/>
                <a:gridCol w="212651"/>
                <a:gridCol w="164384"/>
              </a:tblGrid>
              <a:tr h="376292">
                <a:tc>
                  <a:txBody>
                    <a:bodyPr/>
                    <a:lstStyle/>
                    <a:p>
                      <a:pPr marL="0" marR="0">
                        <a:spcBef>
                          <a:spcPts val="0"/>
                        </a:spcBef>
                        <a:spcAft>
                          <a:spcPts val="0"/>
                        </a:spcAft>
                      </a:pPr>
                      <a:r>
                        <a:rPr lang="en-US" sz="2000" dirty="0">
                          <a:solidFill>
                            <a:schemeClr val="tx1"/>
                          </a:solidFill>
                          <a:effectLst/>
                        </a:rPr>
                        <a:t>Parameter</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solidFill>
                            <a:schemeClr val="tx1"/>
                          </a:solidFill>
                          <a:effectLst/>
                        </a:rPr>
                        <a:t>Description</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solidFill>
                            <a:schemeClr val="tx1"/>
                          </a:solidFill>
                          <a:effectLst/>
                        </a:rPr>
                        <a:t>Value</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solidFill>
                            <a:schemeClr val="tx1"/>
                          </a:solidFill>
                          <a:effectLst/>
                        </a:rPr>
                        <a:t>Units</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f</a:t>
                      </a:r>
                      <a:r>
                        <a:rPr lang="en-US" sz="2000" baseline="-25000" dirty="0">
                          <a:solidFill>
                            <a:schemeClr val="tx1"/>
                          </a:solidFill>
                          <a:effectLst/>
                        </a:rPr>
                        <a:t>met</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Partitioning of litter inputs to LIT</a:t>
                      </a:r>
                      <a:r>
                        <a:rPr lang="en-US" sz="2000" baseline="-25000" dirty="0">
                          <a:effectLst/>
                        </a:rPr>
                        <a:t>m</a:t>
                      </a: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0.85 - 0.013(lignin/N)</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  –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f</a:t>
                      </a:r>
                      <a:r>
                        <a:rPr lang="en-US" sz="2000" baseline="-25000" dirty="0">
                          <a:solidFill>
                            <a:schemeClr val="tx1"/>
                          </a:solidFill>
                          <a:effectLst/>
                        </a:rPr>
                        <a:t>i</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Fraction of litter inputs directly transferred to SOM</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0.02, 0.3×e</a:t>
                      </a:r>
                      <a:r>
                        <a:rPr lang="en-US" sz="2000" baseline="30000" dirty="0">
                          <a:effectLst/>
                        </a:rPr>
                        <a:t>(-4×fmet)</a:t>
                      </a:r>
                      <a:r>
                        <a:rPr lang="en-US" sz="2000" dirty="0">
                          <a:effectLst/>
                        </a:rPr>
                        <a:t>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452482">
                <a:tc>
                  <a:txBody>
                    <a:bodyPr/>
                    <a:lstStyle/>
                    <a:p>
                      <a:pPr marL="0" marR="0">
                        <a:spcBef>
                          <a:spcPts val="0"/>
                        </a:spcBef>
                        <a:spcAft>
                          <a:spcPts val="0"/>
                        </a:spcAft>
                      </a:pPr>
                      <a:r>
                        <a:rPr lang="en-US" sz="2000" dirty="0">
                          <a:solidFill>
                            <a:schemeClr val="tx1"/>
                          </a:solidFill>
                          <a:effectLst/>
                        </a:rPr>
                        <a:t>V</a:t>
                      </a:r>
                      <a:r>
                        <a:rPr lang="en-US" sz="2000" baseline="-25000" dirty="0">
                          <a:solidFill>
                            <a:schemeClr val="tx1"/>
                          </a:solidFill>
                          <a:effectLst/>
                        </a:rPr>
                        <a:t>slope</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Regression coefficient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0.063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ln(mg</a:t>
                      </a:r>
                      <a:r>
                        <a:rPr lang="en-US" sz="2000" baseline="30000" dirty="0">
                          <a:effectLst/>
                        </a:rPr>
                        <a:t> </a:t>
                      </a:r>
                      <a:r>
                        <a:rPr lang="en-US" sz="2000" dirty="0">
                          <a:effectLst/>
                        </a:rPr>
                        <a:t>C</a:t>
                      </a:r>
                      <a:r>
                        <a:rPr lang="en-US" sz="2000" baseline="-25000" dirty="0">
                          <a:effectLst/>
                        </a:rPr>
                        <a:t>s</a:t>
                      </a:r>
                      <a:r>
                        <a:rPr lang="en-US" sz="2000" dirty="0">
                          <a:effectLst/>
                        </a:rPr>
                        <a:t> (mg MIC)</a:t>
                      </a:r>
                      <a:r>
                        <a:rPr lang="en-US" sz="2000" baseline="30000" dirty="0">
                          <a:effectLst/>
                        </a:rPr>
                        <a:t>-1</a:t>
                      </a:r>
                      <a:r>
                        <a:rPr lang="en-US" sz="2000" dirty="0">
                          <a:effectLst/>
                        </a:rPr>
                        <a:t> h</a:t>
                      </a:r>
                      <a:r>
                        <a:rPr lang="en-US" sz="2000" baseline="30000" dirty="0">
                          <a:effectLst/>
                        </a:rPr>
                        <a:t>-1</a:t>
                      </a:r>
                      <a:r>
                        <a:rPr lang="en-US" sz="2000" dirty="0">
                          <a:effectLst/>
                        </a:rPr>
                        <a:t>)°C</a:t>
                      </a:r>
                      <a:r>
                        <a:rPr lang="en-US" sz="2000" baseline="30000" dirty="0">
                          <a:effectLst/>
                        </a:rPr>
                        <a:t>-1</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495300">
                <a:tc>
                  <a:txBody>
                    <a:bodyPr/>
                    <a:lstStyle/>
                    <a:p>
                      <a:pPr marL="0" marR="0">
                        <a:spcBef>
                          <a:spcPts val="0"/>
                        </a:spcBef>
                        <a:spcAft>
                          <a:spcPts val="0"/>
                        </a:spcAft>
                      </a:pPr>
                      <a:r>
                        <a:rPr lang="en-US" sz="2000" dirty="0">
                          <a:solidFill>
                            <a:schemeClr val="tx1"/>
                          </a:solidFill>
                          <a:effectLst/>
                        </a:rPr>
                        <a:t>V</a:t>
                      </a:r>
                      <a:r>
                        <a:rPr lang="en-US" sz="2000" baseline="-25000" dirty="0">
                          <a:solidFill>
                            <a:schemeClr val="tx1"/>
                          </a:solidFill>
                          <a:effectLst/>
                        </a:rPr>
                        <a:t>int</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Regression intercept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5.47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ln(mg C</a:t>
                      </a:r>
                      <a:r>
                        <a:rPr lang="en-US" sz="2000" baseline="-25000" dirty="0">
                          <a:effectLst/>
                        </a:rPr>
                        <a:t>s</a:t>
                      </a:r>
                      <a:r>
                        <a:rPr lang="en-US" sz="2000" dirty="0">
                          <a:effectLst/>
                        </a:rPr>
                        <a:t> (mg MIC)</a:t>
                      </a:r>
                      <a:r>
                        <a:rPr lang="en-US" sz="2000" baseline="30000" dirty="0">
                          <a:effectLst/>
                        </a:rPr>
                        <a:t>-1</a:t>
                      </a:r>
                      <a:r>
                        <a:rPr lang="en-US" sz="2000" dirty="0">
                          <a:effectLst/>
                        </a:rPr>
                        <a:t> h</a:t>
                      </a:r>
                      <a:r>
                        <a:rPr lang="en-US" sz="2000" baseline="30000" dirty="0">
                          <a:effectLst/>
                        </a:rPr>
                        <a:t>-1</a:t>
                      </a:r>
                      <a:r>
                        <a:rPr lang="en-US" sz="2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a</a:t>
                      </a:r>
                      <a:r>
                        <a:rPr lang="en-US" sz="2000" baseline="-25000" dirty="0">
                          <a:solidFill>
                            <a:schemeClr val="tx1"/>
                          </a:solidFill>
                          <a:effectLst/>
                        </a:rPr>
                        <a:t>V</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Tuning coefficient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8 ×10</a:t>
                      </a:r>
                      <a:r>
                        <a:rPr lang="en-US" sz="2000" baseline="30000" dirty="0">
                          <a:effectLst/>
                        </a:rPr>
                        <a:t>-6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V</a:t>
                      </a:r>
                      <a:r>
                        <a:rPr lang="en-US" sz="2000" baseline="-25000" dirty="0">
                          <a:solidFill>
                            <a:schemeClr val="tx1"/>
                          </a:solidFill>
                          <a:effectLst/>
                        </a:rPr>
                        <a:t>mod-r</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Modifies V</a:t>
                      </a:r>
                      <a:r>
                        <a:rPr lang="en-US" sz="2000" baseline="-25000" dirty="0">
                          <a:effectLst/>
                        </a:rPr>
                        <a:t>max</a:t>
                      </a:r>
                      <a:r>
                        <a:rPr lang="en-US" sz="2000" dirty="0">
                          <a:effectLst/>
                        </a:rPr>
                        <a:t> for each substrate pool entering MIC</a:t>
                      </a:r>
                      <a:r>
                        <a:rPr lang="en-US" sz="2000" baseline="-25000" dirty="0">
                          <a:effectLst/>
                        </a:rPr>
                        <a:t>r</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10, 2, 6, 2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V</a:t>
                      </a:r>
                      <a:r>
                        <a:rPr lang="en-US" sz="2000" baseline="-25000" dirty="0">
                          <a:solidFill>
                            <a:schemeClr val="tx1"/>
                          </a:solidFill>
                          <a:effectLst/>
                        </a:rPr>
                        <a:t>mod-K</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Modifies V</a:t>
                      </a:r>
                      <a:r>
                        <a:rPr lang="en-US" sz="2000" baseline="-25000" dirty="0">
                          <a:effectLst/>
                        </a:rPr>
                        <a:t>max</a:t>
                      </a:r>
                      <a:r>
                        <a:rPr lang="en-US" sz="2000" dirty="0">
                          <a:effectLst/>
                        </a:rPr>
                        <a:t> for each substrate pool entering MIC</a:t>
                      </a:r>
                      <a:r>
                        <a:rPr lang="en-US" sz="2000" baseline="-25000" dirty="0">
                          <a:effectLst/>
                        </a:rPr>
                        <a:t>K</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2, 2, 2, 2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452274">
                <a:tc>
                  <a:txBody>
                    <a:bodyPr/>
                    <a:lstStyle/>
                    <a:p>
                      <a:pPr marL="0" marR="0">
                        <a:spcBef>
                          <a:spcPts val="0"/>
                        </a:spcBef>
                        <a:spcAft>
                          <a:spcPts val="0"/>
                        </a:spcAft>
                      </a:pPr>
                      <a:r>
                        <a:rPr lang="en-US" sz="2000" dirty="0">
                          <a:solidFill>
                            <a:schemeClr val="tx1"/>
                          </a:solidFill>
                          <a:effectLst/>
                        </a:rPr>
                        <a:t>K</a:t>
                      </a:r>
                      <a:r>
                        <a:rPr lang="en-US" sz="2000" baseline="-25000" dirty="0">
                          <a:solidFill>
                            <a:schemeClr val="tx1"/>
                          </a:solidFill>
                          <a:effectLst/>
                        </a:rPr>
                        <a:t>slope</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Regression coefficient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0.017 </a:t>
                      </a:r>
                      <a:r>
                        <a:rPr lang="en-US" sz="2000" baseline="30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ln(mg C cm</a:t>
                      </a:r>
                      <a:r>
                        <a:rPr lang="en-US" sz="2000" baseline="30000" dirty="0">
                          <a:effectLst/>
                        </a:rPr>
                        <a:t>-3</a:t>
                      </a:r>
                      <a:r>
                        <a:rPr lang="en-US" sz="2000" dirty="0">
                          <a:effectLst/>
                        </a:rPr>
                        <a:t>)°C</a:t>
                      </a:r>
                      <a:r>
                        <a:rPr lang="en-US" sz="2000" baseline="30000" dirty="0">
                          <a:effectLst/>
                        </a:rPr>
                        <a:t>-1</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K</a:t>
                      </a:r>
                      <a:r>
                        <a:rPr lang="en-US" sz="2000" baseline="-25000" dirty="0">
                          <a:solidFill>
                            <a:schemeClr val="tx1"/>
                          </a:solidFill>
                          <a:effectLst/>
                        </a:rPr>
                        <a:t>int</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Regression intercept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3.19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ln(mg C cm</a:t>
                      </a:r>
                      <a:r>
                        <a:rPr lang="en-US" sz="2000" baseline="30000" dirty="0">
                          <a:effectLst/>
                        </a:rPr>
                        <a:t>-3</a:t>
                      </a:r>
                      <a:r>
                        <a:rPr lang="en-US" sz="2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a</a:t>
                      </a:r>
                      <a:r>
                        <a:rPr lang="en-US" sz="2000" baseline="-25000" dirty="0">
                          <a:solidFill>
                            <a:schemeClr val="tx1"/>
                          </a:solidFill>
                          <a:effectLst/>
                        </a:rPr>
                        <a:t>K</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Tuning coefficient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10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K</a:t>
                      </a:r>
                      <a:r>
                        <a:rPr lang="en-US" sz="2000" baseline="-25000" dirty="0">
                          <a:solidFill>
                            <a:schemeClr val="tx1"/>
                          </a:solidFill>
                          <a:effectLst/>
                        </a:rPr>
                        <a:t>mod-r</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Modifies K</a:t>
                      </a:r>
                      <a:r>
                        <a:rPr lang="en-US" sz="2000" baseline="-25000" dirty="0">
                          <a:effectLst/>
                        </a:rPr>
                        <a:t>m</a:t>
                      </a:r>
                      <a:r>
                        <a:rPr lang="en-US" sz="2000" dirty="0">
                          <a:effectLst/>
                        </a:rPr>
                        <a:t> for each substrate pool entering MIC</a:t>
                      </a:r>
                      <a:r>
                        <a:rPr lang="en-US" sz="2000" baseline="-25000" dirty="0">
                          <a:effectLst/>
                        </a:rPr>
                        <a:t>r</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0.125, 0.5, P</a:t>
                      </a:r>
                      <a:r>
                        <a:rPr lang="en-US" sz="2000" baseline="-25000" dirty="0">
                          <a:effectLst/>
                        </a:rPr>
                        <a:t>scalar</a:t>
                      </a:r>
                      <a:r>
                        <a:rPr lang="en-US" sz="2000" dirty="0">
                          <a:effectLst/>
                        </a:rPr>
                        <a:t>, C</a:t>
                      </a:r>
                      <a:r>
                        <a:rPr lang="en-US" sz="2000" baseline="-25000" dirty="0">
                          <a:effectLst/>
                        </a:rPr>
                        <a:t>scalar</a:t>
                      </a:r>
                      <a:r>
                        <a:rPr lang="en-US" sz="2000" dirty="0">
                          <a:effectLst/>
                        </a:rPr>
                        <a:t>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K</a:t>
                      </a:r>
                      <a:r>
                        <a:rPr lang="en-US" sz="2000" baseline="-25000" dirty="0">
                          <a:solidFill>
                            <a:schemeClr val="tx1"/>
                          </a:solidFill>
                          <a:effectLst/>
                        </a:rPr>
                        <a:t>mod-K</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Modifies K</a:t>
                      </a:r>
                      <a:r>
                        <a:rPr lang="en-US" sz="2000" baseline="-25000" dirty="0">
                          <a:effectLst/>
                        </a:rPr>
                        <a:t>m</a:t>
                      </a:r>
                      <a:r>
                        <a:rPr lang="en-US" sz="2000" dirty="0">
                          <a:effectLst/>
                        </a:rPr>
                        <a:t> for each substrate pool entering MIC</a:t>
                      </a:r>
                      <a:r>
                        <a:rPr lang="en-US" sz="2000" baseline="-25000" dirty="0">
                          <a:effectLst/>
                        </a:rPr>
                        <a:t>K</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0.5, 0.25, P</a:t>
                      </a:r>
                      <a:r>
                        <a:rPr lang="en-US" sz="2000" baseline="-25000" dirty="0">
                          <a:effectLst/>
                        </a:rPr>
                        <a:t>scalar</a:t>
                      </a:r>
                      <a:r>
                        <a:rPr lang="en-US" sz="2000" dirty="0">
                          <a:effectLst/>
                        </a:rPr>
                        <a:t>, C</a:t>
                      </a:r>
                      <a:r>
                        <a:rPr lang="en-US" sz="2000" baseline="-25000" dirty="0">
                          <a:effectLst/>
                        </a:rPr>
                        <a:t>scalar</a:t>
                      </a:r>
                      <a:r>
                        <a:rPr lang="en-US" sz="2000" dirty="0">
                          <a:effectLst/>
                        </a:rPr>
                        <a:t>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476032">
                <a:tc>
                  <a:txBody>
                    <a:bodyPr/>
                    <a:lstStyle/>
                    <a:p>
                      <a:pPr marL="0" marR="0">
                        <a:spcBef>
                          <a:spcPts val="0"/>
                        </a:spcBef>
                        <a:spcAft>
                          <a:spcPts val="0"/>
                        </a:spcAft>
                      </a:pPr>
                      <a:r>
                        <a:rPr lang="en-US" sz="2000" dirty="0">
                          <a:solidFill>
                            <a:schemeClr val="tx1"/>
                          </a:solidFill>
                          <a:effectLst/>
                        </a:rPr>
                        <a:t>P</a:t>
                      </a:r>
                      <a:r>
                        <a:rPr lang="en-US" sz="2000" baseline="-25000" dirty="0">
                          <a:solidFill>
                            <a:schemeClr val="tx1"/>
                          </a:solidFill>
                          <a:effectLst/>
                        </a:rPr>
                        <a:t>scalar</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Physical protection scalar used in K</a:t>
                      </a:r>
                      <a:r>
                        <a:rPr lang="en-US" sz="2000" baseline="-25000" dirty="0">
                          <a:effectLst/>
                        </a:rPr>
                        <a:t>mod</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 1 / (2.5×e</a:t>
                      </a:r>
                      <a:r>
                        <a:rPr lang="en-US" sz="2000" baseline="30000" dirty="0">
                          <a:effectLst/>
                        </a:rPr>
                        <a:t>(-3×fclay)</a:t>
                      </a:r>
                      <a:r>
                        <a:rPr lang="en-US" sz="2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3">
                  <a:txBody>
                    <a:bodyPr/>
                    <a:lstStyle/>
                    <a:p>
                      <a:pPr marL="0" marR="0">
                        <a:spcBef>
                          <a:spcPts val="0"/>
                        </a:spcBef>
                        <a:spcAft>
                          <a:spcPts val="0"/>
                        </a:spcAft>
                        <a:tabLst>
                          <a:tab pos="516255" algn="l"/>
                        </a:tabLst>
                      </a:pPr>
                      <a:r>
                        <a:rPr lang="en-US" sz="2000" dirty="0">
                          <a:effectLst/>
                        </a:rPr>
                        <a:t>   –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0" marR="0" marT="0" marB="0" anchor="ctr"/>
                </a:tc>
              </a:tr>
              <a:tr h="376292">
                <a:tc>
                  <a:txBody>
                    <a:bodyPr/>
                    <a:lstStyle/>
                    <a:p>
                      <a:pPr marL="0" marR="0">
                        <a:spcBef>
                          <a:spcPts val="0"/>
                        </a:spcBef>
                        <a:spcAft>
                          <a:spcPts val="0"/>
                        </a:spcAft>
                      </a:pPr>
                      <a:r>
                        <a:rPr lang="en-US" sz="2000" dirty="0">
                          <a:solidFill>
                            <a:schemeClr val="tx1"/>
                          </a:solidFill>
                          <a:effectLst/>
                        </a:rPr>
                        <a:t>C</a:t>
                      </a:r>
                      <a:r>
                        <a:rPr lang="en-US" sz="2000" baseline="-25000" dirty="0">
                          <a:solidFill>
                            <a:schemeClr val="tx1"/>
                          </a:solidFill>
                          <a:effectLst/>
                        </a:rPr>
                        <a:t>scalar</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Chemical protection scalar using in K</a:t>
                      </a:r>
                      <a:r>
                        <a:rPr lang="en-US" sz="2000" baseline="-25000" dirty="0">
                          <a:effectLst/>
                        </a:rPr>
                        <a:t>mod</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1 / (1.4 + 0.2(f</a:t>
                      </a:r>
                      <a:r>
                        <a:rPr lang="en-US" sz="2000" baseline="-25000" dirty="0">
                          <a:effectLst/>
                        </a:rPr>
                        <a:t>clay</a:t>
                      </a:r>
                      <a:r>
                        <a:rPr lang="en-US" sz="2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376292">
                <a:tc>
                  <a:txBody>
                    <a:bodyPr/>
                    <a:lstStyle/>
                    <a:p>
                      <a:pPr marL="0" marR="0">
                        <a:spcBef>
                          <a:spcPts val="0"/>
                        </a:spcBef>
                        <a:spcAft>
                          <a:spcPts val="0"/>
                        </a:spcAft>
                      </a:pPr>
                      <a:r>
                        <a:rPr lang="en-US" sz="2000" dirty="0">
                          <a:solidFill>
                            <a:schemeClr val="tx1"/>
                          </a:solidFill>
                          <a:effectLst/>
                        </a:rPr>
                        <a:t>MGE</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Microbial growth efficiency for substrate pools</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0.6, 0.6, 0.3, 0.3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4">
                  <a:txBody>
                    <a:bodyPr/>
                    <a:lstStyle/>
                    <a:p>
                      <a:pPr marL="0" marR="0">
                        <a:spcBef>
                          <a:spcPts val="0"/>
                        </a:spcBef>
                        <a:spcAft>
                          <a:spcPts val="0"/>
                        </a:spcAft>
                      </a:pPr>
                      <a:r>
                        <a:rPr lang="en-US" sz="2000" dirty="0">
                          <a:effectLst/>
                        </a:rPr>
                        <a:t>mg mg</a:t>
                      </a:r>
                      <a:r>
                        <a:rPr lang="en-US" sz="2000" baseline="30000" dirty="0">
                          <a:effectLst/>
                        </a:rPr>
                        <a:t>-1</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604456">
                <a:tc>
                  <a:txBody>
                    <a:bodyPr/>
                    <a:lstStyle/>
                    <a:p>
                      <a:pPr marL="0" marR="0">
                        <a:spcBef>
                          <a:spcPts val="0"/>
                        </a:spcBef>
                        <a:spcAft>
                          <a:spcPts val="0"/>
                        </a:spcAft>
                      </a:pPr>
                      <a:r>
                        <a:rPr lang="en-US" sz="2000" b="1" kern="1200" dirty="0" smtClean="0">
                          <a:solidFill>
                            <a:schemeClr val="tx1"/>
                          </a:solidFill>
                          <a:effectLst/>
                          <a:latin typeface="+mn-lt"/>
                          <a:ea typeface="+mn-ea"/>
                          <a:cs typeface="+mn-cs"/>
                        </a:rPr>
                        <a:t>t</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Microbial biomass turnover rate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2">
                  <a:txBody>
                    <a:bodyPr/>
                    <a:lstStyle/>
                    <a:p>
                      <a:pPr marL="0" marR="0">
                        <a:spcBef>
                          <a:spcPts val="0"/>
                        </a:spcBef>
                        <a:spcAft>
                          <a:spcPts val="0"/>
                        </a:spcAft>
                      </a:pPr>
                      <a:r>
                        <a:rPr lang="en-US" sz="2000" dirty="0">
                          <a:effectLst/>
                        </a:rPr>
                        <a:t>6×10</a:t>
                      </a:r>
                      <a:r>
                        <a:rPr lang="en-US" sz="2000" baseline="30000" dirty="0">
                          <a:effectLst/>
                        </a:rPr>
                        <a:t>-4</a:t>
                      </a:r>
                      <a:r>
                        <a:rPr lang="en-US" sz="2000" dirty="0">
                          <a:effectLst/>
                        </a:rPr>
                        <a:t>×e</a:t>
                      </a:r>
                      <a:r>
                        <a:rPr lang="en-US" sz="2000" baseline="30000" dirty="0">
                          <a:effectLst/>
                        </a:rPr>
                        <a:t>(0.9×fmet)</a:t>
                      </a:r>
                      <a:r>
                        <a:rPr lang="en-US" sz="2000" dirty="0">
                          <a:effectLst/>
                        </a:rPr>
                        <a:t>, 3×10</a:t>
                      </a:r>
                      <a:r>
                        <a:rPr lang="en-US" sz="2000" baseline="30000" dirty="0">
                          <a:effectLst/>
                        </a:rPr>
                        <a:t>-4</a:t>
                      </a:r>
                      <a:r>
                        <a:rPr lang="en-US" sz="2000" dirty="0">
                          <a:effectLst/>
                        </a:rPr>
                        <a:t>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a:txBody>
                    <a:bodyPr/>
                    <a:lstStyle/>
                    <a:p>
                      <a:pPr marL="0" marR="0" indent="0" algn="l">
                        <a:spcBef>
                          <a:spcPts val="0"/>
                        </a:spcBef>
                        <a:spcAft>
                          <a:spcPts val="0"/>
                        </a:spcAft>
                      </a:pPr>
                      <a:r>
                        <a:rPr lang="en-US" sz="2000" kern="1200" dirty="0">
                          <a:solidFill>
                            <a:schemeClr val="dk1"/>
                          </a:solidFill>
                          <a:effectLst/>
                          <a:latin typeface="+mn-lt"/>
                          <a:ea typeface="+mn-ea"/>
                          <a:cs typeface="+mn-cs"/>
                        </a:rPr>
                        <a:t>h</a:t>
                      </a:r>
                      <a:r>
                        <a:rPr lang="en-US" sz="2000" kern="1200" baseline="30000" dirty="0">
                          <a:solidFill>
                            <a:schemeClr val="dk1"/>
                          </a:solidFill>
                          <a:effectLst/>
                          <a:latin typeface="+mn-lt"/>
                          <a:ea typeface="+mn-ea"/>
                          <a:cs typeface="+mn-cs"/>
                        </a:rPr>
                        <a:t>-1</a:t>
                      </a: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2">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0" marR="0" marT="0" marB="0" anchor="ctr"/>
                </a:tc>
                <a:tc hMerge="1">
                  <a:txBody>
                    <a:bodyPr/>
                    <a:lstStyle/>
                    <a:p>
                      <a:endParaRPr lang="en-US"/>
                    </a:p>
                  </a:txBody>
                  <a:tcPr/>
                </a:tc>
              </a:tr>
              <a:tr h="752583">
                <a:tc>
                  <a:txBody>
                    <a:bodyPr/>
                    <a:lstStyle/>
                    <a:p>
                      <a:pPr marL="0" marR="0">
                        <a:spcBef>
                          <a:spcPts val="0"/>
                        </a:spcBef>
                        <a:spcAft>
                          <a:spcPts val="0"/>
                        </a:spcAft>
                      </a:pPr>
                      <a:r>
                        <a:rPr lang="en-US" sz="2000" dirty="0">
                          <a:solidFill>
                            <a:schemeClr val="tx1"/>
                          </a:solidFill>
                          <a:effectLst/>
                        </a:rPr>
                        <a:t>f</a:t>
                      </a:r>
                      <a:r>
                        <a:rPr lang="en-US" sz="2000" baseline="-25000" dirty="0">
                          <a:solidFill>
                            <a:schemeClr val="tx1"/>
                          </a:solidFill>
                          <a:effectLst/>
                        </a:rPr>
                        <a:t>c</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effectLst/>
                        </a:rPr>
                        <a:t>Fraction </a:t>
                      </a:r>
                      <a:r>
                        <a:rPr lang="en-US" sz="2000" dirty="0">
                          <a:effectLst/>
                          <a:latin typeface="+mj-lt"/>
                        </a:rPr>
                        <a:t>of </a:t>
                      </a:r>
                      <a:r>
                        <a:rPr lang="en-US" sz="2000" b="0" kern="1200" dirty="0" smtClean="0">
                          <a:solidFill>
                            <a:schemeClr val="tx1"/>
                          </a:solidFill>
                          <a:effectLst/>
                          <a:latin typeface="+mj-lt"/>
                          <a:ea typeface="+mn-ea"/>
                          <a:cs typeface="+mn-cs"/>
                        </a:rPr>
                        <a:t>t</a:t>
                      </a:r>
                      <a:r>
                        <a:rPr lang="en-US" sz="2000" b="0" kern="1200" baseline="0" dirty="0" smtClean="0">
                          <a:solidFill>
                            <a:schemeClr val="tx1"/>
                          </a:solidFill>
                          <a:effectLst/>
                          <a:latin typeface="+mj-lt"/>
                          <a:ea typeface="+mn-ea"/>
                          <a:cs typeface="+mn-cs"/>
                        </a:rPr>
                        <a:t> </a:t>
                      </a:r>
                      <a:r>
                        <a:rPr lang="en-US" sz="2000" dirty="0" smtClean="0">
                          <a:effectLst/>
                        </a:rPr>
                        <a:t>partitioned </a:t>
                      </a:r>
                      <a:r>
                        <a:rPr lang="en-US" sz="2000" dirty="0">
                          <a:effectLst/>
                        </a:rPr>
                        <a:t>to SOM</a:t>
                      </a:r>
                      <a:r>
                        <a:rPr lang="en-US" sz="2000" baseline="-25000" dirty="0">
                          <a:effectLst/>
                        </a:rPr>
                        <a:t>c</a:t>
                      </a: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2">
                  <a:txBody>
                    <a:bodyPr/>
                    <a:lstStyle/>
                    <a:p>
                      <a:pPr marL="0" marR="0">
                        <a:spcBef>
                          <a:spcPts val="0"/>
                        </a:spcBef>
                        <a:spcAft>
                          <a:spcPts val="0"/>
                        </a:spcAft>
                      </a:pPr>
                      <a:r>
                        <a:rPr lang="en-US" sz="2000" dirty="0">
                          <a:effectLst/>
                        </a:rPr>
                        <a:t>0.2×e</a:t>
                      </a:r>
                      <a:r>
                        <a:rPr lang="en-US" sz="2000" baseline="30000" dirty="0">
                          <a:effectLst/>
                        </a:rPr>
                        <a:t>(-2×fmet)</a:t>
                      </a:r>
                      <a:r>
                        <a:rPr lang="en-US" sz="2000" dirty="0">
                          <a:effectLst/>
                        </a:rPr>
                        <a:t>, 0.4×e</a:t>
                      </a:r>
                      <a:r>
                        <a:rPr lang="en-US" sz="2000" baseline="30000" dirty="0">
                          <a:effectLst/>
                        </a:rPr>
                        <a:t>(-3×fmet)</a:t>
                      </a:r>
                      <a:r>
                        <a:rPr lang="en-US" sz="2000" dirty="0">
                          <a:effectLst/>
                        </a:rPr>
                        <a:t> </a:t>
                      </a:r>
                      <a:r>
                        <a:rPr lang="en-US" sz="2000" baseline="30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gridSpan="2">
                  <a:txBody>
                    <a:bodyPr/>
                    <a:lstStyle/>
                    <a:p>
                      <a:pPr marL="0" marR="0">
                        <a:spcBef>
                          <a:spcPts val="0"/>
                        </a:spcBef>
                        <a:spcAft>
                          <a:spcPts val="0"/>
                        </a:spcAft>
                      </a:pP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0" marR="0" marT="0" marB="0" anchor="ctr"/>
                </a:tc>
                <a:tc hMerge="1">
                  <a:txBody>
                    <a:bodyPr/>
                    <a:lstStyle/>
                    <a:p>
                      <a:endParaRPr lang="en-US"/>
                    </a:p>
                  </a:txBody>
                  <a:tcPr/>
                </a:tc>
              </a:tr>
            </a:tbl>
          </a:graphicData>
        </a:graphic>
      </p:graphicFrame>
      <p:sp>
        <p:nvSpPr>
          <p:cNvPr id="13" name="Rectangle 261"/>
          <p:cNvSpPr>
            <a:spLocks noChangeArrowheads="1"/>
          </p:cNvSpPr>
          <p:nvPr/>
        </p:nvSpPr>
        <p:spPr bwMode="auto">
          <a:xfrm>
            <a:off x="-214794" y="16675607"/>
            <a:ext cx="16009103" cy="2923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112" tIns="914112" rIns="914112" bIns="914112" numCol="1" anchor="ctr" anchorCtr="0" compatLnSpc="1">
            <a:prstTxWarp prst="textNoShape">
              <a:avLst/>
            </a:prstTxWarp>
            <a:spAutoFit/>
          </a:bodyPr>
          <a:lstStyle>
            <a:lvl1pPr eaLnBrk="0" hangingPunct="0">
              <a:tabLst>
                <a:tab pos="515938" algn="l"/>
              </a:tabLst>
              <a:defRPr>
                <a:solidFill>
                  <a:schemeClr val="tx1"/>
                </a:solidFill>
                <a:latin typeface="Arial" panose="020B0604020202020204" pitchFamily="34" charset="0"/>
              </a:defRPr>
            </a:lvl1pPr>
            <a:lvl2pPr eaLnBrk="0" hangingPunct="0">
              <a:tabLst>
                <a:tab pos="515938" algn="l"/>
              </a:tabLst>
              <a:defRPr>
                <a:solidFill>
                  <a:schemeClr val="tx1"/>
                </a:solidFill>
                <a:latin typeface="Arial" panose="020B0604020202020204" pitchFamily="34" charset="0"/>
              </a:defRPr>
            </a:lvl2pPr>
            <a:lvl3pPr eaLnBrk="0" hangingPunct="0">
              <a:tabLst>
                <a:tab pos="515938" algn="l"/>
              </a:tabLst>
              <a:defRPr>
                <a:solidFill>
                  <a:schemeClr val="tx1"/>
                </a:solidFill>
                <a:latin typeface="Arial" panose="020B0604020202020204" pitchFamily="34" charset="0"/>
              </a:defRPr>
            </a:lvl3pPr>
            <a:lvl4pPr eaLnBrk="0" hangingPunct="0">
              <a:tabLst>
                <a:tab pos="515938" algn="l"/>
              </a:tabLst>
              <a:defRPr>
                <a:solidFill>
                  <a:schemeClr val="tx1"/>
                </a:solidFill>
                <a:latin typeface="Arial" panose="020B0604020202020204" pitchFamily="34" charset="0"/>
              </a:defRPr>
            </a:lvl4pPr>
            <a:lvl5pPr eaLnBrk="0" hangingPunct="0">
              <a:tabLst>
                <a:tab pos="515938" algn="l"/>
              </a:tabLst>
              <a:defRPr>
                <a:solidFill>
                  <a:schemeClr val="tx1"/>
                </a:solidFill>
                <a:latin typeface="Arial" panose="020B0604020202020204" pitchFamily="34" charset="0"/>
              </a:defRPr>
            </a:lvl5pPr>
            <a:lvl6pPr eaLnBrk="0" fontAlgn="base" hangingPunct="0">
              <a:spcBef>
                <a:spcPct val="0"/>
              </a:spcBef>
              <a:spcAft>
                <a:spcPct val="0"/>
              </a:spcAft>
              <a:tabLst>
                <a:tab pos="515938" algn="l"/>
              </a:tabLst>
              <a:defRPr>
                <a:solidFill>
                  <a:schemeClr val="tx1"/>
                </a:solidFill>
                <a:latin typeface="Arial" panose="020B0604020202020204" pitchFamily="34" charset="0"/>
              </a:defRPr>
            </a:lvl6pPr>
            <a:lvl7pPr eaLnBrk="0" fontAlgn="base" hangingPunct="0">
              <a:spcBef>
                <a:spcPct val="0"/>
              </a:spcBef>
              <a:spcAft>
                <a:spcPct val="0"/>
              </a:spcAft>
              <a:tabLst>
                <a:tab pos="515938" algn="l"/>
              </a:tabLst>
              <a:defRPr>
                <a:solidFill>
                  <a:schemeClr val="tx1"/>
                </a:solidFill>
                <a:latin typeface="Arial" panose="020B0604020202020204" pitchFamily="34" charset="0"/>
              </a:defRPr>
            </a:lvl7pPr>
            <a:lvl8pPr eaLnBrk="0" fontAlgn="base" hangingPunct="0">
              <a:spcBef>
                <a:spcPct val="0"/>
              </a:spcBef>
              <a:spcAft>
                <a:spcPct val="0"/>
              </a:spcAft>
              <a:tabLst>
                <a:tab pos="515938" algn="l"/>
              </a:tabLst>
              <a:defRPr>
                <a:solidFill>
                  <a:schemeClr val="tx1"/>
                </a:solidFill>
                <a:latin typeface="Arial" panose="020B0604020202020204" pitchFamily="34" charset="0"/>
              </a:defRPr>
            </a:lvl8pPr>
            <a:lvl9pPr eaLnBrk="0" fontAlgn="base" hangingPunct="0">
              <a:spcBef>
                <a:spcPct val="0"/>
              </a:spcBef>
              <a:spcAft>
                <a:spcPct val="0"/>
              </a:spcAft>
              <a:tabLst>
                <a:tab pos="51593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15938" algn="l"/>
              </a:tabLst>
            </a:pPr>
            <a:r>
              <a:rPr kumimoji="0" lang="en-US" altLang="en-US" sz="28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Model parameter descriptions, values, and units used </a:t>
            </a:r>
            <a:r>
              <a:rPr kumimoji="0" lang="en-US" altLang="en-US" sz="28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in</a:t>
            </a:r>
            <a:r>
              <a:rPr kumimoji="0" lang="en-US" altLang="en-US" sz="2800" b="0" i="0" u="none" strike="noStrike" cap="none" normalizeH="0" dirty="0" smtClean="0">
                <a:ln>
                  <a:noFill/>
                </a:ln>
                <a:solidFill>
                  <a:schemeClr val="tx1"/>
                </a:solidFill>
                <a:effectLst/>
                <a:ea typeface="Times New Roman" panose="02020603050405020304" pitchFamily="18" charset="0"/>
                <a:cs typeface="Arial" panose="020B0604020202020204" pitchFamily="34" charset="0"/>
              </a:rPr>
              <a:t> </a:t>
            </a:r>
            <a:r>
              <a:rPr kumimoji="0" lang="en-US" altLang="en-US" sz="28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MIMICS.  </a:t>
            </a:r>
            <a:endParaRPr kumimoji="0" lang="en-US" altLang="en-US" sz="2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15938" algn="l"/>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tab pos="515938" algn="l"/>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r>
            <a:b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b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4" name="TextBox 13"/>
          <p:cNvSpPr txBox="1"/>
          <p:nvPr/>
        </p:nvSpPr>
        <p:spPr>
          <a:xfrm>
            <a:off x="781791" y="25814576"/>
            <a:ext cx="14675070" cy="3683060"/>
          </a:xfrm>
          <a:prstGeom prst="rect">
            <a:avLst/>
          </a:prstGeom>
          <a:noFill/>
        </p:spPr>
        <p:txBody>
          <a:bodyPr wrap="square" rtlCol="0">
            <a:spAutoFit/>
          </a:bodyPr>
          <a:lstStyle/>
          <a:p>
            <a:pPr lvl="0" eaLnBrk="0" hangingPunct="0">
              <a:tabLst>
                <a:tab pos="515938" algn="l"/>
              </a:tabLst>
            </a:pPr>
            <a:endParaRPr lang="en-US" altLang="en-US" sz="2000" baseline="30000" dirty="0" smtClean="0">
              <a:latin typeface="+mj-lt"/>
              <a:ea typeface="Times New Roman" panose="02020603050405020304" pitchFamily="18" charset="0"/>
              <a:cs typeface="Arial" panose="020B0604020202020204" pitchFamily="34" charset="0"/>
            </a:endParaRPr>
          </a:p>
          <a:p>
            <a:pPr lvl="0" eaLnBrk="0" hangingPunct="0">
              <a:tabLst>
                <a:tab pos="515938" algn="l"/>
              </a:tabLst>
            </a:pPr>
            <a:r>
              <a:rPr lang="en-US" altLang="en-US" sz="2000" dirty="0" smtClean="0">
                <a:latin typeface="+mj-lt"/>
                <a:ea typeface="Times New Roman" panose="02020603050405020304" pitchFamily="18" charset="0"/>
                <a:cs typeface="Arial" panose="020B0604020202020204" pitchFamily="34" charset="0"/>
              </a:rPr>
              <a:t>LIT</a:t>
            </a:r>
            <a:r>
              <a:rPr lang="en-US" altLang="en-US" sz="2000" baseline="-25000" dirty="0">
                <a:latin typeface="+mj-lt"/>
                <a:ea typeface="Times New Roman" panose="02020603050405020304" pitchFamily="18" charset="0"/>
                <a:cs typeface="Arial" panose="020B0604020202020204" pitchFamily="34" charset="0"/>
              </a:rPr>
              <a:t>m</a:t>
            </a:r>
            <a:r>
              <a:rPr lang="en-US" altLang="en-US" sz="2000" dirty="0" smtClean="0">
                <a:latin typeface="+mj-lt"/>
                <a:ea typeface="Times New Roman" panose="02020603050405020304" pitchFamily="18" charset="0"/>
                <a:cs typeface="Arial" panose="020B0604020202020204" pitchFamily="34" charset="0"/>
              </a:rPr>
              <a:t>, LIT</a:t>
            </a:r>
            <a:r>
              <a:rPr lang="en-US" altLang="en-US" sz="2000" baseline="-25000" dirty="0" smtClean="0">
                <a:latin typeface="+mj-lt"/>
                <a:ea typeface="Times New Roman" panose="02020603050405020304" pitchFamily="18" charset="0"/>
                <a:cs typeface="Arial" panose="020B0604020202020204" pitchFamily="34" charset="0"/>
              </a:rPr>
              <a:t>s</a:t>
            </a:r>
            <a:r>
              <a:rPr lang="en-US" altLang="en-US" sz="2000" dirty="0" smtClean="0">
                <a:latin typeface="+mj-lt"/>
                <a:ea typeface="Times New Roman" panose="02020603050405020304" pitchFamily="18" charset="0"/>
                <a:cs typeface="Arial" panose="020B0604020202020204" pitchFamily="34" charset="0"/>
              </a:rPr>
              <a:t>: metabolic and structural litter. MIC</a:t>
            </a:r>
            <a:r>
              <a:rPr lang="en-US" altLang="en-US" sz="2000" baseline="-25000" dirty="0">
                <a:latin typeface="+mj-lt"/>
                <a:ea typeface="Times New Roman" panose="02020603050405020304" pitchFamily="18" charset="0"/>
                <a:cs typeface="Arial" panose="020B0604020202020204" pitchFamily="34" charset="0"/>
              </a:rPr>
              <a:t>r</a:t>
            </a:r>
            <a:r>
              <a:rPr lang="en-US" altLang="en-US" sz="2000" dirty="0" smtClean="0">
                <a:latin typeface="+mj-lt"/>
                <a:ea typeface="Times New Roman" panose="02020603050405020304" pitchFamily="18" charset="0"/>
                <a:cs typeface="Arial" panose="020B0604020202020204" pitchFamily="34" charset="0"/>
              </a:rPr>
              <a:t>, MIC</a:t>
            </a:r>
            <a:r>
              <a:rPr lang="en-US" altLang="en-US" sz="2000" baseline="-25000" dirty="0">
                <a:latin typeface="+mj-lt"/>
                <a:ea typeface="Times New Roman" panose="02020603050405020304" pitchFamily="18" charset="0"/>
                <a:cs typeface="Arial" panose="020B0604020202020204" pitchFamily="34" charset="0"/>
              </a:rPr>
              <a:t>k</a:t>
            </a:r>
            <a:r>
              <a:rPr lang="en-US" altLang="en-US" sz="2000" dirty="0" smtClean="0">
                <a:latin typeface="+mj-lt"/>
                <a:ea typeface="Times New Roman" panose="02020603050405020304" pitchFamily="18" charset="0"/>
                <a:cs typeface="Arial" panose="020B0604020202020204" pitchFamily="34" charset="0"/>
              </a:rPr>
              <a:t>: r vs k selected microbial communities. SOM</a:t>
            </a:r>
            <a:r>
              <a:rPr lang="en-US" altLang="en-US" sz="2000" baseline="-25000" dirty="0">
                <a:latin typeface="+mj-lt"/>
                <a:ea typeface="Times New Roman" panose="02020603050405020304" pitchFamily="18" charset="0"/>
                <a:cs typeface="Arial" panose="020B0604020202020204" pitchFamily="34" charset="0"/>
              </a:rPr>
              <a:t>p</a:t>
            </a:r>
            <a:r>
              <a:rPr lang="en-US" altLang="en-US" sz="2000" dirty="0" smtClean="0">
                <a:latin typeface="+mj-lt"/>
                <a:ea typeface="Times New Roman" panose="02020603050405020304" pitchFamily="18" charset="0"/>
                <a:cs typeface="Arial" panose="020B0604020202020204" pitchFamily="34" charset="0"/>
              </a:rPr>
              <a:t>, SOM</a:t>
            </a:r>
            <a:r>
              <a:rPr lang="en-US" altLang="en-US" sz="2000" baseline="-25000" dirty="0">
                <a:latin typeface="+mj-lt"/>
                <a:ea typeface="Times New Roman" panose="02020603050405020304" pitchFamily="18" charset="0"/>
                <a:cs typeface="Arial" panose="020B0604020202020204" pitchFamily="34" charset="0"/>
              </a:rPr>
              <a:t>a</a:t>
            </a:r>
            <a:r>
              <a:rPr lang="en-US" altLang="en-US" sz="2000" dirty="0" smtClean="0">
                <a:latin typeface="+mj-lt"/>
                <a:ea typeface="Times New Roman" panose="02020603050405020304" pitchFamily="18" charset="0"/>
                <a:cs typeface="Arial" panose="020B0604020202020204" pitchFamily="34" charset="0"/>
              </a:rPr>
              <a:t>, SOM</a:t>
            </a:r>
            <a:r>
              <a:rPr lang="en-US" altLang="en-US" sz="2000" baseline="-25000" dirty="0" smtClean="0">
                <a:latin typeface="+mj-lt"/>
                <a:ea typeface="Times New Roman" panose="02020603050405020304" pitchFamily="18" charset="0"/>
                <a:cs typeface="Arial" panose="020B0604020202020204" pitchFamily="34" charset="0"/>
              </a:rPr>
              <a:t>c</a:t>
            </a:r>
            <a:r>
              <a:rPr lang="en-US" altLang="en-US" sz="2000" dirty="0" smtClean="0">
                <a:latin typeface="+mj-lt"/>
                <a:ea typeface="Times New Roman" panose="02020603050405020304" pitchFamily="18" charset="0"/>
                <a:cs typeface="Arial" panose="020B0604020202020204" pitchFamily="34" charset="0"/>
              </a:rPr>
              <a:t>: physically protected, active, and chemically protected soil C pools</a:t>
            </a:r>
            <a:endParaRPr lang="en-US" altLang="en-US" sz="2000" dirty="0">
              <a:latin typeface="+mj-lt"/>
              <a:ea typeface="Times New Roman" panose="02020603050405020304" pitchFamily="18" charset="0"/>
              <a:cs typeface="Arial" panose="020B0604020202020204" pitchFamily="34" charset="0"/>
            </a:endParaRPr>
          </a:p>
          <a:p>
            <a:pPr lvl="0" eaLnBrk="0" hangingPunct="0">
              <a:tabLst>
                <a:tab pos="515938" algn="l"/>
              </a:tabLst>
            </a:pPr>
            <a:r>
              <a:rPr lang="en-US" altLang="en-US" sz="2000" baseline="30000" dirty="0" smtClean="0">
                <a:latin typeface="+mj-lt"/>
                <a:ea typeface="Times New Roman" panose="02020603050405020304" pitchFamily="18" charset="0"/>
                <a:cs typeface="Arial" panose="020B0604020202020204" pitchFamily="34" charset="0"/>
              </a:rPr>
              <a:t>§</a:t>
            </a:r>
            <a:r>
              <a:rPr lang="en-US" altLang="en-US" sz="2000" dirty="0">
                <a:latin typeface="+mj-lt"/>
                <a:ea typeface="Times New Roman" panose="02020603050405020304" pitchFamily="18" charset="0"/>
                <a:cs typeface="Arial" panose="020B0604020202020204" pitchFamily="34" charset="0"/>
              </a:rPr>
              <a:t>For metabolic litter inputs entering SOM</a:t>
            </a:r>
            <a:r>
              <a:rPr lang="en-US" altLang="en-US" sz="2000" baseline="-30000" dirty="0">
                <a:latin typeface="+mj-lt"/>
                <a:ea typeface="Times New Roman" panose="02020603050405020304" pitchFamily="18" charset="0"/>
                <a:cs typeface="Arial" panose="020B0604020202020204" pitchFamily="34" charset="0"/>
              </a:rPr>
              <a:t>p</a:t>
            </a:r>
            <a:r>
              <a:rPr lang="en-US" altLang="en-US" sz="2000" dirty="0">
                <a:latin typeface="+mj-lt"/>
                <a:ea typeface="Times New Roman" panose="02020603050405020304" pitchFamily="18" charset="0"/>
                <a:cs typeface="Arial" panose="020B0604020202020204" pitchFamily="34" charset="0"/>
              </a:rPr>
              <a:t> &amp; structural litter inputs entering SOM</a:t>
            </a:r>
            <a:r>
              <a:rPr lang="en-US" altLang="en-US" sz="2000" baseline="-30000" dirty="0">
                <a:latin typeface="+mj-lt"/>
                <a:ea typeface="Times New Roman" panose="02020603050405020304" pitchFamily="18" charset="0"/>
                <a:cs typeface="Arial" panose="020B0604020202020204" pitchFamily="34" charset="0"/>
              </a:rPr>
              <a:t>c</a:t>
            </a:r>
            <a:r>
              <a:rPr lang="en-US" altLang="en-US" sz="2000" dirty="0">
                <a:latin typeface="+mj-lt"/>
                <a:ea typeface="Times New Roman" panose="02020603050405020304" pitchFamily="18" charset="0"/>
                <a:cs typeface="Arial" panose="020B0604020202020204" pitchFamily="34" charset="0"/>
              </a:rPr>
              <a:t>, respectively</a:t>
            </a:r>
            <a:endParaRPr lang="en-US" altLang="en-US" sz="2000" dirty="0">
              <a:latin typeface="+mj-lt"/>
            </a:endParaRPr>
          </a:p>
          <a:p>
            <a:pPr lvl="0" eaLnBrk="0" hangingPunct="0">
              <a:tabLst>
                <a:tab pos="515938" algn="l"/>
              </a:tabLst>
            </a:pPr>
            <a:r>
              <a:rPr lang="en-US" altLang="en-US" sz="2000" baseline="30000" dirty="0">
                <a:latin typeface="+mj-lt"/>
                <a:ea typeface="Times New Roman" panose="02020603050405020304" pitchFamily="18" charset="0"/>
                <a:cs typeface="Arial" panose="020B0604020202020204" pitchFamily="34" charset="0"/>
              </a:rPr>
              <a:t>#</a:t>
            </a:r>
            <a:r>
              <a:rPr lang="en-US" altLang="en-US" sz="2000" dirty="0">
                <a:latin typeface="+mj-lt"/>
                <a:ea typeface="Times New Roman" panose="02020603050405020304" pitchFamily="18" charset="0"/>
                <a:cs typeface="Arial" panose="020B0604020202020204" pitchFamily="34" charset="0"/>
              </a:rPr>
              <a:t>From observations in German et al. (2012), as used in Wieder et al. (2013).</a:t>
            </a:r>
            <a:endParaRPr lang="en-US" altLang="en-US" sz="2000" dirty="0">
              <a:latin typeface="+mj-lt"/>
            </a:endParaRPr>
          </a:p>
          <a:p>
            <a:pPr lvl="0" eaLnBrk="0" hangingPunct="0">
              <a:tabLst>
                <a:tab pos="515938" algn="l"/>
              </a:tabLst>
            </a:pPr>
            <a:r>
              <a:rPr lang="en-US" altLang="en-US" sz="2000" b="1" baseline="30000" dirty="0">
                <a:solidFill>
                  <a:srgbClr val="000000"/>
                </a:solidFill>
                <a:latin typeface="+mj-lt"/>
                <a:ea typeface="Times New Roman" panose="02020603050405020304" pitchFamily="18" charset="0"/>
                <a:cs typeface="Arial" panose="020B0604020202020204" pitchFamily="34" charset="0"/>
              </a:rPr>
              <a:t>*</a:t>
            </a:r>
            <a:r>
              <a:rPr lang="en-US" altLang="en-US" sz="2000" dirty="0">
                <a:latin typeface="+mj-lt"/>
                <a:ea typeface="Times New Roman" panose="02020603050405020304" pitchFamily="18" charset="0"/>
                <a:cs typeface="Arial" panose="020B0604020202020204" pitchFamily="34" charset="0"/>
              </a:rPr>
              <a:t>For LIT</a:t>
            </a:r>
            <a:r>
              <a:rPr lang="en-US" altLang="en-US" sz="2000" baseline="-30000" dirty="0">
                <a:latin typeface="+mj-lt"/>
                <a:ea typeface="Times New Roman" panose="02020603050405020304" pitchFamily="18" charset="0"/>
                <a:cs typeface="Arial" panose="020B0604020202020204" pitchFamily="34" charset="0"/>
              </a:rPr>
              <a:t>m</a:t>
            </a:r>
            <a:r>
              <a:rPr lang="en-US" altLang="en-US" sz="2000" dirty="0">
                <a:latin typeface="+mj-lt"/>
                <a:ea typeface="Times New Roman" panose="02020603050405020304" pitchFamily="18" charset="0"/>
                <a:cs typeface="Arial" panose="020B0604020202020204" pitchFamily="34" charset="0"/>
              </a:rPr>
              <a:t>, LIT</a:t>
            </a:r>
            <a:r>
              <a:rPr lang="en-US" altLang="en-US" sz="2000" baseline="-30000" dirty="0">
                <a:latin typeface="+mj-lt"/>
                <a:ea typeface="Times New Roman" panose="02020603050405020304" pitchFamily="18" charset="0"/>
                <a:cs typeface="Arial" panose="020B0604020202020204" pitchFamily="34" charset="0"/>
              </a:rPr>
              <a:t>s</a:t>
            </a:r>
            <a:r>
              <a:rPr lang="en-US" altLang="en-US" sz="2000" dirty="0">
                <a:latin typeface="+mj-lt"/>
                <a:ea typeface="Times New Roman" panose="02020603050405020304" pitchFamily="18" charset="0"/>
                <a:cs typeface="Arial" panose="020B0604020202020204" pitchFamily="34" charset="0"/>
              </a:rPr>
              <a:t>, SOM</a:t>
            </a:r>
            <a:r>
              <a:rPr lang="en-US" altLang="en-US" sz="2000" baseline="-30000" dirty="0">
                <a:latin typeface="+mj-lt"/>
                <a:ea typeface="Times New Roman" panose="02020603050405020304" pitchFamily="18" charset="0"/>
                <a:cs typeface="Arial" panose="020B0604020202020204" pitchFamily="34" charset="0"/>
              </a:rPr>
              <a:t>p</a:t>
            </a:r>
            <a:r>
              <a:rPr lang="en-US" altLang="en-US" sz="2000" dirty="0">
                <a:latin typeface="+mj-lt"/>
                <a:ea typeface="Times New Roman" panose="02020603050405020304" pitchFamily="18" charset="0"/>
                <a:cs typeface="Arial" panose="020B0604020202020204" pitchFamily="34" charset="0"/>
              </a:rPr>
              <a:t>, and SOM</a:t>
            </a:r>
            <a:r>
              <a:rPr lang="en-US" altLang="en-US" sz="2000" baseline="-30000" dirty="0">
                <a:latin typeface="+mj-lt"/>
                <a:ea typeface="Times New Roman" panose="02020603050405020304" pitchFamily="18" charset="0"/>
                <a:cs typeface="Arial" panose="020B0604020202020204" pitchFamily="34" charset="0"/>
              </a:rPr>
              <a:t>c</a:t>
            </a:r>
            <a:r>
              <a:rPr lang="en-US" altLang="en-US" sz="2000" dirty="0">
                <a:latin typeface="+mj-lt"/>
                <a:ea typeface="Times New Roman" panose="02020603050405020304" pitchFamily="18" charset="0"/>
                <a:cs typeface="Arial" panose="020B0604020202020204" pitchFamily="34" charset="0"/>
              </a:rPr>
              <a:t> fluxes entering MIC</a:t>
            </a:r>
            <a:r>
              <a:rPr lang="en-US" altLang="en-US" sz="2000" baseline="-30000" dirty="0">
                <a:latin typeface="+mj-lt"/>
                <a:ea typeface="Times New Roman" panose="02020603050405020304" pitchFamily="18" charset="0"/>
                <a:cs typeface="Arial" panose="020B0604020202020204" pitchFamily="34" charset="0"/>
              </a:rPr>
              <a:t>r</a:t>
            </a:r>
            <a:r>
              <a:rPr lang="en-US" altLang="en-US" sz="2000" dirty="0">
                <a:latin typeface="+mj-lt"/>
                <a:ea typeface="Times New Roman" panose="02020603050405020304" pitchFamily="18" charset="0"/>
                <a:cs typeface="Arial" panose="020B0604020202020204" pitchFamily="34" charset="0"/>
              </a:rPr>
              <a:t>, respectively.</a:t>
            </a:r>
            <a:endParaRPr lang="en-US" altLang="en-US" sz="2000" dirty="0">
              <a:latin typeface="+mj-lt"/>
            </a:endParaRPr>
          </a:p>
          <a:p>
            <a:pPr lvl="0" eaLnBrk="0" hangingPunct="0">
              <a:tabLst>
                <a:tab pos="515938" algn="l"/>
              </a:tabLst>
            </a:pPr>
            <a:r>
              <a:rPr lang="en-US" altLang="en-US" sz="2000" b="1" baseline="30000" dirty="0">
                <a:solidFill>
                  <a:srgbClr val="000000"/>
                </a:solidFill>
                <a:latin typeface="+mj-lt"/>
                <a:ea typeface="Times New Roman" panose="02020603050405020304" pitchFamily="18" charset="0"/>
                <a:cs typeface="Arial" panose="020B0604020202020204" pitchFamily="34" charset="0"/>
              </a:rPr>
              <a:t>¶</a:t>
            </a:r>
            <a:r>
              <a:rPr lang="en-US" altLang="en-US" sz="2000" dirty="0">
                <a:latin typeface="+mj-lt"/>
                <a:ea typeface="Times New Roman" panose="02020603050405020304" pitchFamily="18" charset="0"/>
                <a:cs typeface="Arial" panose="020B0604020202020204" pitchFamily="34" charset="0"/>
              </a:rPr>
              <a:t>For LIT</a:t>
            </a:r>
            <a:r>
              <a:rPr lang="en-US" altLang="en-US" sz="2000" baseline="-30000" dirty="0">
                <a:latin typeface="+mj-lt"/>
                <a:ea typeface="Times New Roman" panose="02020603050405020304" pitchFamily="18" charset="0"/>
                <a:cs typeface="Arial" panose="020B0604020202020204" pitchFamily="34" charset="0"/>
              </a:rPr>
              <a:t>m</a:t>
            </a:r>
            <a:r>
              <a:rPr lang="en-US" altLang="en-US" sz="2000" dirty="0">
                <a:latin typeface="+mj-lt"/>
                <a:ea typeface="Times New Roman" panose="02020603050405020304" pitchFamily="18" charset="0"/>
                <a:cs typeface="Arial" panose="020B0604020202020204" pitchFamily="34" charset="0"/>
              </a:rPr>
              <a:t>, LIT</a:t>
            </a:r>
            <a:r>
              <a:rPr lang="en-US" altLang="en-US" sz="2000" baseline="-30000" dirty="0">
                <a:latin typeface="+mj-lt"/>
                <a:ea typeface="Times New Roman" panose="02020603050405020304" pitchFamily="18" charset="0"/>
                <a:cs typeface="Arial" panose="020B0604020202020204" pitchFamily="34" charset="0"/>
              </a:rPr>
              <a:t>s</a:t>
            </a:r>
            <a:r>
              <a:rPr lang="en-US" altLang="en-US" sz="2000" dirty="0">
                <a:latin typeface="+mj-lt"/>
                <a:ea typeface="Times New Roman" panose="02020603050405020304" pitchFamily="18" charset="0"/>
                <a:cs typeface="Arial" panose="020B0604020202020204" pitchFamily="34" charset="0"/>
              </a:rPr>
              <a:t>, SOM</a:t>
            </a:r>
            <a:r>
              <a:rPr lang="en-US" altLang="en-US" sz="2000" baseline="-30000" dirty="0">
                <a:latin typeface="+mj-lt"/>
                <a:ea typeface="Times New Roman" panose="02020603050405020304" pitchFamily="18" charset="0"/>
                <a:cs typeface="Arial" panose="020B0604020202020204" pitchFamily="34" charset="0"/>
              </a:rPr>
              <a:t>p</a:t>
            </a:r>
            <a:r>
              <a:rPr lang="en-US" altLang="en-US" sz="2000" dirty="0">
                <a:latin typeface="+mj-lt"/>
                <a:ea typeface="Times New Roman" panose="02020603050405020304" pitchFamily="18" charset="0"/>
                <a:cs typeface="Arial" panose="020B0604020202020204" pitchFamily="34" charset="0"/>
              </a:rPr>
              <a:t>, and SOM</a:t>
            </a:r>
            <a:r>
              <a:rPr lang="en-US" altLang="en-US" sz="2000" baseline="-30000" dirty="0">
                <a:latin typeface="+mj-lt"/>
                <a:ea typeface="Times New Roman" panose="02020603050405020304" pitchFamily="18" charset="0"/>
                <a:cs typeface="Arial" panose="020B0604020202020204" pitchFamily="34" charset="0"/>
              </a:rPr>
              <a:t>c</a:t>
            </a:r>
            <a:r>
              <a:rPr lang="en-US" altLang="en-US" sz="2000" dirty="0">
                <a:latin typeface="+mj-lt"/>
                <a:ea typeface="Times New Roman" panose="02020603050405020304" pitchFamily="18" charset="0"/>
                <a:cs typeface="Arial" panose="020B0604020202020204" pitchFamily="34" charset="0"/>
              </a:rPr>
              <a:t>, fluxes entering MIC</a:t>
            </a:r>
            <a:r>
              <a:rPr lang="en-US" altLang="en-US" sz="2000" baseline="-30000" dirty="0">
                <a:latin typeface="+mj-lt"/>
                <a:ea typeface="Times New Roman" panose="02020603050405020304" pitchFamily="18" charset="0"/>
                <a:cs typeface="Arial" panose="020B0604020202020204" pitchFamily="34" charset="0"/>
              </a:rPr>
              <a:t>K</a:t>
            </a:r>
            <a:r>
              <a:rPr lang="en-US" altLang="en-US" sz="2000" dirty="0">
                <a:latin typeface="+mj-lt"/>
                <a:ea typeface="Times New Roman" panose="02020603050405020304" pitchFamily="18" charset="0"/>
                <a:cs typeface="Arial" panose="020B0604020202020204" pitchFamily="34" charset="0"/>
              </a:rPr>
              <a:t>, respectively.</a:t>
            </a:r>
            <a:endParaRPr lang="en-US" altLang="en-US" sz="2000" dirty="0">
              <a:latin typeface="+mj-lt"/>
            </a:endParaRPr>
          </a:p>
          <a:p>
            <a:pPr lvl="0" eaLnBrk="0" hangingPunct="0">
              <a:tabLst>
                <a:tab pos="515938" algn="l"/>
              </a:tabLst>
            </a:pPr>
            <a:r>
              <a:rPr lang="en-US" altLang="en-US" sz="2000" baseline="30000" dirty="0">
                <a:latin typeface="+mj-lt"/>
                <a:ea typeface="Times New Roman" panose="02020603050405020304" pitchFamily="18" charset="0"/>
                <a:cs typeface="Arial" panose="020B0604020202020204" pitchFamily="34" charset="0"/>
              </a:rPr>
              <a:t>§§ </a:t>
            </a:r>
            <a:r>
              <a:rPr lang="en-US" altLang="en-US" sz="2000" dirty="0">
                <a:latin typeface="+mj-lt"/>
                <a:ea typeface="Times New Roman" panose="02020603050405020304" pitchFamily="18" charset="0"/>
                <a:cs typeface="Arial" panose="020B0604020202020204" pitchFamily="34" charset="0"/>
              </a:rPr>
              <a:t>Used to calculate all K</a:t>
            </a:r>
            <a:r>
              <a:rPr lang="en-US" altLang="en-US" sz="2000" baseline="-30000" dirty="0">
                <a:latin typeface="+mj-lt"/>
                <a:ea typeface="Times New Roman" panose="02020603050405020304" pitchFamily="18" charset="0"/>
                <a:cs typeface="Arial" panose="020B0604020202020204" pitchFamily="34" charset="0"/>
              </a:rPr>
              <a:t>m</a:t>
            </a:r>
            <a:r>
              <a:rPr lang="en-US" altLang="en-US" sz="2000" dirty="0">
                <a:latin typeface="+mj-lt"/>
                <a:ea typeface="Times New Roman" panose="02020603050405020304" pitchFamily="18" charset="0"/>
                <a:cs typeface="Arial" panose="020B0604020202020204" pitchFamily="34" charset="0"/>
              </a:rPr>
              <a:t> values, except for LIT</a:t>
            </a:r>
            <a:r>
              <a:rPr lang="en-US" altLang="en-US" sz="2000" baseline="-30000" dirty="0">
                <a:latin typeface="+mj-lt"/>
                <a:ea typeface="Times New Roman" panose="02020603050405020304" pitchFamily="18" charset="0"/>
                <a:cs typeface="Arial" panose="020B0604020202020204" pitchFamily="34" charset="0"/>
              </a:rPr>
              <a:t>s</a:t>
            </a:r>
            <a:r>
              <a:rPr lang="en-US" altLang="en-US" sz="2000" dirty="0">
                <a:latin typeface="+mj-lt"/>
                <a:ea typeface="Times New Roman" panose="02020603050405020304" pitchFamily="18" charset="0"/>
                <a:cs typeface="Arial" panose="020B0604020202020204" pitchFamily="34" charset="0"/>
              </a:rPr>
              <a:t> entering MIC</a:t>
            </a:r>
            <a:r>
              <a:rPr lang="en-US" altLang="en-US" sz="2000" baseline="-30000" dirty="0">
                <a:latin typeface="+mj-lt"/>
                <a:ea typeface="Times New Roman" panose="02020603050405020304" pitchFamily="18" charset="0"/>
                <a:cs typeface="Arial" panose="020B0604020202020204" pitchFamily="34" charset="0"/>
              </a:rPr>
              <a:t>r </a:t>
            </a:r>
            <a:r>
              <a:rPr lang="en-US" altLang="en-US" sz="2000" dirty="0">
                <a:latin typeface="+mj-lt"/>
                <a:ea typeface="Times New Roman" panose="02020603050405020304" pitchFamily="18" charset="0"/>
                <a:cs typeface="Arial" panose="020B0604020202020204" pitchFamily="34" charset="0"/>
              </a:rPr>
              <a:t>&amp;</a:t>
            </a:r>
            <a:r>
              <a:rPr lang="en-US" altLang="en-US" sz="2000" baseline="-30000" dirty="0">
                <a:latin typeface="+mj-lt"/>
                <a:ea typeface="Times New Roman" panose="02020603050405020304" pitchFamily="18" charset="0"/>
                <a:cs typeface="Arial" panose="020B0604020202020204" pitchFamily="34" charset="0"/>
              </a:rPr>
              <a:t> </a:t>
            </a:r>
            <a:r>
              <a:rPr lang="en-US" altLang="en-US" sz="2000" dirty="0">
                <a:latin typeface="+mj-lt"/>
                <a:ea typeface="Times New Roman" panose="02020603050405020304" pitchFamily="18" charset="0"/>
                <a:cs typeface="Arial" panose="020B0604020202020204" pitchFamily="34" charset="0"/>
              </a:rPr>
              <a:t>MIC</a:t>
            </a:r>
            <a:r>
              <a:rPr lang="en-US" altLang="en-US" sz="2000" baseline="-30000" dirty="0">
                <a:latin typeface="+mj-lt"/>
                <a:ea typeface="Times New Roman" panose="02020603050405020304" pitchFamily="18" charset="0"/>
                <a:cs typeface="Arial" panose="020B0604020202020204" pitchFamily="34" charset="0"/>
              </a:rPr>
              <a:t>K</a:t>
            </a:r>
            <a:r>
              <a:rPr lang="en-US" altLang="en-US" sz="2000" dirty="0">
                <a:latin typeface="+mj-lt"/>
                <a:ea typeface="Times New Roman" panose="02020603050405020304" pitchFamily="18" charset="0"/>
                <a:cs typeface="Arial" panose="020B0604020202020204" pitchFamily="34" charset="0"/>
              </a:rPr>
              <a:t>, which used 0.027 </a:t>
            </a:r>
            <a:endParaRPr lang="en-US" altLang="en-US" sz="2000" dirty="0">
              <a:latin typeface="+mj-lt"/>
            </a:endParaRPr>
          </a:p>
          <a:p>
            <a:pPr lvl="0" eaLnBrk="0" hangingPunct="0">
              <a:tabLst>
                <a:tab pos="515938" algn="l"/>
              </a:tabLst>
            </a:pPr>
            <a:r>
              <a:rPr lang="en-US" altLang="en-US" sz="2000" baseline="30000" dirty="0">
                <a:latin typeface="+mj-lt"/>
                <a:ea typeface="Times New Roman" panose="02020603050405020304" pitchFamily="18" charset="0"/>
                <a:cs typeface="Arial" panose="020B0604020202020204" pitchFamily="34" charset="0"/>
              </a:rPr>
              <a:t>##</a:t>
            </a:r>
            <a:r>
              <a:rPr lang="en-US" altLang="en-US" sz="2000" dirty="0">
                <a:latin typeface="+mj-lt"/>
                <a:ea typeface="Times New Roman" panose="02020603050405020304" pitchFamily="18" charset="0"/>
                <a:cs typeface="Arial" panose="020B0604020202020204" pitchFamily="34" charset="0"/>
              </a:rPr>
              <a:t>For C leaving LIT</a:t>
            </a:r>
            <a:r>
              <a:rPr lang="en-US" altLang="en-US" sz="2000" baseline="-30000" dirty="0">
                <a:latin typeface="+mj-lt"/>
                <a:ea typeface="Times New Roman" panose="02020603050405020304" pitchFamily="18" charset="0"/>
                <a:cs typeface="Arial" panose="020B0604020202020204" pitchFamily="34" charset="0"/>
              </a:rPr>
              <a:t>m</a:t>
            </a:r>
            <a:r>
              <a:rPr lang="en-US" altLang="en-US" sz="2000" dirty="0">
                <a:latin typeface="+mj-lt"/>
                <a:ea typeface="Times New Roman" panose="02020603050405020304" pitchFamily="18" charset="0"/>
                <a:cs typeface="Arial" panose="020B0604020202020204" pitchFamily="34" charset="0"/>
              </a:rPr>
              <a:t>, SOM</a:t>
            </a:r>
            <a:r>
              <a:rPr lang="en-US" altLang="en-US" sz="2000" baseline="-30000" dirty="0">
                <a:latin typeface="+mj-lt"/>
                <a:ea typeface="Times New Roman" panose="02020603050405020304" pitchFamily="18" charset="0"/>
                <a:cs typeface="Arial" panose="020B0604020202020204" pitchFamily="34" charset="0"/>
              </a:rPr>
              <a:t>p</a:t>
            </a:r>
            <a:r>
              <a:rPr lang="en-US" altLang="en-US" sz="2000" dirty="0">
                <a:latin typeface="+mj-lt"/>
                <a:ea typeface="Times New Roman" panose="02020603050405020304" pitchFamily="18" charset="0"/>
                <a:cs typeface="Arial" panose="020B0604020202020204" pitchFamily="34" charset="0"/>
              </a:rPr>
              <a:t>, LIT</a:t>
            </a:r>
            <a:r>
              <a:rPr lang="en-US" altLang="en-US" sz="2000" baseline="-30000" dirty="0">
                <a:latin typeface="+mj-lt"/>
                <a:ea typeface="Times New Roman" panose="02020603050405020304" pitchFamily="18" charset="0"/>
                <a:cs typeface="Arial" panose="020B0604020202020204" pitchFamily="34" charset="0"/>
              </a:rPr>
              <a:t>s</a:t>
            </a:r>
            <a:r>
              <a:rPr lang="en-US" altLang="en-US" sz="2000" dirty="0">
                <a:latin typeface="+mj-lt"/>
                <a:ea typeface="Times New Roman" panose="02020603050405020304" pitchFamily="18" charset="0"/>
                <a:cs typeface="Arial" panose="020B0604020202020204" pitchFamily="34" charset="0"/>
              </a:rPr>
              <a:t> &amp; SOM</a:t>
            </a:r>
            <a:r>
              <a:rPr lang="en-US" altLang="en-US" sz="2000" baseline="-30000" dirty="0">
                <a:latin typeface="+mj-lt"/>
                <a:ea typeface="Times New Roman" panose="02020603050405020304" pitchFamily="18" charset="0"/>
                <a:cs typeface="Arial" panose="020B0604020202020204" pitchFamily="34" charset="0"/>
              </a:rPr>
              <a:t>c</a:t>
            </a:r>
            <a:r>
              <a:rPr lang="en-US" altLang="en-US" sz="2000" dirty="0">
                <a:latin typeface="+mj-lt"/>
                <a:ea typeface="Times New Roman" panose="02020603050405020304" pitchFamily="18" charset="0"/>
                <a:cs typeface="Arial" panose="020B0604020202020204" pitchFamily="34" charset="0"/>
              </a:rPr>
              <a:t>, respectively.</a:t>
            </a:r>
            <a:endParaRPr lang="en-US" altLang="en-US" sz="2000" dirty="0">
              <a:latin typeface="+mj-lt"/>
            </a:endParaRPr>
          </a:p>
          <a:p>
            <a:pPr lvl="0" eaLnBrk="0" hangingPunct="0">
              <a:tabLst>
                <a:tab pos="515938" algn="l"/>
              </a:tabLst>
            </a:pPr>
            <a:r>
              <a:rPr lang="en-US" altLang="en-US" sz="2000" baseline="30000" dirty="0">
                <a:latin typeface="+mj-lt"/>
                <a:ea typeface="Times New Roman" panose="02020603050405020304" pitchFamily="18" charset="0"/>
                <a:cs typeface="Arial" panose="020B0604020202020204" pitchFamily="34" charset="0"/>
              </a:rPr>
              <a:t>**</a:t>
            </a:r>
            <a:r>
              <a:rPr lang="en-US" altLang="en-US" sz="2000" dirty="0">
                <a:latin typeface="+mj-lt"/>
                <a:ea typeface="Times New Roman" panose="02020603050405020304" pitchFamily="18" charset="0"/>
                <a:cs typeface="Arial" panose="020B0604020202020204" pitchFamily="34" charset="0"/>
              </a:rPr>
              <a:t>For MIC</a:t>
            </a:r>
            <a:r>
              <a:rPr lang="en-US" altLang="en-US" sz="2000" baseline="-30000" dirty="0">
                <a:latin typeface="+mj-lt"/>
                <a:ea typeface="Times New Roman" panose="02020603050405020304" pitchFamily="18" charset="0"/>
                <a:cs typeface="Arial" panose="020B0604020202020204" pitchFamily="34" charset="0"/>
              </a:rPr>
              <a:t>r</a:t>
            </a:r>
            <a:r>
              <a:rPr lang="en-US" altLang="en-US" sz="2000" dirty="0">
                <a:latin typeface="+mj-lt"/>
                <a:ea typeface="Times New Roman" panose="02020603050405020304" pitchFamily="18" charset="0"/>
                <a:cs typeface="Arial" panose="020B0604020202020204" pitchFamily="34" charset="0"/>
              </a:rPr>
              <a:t> &amp; MIC</a:t>
            </a:r>
            <a:r>
              <a:rPr lang="en-US" altLang="en-US" sz="2000" baseline="-30000" dirty="0">
                <a:latin typeface="+mj-lt"/>
                <a:ea typeface="Times New Roman" panose="02020603050405020304" pitchFamily="18" charset="0"/>
                <a:cs typeface="Arial" panose="020B0604020202020204" pitchFamily="34" charset="0"/>
              </a:rPr>
              <a:t>K</a:t>
            </a:r>
            <a:r>
              <a:rPr lang="en-US" altLang="en-US" sz="2000" dirty="0">
                <a:latin typeface="+mj-lt"/>
                <a:ea typeface="Times New Roman" panose="02020603050405020304" pitchFamily="18" charset="0"/>
                <a:cs typeface="Arial" panose="020B0604020202020204" pitchFamily="34" charset="0"/>
              </a:rPr>
              <a:t>, </a:t>
            </a:r>
            <a:r>
              <a:rPr lang="en-US" altLang="en-US" sz="2000" dirty="0" smtClean="0">
                <a:latin typeface="+mj-lt"/>
                <a:ea typeface="Times New Roman" panose="02020603050405020304" pitchFamily="18" charset="0"/>
                <a:cs typeface="Arial" panose="020B0604020202020204" pitchFamily="34" charset="0"/>
              </a:rPr>
              <a:t>respectively</a:t>
            </a:r>
          </a:p>
          <a:p>
            <a:pPr lvl="0" eaLnBrk="0" hangingPunct="0">
              <a:tabLst>
                <a:tab pos="515938" algn="l"/>
              </a:tabLst>
            </a:pPr>
            <a:endParaRPr lang="en-US" sz="2000" dirty="0">
              <a:latin typeface="+mj-lt"/>
              <a:cs typeface="Arial" panose="020B0604020202020204" pitchFamily="34" charset="0"/>
            </a:endParaRPr>
          </a:p>
          <a:p>
            <a:pPr lvl="0" eaLnBrk="0" hangingPunct="0">
              <a:tabLst>
                <a:tab pos="515938" algn="l"/>
              </a:tabLst>
            </a:pPr>
            <a:r>
              <a:rPr lang="en-US" sz="2000" dirty="0" smtClean="0">
                <a:latin typeface="+mj-lt"/>
                <a:cs typeface="Arial" panose="020B0604020202020204" pitchFamily="34" charset="0"/>
              </a:rPr>
              <a:t>For additional model details see Wieder et al. </a:t>
            </a:r>
            <a:r>
              <a:rPr lang="en-US" sz="2000" dirty="0" err="1" smtClean="0"/>
              <a:t>Biogeosciences</a:t>
            </a:r>
            <a:r>
              <a:rPr lang="en-US" sz="2000" dirty="0" smtClean="0"/>
              <a:t> Discussions, 11:1147-1185</a:t>
            </a:r>
            <a:endParaRPr lang="en-US" sz="2000" dirty="0">
              <a:latin typeface="+mj-lt"/>
            </a:endParaRPr>
          </a:p>
        </p:txBody>
      </p:sp>
      <p:graphicFrame>
        <p:nvGraphicFramePr>
          <p:cNvPr id="15" name="Table 14"/>
          <p:cNvGraphicFramePr>
            <a:graphicFrameLocks noGrp="1"/>
          </p:cNvGraphicFramePr>
          <p:nvPr>
            <p:extLst>
              <p:ext uri="{D42A27DB-BD31-4B8C-83A1-F6EECF244321}">
                <p14:modId xmlns:p14="http://schemas.microsoft.com/office/powerpoint/2010/main" val="2062485999"/>
              </p:ext>
            </p:extLst>
          </p:nvPr>
        </p:nvGraphicFramePr>
        <p:xfrm>
          <a:off x="30960989" y="7416303"/>
          <a:ext cx="11941199" cy="7689967"/>
        </p:xfrm>
        <a:graphic>
          <a:graphicData uri="http://schemas.openxmlformats.org/drawingml/2006/table">
            <a:tbl>
              <a:tblPr firstRow="1" firstCol="1" bandRow="1">
                <a:tableStyleId>{5C22544A-7EE6-4342-B048-85BDC9FD1C3A}</a:tableStyleId>
              </a:tblPr>
              <a:tblGrid>
                <a:gridCol w="2238975"/>
                <a:gridCol w="4851112"/>
                <a:gridCol w="4851112"/>
              </a:tblGrid>
              <a:tr h="538529">
                <a:tc>
                  <a:txBody>
                    <a:bodyPr/>
                    <a:lstStyle/>
                    <a:p>
                      <a:pPr marL="0" marR="0" algn="ctr">
                        <a:spcBef>
                          <a:spcPts val="0"/>
                        </a:spcBef>
                        <a:spcAft>
                          <a:spcPts val="0"/>
                        </a:spcAft>
                      </a:pPr>
                      <a:r>
                        <a:rPr lang="en-US" sz="2000" dirty="0">
                          <a:solidFill>
                            <a:schemeClr val="tx1"/>
                          </a:solidFill>
                          <a:effectLst/>
                        </a:rPr>
                        <a:t>Component</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dirty="0">
                          <a:solidFill>
                            <a:schemeClr val="tx1"/>
                          </a:solidFill>
                          <a:effectLst/>
                        </a:rPr>
                        <a:t>Traditional model</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dirty="0">
                          <a:solidFill>
                            <a:schemeClr val="tx1"/>
                          </a:solidFill>
                          <a:effectLst/>
                        </a:rPr>
                        <a:t>MIMICS model</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r>
              <a:tr h="1334027">
                <a:tc>
                  <a:txBody>
                    <a:bodyPr/>
                    <a:lstStyle/>
                    <a:p>
                      <a:pPr marL="0" marR="0" algn="ctr">
                        <a:spcBef>
                          <a:spcPts val="0"/>
                        </a:spcBef>
                        <a:spcAft>
                          <a:spcPts val="0"/>
                        </a:spcAft>
                      </a:pPr>
                      <a:r>
                        <a:rPr lang="en-US" sz="2000" dirty="0">
                          <a:solidFill>
                            <a:schemeClr val="tx1"/>
                          </a:solidFill>
                          <a:effectLst/>
                        </a:rPr>
                        <a:t>Litter quality</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Determines partitioning to pools with different turnover times.  SOM pools decline w/ increasing </a:t>
                      </a:r>
                      <a:r>
                        <a:rPr lang="en-US" sz="2000" dirty="0" smtClean="0">
                          <a:effectLst/>
                        </a:rPr>
                        <a:t>f</a:t>
                      </a:r>
                      <a:r>
                        <a:rPr lang="en-US" sz="2000" baseline="-25000" dirty="0" smtClean="0">
                          <a:effectLst/>
                        </a:rPr>
                        <a:t>met</a:t>
                      </a:r>
                      <a:r>
                        <a:rPr lang="en-US" sz="2000" baseline="0" dirty="0" smtClean="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Determines partitioning to LIT pools and the relative abundance of MIC communities. Variable SOM pool response to f</a:t>
                      </a:r>
                      <a:r>
                        <a:rPr lang="en-US" sz="2000" baseline="-25000" dirty="0">
                          <a:effectLst/>
                        </a:rPr>
                        <a:t>met</a:t>
                      </a:r>
                      <a:r>
                        <a:rPr lang="en-US" sz="2000" dirty="0">
                          <a:effectLst/>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580855">
                <a:tc>
                  <a:txBody>
                    <a:bodyPr/>
                    <a:lstStyle/>
                    <a:p>
                      <a:pPr marL="0" marR="0" algn="ctr">
                        <a:spcBef>
                          <a:spcPts val="0"/>
                        </a:spcBef>
                        <a:spcAft>
                          <a:spcPts val="0"/>
                        </a:spcAft>
                      </a:pPr>
                      <a:r>
                        <a:rPr lang="en-US" sz="2000" dirty="0">
                          <a:solidFill>
                            <a:schemeClr val="tx1"/>
                          </a:solidFill>
                          <a:effectLst/>
                        </a:rPr>
                        <a:t>Litter quantity</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Determines SOM pool size.</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Determines MIC pool size.</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1306286">
                <a:tc>
                  <a:txBody>
                    <a:bodyPr/>
                    <a:lstStyle/>
                    <a:p>
                      <a:pPr marL="0" marR="0" algn="ctr">
                        <a:spcBef>
                          <a:spcPts val="0"/>
                        </a:spcBef>
                        <a:spcAft>
                          <a:spcPts val="0"/>
                        </a:spcAft>
                      </a:pPr>
                      <a:r>
                        <a:rPr lang="en-US" sz="2000" dirty="0">
                          <a:solidFill>
                            <a:schemeClr val="tx1"/>
                          </a:solidFill>
                          <a:effectLst/>
                        </a:rPr>
                        <a:t>Soil texture</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Modulates turnover constants &amp; partitioning of SOM between pools.  No explicit representation of physical protection.  </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Explicitly represents physical protection of SOM. Provides a mechanism for microbial byproducts to build stable SOM. </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1349829">
                <a:tc>
                  <a:txBody>
                    <a:bodyPr/>
                    <a:lstStyle/>
                    <a:p>
                      <a:pPr marL="0" marR="0" algn="ctr">
                        <a:spcBef>
                          <a:spcPts val="0"/>
                        </a:spcBef>
                        <a:spcAft>
                          <a:spcPts val="0"/>
                        </a:spcAft>
                      </a:pPr>
                      <a:r>
                        <a:rPr lang="en-US" sz="2000" dirty="0">
                          <a:solidFill>
                            <a:schemeClr val="tx1"/>
                          </a:solidFill>
                          <a:effectLst/>
                        </a:rPr>
                        <a:t>Reaction kinetics</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Environmentally sensitive. Determines turnover of C pools.</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Temperature sensitive.  Along with MIC pool size determines turnover.  Structures competitive dynamics between MIC</a:t>
                      </a:r>
                      <a:r>
                        <a:rPr lang="en-US" sz="2000" baseline="-25000" dirty="0">
                          <a:effectLst/>
                        </a:rPr>
                        <a:t>r</a:t>
                      </a:r>
                      <a:r>
                        <a:rPr lang="en-US" sz="2000" dirty="0">
                          <a:effectLst/>
                        </a:rPr>
                        <a:t> &amp; MIC</a:t>
                      </a:r>
                      <a:r>
                        <a:rPr lang="en-US" sz="2000" baseline="-25000" dirty="0">
                          <a:effectLst/>
                        </a:rPr>
                        <a:t>K</a:t>
                      </a:r>
                      <a:r>
                        <a:rPr lang="en-US" sz="2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1666041">
                <a:tc>
                  <a:txBody>
                    <a:bodyPr/>
                    <a:lstStyle/>
                    <a:p>
                      <a:pPr marL="0" marR="0" algn="ctr">
                        <a:spcBef>
                          <a:spcPts val="0"/>
                        </a:spcBef>
                        <a:spcAft>
                          <a:spcPts val="0"/>
                        </a:spcAft>
                      </a:pPr>
                      <a:r>
                        <a:rPr lang="en-US" sz="2000" dirty="0">
                          <a:solidFill>
                            <a:schemeClr val="tx1"/>
                          </a:solidFill>
                          <a:effectLst/>
                        </a:rPr>
                        <a:t>MGE</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Determines fraction of C lost between pool transfers, no effect on rates of C mineralization.</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Determines fraction of C lost in transfers to MIC pools &amp; MIC pool size. Thus, MGE affects rates of C mineralization and competitive dynamics between MIC</a:t>
                      </a:r>
                      <a:r>
                        <a:rPr lang="en-US" sz="2000" baseline="-25000" dirty="0">
                          <a:effectLst/>
                        </a:rPr>
                        <a:t>r</a:t>
                      </a:r>
                      <a:r>
                        <a:rPr lang="en-US" sz="2000" dirty="0">
                          <a:effectLst/>
                        </a:rPr>
                        <a:t> &amp; MIC</a:t>
                      </a:r>
                      <a:r>
                        <a:rPr lang="en-US" sz="2000" baseline="-25000" dirty="0">
                          <a:effectLst/>
                        </a:rPr>
                        <a:t>K</a:t>
                      </a:r>
                      <a:r>
                        <a:rPr lang="en-US" sz="2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913095">
                <a:tc>
                  <a:txBody>
                    <a:bodyPr/>
                    <a:lstStyle/>
                    <a:p>
                      <a:pPr marL="0" marR="0" algn="ctr">
                        <a:spcBef>
                          <a:spcPts val="0"/>
                        </a:spcBef>
                        <a:spcAft>
                          <a:spcPts val="0"/>
                        </a:spcAft>
                      </a:pPr>
                      <a:r>
                        <a:rPr lang="en-US" sz="2000" dirty="0">
                          <a:solidFill>
                            <a:schemeClr val="tx1"/>
                          </a:solidFill>
                          <a:effectLst/>
                        </a:rPr>
                        <a:t>t</a:t>
                      </a:r>
                      <a:endParaRPr lang="en-US" sz="20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Implicitly simulated as part of reaction kinetics.</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Explicitly simulated. Determines microbial control over SOM formation in mineral soils</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
        <p:nvSpPr>
          <p:cNvPr id="18" name="TextBox 17"/>
          <p:cNvSpPr txBox="1"/>
          <p:nvPr/>
        </p:nvSpPr>
        <p:spPr>
          <a:xfrm>
            <a:off x="30964908" y="6585306"/>
            <a:ext cx="12926292" cy="830997"/>
          </a:xfrm>
          <a:prstGeom prst="rect">
            <a:avLst/>
          </a:prstGeom>
          <a:noFill/>
        </p:spPr>
        <p:txBody>
          <a:bodyPr wrap="square" rtlCol="0">
            <a:spAutoFit/>
          </a:bodyPr>
          <a:lstStyle/>
          <a:p>
            <a:r>
              <a:rPr lang="en-US" sz="2400" dirty="0">
                <a:latin typeface="+mj-lt"/>
              </a:rPr>
              <a:t>M</a:t>
            </a:r>
            <a:r>
              <a:rPr lang="en-US" sz="2400" dirty="0" smtClean="0">
                <a:latin typeface="+mj-lt"/>
              </a:rPr>
              <a:t>ajor </a:t>
            </a:r>
            <a:r>
              <a:rPr lang="en-US" sz="2400" dirty="0">
                <a:latin typeface="+mj-lt"/>
              </a:rPr>
              <a:t>model components in traditional soil biogeochemical models based on theories of chemical recalcitrance and the MIMICS microbial model.</a:t>
            </a:r>
          </a:p>
        </p:txBody>
      </p:sp>
      <p:pic>
        <p:nvPicPr>
          <p:cNvPr id="83" name="Content Placeholder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889111" y="21830720"/>
            <a:ext cx="7642747" cy="6272000"/>
          </a:xfrm>
          <a:prstGeom prst="roundRect">
            <a:avLst>
              <a:gd name="adj" fmla="val 8594"/>
            </a:avLst>
          </a:prstGeom>
          <a:solidFill>
            <a:srgbClr val="FFFFFF">
              <a:shade val="85000"/>
            </a:srgbClr>
          </a:solidFill>
          <a:ln>
            <a:noFill/>
          </a:ln>
          <a:effectLst/>
        </p:spPr>
      </p:pic>
      <p:pic>
        <p:nvPicPr>
          <p:cNvPr id="85" name="Content Placeholder 3"/>
          <p:cNvPicPr>
            <a:picLocks noChangeAspect="1"/>
          </p:cNvPicPr>
          <p:nvPr/>
        </p:nvPicPr>
        <p:blipFill rotWithShape="1">
          <a:blip r:embed="rId6" cstate="screen">
            <a:extLst>
              <a:ext uri="{28A0092B-C50C-407E-A947-70E740481C1C}">
                <a14:useLocalDpi xmlns:a14="http://schemas.microsoft.com/office/drawing/2010/main"/>
              </a:ext>
            </a:extLst>
          </a:blip>
          <a:srcRect t="6242"/>
          <a:stretch/>
        </p:blipFill>
        <p:spPr>
          <a:xfrm>
            <a:off x="25004993" y="22067289"/>
            <a:ext cx="7323472" cy="6000512"/>
          </a:xfrm>
          <a:prstGeom prst="roundRect">
            <a:avLst>
              <a:gd name="adj" fmla="val 8594"/>
            </a:avLst>
          </a:prstGeom>
          <a:solidFill>
            <a:srgbClr val="FFFFFF">
              <a:shade val="85000"/>
            </a:srgbClr>
          </a:solidFill>
          <a:ln>
            <a:noFill/>
          </a:ln>
          <a:effectLst/>
        </p:spPr>
      </p:pic>
      <p:sp>
        <p:nvSpPr>
          <p:cNvPr id="19" name="TextBox 18"/>
          <p:cNvSpPr txBox="1"/>
          <p:nvPr/>
        </p:nvSpPr>
        <p:spPr>
          <a:xfrm>
            <a:off x="16371053" y="16265324"/>
            <a:ext cx="6464442" cy="584775"/>
          </a:xfrm>
          <a:prstGeom prst="rect">
            <a:avLst/>
          </a:prstGeom>
          <a:noFill/>
        </p:spPr>
        <p:txBody>
          <a:bodyPr wrap="square" rtlCol="0">
            <a:spAutoFit/>
          </a:bodyPr>
          <a:lstStyle/>
          <a:p>
            <a:r>
              <a:rPr lang="en-US" u="sng" dirty="0" smtClean="0">
                <a:latin typeface="+mj-lt"/>
              </a:rPr>
              <a:t>Model validation and comparison</a:t>
            </a:r>
            <a:endParaRPr lang="en-US" u="sng" dirty="0">
              <a:latin typeface="+mj-lt"/>
            </a:endParaRPr>
          </a:p>
        </p:txBody>
      </p:sp>
      <p:sp>
        <p:nvSpPr>
          <p:cNvPr id="21" name="Rounded Rectangle 250"/>
          <p:cNvSpPr>
            <a:spLocks noChangeArrowheads="1"/>
          </p:cNvSpPr>
          <p:nvPr/>
        </p:nvSpPr>
        <p:spPr bwMode="auto">
          <a:xfrm>
            <a:off x="15800297" y="16131131"/>
            <a:ext cx="19118353" cy="4014697"/>
          </a:xfrm>
          <a:prstGeom prst="roundRect">
            <a:avLst>
              <a:gd name="adj" fmla="val 7745"/>
            </a:avLst>
          </a:prstGeom>
          <a:noFill/>
          <a:ln w="88900" algn="ctr">
            <a:solidFill>
              <a:srgbClr val="00206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15400">
                <a:solidFill>
                  <a:schemeClr val="tx1"/>
                </a:solidFill>
                <a:latin typeface="Arial" charset="0"/>
              </a:defRPr>
            </a:lvl1pPr>
            <a:lvl2pPr marL="742950" indent="-285750" eaLnBrk="0" hangingPunct="0">
              <a:spcBef>
                <a:spcPct val="20000"/>
              </a:spcBef>
              <a:buChar char="–"/>
              <a:defRPr sz="13400">
                <a:solidFill>
                  <a:schemeClr val="tx1"/>
                </a:solidFill>
                <a:latin typeface="Arial" charset="0"/>
              </a:defRPr>
            </a:lvl2pPr>
            <a:lvl3pPr marL="1143000" indent="-228600" eaLnBrk="0" hangingPunct="0">
              <a:spcBef>
                <a:spcPct val="20000"/>
              </a:spcBef>
              <a:buChar char="•"/>
              <a:defRPr sz="11500">
                <a:solidFill>
                  <a:schemeClr val="tx1"/>
                </a:solidFill>
                <a:latin typeface="Arial" charset="0"/>
              </a:defRPr>
            </a:lvl3pPr>
            <a:lvl4pPr marL="1600200" indent="-228600" eaLnBrk="0" hangingPunct="0">
              <a:spcBef>
                <a:spcPct val="20000"/>
              </a:spcBef>
              <a:buChar char="–"/>
              <a:defRPr sz="9600">
                <a:solidFill>
                  <a:schemeClr val="tx1"/>
                </a:solidFill>
                <a:latin typeface="Arial" charset="0"/>
              </a:defRPr>
            </a:lvl4pPr>
            <a:lvl5pPr marL="2057400" indent="-228600" eaLnBrk="0" hangingPunct="0">
              <a:spcBef>
                <a:spcPct val="20000"/>
              </a:spcBef>
              <a:buChar char="»"/>
              <a:defRPr sz="9600">
                <a:solidFill>
                  <a:schemeClr val="tx1"/>
                </a:solidFill>
                <a:latin typeface="Arial" charset="0"/>
              </a:defRPr>
            </a:lvl5pPr>
            <a:lvl6pPr marL="2514600" indent="-228600" eaLnBrk="0" fontAlgn="base" hangingPunct="0">
              <a:spcBef>
                <a:spcPct val="20000"/>
              </a:spcBef>
              <a:spcAft>
                <a:spcPct val="0"/>
              </a:spcAft>
              <a:buChar char="»"/>
              <a:defRPr sz="9600">
                <a:solidFill>
                  <a:schemeClr val="tx1"/>
                </a:solidFill>
                <a:latin typeface="Arial" charset="0"/>
              </a:defRPr>
            </a:lvl6pPr>
            <a:lvl7pPr marL="2971800" indent="-228600" eaLnBrk="0" fontAlgn="base" hangingPunct="0">
              <a:spcBef>
                <a:spcPct val="20000"/>
              </a:spcBef>
              <a:spcAft>
                <a:spcPct val="0"/>
              </a:spcAft>
              <a:buChar char="»"/>
              <a:defRPr sz="9600">
                <a:solidFill>
                  <a:schemeClr val="tx1"/>
                </a:solidFill>
                <a:latin typeface="Arial" charset="0"/>
              </a:defRPr>
            </a:lvl7pPr>
            <a:lvl8pPr marL="3429000" indent="-228600" eaLnBrk="0" fontAlgn="base" hangingPunct="0">
              <a:spcBef>
                <a:spcPct val="20000"/>
              </a:spcBef>
              <a:spcAft>
                <a:spcPct val="0"/>
              </a:spcAft>
              <a:buChar char="»"/>
              <a:defRPr sz="9600">
                <a:solidFill>
                  <a:schemeClr val="tx1"/>
                </a:solidFill>
                <a:latin typeface="Arial" charset="0"/>
              </a:defRPr>
            </a:lvl8pPr>
            <a:lvl9pPr marL="3886200" indent="-228600" eaLnBrk="0" fontAlgn="base" hangingPunct="0">
              <a:spcBef>
                <a:spcPct val="20000"/>
              </a:spcBef>
              <a:spcAft>
                <a:spcPct val="0"/>
              </a:spcAft>
              <a:buChar char="»"/>
              <a:defRPr sz="9600">
                <a:solidFill>
                  <a:schemeClr val="tx1"/>
                </a:solidFill>
                <a:latin typeface="Arial" charset="0"/>
              </a:defRPr>
            </a:lvl9pPr>
          </a:lstStyle>
          <a:p>
            <a:pPr eaLnBrk="1" hangingPunct="1">
              <a:spcBef>
                <a:spcPct val="0"/>
              </a:spcBef>
              <a:spcAft>
                <a:spcPts val="1800"/>
              </a:spcAft>
              <a:buFontTx/>
              <a:buNone/>
            </a:pPr>
            <a:endParaRPr lang="en-US" sz="2200" dirty="0"/>
          </a:p>
        </p:txBody>
      </p:sp>
      <p:sp>
        <p:nvSpPr>
          <p:cNvPr id="22" name="TextBox 21"/>
          <p:cNvSpPr txBox="1"/>
          <p:nvPr/>
        </p:nvSpPr>
        <p:spPr>
          <a:xfrm>
            <a:off x="16003858" y="16904103"/>
            <a:ext cx="18714313" cy="3046988"/>
          </a:xfrm>
          <a:prstGeom prst="rect">
            <a:avLst/>
          </a:prstGeom>
          <a:noFill/>
        </p:spPr>
        <p:txBody>
          <a:bodyPr wrap="square" rtlCol="0">
            <a:spAutoFit/>
          </a:bodyPr>
          <a:lstStyle/>
          <a:p>
            <a:r>
              <a:rPr lang="en-US" sz="2400" dirty="0" smtClean="0">
                <a:latin typeface="+mj-lt"/>
              </a:rPr>
              <a:t>Concepts </a:t>
            </a:r>
            <a:r>
              <a:rPr lang="en-US" sz="2400" dirty="0" smtClean="0">
                <a:latin typeface="+mj-lt"/>
              </a:rPr>
              <a:t>from </a:t>
            </a:r>
            <a:r>
              <a:rPr lang="en-US" sz="2400" dirty="0" smtClean="0">
                <a:latin typeface="+mj-lt"/>
              </a:rPr>
              <a:t>soil biogeochemical theory </a:t>
            </a:r>
            <a:r>
              <a:rPr lang="en-US" sz="2400" dirty="0" smtClean="0">
                <a:latin typeface="+mj-lt"/>
              </a:rPr>
              <a:t>were used to </a:t>
            </a:r>
            <a:r>
              <a:rPr lang="en-US" sz="2400" dirty="0" smtClean="0">
                <a:latin typeface="+mj-lt"/>
              </a:rPr>
              <a:t>develop and apply a </a:t>
            </a:r>
            <a:r>
              <a:rPr lang="en-US" sz="2400" dirty="0">
                <a:latin typeface="+mj-lt"/>
              </a:rPr>
              <a:t>new microbial-based soil C </a:t>
            </a:r>
            <a:r>
              <a:rPr lang="en-US" sz="2400" dirty="0" smtClean="0">
                <a:latin typeface="+mj-lt"/>
              </a:rPr>
              <a:t>model, </a:t>
            </a:r>
            <a:r>
              <a:rPr lang="en-US" sz="2400" dirty="0">
                <a:latin typeface="+mj-lt"/>
              </a:rPr>
              <a:t>comparing </a:t>
            </a:r>
            <a:r>
              <a:rPr lang="en-US" sz="2400" dirty="0" smtClean="0">
                <a:latin typeface="+mj-lt"/>
              </a:rPr>
              <a:t>this model to both a </a:t>
            </a:r>
            <a:r>
              <a:rPr lang="en-US" sz="2400" dirty="0">
                <a:latin typeface="+mj-lt"/>
              </a:rPr>
              <a:t>conventional SOM </a:t>
            </a:r>
            <a:r>
              <a:rPr lang="en-US" sz="2400" dirty="0" smtClean="0">
                <a:latin typeface="+mj-lt"/>
              </a:rPr>
              <a:t>model and a recent microbial model developed for CLM (Community Land Model).  </a:t>
            </a:r>
          </a:p>
          <a:p>
            <a:r>
              <a:rPr lang="en-US" sz="2400" dirty="0" smtClean="0">
                <a:latin typeface="+mj-lt"/>
              </a:rPr>
              <a:t>1</a:t>
            </a:r>
            <a:r>
              <a:rPr lang="en-US" sz="2400" dirty="0" smtClean="0">
                <a:latin typeface="+mj-lt"/>
              </a:rPr>
              <a:t>) Conventional model – Daycent. </a:t>
            </a:r>
            <a:r>
              <a:rPr lang="en-US" sz="2400" dirty="0" smtClean="0">
                <a:latin typeface="+mj-lt"/>
              </a:rPr>
              <a:t>Emphasizes litter </a:t>
            </a:r>
            <a:r>
              <a:rPr lang="en-US" sz="2400" dirty="0">
                <a:latin typeface="+mj-lt"/>
              </a:rPr>
              <a:t>recalcitrance and litter quantity in SOM accumulation</a:t>
            </a:r>
            <a:r>
              <a:rPr lang="en-US" sz="2400" dirty="0" smtClean="0">
                <a:latin typeface="+mj-lt"/>
              </a:rPr>
              <a:t>.</a:t>
            </a:r>
          </a:p>
          <a:p>
            <a:pPr marL="419100" indent="-419100"/>
            <a:r>
              <a:rPr lang="en-US" sz="2400" dirty="0" smtClean="0">
                <a:latin typeface="+mj-lt"/>
              </a:rPr>
              <a:t>2</a:t>
            </a:r>
            <a:r>
              <a:rPr lang="en-US" sz="2400" dirty="0" smtClean="0">
                <a:latin typeface="+mj-lt"/>
              </a:rPr>
              <a:t>) </a:t>
            </a:r>
            <a:r>
              <a:rPr lang="en-US" sz="2400" dirty="0" smtClean="0">
                <a:latin typeface="+mj-lt"/>
              </a:rPr>
              <a:t>Microbial CLM. The microbial model adaptation of CLM (Community Land Model) builds SOM through links between high litter quality and microbial biomass and turnover but deemphasizes physical protection.</a:t>
            </a:r>
          </a:p>
          <a:p>
            <a:pPr marL="419100" indent="-419100"/>
            <a:r>
              <a:rPr lang="en-US" sz="2400" dirty="0">
                <a:latin typeface="+mj-lt"/>
              </a:rPr>
              <a:t>3) MIMICS </a:t>
            </a:r>
            <a:r>
              <a:rPr lang="en-US" sz="2400" dirty="0" smtClean="0">
                <a:latin typeface="+mj-lt"/>
              </a:rPr>
              <a:t>explicitly incorporates </a:t>
            </a:r>
            <a:r>
              <a:rPr lang="en-US" sz="2400" dirty="0">
                <a:latin typeface="+mj-lt"/>
              </a:rPr>
              <a:t>microbial physiological </a:t>
            </a:r>
            <a:r>
              <a:rPr lang="en-US" sz="2400" dirty="0" smtClean="0">
                <a:latin typeface="+mj-lt"/>
              </a:rPr>
              <a:t>parameters, </a:t>
            </a:r>
            <a:r>
              <a:rPr lang="en-US" sz="2400" dirty="0">
                <a:latin typeface="+mj-lt"/>
              </a:rPr>
              <a:t>including contrasting microbial communities possessing different kinetics, growth rates, turnover rates and chemistries, as well as protection of some microbial products against microbial decay due to physical protection. </a:t>
            </a:r>
            <a:endParaRPr lang="en-US" sz="2400" dirty="0">
              <a:latin typeface="+mj-lt"/>
            </a:endParaRPr>
          </a:p>
        </p:txBody>
      </p:sp>
      <p:pic>
        <p:nvPicPr>
          <p:cNvPr id="23" name="Content Placeholder 5" descr="Fig2_talk.pdf"/>
          <p:cNvPicPr>
            <a:picLocks noChangeAspect="1"/>
          </p:cNvPicPr>
          <p:nvPr/>
        </p:nvPicPr>
        <p:blipFill rotWithShape="1">
          <a:blip r:embed="rId7" cstate="screen">
            <a:extLst>
              <a:ext uri="{28A0092B-C50C-407E-A947-70E740481C1C}">
                <a14:useLocalDpi xmlns:a14="http://schemas.microsoft.com/office/drawing/2010/main"/>
              </a:ext>
            </a:extLst>
          </a:blip>
          <a:srcRect t="699" b="-527"/>
          <a:stretch/>
        </p:blipFill>
        <p:spPr>
          <a:xfrm>
            <a:off x="35199750" y="15450439"/>
            <a:ext cx="8527314" cy="5045960"/>
          </a:xfrm>
          <a:prstGeom prst="rect">
            <a:avLst/>
          </a:prstGeom>
          <a:solidFill>
            <a:schemeClr val="bg1"/>
          </a:solidFill>
        </p:spPr>
      </p:pic>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003858" y="21790775"/>
            <a:ext cx="7682051" cy="6528816"/>
          </a:xfrm>
          <a:prstGeom prst="rect">
            <a:avLst/>
          </a:prstGeom>
        </p:spPr>
      </p:pic>
      <p:sp>
        <p:nvSpPr>
          <p:cNvPr id="3" name="TextBox 2"/>
          <p:cNvSpPr txBox="1"/>
          <p:nvPr/>
        </p:nvSpPr>
        <p:spPr>
          <a:xfrm>
            <a:off x="36906976" y="20494273"/>
            <a:ext cx="5283819" cy="461665"/>
          </a:xfrm>
          <a:prstGeom prst="rect">
            <a:avLst/>
          </a:prstGeom>
          <a:noFill/>
        </p:spPr>
        <p:txBody>
          <a:bodyPr wrap="none" rtlCol="0">
            <a:spAutoFit/>
          </a:bodyPr>
          <a:lstStyle/>
          <a:p>
            <a:r>
              <a:rPr lang="en-US" sz="2400" dirty="0" smtClean="0">
                <a:latin typeface="+mj-lt"/>
              </a:rPr>
              <a:t>MIMICS predicts litter decomposition </a:t>
            </a:r>
            <a:endParaRPr lang="en-US" sz="2400" dirty="0">
              <a:latin typeface="+mj-lt"/>
            </a:endParaRPr>
          </a:p>
        </p:txBody>
      </p:sp>
      <p:sp>
        <p:nvSpPr>
          <p:cNvPr id="4" name="TextBox 3"/>
          <p:cNvSpPr txBox="1"/>
          <p:nvPr/>
        </p:nvSpPr>
        <p:spPr>
          <a:xfrm>
            <a:off x="16695174" y="21067986"/>
            <a:ext cx="356188" cy="400110"/>
          </a:xfrm>
          <a:prstGeom prst="rect">
            <a:avLst/>
          </a:prstGeom>
          <a:noFill/>
        </p:spPr>
        <p:txBody>
          <a:bodyPr wrap="none" rtlCol="0">
            <a:spAutoFit/>
          </a:bodyPr>
          <a:lstStyle/>
          <a:p>
            <a:r>
              <a:rPr lang="en-US" sz="2000" dirty="0">
                <a:latin typeface="+mj-lt"/>
              </a:rPr>
              <a:t>A</a:t>
            </a:r>
          </a:p>
        </p:txBody>
      </p:sp>
      <p:sp>
        <p:nvSpPr>
          <p:cNvPr id="25" name="TextBox 24"/>
          <p:cNvSpPr txBox="1"/>
          <p:nvPr/>
        </p:nvSpPr>
        <p:spPr>
          <a:xfrm>
            <a:off x="25329976" y="21189284"/>
            <a:ext cx="356188" cy="400110"/>
          </a:xfrm>
          <a:prstGeom prst="rect">
            <a:avLst/>
          </a:prstGeom>
          <a:noFill/>
        </p:spPr>
        <p:txBody>
          <a:bodyPr wrap="none" rtlCol="0">
            <a:spAutoFit/>
          </a:bodyPr>
          <a:lstStyle/>
          <a:p>
            <a:r>
              <a:rPr lang="en-US" sz="2000" dirty="0" smtClean="0">
                <a:latin typeface="+mj-lt"/>
              </a:rPr>
              <a:t>B</a:t>
            </a:r>
            <a:endParaRPr lang="en-US" sz="2000" dirty="0">
              <a:latin typeface="+mj-lt"/>
            </a:endParaRPr>
          </a:p>
        </p:txBody>
      </p:sp>
      <p:sp>
        <p:nvSpPr>
          <p:cNvPr id="26" name="TextBox 25"/>
          <p:cNvSpPr txBox="1"/>
          <p:nvPr/>
        </p:nvSpPr>
        <p:spPr>
          <a:xfrm>
            <a:off x="34083854" y="21227628"/>
            <a:ext cx="370614" cy="400110"/>
          </a:xfrm>
          <a:prstGeom prst="rect">
            <a:avLst/>
          </a:prstGeom>
          <a:noFill/>
        </p:spPr>
        <p:txBody>
          <a:bodyPr wrap="none" rtlCol="0">
            <a:spAutoFit/>
          </a:bodyPr>
          <a:lstStyle/>
          <a:p>
            <a:r>
              <a:rPr lang="en-US" sz="2000" dirty="0">
                <a:latin typeface="+mj-lt"/>
              </a:rPr>
              <a:t>C</a:t>
            </a:r>
          </a:p>
        </p:txBody>
      </p:sp>
      <p:sp>
        <p:nvSpPr>
          <p:cNvPr id="5" name="TextBox 4"/>
          <p:cNvSpPr txBox="1"/>
          <p:nvPr/>
        </p:nvSpPr>
        <p:spPr>
          <a:xfrm>
            <a:off x="15702693" y="28600497"/>
            <a:ext cx="26488102" cy="1938992"/>
          </a:xfrm>
          <a:prstGeom prst="rect">
            <a:avLst/>
          </a:prstGeom>
          <a:noFill/>
        </p:spPr>
        <p:txBody>
          <a:bodyPr wrap="square" rtlCol="0">
            <a:spAutoFit/>
          </a:bodyPr>
          <a:lstStyle/>
          <a:p>
            <a:r>
              <a:rPr lang="en-US" sz="2400" dirty="0" smtClean="0">
                <a:latin typeface="+mj-lt"/>
              </a:rPr>
              <a:t>A,B. MIMICS predicts that additions of high quality litter (low C/N and lignin/N </a:t>
            </a:r>
            <a:r>
              <a:rPr lang="en-US" sz="2400" dirty="0" err="1" smtClean="0">
                <a:latin typeface="+mj-lt"/>
              </a:rPr>
              <a:t>ratioa</a:t>
            </a:r>
            <a:r>
              <a:rPr lang="en-US" sz="2400" dirty="0" smtClean="0">
                <a:latin typeface="+mj-lt"/>
              </a:rPr>
              <a:t>) will increase soil C in clay soil. This increase is driven by an increase in MIC</a:t>
            </a:r>
            <a:r>
              <a:rPr lang="en-US" sz="2400" baseline="-25000" dirty="0" smtClean="0">
                <a:latin typeface="+mj-lt"/>
              </a:rPr>
              <a:t>r</a:t>
            </a:r>
            <a:r>
              <a:rPr lang="en-US" sz="2400" dirty="0" smtClean="0">
                <a:latin typeface="+mj-lt"/>
              </a:rPr>
              <a:t> and the physical stabilization of microbial residues in clay soils. By contrast, in sandy soils, C is primarily stabilized by chemical recalcitrance, and higher C is associated with low quality inputs. C. An increase in litter inputs increases soil C in Daycent in both clay and sand dominated soils. In MIMICS, there’s a sharp increase in clay soils due to physical protection of microbial biomass, but in sandy soils priming mechanisms limit C increases. In the microbial CLM model priming limits soil C increases.</a:t>
            </a:r>
            <a:r>
              <a:rPr lang="en-US" sz="2400" b="1" dirty="0" smtClean="0">
                <a:latin typeface="+mj-lt"/>
              </a:rPr>
              <a:t> MIMICS represents a hybrid model. It incorporates physical stabilization mechanisms as well as microbial community feedbacks. </a:t>
            </a:r>
            <a:endParaRPr lang="en-US" sz="2400" b="1" dirty="0">
              <a:latin typeface="+mj-lt"/>
            </a:endParaRPr>
          </a:p>
        </p:txBody>
      </p:sp>
      <p:sp>
        <p:nvSpPr>
          <p:cNvPr id="6" name="TextBox 5"/>
          <p:cNvSpPr txBox="1"/>
          <p:nvPr/>
        </p:nvSpPr>
        <p:spPr>
          <a:xfrm>
            <a:off x="17242127" y="20999817"/>
            <a:ext cx="5765357" cy="707886"/>
          </a:xfrm>
          <a:prstGeom prst="rect">
            <a:avLst/>
          </a:prstGeom>
          <a:noFill/>
        </p:spPr>
        <p:txBody>
          <a:bodyPr wrap="square" rtlCol="0">
            <a:spAutoFit/>
          </a:bodyPr>
          <a:lstStyle/>
          <a:p>
            <a:r>
              <a:rPr lang="en-US" sz="2000" dirty="0" smtClean="0">
                <a:latin typeface="+mn-lt"/>
              </a:rPr>
              <a:t>Soil C response to litter quality across soil types in MIMICS</a:t>
            </a:r>
            <a:endParaRPr lang="en-US" sz="2000" dirty="0">
              <a:latin typeface="+mn-lt"/>
            </a:endParaRPr>
          </a:p>
        </p:txBody>
      </p:sp>
      <p:sp>
        <p:nvSpPr>
          <p:cNvPr id="29" name="TextBox 28"/>
          <p:cNvSpPr txBox="1"/>
          <p:nvPr/>
        </p:nvSpPr>
        <p:spPr>
          <a:xfrm>
            <a:off x="25860255" y="21074210"/>
            <a:ext cx="5765357" cy="707886"/>
          </a:xfrm>
          <a:prstGeom prst="rect">
            <a:avLst/>
          </a:prstGeom>
          <a:noFill/>
        </p:spPr>
        <p:txBody>
          <a:bodyPr wrap="square" rtlCol="0">
            <a:spAutoFit/>
          </a:bodyPr>
          <a:lstStyle/>
          <a:p>
            <a:r>
              <a:rPr lang="en-US" sz="2000" dirty="0" smtClean="0">
                <a:latin typeface="+mn-lt"/>
              </a:rPr>
              <a:t>Soil C response by soil type to an increase in litter quality in MIMICS</a:t>
            </a:r>
            <a:endParaRPr lang="en-US" sz="2000" dirty="0">
              <a:latin typeface="+mn-lt"/>
            </a:endParaRPr>
          </a:p>
        </p:txBody>
      </p:sp>
      <p:sp>
        <p:nvSpPr>
          <p:cNvPr id="30" name="TextBox 29"/>
          <p:cNvSpPr txBox="1"/>
          <p:nvPr/>
        </p:nvSpPr>
        <p:spPr>
          <a:xfrm>
            <a:off x="34920687" y="21020131"/>
            <a:ext cx="5765357" cy="707886"/>
          </a:xfrm>
          <a:prstGeom prst="rect">
            <a:avLst/>
          </a:prstGeom>
          <a:noFill/>
        </p:spPr>
        <p:txBody>
          <a:bodyPr wrap="square" rtlCol="0">
            <a:spAutoFit/>
          </a:bodyPr>
          <a:lstStyle/>
          <a:p>
            <a:r>
              <a:rPr lang="en-US" sz="2000" dirty="0" smtClean="0">
                <a:latin typeface="+mn-lt"/>
              </a:rPr>
              <a:t>Soil C response to an increase in litter inputs in a conventional and microbial model and MIMICS</a:t>
            </a:r>
            <a:endParaRPr lang="en-US" sz="2000" dirty="0">
              <a:latin typeface="+mn-lt"/>
            </a:endParaRPr>
          </a:p>
        </p:txBody>
      </p:sp>
      <p:pic>
        <p:nvPicPr>
          <p:cNvPr id="34" name="Picture 3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6700" y="30156150"/>
            <a:ext cx="2781300" cy="685800"/>
          </a:xfrm>
          <a:prstGeom prst="rect">
            <a:avLst/>
          </a:prstGeom>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718700" y="29793030"/>
            <a:ext cx="1138977" cy="1138977"/>
          </a:xfrm>
          <a:prstGeom prst="rect">
            <a:avLst/>
          </a:prstGeom>
        </p:spPr>
      </p:pic>
      <p:pic>
        <p:nvPicPr>
          <p:cNvPr id="11" name="Picture 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90017" y="29907044"/>
            <a:ext cx="1409319" cy="971550"/>
          </a:xfrm>
          <a:prstGeom prst="rect">
            <a:avLst/>
          </a:prstGeom>
        </p:spPr>
      </p:pic>
      <p:sp>
        <p:nvSpPr>
          <p:cNvPr id="37" name="Rounded Rectangle 250"/>
          <p:cNvSpPr>
            <a:spLocks noChangeArrowheads="1"/>
          </p:cNvSpPr>
          <p:nvPr/>
        </p:nvSpPr>
        <p:spPr bwMode="auto">
          <a:xfrm>
            <a:off x="15523059" y="28620426"/>
            <a:ext cx="26863191" cy="2108859"/>
          </a:xfrm>
          <a:prstGeom prst="roundRect">
            <a:avLst>
              <a:gd name="adj" fmla="val 7745"/>
            </a:avLst>
          </a:prstGeom>
          <a:noFill/>
          <a:ln w="88900" algn="ctr">
            <a:solidFill>
              <a:srgbClr val="00206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15400">
                <a:solidFill>
                  <a:schemeClr val="tx1"/>
                </a:solidFill>
                <a:latin typeface="Arial" charset="0"/>
              </a:defRPr>
            </a:lvl1pPr>
            <a:lvl2pPr marL="742950" indent="-285750" eaLnBrk="0" hangingPunct="0">
              <a:spcBef>
                <a:spcPct val="20000"/>
              </a:spcBef>
              <a:buChar char="–"/>
              <a:defRPr sz="13400">
                <a:solidFill>
                  <a:schemeClr val="tx1"/>
                </a:solidFill>
                <a:latin typeface="Arial" charset="0"/>
              </a:defRPr>
            </a:lvl2pPr>
            <a:lvl3pPr marL="1143000" indent="-228600" eaLnBrk="0" hangingPunct="0">
              <a:spcBef>
                <a:spcPct val="20000"/>
              </a:spcBef>
              <a:buChar char="•"/>
              <a:defRPr sz="11500">
                <a:solidFill>
                  <a:schemeClr val="tx1"/>
                </a:solidFill>
                <a:latin typeface="Arial" charset="0"/>
              </a:defRPr>
            </a:lvl3pPr>
            <a:lvl4pPr marL="1600200" indent="-228600" eaLnBrk="0" hangingPunct="0">
              <a:spcBef>
                <a:spcPct val="20000"/>
              </a:spcBef>
              <a:buChar char="–"/>
              <a:defRPr sz="9600">
                <a:solidFill>
                  <a:schemeClr val="tx1"/>
                </a:solidFill>
                <a:latin typeface="Arial" charset="0"/>
              </a:defRPr>
            </a:lvl4pPr>
            <a:lvl5pPr marL="2057400" indent="-228600" eaLnBrk="0" hangingPunct="0">
              <a:spcBef>
                <a:spcPct val="20000"/>
              </a:spcBef>
              <a:buChar char="»"/>
              <a:defRPr sz="9600">
                <a:solidFill>
                  <a:schemeClr val="tx1"/>
                </a:solidFill>
                <a:latin typeface="Arial" charset="0"/>
              </a:defRPr>
            </a:lvl5pPr>
            <a:lvl6pPr marL="2514600" indent="-228600" eaLnBrk="0" fontAlgn="base" hangingPunct="0">
              <a:spcBef>
                <a:spcPct val="20000"/>
              </a:spcBef>
              <a:spcAft>
                <a:spcPct val="0"/>
              </a:spcAft>
              <a:buChar char="»"/>
              <a:defRPr sz="9600">
                <a:solidFill>
                  <a:schemeClr val="tx1"/>
                </a:solidFill>
                <a:latin typeface="Arial" charset="0"/>
              </a:defRPr>
            </a:lvl6pPr>
            <a:lvl7pPr marL="2971800" indent="-228600" eaLnBrk="0" fontAlgn="base" hangingPunct="0">
              <a:spcBef>
                <a:spcPct val="20000"/>
              </a:spcBef>
              <a:spcAft>
                <a:spcPct val="0"/>
              </a:spcAft>
              <a:buChar char="»"/>
              <a:defRPr sz="9600">
                <a:solidFill>
                  <a:schemeClr val="tx1"/>
                </a:solidFill>
                <a:latin typeface="Arial" charset="0"/>
              </a:defRPr>
            </a:lvl7pPr>
            <a:lvl8pPr marL="3429000" indent="-228600" eaLnBrk="0" fontAlgn="base" hangingPunct="0">
              <a:spcBef>
                <a:spcPct val="20000"/>
              </a:spcBef>
              <a:spcAft>
                <a:spcPct val="0"/>
              </a:spcAft>
              <a:buChar char="»"/>
              <a:defRPr sz="9600">
                <a:solidFill>
                  <a:schemeClr val="tx1"/>
                </a:solidFill>
                <a:latin typeface="Arial" charset="0"/>
              </a:defRPr>
            </a:lvl8pPr>
            <a:lvl9pPr marL="3886200" indent="-228600" eaLnBrk="0" fontAlgn="base" hangingPunct="0">
              <a:spcBef>
                <a:spcPct val="20000"/>
              </a:spcBef>
              <a:spcAft>
                <a:spcPct val="0"/>
              </a:spcAft>
              <a:buChar char="»"/>
              <a:defRPr sz="9600">
                <a:solidFill>
                  <a:schemeClr val="tx1"/>
                </a:solidFill>
                <a:latin typeface="Arial" charset="0"/>
              </a:defRPr>
            </a:lvl9pPr>
          </a:lstStyle>
          <a:p>
            <a:pPr eaLnBrk="1" hangingPunct="1">
              <a:spcBef>
                <a:spcPct val="0"/>
              </a:spcBef>
              <a:spcAft>
                <a:spcPts val="1800"/>
              </a:spcAft>
              <a:buFontTx/>
              <a:buNone/>
            </a:pPr>
            <a:endParaRPr lang="en-US" sz="22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22647</TotalTime>
  <Words>1178</Words>
  <Application>Microsoft Office PowerPoint</Application>
  <PresentationFormat>Custom</PresentationFormat>
  <Paragraphs>132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Tahoma</vt:lpstr>
      <vt:lpstr>Times New Roman</vt:lpstr>
      <vt:lpstr>Default Design</vt:lpstr>
      <vt:lpstr>PowerPoint Presentation</vt:lpstr>
    </vt:vector>
  </TitlesOfParts>
  <Company>University of Arkansas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dc:creator>
  <cp:lastModifiedBy>Grandy, Stuart</cp:lastModifiedBy>
  <cp:revision>723</cp:revision>
  <cp:lastPrinted>1601-01-01T00:00:00Z</cp:lastPrinted>
  <dcterms:created xsi:type="dcterms:W3CDTF">2001-07-02T19:31:27Z</dcterms:created>
  <dcterms:modified xsi:type="dcterms:W3CDTF">2014-04-25T19:57:41Z</dcterms:modified>
</cp:coreProperties>
</file>