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36576000" cy="29260800"/>
  <p:notesSz cx="9601200" cy="73152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4000" b="1" kern="1200">
        <a:solidFill>
          <a:srgbClr val="003399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4000" b="1" kern="1200">
        <a:solidFill>
          <a:srgbClr val="003399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4000" b="1" kern="1200">
        <a:solidFill>
          <a:srgbClr val="003399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4000" b="1" kern="1200">
        <a:solidFill>
          <a:srgbClr val="003399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4000" b="1" kern="1200">
        <a:solidFill>
          <a:srgbClr val="003399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4000" b="1" kern="1200">
        <a:solidFill>
          <a:srgbClr val="003399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4000" b="1" kern="1200">
        <a:solidFill>
          <a:srgbClr val="003399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4000" b="1" kern="1200">
        <a:solidFill>
          <a:srgbClr val="003399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4000" b="1" kern="1200">
        <a:solidFill>
          <a:srgbClr val="003399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A3067"/>
    <a:srgbClr val="000066"/>
    <a:srgbClr val="000099"/>
    <a:srgbClr val="A50021"/>
    <a:srgbClr val="F8F8F8"/>
    <a:srgbClr val="EAEAEA"/>
    <a:srgbClr val="00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348" autoAdjust="0"/>
    <p:restoredTop sz="87521" autoAdjust="0"/>
  </p:normalViewPr>
  <p:slideViewPr>
    <p:cSldViewPr>
      <p:cViewPr>
        <p:scale>
          <a:sx n="30" d="100"/>
          <a:sy n="30" d="100"/>
        </p:scale>
        <p:origin x="-948" y="1092"/>
      </p:cViewPr>
      <p:guideLst>
        <p:guide orient="horz" pos="9216"/>
        <p:guide pos="115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160838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321" tIns="48159" rIns="96321" bIns="48159" numCol="1" anchor="t" anchorCtr="0" compatLnSpc="1">
            <a:prstTxWarp prst="textNoShape">
              <a:avLst/>
            </a:prstTxWarp>
          </a:bodyPr>
          <a:lstStyle>
            <a:lvl1pPr defTabSz="963613">
              <a:defRPr sz="14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437188" y="0"/>
            <a:ext cx="416242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321" tIns="48159" rIns="96321" bIns="48159" numCol="1" anchor="t" anchorCtr="0" compatLnSpc="1">
            <a:prstTxWarp prst="textNoShape">
              <a:avLst/>
            </a:prstTxWarp>
          </a:bodyPr>
          <a:lstStyle>
            <a:lvl1pPr algn="r" defTabSz="963613">
              <a:defRPr sz="14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948488"/>
            <a:ext cx="4160838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321" tIns="48159" rIns="96321" bIns="48159" numCol="1" anchor="b" anchorCtr="0" compatLnSpc="1">
            <a:prstTxWarp prst="textNoShape">
              <a:avLst/>
            </a:prstTxWarp>
          </a:bodyPr>
          <a:lstStyle>
            <a:lvl1pPr defTabSz="963613">
              <a:defRPr sz="14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437188" y="6948488"/>
            <a:ext cx="416242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321" tIns="48159" rIns="96321" bIns="48159" numCol="1" anchor="b" anchorCtr="0" compatLnSpc="1">
            <a:prstTxWarp prst="textNoShape">
              <a:avLst/>
            </a:prstTxWarp>
          </a:bodyPr>
          <a:lstStyle>
            <a:lvl1pPr algn="r" defTabSz="963613">
              <a:defRPr sz="14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fld id="{92699507-D242-4391-9150-FC8998A964F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836903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160838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321" tIns="48159" rIns="96321" bIns="48159" numCol="1" anchor="t" anchorCtr="0" compatLnSpc="1">
            <a:prstTxWarp prst="textNoShape">
              <a:avLst/>
            </a:prstTxWarp>
          </a:bodyPr>
          <a:lstStyle>
            <a:lvl1pPr defTabSz="963613">
              <a:defRPr sz="14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437188" y="0"/>
            <a:ext cx="416242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321" tIns="48159" rIns="96321" bIns="48159" numCol="1" anchor="t" anchorCtr="0" compatLnSpc="1">
            <a:prstTxWarp prst="textNoShape">
              <a:avLst/>
            </a:prstTxWarp>
          </a:bodyPr>
          <a:lstStyle>
            <a:lvl1pPr algn="r" defTabSz="963613">
              <a:defRPr sz="14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086100" y="549275"/>
            <a:ext cx="3429000" cy="27432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60438" y="3475038"/>
            <a:ext cx="7681912" cy="329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321" tIns="48159" rIns="96321" bIns="4815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948488"/>
            <a:ext cx="4160838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321" tIns="48159" rIns="96321" bIns="48159" numCol="1" anchor="b" anchorCtr="0" compatLnSpc="1">
            <a:prstTxWarp prst="textNoShape">
              <a:avLst/>
            </a:prstTxWarp>
          </a:bodyPr>
          <a:lstStyle>
            <a:lvl1pPr defTabSz="963613">
              <a:defRPr sz="14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437188" y="6948488"/>
            <a:ext cx="416242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321" tIns="48159" rIns="96321" bIns="48159" numCol="1" anchor="b" anchorCtr="0" compatLnSpc="1">
            <a:prstTxWarp prst="textNoShape">
              <a:avLst/>
            </a:prstTxWarp>
          </a:bodyPr>
          <a:lstStyle>
            <a:lvl1pPr algn="r" defTabSz="963613">
              <a:defRPr sz="14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fld id="{0309C706-E669-44D0-84E9-EC6629D10FC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670638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43200" y="9090025"/>
            <a:ext cx="31089600" cy="627221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6581438"/>
            <a:ext cx="25603200" cy="747712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1C8006-FACE-40FE-8A0C-807A243C6D3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11042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A887F7-588A-4B87-900A-93D071BD906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6327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9250" y="18802350"/>
            <a:ext cx="31089600" cy="5811838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889250" y="12401550"/>
            <a:ext cx="31089600" cy="64008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ECC3DE-5D7E-40EF-98D9-1CC0D680ED9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50079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751138" y="8432800"/>
            <a:ext cx="15460662" cy="17576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364200" y="8432800"/>
            <a:ext cx="15462250" cy="17576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90B410-E75A-4B08-B224-07F9C8F6EC7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60385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1171575"/>
            <a:ext cx="32918400" cy="48768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800" y="6550025"/>
            <a:ext cx="16160750" cy="272891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28800" y="9278938"/>
            <a:ext cx="16160750" cy="168592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8580100" y="6550025"/>
            <a:ext cx="16167100" cy="272891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8580100" y="9278938"/>
            <a:ext cx="16167100" cy="168592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CDC093-7A6F-4E5D-9FFF-DBD5AB893B0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22939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0A30D8-122F-4F6F-B8D9-294F0B5A2E2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4540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433658-D803-4156-B2D5-E4B16BCD34D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4532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1165225"/>
            <a:ext cx="12033250" cy="495776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00200" y="1165225"/>
            <a:ext cx="20447000" cy="249729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6122988"/>
            <a:ext cx="12033250" cy="200152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708428-1668-41D4-8D7B-862DD2F491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38891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69150" y="20481925"/>
            <a:ext cx="21945600" cy="24193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169150" y="2614613"/>
            <a:ext cx="21945600" cy="1755616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9150" y="22901275"/>
            <a:ext cx="21945600" cy="34337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B63446-ED7B-4437-B77A-CAFEC137F52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24108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9E2E4C-86EF-408B-B88F-E45D3FBCA48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42589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6058813" y="2601913"/>
            <a:ext cx="7767637" cy="234076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751138" y="2601913"/>
            <a:ext cx="23155275" cy="234076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B1C51D-C423-4C9A-B7D2-7CD5680ACC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32153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751138" y="2601913"/>
            <a:ext cx="31075312" cy="487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434525" tIns="217265" rIns="434525" bIns="21726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751138" y="8432800"/>
            <a:ext cx="31075312" cy="1757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434525" tIns="217265" rIns="434525" bIns="21726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751138" y="26681113"/>
            <a:ext cx="7620000" cy="193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434525" tIns="217265" rIns="434525" bIns="217265" numCol="1" anchor="t" anchorCtr="0" compatLnSpc="1">
            <a:prstTxWarp prst="textNoShape">
              <a:avLst/>
            </a:prstTxWarp>
          </a:bodyPr>
          <a:lstStyle>
            <a:lvl1pPr defTabSz="4351338">
              <a:defRPr sz="6100" b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2490450" y="26681113"/>
            <a:ext cx="11596688" cy="193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434525" tIns="217265" rIns="434525" bIns="217265" numCol="1" anchor="t" anchorCtr="0" compatLnSpc="1">
            <a:prstTxWarp prst="textNoShape">
              <a:avLst/>
            </a:prstTxWarp>
          </a:bodyPr>
          <a:lstStyle>
            <a:lvl1pPr algn="ctr" defTabSz="4351338">
              <a:defRPr sz="6100" b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26206450" y="26681113"/>
            <a:ext cx="7620000" cy="193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434525" tIns="217265" rIns="434525" bIns="217265" numCol="1" anchor="t" anchorCtr="0" compatLnSpc="1">
            <a:prstTxWarp prst="textNoShape">
              <a:avLst/>
            </a:prstTxWarp>
          </a:bodyPr>
          <a:lstStyle>
            <a:lvl1pPr algn="r" defTabSz="4351338">
              <a:defRPr sz="6100" b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fld id="{A7320CF9-FB07-47BA-9C43-BFFE8E1C20D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351338" rtl="0" eaLnBrk="0" fontAlgn="base" hangingPunct="0">
        <a:spcBef>
          <a:spcPct val="0"/>
        </a:spcBef>
        <a:spcAft>
          <a:spcPct val="0"/>
        </a:spcAft>
        <a:defRPr sz="21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4351338" rtl="0" eaLnBrk="0" fontAlgn="base" hangingPunct="0">
        <a:spcBef>
          <a:spcPct val="0"/>
        </a:spcBef>
        <a:spcAft>
          <a:spcPct val="0"/>
        </a:spcAft>
        <a:defRPr sz="21200">
          <a:solidFill>
            <a:schemeClr val="tx2"/>
          </a:solidFill>
          <a:latin typeface="Times New Roman" pitchFamily="18" charset="0"/>
        </a:defRPr>
      </a:lvl2pPr>
      <a:lvl3pPr algn="ctr" defTabSz="4351338" rtl="0" eaLnBrk="0" fontAlgn="base" hangingPunct="0">
        <a:spcBef>
          <a:spcPct val="0"/>
        </a:spcBef>
        <a:spcAft>
          <a:spcPct val="0"/>
        </a:spcAft>
        <a:defRPr sz="21200">
          <a:solidFill>
            <a:schemeClr val="tx2"/>
          </a:solidFill>
          <a:latin typeface="Times New Roman" pitchFamily="18" charset="0"/>
        </a:defRPr>
      </a:lvl3pPr>
      <a:lvl4pPr algn="ctr" defTabSz="4351338" rtl="0" eaLnBrk="0" fontAlgn="base" hangingPunct="0">
        <a:spcBef>
          <a:spcPct val="0"/>
        </a:spcBef>
        <a:spcAft>
          <a:spcPct val="0"/>
        </a:spcAft>
        <a:defRPr sz="21200">
          <a:solidFill>
            <a:schemeClr val="tx2"/>
          </a:solidFill>
          <a:latin typeface="Times New Roman" pitchFamily="18" charset="0"/>
        </a:defRPr>
      </a:lvl4pPr>
      <a:lvl5pPr algn="ctr" defTabSz="4351338" rtl="0" eaLnBrk="0" fontAlgn="base" hangingPunct="0">
        <a:spcBef>
          <a:spcPct val="0"/>
        </a:spcBef>
        <a:spcAft>
          <a:spcPct val="0"/>
        </a:spcAft>
        <a:defRPr sz="21200">
          <a:solidFill>
            <a:schemeClr val="tx2"/>
          </a:solidFill>
          <a:latin typeface="Times New Roman" pitchFamily="18" charset="0"/>
        </a:defRPr>
      </a:lvl5pPr>
      <a:lvl6pPr marL="457200" algn="ctr" defTabSz="4351338" rtl="0" eaLnBrk="0" fontAlgn="base" hangingPunct="0">
        <a:spcBef>
          <a:spcPct val="0"/>
        </a:spcBef>
        <a:spcAft>
          <a:spcPct val="0"/>
        </a:spcAft>
        <a:defRPr sz="21200">
          <a:solidFill>
            <a:schemeClr val="tx2"/>
          </a:solidFill>
          <a:latin typeface="Times New Roman" pitchFamily="18" charset="0"/>
        </a:defRPr>
      </a:lvl6pPr>
      <a:lvl7pPr marL="914400" algn="ctr" defTabSz="4351338" rtl="0" eaLnBrk="0" fontAlgn="base" hangingPunct="0">
        <a:spcBef>
          <a:spcPct val="0"/>
        </a:spcBef>
        <a:spcAft>
          <a:spcPct val="0"/>
        </a:spcAft>
        <a:defRPr sz="21200">
          <a:solidFill>
            <a:schemeClr val="tx2"/>
          </a:solidFill>
          <a:latin typeface="Times New Roman" pitchFamily="18" charset="0"/>
        </a:defRPr>
      </a:lvl7pPr>
      <a:lvl8pPr marL="1371600" algn="ctr" defTabSz="4351338" rtl="0" eaLnBrk="0" fontAlgn="base" hangingPunct="0">
        <a:spcBef>
          <a:spcPct val="0"/>
        </a:spcBef>
        <a:spcAft>
          <a:spcPct val="0"/>
        </a:spcAft>
        <a:defRPr sz="21200">
          <a:solidFill>
            <a:schemeClr val="tx2"/>
          </a:solidFill>
          <a:latin typeface="Times New Roman" pitchFamily="18" charset="0"/>
        </a:defRPr>
      </a:lvl8pPr>
      <a:lvl9pPr marL="1828800" algn="ctr" defTabSz="4351338" rtl="0" eaLnBrk="0" fontAlgn="base" hangingPunct="0">
        <a:spcBef>
          <a:spcPct val="0"/>
        </a:spcBef>
        <a:spcAft>
          <a:spcPct val="0"/>
        </a:spcAft>
        <a:defRPr sz="21200">
          <a:solidFill>
            <a:schemeClr val="tx2"/>
          </a:solidFill>
          <a:latin typeface="Times New Roman" pitchFamily="18" charset="0"/>
        </a:defRPr>
      </a:lvl9pPr>
    </p:titleStyle>
    <p:bodyStyle>
      <a:lvl1pPr marL="1628775" indent="-1628775" algn="l" defTabSz="4351338" rtl="0" eaLnBrk="0" fontAlgn="base" hangingPunct="0">
        <a:spcBef>
          <a:spcPct val="20000"/>
        </a:spcBef>
        <a:spcAft>
          <a:spcPct val="0"/>
        </a:spcAft>
        <a:buChar char="•"/>
        <a:defRPr sz="14500">
          <a:solidFill>
            <a:schemeClr val="tx1"/>
          </a:solidFill>
          <a:latin typeface="+mn-lt"/>
          <a:ea typeface="+mn-ea"/>
          <a:cs typeface="+mn-cs"/>
        </a:defRPr>
      </a:lvl1pPr>
      <a:lvl2pPr marL="3533775" indent="-1362075" algn="l" defTabSz="4351338" rtl="0" eaLnBrk="0" fontAlgn="base" hangingPunct="0">
        <a:spcBef>
          <a:spcPct val="20000"/>
        </a:spcBef>
        <a:spcAft>
          <a:spcPct val="0"/>
        </a:spcAft>
        <a:buChar char="–"/>
        <a:defRPr sz="13200">
          <a:solidFill>
            <a:schemeClr val="tx1"/>
          </a:solidFill>
          <a:latin typeface="+mn-lt"/>
        </a:defRPr>
      </a:lvl2pPr>
      <a:lvl3pPr marL="5427663" indent="-1076325" algn="l" defTabSz="4351338" rtl="0" eaLnBrk="0" fontAlgn="base" hangingPunct="0">
        <a:spcBef>
          <a:spcPct val="20000"/>
        </a:spcBef>
        <a:spcAft>
          <a:spcPct val="0"/>
        </a:spcAft>
        <a:buChar char="•"/>
        <a:defRPr sz="11000">
          <a:solidFill>
            <a:schemeClr val="tx1"/>
          </a:solidFill>
          <a:latin typeface="+mn-lt"/>
        </a:defRPr>
      </a:lvl3pPr>
      <a:lvl4pPr marL="7607300" indent="-1098550" algn="l" defTabSz="4351338" rtl="0" eaLnBrk="0" fontAlgn="base" hangingPunct="0">
        <a:spcBef>
          <a:spcPct val="20000"/>
        </a:spcBef>
        <a:spcAft>
          <a:spcPct val="0"/>
        </a:spcAft>
        <a:buChar char="–"/>
        <a:defRPr sz="9300">
          <a:solidFill>
            <a:schemeClr val="tx1"/>
          </a:solidFill>
          <a:latin typeface="+mn-lt"/>
        </a:defRPr>
      </a:lvl4pPr>
      <a:lvl5pPr marL="9769475" indent="-1081088" algn="l" defTabSz="4351338" rtl="0" eaLnBrk="0" fontAlgn="base" hangingPunct="0">
        <a:spcBef>
          <a:spcPct val="20000"/>
        </a:spcBef>
        <a:spcAft>
          <a:spcPct val="0"/>
        </a:spcAft>
        <a:buChar char="»"/>
        <a:defRPr sz="9300">
          <a:solidFill>
            <a:schemeClr val="tx1"/>
          </a:solidFill>
          <a:latin typeface="+mn-lt"/>
        </a:defRPr>
      </a:lvl5pPr>
      <a:lvl6pPr marL="10226675" indent="-1081088" algn="l" defTabSz="4351338" rtl="0" eaLnBrk="0" fontAlgn="base" hangingPunct="0">
        <a:spcBef>
          <a:spcPct val="20000"/>
        </a:spcBef>
        <a:spcAft>
          <a:spcPct val="0"/>
        </a:spcAft>
        <a:buChar char="»"/>
        <a:defRPr sz="9300">
          <a:solidFill>
            <a:schemeClr val="tx1"/>
          </a:solidFill>
          <a:latin typeface="+mn-lt"/>
        </a:defRPr>
      </a:lvl6pPr>
      <a:lvl7pPr marL="10683875" indent="-1081088" algn="l" defTabSz="4351338" rtl="0" eaLnBrk="0" fontAlgn="base" hangingPunct="0">
        <a:spcBef>
          <a:spcPct val="20000"/>
        </a:spcBef>
        <a:spcAft>
          <a:spcPct val="0"/>
        </a:spcAft>
        <a:buChar char="»"/>
        <a:defRPr sz="9300">
          <a:solidFill>
            <a:schemeClr val="tx1"/>
          </a:solidFill>
          <a:latin typeface="+mn-lt"/>
        </a:defRPr>
      </a:lvl7pPr>
      <a:lvl8pPr marL="11141075" indent="-1081088" algn="l" defTabSz="4351338" rtl="0" eaLnBrk="0" fontAlgn="base" hangingPunct="0">
        <a:spcBef>
          <a:spcPct val="20000"/>
        </a:spcBef>
        <a:spcAft>
          <a:spcPct val="0"/>
        </a:spcAft>
        <a:buChar char="»"/>
        <a:defRPr sz="9300">
          <a:solidFill>
            <a:schemeClr val="tx1"/>
          </a:solidFill>
          <a:latin typeface="+mn-lt"/>
        </a:defRPr>
      </a:lvl8pPr>
      <a:lvl9pPr marL="11598275" indent="-1081088" algn="l" defTabSz="4351338" rtl="0" eaLnBrk="0" fontAlgn="base" hangingPunct="0">
        <a:spcBef>
          <a:spcPct val="20000"/>
        </a:spcBef>
        <a:spcAft>
          <a:spcPct val="0"/>
        </a:spcAft>
        <a:buChar char="»"/>
        <a:defRPr sz="93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g"/><Relationship Id="rId7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tiff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" name="Text Box 2"/>
          <p:cNvSpPr txBox="1">
            <a:spLocks noChangeArrowheads="1"/>
          </p:cNvSpPr>
          <p:nvPr/>
        </p:nvSpPr>
        <p:spPr bwMode="auto">
          <a:xfrm>
            <a:off x="4926013" y="188913"/>
            <a:ext cx="27839987" cy="2031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457200" tIns="457200" rIns="457200" bIns="457200">
            <a:spAutoFit/>
          </a:bodyPr>
          <a:lstStyle>
            <a:lvl1pPr defTabSz="908050"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pPr algn="ctr"/>
            <a:r>
              <a:rPr lang="en-US" altLang="en-US" sz="72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Synthesis of Magnetic Room Temperature Ionic Liquids</a:t>
            </a:r>
            <a:endParaRPr lang="en-US" altLang="en-US" sz="7200" dirty="0">
              <a:solidFill>
                <a:schemeClr val="tx1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1035" name="Line 72"/>
          <p:cNvSpPr>
            <a:spLocks noChangeShapeType="1"/>
          </p:cNvSpPr>
          <p:nvPr/>
        </p:nvSpPr>
        <p:spPr bwMode="auto">
          <a:xfrm>
            <a:off x="31750" y="3922713"/>
            <a:ext cx="0" cy="25338087"/>
          </a:xfrm>
          <a:prstGeom prst="line">
            <a:avLst/>
          </a:prstGeom>
          <a:noFill/>
          <a:ln w="9525">
            <a:solidFill>
              <a:srgbClr val="F8F8F8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36" name="Text Box 95"/>
          <p:cNvSpPr txBox="1">
            <a:spLocks noChangeArrowheads="1"/>
          </p:cNvSpPr>
          <p:nvPr/>
        </p:nvSpPr>
        <p:spPr bwMode="auto">
          <a:xfrm>
            <a:off x="18707627" y="25407775"/>
            <a:ext cx="17406938" cy="3046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228600" tIns="45267" rIns="457200" bIns="45267">
            <a:spAutoFit/>
          </a:bodyPr>
          <a:lstStyle>
            <a:lvl1pPr defTabSz="908050"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r>
              <a:rPr lang="en-US" altLang="en-US" sz="3200" u="sng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Acknowledgments </a:t>
            </a:r>
          </a:p>
          <a:p>
            <a:r>
              <a:rPr lang="en-US" altLang="en-US" sz="3000" dirty="0" smtClean="0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	</a:t>
            </a:r>
            <a:r>
              <a:rPr lang="en-US" altLang="en-US" sz="32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I would like to thank Roy </a:t>
            </a:r>
            <a:r>
              <a:rPr lang="en-US" altLang="en-US" sz="320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Planalp</a:t>
            </a:r>
            <a:r>
              <a:rPr lang="en-US" altLang="en-US" sz="32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for his help for his help in organization and advice in making this </a:t>
            </a:r>
            <a:r>
              <a:rPr lang="en-US" altLang="en-US" sz="32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experiment </a:t>
            </a:r>
            <a:r>
              <a:rPr lang="en-US" altLang="en-US" sz="32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possible, Christian </a:t>
            </a:r>
            <a:r>
              <a:rPr lang="en-US" altLang="en-US" sz="320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Tooley</a:t>
            </a:r>
            <a:r>
              <a:rPr lang="en-US" altLang="en-US" sz="32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and Lea </a:t>
            </a:r>
            <a:r>
              <a:rPr lang="en-US" altLang="en-US" sz="320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Nyiranshuti</a:t>
            </a:r>
            <a:r>
              <a:rPr lang="en-US" altLang="en-US" sz="32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for their insight, overview of the     </a:t>
            </a:r>
            <a:r>
              <a:rPr lang="en-US" altLang="en-US" sz="32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				                  experiment</a:t>
            </a:r>
            <a:r>
              <a:rPr lang="en-US" altLang="en-US" sz="32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, and help in running analytical techniques, Jonathan 						</a:t>
            </a:r>
            <a:r>
              <a:rPr lang="en-US" altLang="en-US" sz="32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        Briggs </a:t>
            </a:r>
            <a:r>
              <a:rPr lang="en-US" altLang="en-US" sz="32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for his execution and expertise in X-ray crystallography, </a:t>
            </a:r>
            <a:r>
              <a:rPr lang="en-US" altLang="en-US" sz="32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and 					          the UNH </a:t>
            </a:r>
            <a:r>
              <a:rPr lang="en-US" altLang="en-US" sz="32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Department of Chemistry for funding </a:t>
            </a:r>
            <a:r>
              <a:rPr lang="en-US" altLang="en-US" sz="32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this project</a:t>
            </a:r>
            <a:endParaRPr lang="en-US" altLang="en-US" sz="3200" dirty="0">
              <a:solidFill>
                <a:schemeClr val="tx1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1037" name="Text Box 96"/>
          <p:cNvSpPr txBox="1">
            <a:spLocks noChangeArrowheads="1"/>
          </p:cNvSpPr>
          <p:nvPr/>
        </p:nvSpPr>
        <p:spPr bwMode="auto">
          <a:xfrm>
            <a:off x="6912769" y="2237171"/>
            <a:ext cx="22860000" cy="2430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419070" tIns="45267" rIns="419070" bIns="45267">
            <a:spAutoFit/>
          </a:bodyPr>
          <a:lstStyle>
            <a:lvl1pPr defTabSz="908050"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pPr algn="ctr"/>
            <a:r>
              <a:rPr lang="en-AU" altLang="en-US" sz="4400" u="sng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David Waste</a:t>
            </a:r>
          </a:p>
          <a:p>
            <a:pPr algn="ctr"/>
            <a:r>
              <a:rPr lang="en-AU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Instructors: Roy </a:t>
            </a:r>
            <a:r>
              <a:rPr lang="en-AU" altLang="en-US" sz="360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Planalp</a:t>
            </a:r>
            <a:r>
              <a:rPr lang="en-AU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, Lea </a:t>
            </a:r>
            <a:r>
              <a:rPr lang="en-AU" altLang="en-US" sz="360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Nyiranshuti</a:t>
            </a:r>
            <a:r>
              <a:rPr lang="en-AU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, Christian </a:t>
            </a:r>
            <a:r>
              <a:rPr lang="en-AU" altLang="en-US" sz="360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Tooley</a:t>
            </a:r>
            <a:r>
              <a:rPr lang="en-AU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/>
            </a:r>
            <a:br>
              <a:rPr lang="en-AU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</a:br>
            <a:r>
              <a:rPr lang="en-AU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dws33@wildcats.unh.edu</a:t>
            </a:r>
            <a:endParaRPr lang="en-AU" altLang="en-US" sz="3600" dirty="0">
              <a:solidFill>
                <a:schemeClr val="tx1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algn="ctr"/>
            <a:r>
              <a:rPr lang="en-AU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Parsons Hall, 23 Academic Way, Durham NH 03824</a:t>
            </a:r>
            <a:endParaRPr lang="en-US" altLang="en-US" sz="3600" dirty="0">
              <a:solidFill>
                <a:schemeClr val="tx1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1038" name="Text Box 3"/>
          <p:cNvSpPr txBox="1">
            <a:spLocks noChangeArrowheads="1"/>
          </p:cNvSpPr>
          <p:nvPr/>
        </p:nvSpPr>
        <p:spPr bwMode="auto">
          <a:xfrm>
            <a:off x="228600" y="5256213"/>
            <a:ext cx="17454563" cy="4877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457200" tIns="45267" rIns="228600" bIns="45267">
            <a:spAutoFit/>
          </a:bodyPr>
          <a:lstStyle>
            <a:lvl1pPr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r>
              <a:rPr lang="en-US" altLang="en-US" sz="4400" u="sng" dirty="0" smtClean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Introduction</a:t>
            </a:r>
            <a:r>
              <a:rPr lang="en-US" altLang="en-US" sz="36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	</a:t>
            </a:r>
            <a:endParaRPr lang="en-US" altLang="en-US" sz="3600" dirty="0" smtClean="0">
              <a:solidFill>
                <a:schemeClr val="tx1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r>
              <a:rPr lang="en-US" sz="3600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	</a:t>
            </a:r>
            <a:r>
              <a:rPr lang="en-US" sz="33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The </a:t>
            </a:r>
            <a:r>
              <a:rPr lang="en-US" sz="3300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m</a:t>
            </a:r>
            <a:r>
              <a:rPr lang="en-US" sz="33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agnetic </a:t>
            </a:r>
            <a:r>
              <a:rPr lang="en-US" sz="33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room </a:t>
            </a:r>
            <a:r>
              <a:rPr lang="en-US" sz="33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temperature </a:t>
            </a:r>
            <a:r>
              <a:rPr lang="en-US" sz="33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ionic liquids </a:t>
            </a:r>
            <a:r>
              <a:rPr lang="en-US" sz="33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(MRTILs) synthesized represent </a:t>
            </a:r>
            <a:r>
              <a:rPr lang="en-US" sz="3300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a class of </a:t>
            </a:r>
            <a:r>
              <a:rPr lang="en-US" sz="33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ionic coordination complexes, created </a:t>
            </a:r>
            <a:r>
              <a:rPr lang="en-US" sz="3300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by the combination of </a:t>
            </a:r>
            <a:r>
              <a:rPr lang="en-US" sz="33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a paramagnetic </a:t>
            </a:r>
            <a:r>
              <a:rPr lang="en-US" sz="33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anionic metal complex and  an organic </a:t>
            </a:r>
            <a:r>
              <a:rPr lang="en-US" sz="3300" dirty="0" err="1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cation</a:t>
            </a:r>
            <a:r>
              <a:rPr lang="en-US" sz="33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 to form a species  which has the properties of both a liquid and an ionic compound at room temperature, while further being susceptible to a magnetic field. </a:t>
            </a:r>
          </a:p>
          <a:p>
            <a:r>
              <a:rPr lang="en-US" altLang="en-US" sz="33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	</a:t>
            </a:r>
            <a:r>
              <a:rPr lang="en-US" altLang="en-US" sz="33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These properties result in a liquid that exhibits high temperature stability, non-volatility, and high viscosity, making them ideal for applications  such as powerful solvents, electrolytes in redox flow batteries, and sealants.</a:t>
            </a:r>
            <a:r>
              <a:rPr lang="en-US" altLang="en-US" sz="3300" baseline="300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1</a:t>
            </a:r>
            <a:r>
              <a:rPr lang="en-US" altLang="en-US" sz="33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 The properties of MRTILs are also easily controlled by the substituents on the organic component and metal counter ion.</a:t>
            </a:r>
            <a:endParaRPr lang="en-US" altLang="en-US" sz="3300" dirty="0">
              <a:solidFill>
                <a:schemeClr val="tx1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1040" name="Text Box 238"/>
          <p:cNvSpPr txBox="1">
            <a:spLocks noChangeArrowheads="1"/>
          </p:cNvSpPr>
          <p:nvPr/>
        </p:nvSpPr>
        <p:spPr bwMode="auto">
          <a:xfrm>
            <a:off x="890300" y="26289000"/>
            <a:ext cx="24137378" cy="33389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228600" tIns="45267" rIns="457200" bIns="457200">
            <a:spAutoFit/>
          </a:bodyPr>
          <a:lstStyle>
            <a:lvl1pPr marL="877888" indent="-877888" defTabSz="908050"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r>
              <a:rPr lang="en-US" altLang="en-US" u="sng" dirty="0" smtClean="0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References</a:t>
            </a:r>
          </a:p>
          <a:p>
            <a:pPr marL="0" indent="0"/>
            <a:r>
              <a:rPr lang="en-US" altLang="en-US" sz="34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1. </a:t>
            </a:r>
            <a:r>
              <a:rPr lang="en-US" altLang="en-US" sz="3400" b="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Branco</a:t>
            </a:r>
            <a:r>
              <a:rPr lang="en-US" altLang="en-US" sz="34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, A.; </a:t>
            </a:r>
            <a:r>
              <a:rPr lang="en-US" altLang="en-US" sz="3400" b="0" dirty="0" err="1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Branco</a:t>
            </a:r>
            <a:r>
              <a:rPr lang="en-US" altLang="en-US" sz="34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, L.C.; </a:t>
            </a:r>
            <a:r>
              <a:rPr lang="en-US" altLang="en-US" sz="3400" b="0" dirty="0" err="1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Pina</a:t>
            </a:r>
            <a:r>
              <a:rPr lang="en-US" altLang="en-US" sz="34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, F. </a:t>
            </a:r>
            <a:r>
              <a:rPr lang="en-US" altLang="en-US" sz="3400" b="0" dirty="0" err="1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Electrochromic</a:t>
            </a:r>
            <a:r>
              <a:rPr lang="en-US" altLang="en-US" sz="34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and magnetic ionic liquids. </a:t>
            </a:r>
            <a:r>
              <a:rPr lang="en-US" altLang="en-US" sz="3400" b="0" i="1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Chemical Communications</a:t>
            </a:r>
            <a:r>
              <a:rPr lang="en-US" altLang="en-US" sz="34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, </a:t>
            </a:r>
            <a:r>
              <a:rPr lang="en-US" altLang="en-US" sz="34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2011</a:t>
            </a:r>
            <a:r>
              <a:rPr lang="en-US" altLang="en-US" sz="34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, 47, pp. 2300-2302</a:t>
            </a:r>
            <a:r>
              <a:rPr lang="en-US" altLang="en-US" sz="34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.   </a:t>
            </a:r>
            <a:endParaRPr lang="en-US" altLang="en-US" sz="3400" b="0" dirty="0">
              <a:solidFill>
                <a:schemeClr val="tx1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marL="0" indent="0"/>
            <a:r>
              <a:rPr lang="en-US" altLang="en-US" sz="34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2. Mathews</a:t>
            </a:r>
            <a:r>
              <a:rPr lang="en-US" altLang="en-US" sz="34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, M. Space groups of some coordination compounds of cobalt. </a:t>
            </a:r>
            <a:r>
              <a:rPr lang="en-US" altLang="en-US" sz="3400" b="0" i="1" dirty="0" err="1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Acta</a:t>
            </a:r>
            <a:r>
              <a:rPr lang="en-US" altLang="en-US" sz="3400" b="0" i="1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lang="en-US" altLang="en-US" sz="3400" b="0" i="1" dirty="0" err="1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Crystallographica</a:t>
            </a:r>
            <a:r>
              <a:rPr lang="en-US" altLang="en-US" sz="3400" b="0" i="1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lang="en-US" altLang="en-US" sz="34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, </a:t>
            </a:r>
            <a:r>
              <a:rPr lang="en-US" altLang="en-US" sz="34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1961</a:t>
            </a:r>
            <a:r>
              <a:rPr lang="en-US" altLang="en-US" sz="34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, 14 (9), pp. 1007.</a:t>
            </a:r>
          </a:p>
          <a:p>
            <a:pPr marL="0" indent="0"/>
            <a:r>
              <a:rPr lang="en-US" altLang="en-US" sz="34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3. </a:t>
            </a:r>
            <a:r>
              <a:rPr lang="fr-FR" altLang="en-US" sz="3400" b="0" dirty="0" err="1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Solans</a:t>
            </a:r>
            <a:r>
              <a:rPr lang="fr-FR" altLang="en-US" sz="34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, X., et </a:t>
            </a:r>
            <a:r>
              <a:rPr lang="fr-FR" altLang="en-US" sz="34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al. </a:t>
            </a:r>
            <a:r>
              <a:rPr lang="fr-FR" altLang="en-US" sz="3400" b="0" i="1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Acta </a:t>
            </a:r>
            <a:r>
              <a:rPr lang="fr-FR" altLang="en-US" sz="3400" b="0" i="1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Crystallographica</a:t>
            </a:r>
            <a:r>
              <a:rPr lang="fr-FR" altLang="en-US" sz="34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,</a:t>
            </a:r>
            <a:r>
              <a:rPr lang="fr-FR" altLang="en-US" sz="34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lang="fr-FR" altLang="en-US" sz="34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1984</a:t>
            </a:r>
            <a:r>
              <a:rPr lang="fr-FR" altLang="en-US" sz="34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, </a:t>
            </a:r>
            <a:r>
              <a:rPr lang="fr-FR" altLang="en-US" sz="34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C40</a:t>
            </a:r>
            <a:r>
              <a:rPr lang="fr-FR" altLang="en-US" sz="34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, </a:t>
            </a:r>
            <a:r>
              <a:rPr lang="fr-FR" altLang="en-US" sz="34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pp. 635-8.</a:t>
            </a:r>
            <a:r>
              <a:rPr lang="en-US" altLang="en-US" sz="34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</a:p>
          <a:p>
            <a:pPr marL="0" indent="0"/>
            <a:r>
              <a:rPr lang="en-US" altLang="en-US" sz="34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4. </a:t>
            </a:r>
            <a:r>
              <a:rPr lang="en-US" altLang="en-US" sz="34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Satoshi Hayashi, </a:t>
            </a:r>
            <a:r>
              <a:rPr lang="en-US" altLang="en-US" sz="3400" b="0" dirty="0" err="1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Hiro</a:t>
            </a:r>
            <a:r>
              <a:rPr lang="en-US" altLang="en-US" sz="34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-o </a:t>
            </a:r>
            <a:r>
              <a:rPr lang="en-US" altLang="en-US" sz="3400" b="0" dirty="0" err="1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Hamaguchi</a:t>
            </a:r>
            <a:r>
              <a:rPr lang="en-US" altLang="en-US" sz="34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. Discovery of a Magnetic Ionic Liquid [</a:t>
            </a:r>
            <a:r>
              <a:rPr lang="en-US" altLang="en-US" sz="3400" b="0" dirty="0" err="1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bmim</a:t>
            </a:r>
            <a:r>
              <a:rPr lang="en-US" altLang="en-US" sz="34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]FeCl4. </a:t>
            </a:r>
            <a:r>
              <a:rPr lang="en-US" altLang="en-US" sz="3400" b="0" i="1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Chemistry Letters, </a:t>
            </a:r>
            <a:r>
              <a:rPr lang="en-US" altLang="en-US" sz="34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2004</a:t>
            </a:r>
            <a:r>
              <a:rPr lang="en-US" altLang="en-US" sz="3400" b="0" i="1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, </a:t>
            </a:r>
            <a:r>
              <a:rPr lang="en-US" altLang="en-US" sz="34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33 (12</a:t>
            </a:r>
            <a:r>
              <a:rPr lang="en-US" altLang="en-US" sz="34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).</a:t>
            </a:r>
            <a:endParaRPr lang="en-US" altLang="en-US" sz="3600" b="0" dirty="0" smtClean="0">
              <a:solidFill>
                <a:schemeClr val="tx1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1041" name="Text Box 304"/>
          <p:cNvSpPr txBox="1">
            <a:spLocks noChangeArrowheads="1"/>
          </p:cNvSpPr>
          <p:nvPr/>
        </p:nvSpPr>
        <p:spPr bwMode="auto">
          <a:xfrm>
            <a:off x="609596" y="21183369"/>
            <a:ext cx="17467263" cy="60622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457200" tIns="45267" rIns="228600" bIns="45267">
            <a:spAutoFit/>
          </a:bodyPr>
          <a:lstStyle>
            <a:lvl1pPr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r>
              <a:rPr lang="en-US" altLang="en-US" sz="4400" u="sng" dirty="0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Results and </a:t>
            </a:r>
            <a:r>
              <a:rPr lang="en-US" altLang="en-US" sz="4400" u="sng" dirty="0" smtClean="0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Discussion </a:t>
            </a:r>
          </a:p>
          <a:p>
            <a:r>
              <a:rPr lang="en-US" altLang="en-US" sz="3300" u="sng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Successful synthesis of starting materials, but no product obtained: </a:t>
            </a:r>
            <a:r>
              <a:rPr lang="en-US" altLang="en-US" sz="33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Analysis </a:t>
            </a:r>
            <a:r>
              <a:rPr lang="en-US" altLang="en-US" sz="33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by X-ray crystallography determined that the iron(III) and cobalt(III) salts produced in the initial part of the synthesis were indeed the intended complexes Na[Fe(EDTA)] and Na[Co(EDTA)] respectively </a:t>
            </a:r>
            <a:r>
              <a:rPr lang="en-US" altLang="en-US" sz="3300" baseline="300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2,3</a:t>
            </a:r>
            <a:r>
              <a:rPr lang="en-US" altLang="en-US" sz="33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. However, </a:t>
            </a:r>
            <a:r>
              <a:rPr lang="en-US" altLang="en-US" sz="33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reaction </a:t>
            </a:r>
            <a:r>
              <a:rPr lang="en-US" altLang="en-US" sz="33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of </a:t>
            </a:r>
            <a:r>
              <a:rPr lang="en-US" altLang="en-US" sz="33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Na[Co(EDTA)] </a:t>
            </a:r>
            <a:r>
              <a:rPr lang="en-US" altLang="en-US" sz="33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with 1-Ethyl-3-methylimidazolium </a:t>
            </a:r>
            <a:r>
              <a:rPr lang="en-US" altLang="en-US" sz="33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bromide (EMIM) in water (Figure 2) yielded no qualitative product, as shown by inability to dissolve resulting purple liquid  in D</a:t>
            </a:r>
            <a:r>
              <a:rPr lang="en-US" altLang="en-US" sz="3300" baseline="-250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2</a:t>
            </a:r>
            <a:r>
              <a:rPr lang="en-US" altLang="en-US" sz="33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O for </a:t>
            </a:r>
            <a:r>
              <a:rPr lang="en-US" altLang="en-US" sz="3300" baseline="300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1</a:t>
            </a:r>
            <a:r>
              <a:rPr lang="en-US" altLang="en-US" sz="33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H NMR analysis. The color </a:t>
            </a:r>
            <a:r>
              <a:rPr lang="en-US" altLang="en-US" sz="33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and apparent </a:t>
            </a:r>
            <a:r>
              <a:rPr lang="en-US" altLang="en-US" sz="33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viscosity of this liquid do agree with the reference paper</a:t>
            </a:r>
            <a:r>
              <a:rPr lang="en-US" altLang="en-US" sz="3300" baseline="300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1</a:t>
            </a:r>
            <a:r>
              <a:rPr lang="en-US" altLang="en-US" sz="33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, </a:t>
            </a:r>
            <a:r>
              <a:rPr lang="en-US" altLang="en-US" sz="33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suggesting that </a:t>
            </a:r>
            <a:r>
              <a:rPr lang="en-US" altLang="en-US" sz="33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some [EMIM][Co(EDTA)] may have been produced. Attempted synthesis of [EMIM][Fe(EDTA)] and [EMIM][Cr(EDTA)] (Figure 2) yielded only starting materials.</a:t>
            </a:r>
          </a:p>
          <a:p>
            <a:r>
              <a:rPr lang="en-US" altLang="en-US" sz="36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	</a:t>
            </a:r>
            <a:r>
              <a:rPr lang="en-US" altLang="en-US" sz="32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	</a:t>
            </a:r>
            <a:endParaRPr lang="en-US" altLang="en-US" sz="3600" dirty="0"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1043" name="Text Box 401"/>
          <p:cNvSpPr txBox="1">
            <a:spLocks noChangeArrowheads="1"/>
          </p:cNvSpPr>
          <p:nvPr/>
        </p:nvSpPr>
        <p:spPr bwMode="auto">
          <a:xfrm>
            <a:off x="18720328" y="22454959"/>
            <a:ext cx="17582829" cy="28921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228600" tIns="45267" rIns="457200" bIns="45267">
            <a:spAutoFit/>
          </a:bodyPr>
          <a:lstStyle>
            <a:lvl1pPr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r>
              <a:rPr lang="en-US" altLang="en-US" sz="4400" u="sng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Conclusions</a:t>
            </a:r>
            <a:r>
              <a:rPr lang="en-US" altLang="en-US" sz="36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	</a:t>
            </a:r>
            <a:endParaRPr lang="en-US" altLang="en-US" sz="3600" b="0" dirty="0" smtClean="0">
              <a:solidFill>
                <a:schemeClr val="tx1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r>
              <a:rPr lang="en-US" altLang="en-US" sz="33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	</a:t>
            </a:r>
            <a:r>
              <a:rPr lang="en-US" altLang="en-US" sz="33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The ease and simplicity of synthesizing compounds such as [EMIM]FeCl</a:t>
            </a:r>
            <a:r>
              <a:rPr lang="en-US" altLang="en-US" sz="3300" baseline="-250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4</a:t>
            </a:r>
            <a:r>
              <a:rPr lang="en-US" altLang="en-US" sz="33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show a promising start to the creation of a specific field that utilizes the combination of the properties of room temperature ionic liquids and magnetic susceptibility of paramagnetic metal ions for a variety of uses in other chemical </a:t>
            </a:r>
            <a:r>
              <a:rPr lang="en-US" altLang="en-US" sz="33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syntheses </a:t>
            </a:r>
            <a:r>
              <a:rPr lang="en-US" altLang="en-US" sz="33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and applications. </a:t>
            </a:r>
            <a:endParaRPr lang="en-US" altLang="en-US" sz="3300" dirty="0"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1044" name="Text Box 402"/>
          <p:cNvSpPr txBox="1">
            <a:spLocks noChangeArrowheads="1"/>
          </p:cNvSpPr>
          <p:nvPr/>
        </p:nvSpPr>
        <p:spPr bwMode="auto">
          <a:xfrm>
            <a:off x="18720328" y="19484906"/>
            <a:ext cx="17885022" cy="30306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228600" tIns="45267" rIns="457200" bIns="45267">
            <a:spAutoFit/>
          </a:bodyPr>
          <a:lstStyle>
            <a:lvl1pPr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r>
              <a:rPr lang="en-US" altLang="en-US" sz="4400" u="sng" dirty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Future </a:t>
            </a:r>
            <a:r>
              <a:rPr lang="en-US" altLang="en-US" sz="4400" u="sng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Work</a:t>
            </a:r>
            <a:r>
              <a:rPr lang="en-US" altLang="en-US" sz="36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	</a:t>
            </a:r>
            <a:endParaRPr lang="en-US" altLang="en-US" sz="3600" dirty="0" smtClean="0">
              <a:solidFill>
                <a:schemeClr val="tx1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>
              <a:spcBef>
                <a:spcPct val="25000"/>
              </a:spcBef>
            </a:pPr>
            <a:r>
              <a:rPr lang="en-US" altLang="en-US" sz="33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		</a:t>
            </a:r>
            <a:r>
              <a:rPr lang="en-US" altLang="en-US" sz="33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Further experiments to successfully complete the synthesis of [EMIM][M(EDTA)] MRTILs may be attempted using varying solvents or extraction techniques. Until that time, further research may be carried out on MRTILs of the form [EMIM]</a:t>
            </a:r>
            <a:r>
              <a:rPr lang="en-US" altLang="en-US" sz="330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MCl</a:t>
            </a:r>
            <a:r>
              <a:rPr lang="en-US" altLang="en-US" sz="3300" baseline="-2500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x</a:t>
            </a:r>
            <a:r>
              <a:rPr lang="en-US" altLang="en-US" sz="33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with other paramagnetic metal ions such as Cu</a:t>
            </a:r>
            <a:r>
              <a:rPr lang="en-US" altLang="en-US" sz="3300" baseline="300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2+</a:t>
            </a:r>
            <a:r>
              <a:rPr lang="en-US" altLang="en-US" sz="33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or Cr</a:t>
            </a:r>
            <a:r>
              <a:rPr lang="en-US" altLang="en-US" sz="3300" baseline="300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3+</a:t>
            </a:r>
            <a:r>
              <a:rPr lang="en-US" altLang="en-US" sz="33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lang="en-US" altLang="en-US" sz="33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and different organic counter ions such as [BMIM]</a:t>
            </a:r>
            <a:endParaRPr lang="en-US" altLang="en-US" sz="3300" dirty="0"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1053" name="Text Box 401"/>
          <p:cNvSpPr txBox="1">
            <a:spLocks noChangeArrowheads="1"/>
          </p:cNvSpPr>
          <p:nvPr/>
        </p:nvSpPr>
        <p:spPr bwMode="auto">
          <a:xfrm>
            <a:off x="18720328" y="13976620"/>
            <a:ext cx="17394237" cy="538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228600" tIns="45267" rIns="457200" bIns="45267">
            <a:spAutoFit/>
          </a:bodyPr>
          <a:lstStyle>
            <a:lvl1pPr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r>
              <a:rPr lang="en-US" altLang="en-US" sz="4400" u="sng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Experimental</a:t>
            </a:r>
            <a:endParaRPr lang="en-US" altLang="en-US" sz="3600" b="0" dirty="0" smtClean="0">
              <a:solidFill>
                <a:srgbClr val="000066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r>
              <a:rPr lang="en-US" altLang="en-US" sz="3600" b="0" dirty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	</a:t>
            </a:r>
            <a:r>
              <a:rPr lang="en-US" altLang="en-US" sz="33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All reactions were carried out at room temperature in open air, and samples of </a:t>
            </a:r>
            <a:r>
              <a:rPr lang="en-US" altLang="en-US" sz="33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[EMIM]FeCl</a:t>
            </a:r>
            <a:r>
              <a:rPr lang="en-US" altLang="en-US" sz="3300" baseline="-250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4</a:t>
            </a:r>
            <a:r>
              <a:rPr lang="en-US" altLang="en-US" sz="33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lang="en-US" altLang="en-US" sz="33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liquid were vacuum dried over night without loss of product, attributed to the non-volatility of the compound. X-ray crystallography  using </a:t>
            </a:r>
            <a:r>
              <a:rPr lang="en-US" altLang="en-US" sz="33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a </a:t>
            </a:r>
            <a:r>
              <a:rPr lang="en-US" altLang="en-US" sz="3300" dirty="0" err="1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Bruker</a:t>
            </a:r>
            <a:r>
              <a:rPr lang="en-US" altLang="en-US" sz="33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SMART X2S was </a:t>
            </a:r>
            <a:r>
              <a:rPr lang="en-US" altLang="en-US" sz="33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utilized to determine that the composition of the crystals shown in Figure 1 were indeed the Na[M(EDTA)] (M=Fe</a:t>
            </a:r>
            <a:r>
              <a:rPr lang="en-US" altLang="en-US" sz="3300" baseline="300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3+</a:t>
            </a:r>
            <a:r>
              <a:rPr lang="en-US" altLang="en-US" sz="33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,Co</a:t>
            </a:r>
            <a:r>
              <a:rPr lang="en-US" altLang="en-US" sz="3300" baseline="300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3+</a:t>
            </a:r>
            <a:r>
              <a:rPr lang="en-US" altLang="en-US" sz="33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)</a:t>
            </a:r>
            <a:r>
              <a:rPr lang="en-US" altLang="en-US" sz="33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	</a:t>
            </a:r>
            <a:r>
              <a:rPr lang="en-US" altLang="en-US" sz="33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intended to be synthesized as reagents for the reaction to create [EMIM][M(EDTA)]. </a:t>
            </a:r>
          </a:p>
          <a:p>
            <a:r>
              <a:rPr lang="en-US" altLang="en-US" sz="33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	</a:t>
            </a:r>
            <a:r>
              <a:rPr lang="en-US" altLang="en-US" sz="33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Further analysis to determine the presence of [EMIM][Co(EDTA)] was conducted by cyclic voltammetry. </a:t>
            </a:r>
            <a:r>
              <a:rPr lang="en-US" altLang="en-US" sz="33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A weak reversible wave was obtained at 0.275 V vs. Ag/</a:t>
            </a:r>
            <a:r>
              <a:rPr lang="en-US" altLang="en-US" sz="330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AgCl</a:t>
            </a:r>
            <a:r>
              <a:rPr lang="en-US" altLang="en-US" sz="33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(0.1M acetate buffer), but </a:t>
            </a:r>
            <a:r>
              <a:rPr lang="en-US" altLang="en-US" sz="330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proved inconclusive </a:t>
            </a:r>
            <a:r>
              <a:rPr lang="en-US" altLang="en-US" sz="33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when compared to literature values</a:t>
            </a:r>
            <a:r>
              <a:rPr lang="en-US" altLang="en-US" sz="3300" baseline="300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1</a:t>
            </a:r>
            <a:r>
              <a:rPr lang="en-US" altLang="en-US" sz="33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.</a:t>
            </a:r>
            <a:endParaRPr lang="en-US" altLang="en-US" sz="3300" dirty="0"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2810" y="10286616"/>
            <a:ext cx="3526179" cy="470157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389774" y="15738066"/>
            <a:ext cx="139489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2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Figure 1. Metal anionic and organic cationic species used to synthesize MRTILs.</a:t>
            </a:r>
            <a:endParaRPr lang="en-US" sz="3200" dirty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89837" y="10265451"/>
            <a:ext cx="3542054" cy="472273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9950013" y="15182227"/>
            <a:ext cx="2491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Na[Co(EDTA)]</a:t>
            </a:r>
            <a:endParaRPr lang="en-US" sz="3200" dirty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339632" y="15108325"/>
            <a:ext cx="244246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Na[Fe(EDTA</a:t>
            </a:r>
            <a:r>
              <a:rPr lang="en-US" sz="3200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)]</a:t>
            </a:r>
          </a:p>
          <a:p>
            <a:endParaRPr lang="en-US" dirty="0"/>
          </a:p>
        </p:txBody>
      </p:sp>
      <p:pic>
        <p:nvPicPr>
          <p:cNvPr id="209" name="Picture 2" descr="C:\Users\Caitlin\AppData\Local\Microsoft\Windows\Temporary Internet Files\Low\Content.IE5\7QILM70Y\Logo_blue[1].t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58234" y="434164"/>
            <a:ext cx="3911402" cy="3970367"/>
          </a:xfrm>
          <a:prstGeom prst="rect">
            <a:avLst/>
          </a:prstGeom>
          <a:noFill/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46856" y="8236216"/>
            <a:ext cx="3663805" cy="488507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24057" y="8219282"/>
            <a:ext cx="3676506" cy="490200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34056" y="8129323"/>
            <a:ext cx="3743976" cy="4991968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0024910" y="13250710"/>
            <a:ext cx="14414009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2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Figure 3. Pictures showing </a:t>
            </a:r>
            <a:r>
              <a:rPr lang="en-US" altLang="en-US" sz="32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[EMIM]FeCl</a:t>
            </a:r>
            <a:r>
              <a:rPr lang="en-US" altLang="en-US" sz="3200" baseline="-250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4</a:t>
            </a:r>
            <a:r>
              <a:rPr lang="en-US" altLang="en-US" sz="32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lang="en-US" altLang="en-US" sz="32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MRTIL between aqueous and organic layers </a:t>
            </a:r>
          </a:p>
          <a:p>
            <a:pPr algn="ctr"/>
            <a:r>
              <a:rPr lang="en-US" altLang="en-US" sz="32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and response to magnet.</a:t>
            </a:r>
            <a:endParaRPr lang="en-US" sz="3200" dirty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2619" y="10102026"/>
            <a:ext cx="6968002" cy="5372589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19394053" y="5943600"/>
            <a:ext cx="16046788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34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	</a:t>
            </a:r>
            <a:r>
              <a:rPr lang="en-US" altLang="en-US" sz="3300" u="sng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Successful Synthesis of a </a:t>
            </a:r>
            <a:r>
              <a:rPr lang="en-US" altLang="en-US" sz="33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MRTIL: Under </a:t>
            </a:r>
            <a:r>
              <a:rPr lang="en-US" altLang="en-US" sz="33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instruction of a second reference paper</a:t>
            </a:r>
            <a:r>
              <a:rPr lang="en-US" altLang="en-US" sz="3300" baseline="300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4</a:t>
            </a:r>
            <a:r>
              <a:rPr lang="en-US" altLang="en-US" sz="33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, the synthesis of [EMIM]FeCl</a:t>
            </a:r>
            <a:r>
              <a:rPr lang="en-US" altLang="en-US" sz="3300" baseline="-250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4</a:t>
            </a:r>
            <a:r>
              <a:rPr lang="en-US" altLang="en-US" sz="33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was completed by combining EMIM and FeCl·6H</a:t>
            </a:r>
            <a:r>
              <a:rPr lang="en-US" altLang="en-US" sz="3300" baseline="-250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2</a:t>
            </a:r>
            <a:r>
              <a:rPr lang="en-US" altLang="en-US" sz="33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O in water. The resulting brown liquid showed low water solubility and responded to a magnetic field as described in the literature (Figure 2).</a:t>
            </a:r>
            <a:endParaRPr lang="en-US" sz="3300" dirty="0"/>
          </a:p>
        </p:txBody>
      </p:sp>
      <p:sp>
        <p:nvSpPr>
          <p:cNvPr id="18" name="TextBox 17"/>
          <p:cNvSpPr txBox="1"/>
          <p:nvPr/>
        </p:nvSpPr>
        <p:spPr>
          <a:xfrm>
            <a:off x="1593694" y="20644760"/>
            <a:ext cx="16089469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2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Figure 2. Reactions conducted during course of experiment to produce [EMIM][M(EDTA)] and </a:t>
            </a:r>
          </a:p>
          <a:p>
            <a:pPr algn="ctr"/>
            <a:r>
              <a:rPr lang="en-US" sz="32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[EMIM]FeCl</a:t>
            </a:r>
            <a:r>
              <a:rPr lang="en-US" sz="3200" baseline="-250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4</a:t>
            </a:r>
            <a:r>
              <a:rPr lang="en-US" sz="32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 MRTILs.</a:t>
            </a:r>
            <a:endParaRPr lang="en-US" sz="3200" dirty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0900" y="16625915"/>
            <a:ext cx="12303819" cy="384534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Blank Presentatio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0066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0805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000" b="1" i="0" u="none" strike="noStrike" cap="none" normalizeH="0" baseline="0" smtClean="0">
            <a:ln>
              <a:noFill/>
            </a:ln>
            <a:solidFill>
              <a:srgbClr val="003399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0066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0805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000" b="1" i="0" u="none" strike="noStrike" cap="none" normalizeH="0" baseline="0" smtClean="0">
            <a:ln>
              <a:noFill/>
            </a:ln>
            <a:solidFill>
              <a:srgbClr val="003399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Office\Templates\Blank Presentation.pot</Template>
  <TotalTime>5991</TotalTime>
  <Words>326</Words>
  <Application>Microsoft Office PowerPoint</Application>
  <PresentationFormat>Custom</PresentationFormat>
  <Paragraphs>32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Blank Presentation</vt:lpstr>
      <vt:lpstr>PowerPoint Presentation</vt:lpstr>
    </vt:vector>
  </TitlesOfParts>
  <Company>Mechanical Engineering VT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Slide Title</dc:title>
  <dc:creator>Michael Alley</dc:creator>
  <cp:lastModifiedBy>David</cp:lastModifiedBy>
  <cp:revision>162</cp:revision>
  <cp:lastPrinted>2003-04-18T14:25:05Z</cp:lastPrinted>
  <dcterms:created xsi:type="dcterms:W3CDTF">2003-04-11T15:30:44Z</dcterms:created>
  <dcterms:modified xsi:type="dcterms:W3CDTF">2014-04-30T18:05:45Z</dcterms:modified>
</cp:coreProperties>
</file>