
<file path=[Content_Types].xml><?xml version="1.0" encoding="utf-8"?>
<Types xmlns="http://schemas.openxmlformats.org/package/2006/content-types">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0099"/>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p:scale>
          <a:sx n="28" d="100"/>
          <a:sy n="28" d="100"/>
        </p:scale>
        <p:origin x="-534" y="-72"/>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4"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C8006-FACE-40FE-8A0C-807A243C6D31}" type="slidenum">
              <a:rPr lang="en-US"/>
              <a:pPr>
                <a:defRPr/>
              </a:pPr>
              <a:t>‹#›</a:t>
            </a:fld>
            <a:endParaRPr lang="en-US"/>
          </a:p>
        </p:txBody>
      </p:sp>
    </p:spTree>
    <p:extLst>
      <p:ext uri="{BB962C8B-B14F-4D97-AF65-F5344CB8AC3E}">
        <p14:creationId xmlns:p14="http://schemas.microsoft.com/office/powerpoint/2010/main" val="300110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A887F7-588A-4B87-900A-93D071BD906A}" type="slidenum">
              <a:rPr lang="en-US"/>
              <a:pPr>
                <a:defRPr/>
              </a:pPr>
              <a:t>‹#›</a:t>
            </a:fld>
            <a:endParaRPr lang="en-US"/>
          </a:p>
        </p:txBody>
      </p:sp>
    </p:spTree>
    <p:extLst>
      <p:ext uri="{BB962C8B-B14F-4D97-AF65-F5344CB8AC3E}">
        <p14:creationId xmlns:p14="http://schemas.microsoft.com/office/powerpoint/2010/main" val="34963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CC3DE-5D7E-40EF-98D9-1CC0D680ED93}" type="slidenum">
              <a:rPr lang="en-US"/>
              <a:pPr>
                <a:defRPr/>
              </a:pPr>
              <a:t>‹#›</a:t>
            </a:fld>
            <a:endParaRPr lang="en-US"/>
          </a:p>
        </p:txBody>
      </p:sp>
    </p:spTree>
    <p:extLst>
      <p:ext uri="{BB962C8B-B14F-4D97-AF65-F5344CB8AC3E}">
        <p14:creationId xmlns:p14="http://schemas.microsoft.com/office/powerpoint/2010/main" val="256500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90B410-E75A-4B08-B224-07F9C8F6EC7B}" type="slidenum">
              <a:rPr lang="en-US"/>
              <a:pPr>
                <a:defRPr/>
              </a:pPr>
              <a:t>‹#›</a:t>
            </a:fld>
            <a:endParaRPr lang="en-US"/>
          </a:p>
        </p:txBody>
      </p:sp>
    </p:spTree>
    <p:extLst>
      <p:ext uri="{BB962C8B-B14F-4D97-AF65-F5344CB8AC3E}">
        <p14:creationId xmlns:p14="http://schemas.microsoft.com/office/powerpoint/2010/main" val="996038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2CDC093-7A6F-4E5D-9FFF-DBD5AB893B0A}" type="slidenum">
              <a:rPr lang="en-US"/>
              <a:pPr>
                <a:defRPr/>
              </a:pPr>
              <a:t>‹#›</a:t>
            </a:fld>
            <a:endParaRPr lang="en-US"/>
          </a:p>
        </p:txBody>
      </p:sp>
    </p:spTree>
    <p:extLst>
      <p:ext uri="{BB962C8B-B14F-4D97-AF65-F5344CB8AC3E}">
        <p14:creationId xmlns:p14="http://schemas.microsoft.com/office/powerpoint/2010/main" val="7922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F0A30D8-122F-4F6F-B8D9-294F0B5A2E27}" type="slidenum">
              <a:rPr lang="en-US"/>
              <a:pPr>
                <a:defRPr/>
              </a:pPr>
              <a:t>‹#›</a:t>
            </a:fld>
            <a:endParaRPr lang="en-US"/>
          </a:p>
        </p:txBody>
      </p:sp>
    </p:spTree>
    <p:extLst>
      <p:ext uri="{BB962C8B-B14F-4D97-AF65-F5344CB8AC3E}">
        <p14:creationId xmlns:p14="http://schemas.microsoft.com/office/powerpoint/2010/main" val="40904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B433658-D803-4156-B2D5-E4B16BCD34D5}" type="slidenum">
              <a:rPr lang="en-US"/>
              <a:pPr>
                <a:defRPr/>
              </a:pPr>
              <a:t>‹#›</a:t>
            </a:fld>
            <a:endParaRPr lang="en-US"/>
          </a:p>
        </p:txBody>
      </p:sp>
    </p:spTree>
    <p:extLst>
      <p:ext uri="{BB962C8B-B14F-4D97-AF65-F5344CB8AC3E}">
        <p14:creationId xmlns:p14="http://schemas.microsoft.com/office/powerpoint/2010/main" val="3004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708428-1668-41D4-8D7B-862DD2F49187}" type="slidenum">
              <a:rPr lang="en-US"/>
              <a:pPr>
                <a:defRPr/>
              </a:pPr>
              <a:t>‹#›</a:t>
            </a:fld>
            <a:endParaRPr lang="en-US"/>
          </a:p>
        </p:txBody>
      </p:sp>
    </p:spTree>
    <p:extLst>
      <p:ext uri="{BB962C8B-B14F-4D97-AF65-F5344CB8AC3E}">
        <p14:creationId xmlns:p14="http://schemas.microsoft.com/office/powerpoint/2010/main" val="107388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63446-ED7B-4437-B77A-CAFEC137F522}" type="slidenum">
              <a:rPr lang="en-US"/>
              <a:pPr>
                <a:defRPr/>
              </a:pPr>
              <a:t>‹#›</a:t>
            </a:fld>
            <a:endParaRPr lang="en-US"/>
          </a:p>
        </p:txBody>
      </p:sp>
    </p:spTree>
    <p:extLst>
      <p:ext uri="{BB962C8B-B14F-4D97-AF65-F5344CB8AC3E}">
        <p14:creationId xmlns:p14="http://schemas.microsoft.com/office/powerpoint/2010/main" val="325241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9E2E4C-86EF-408B-B88F-E45D3FBCA48C}" type="slidenum">
              <a:rPr lang="en-US"/>
              <a:pPr>
                <a:defRPr/>
              </a:pPr>
              <a:t>‹#›</a:t>
            </a:fld>
            <a:endParaRPr lang="en-US"/>
          </a:p>
        </p:txBody>
      </p:sp>
    </p:spTree>
    <p:extLst>
      <p:ext uri="{BB962C8B-B14F-4D97-AF65-F5344CB8AC3E}">
        <p14:creationId xmlns:p14="http://schemas.microsoft.com/office/powerpoint/2010/main" val="319425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1C51D-C423-4C9A-B7D2-7CD5680ACC53}" type="slidenum">
              <a:rPr lang="en-US"/>
              <a:pPr>
                <a:defRPr/>
              </a:pPr>
              <a:t>‹#›</a:t>
            </a:fld>
            <a:endParaRPr lang="en-US"/>
          </a:p>
        </p:txBody>
      </p:sp>
    </p:spTree>
    <p:extLst>
      <p:ext uri="{BB962C8B-B14F-4D97-AF65-F5344CB8AC3E}">
        <p14:creationId xmlns:p14="http://schemas.microsoft.com/office/powerpoint/2010/main" val="261321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A7320CF9-FB07-47BA-9C43-BFFE8E1C20D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4.emf"/><Relationship Id="rId3" Type="http://schemas.openxmlformats.org/officeDocument/2006/relationships/image" Target="../media/image5.wmf"/><Relationship Id="rId7" Type="http://schemas.openxmlformats.org/officeDocument/2006/relationships/image" Target="../media/image2.emf"/><Relationship Id="rId12"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3.emf"/><Relationship Id="rId5" Type="http://schemas.openxmlformats.org/officeDocument/2006/relationships/image" Target="../media/image1.emf"/><Relationship Id="rId10" Type="http://schemas.openxmlformats.org/officeDocument/2006/relationships/oleObject" Target="../embeddings/oleObject3.bin"/><Relationship Id="rId4" Type="http://schemas.openxmlformats.org/officeDocument/2006/relationships/oleObject" Target="../embeddings/oleObject1.bin"/><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4926013" y="188913"/>
            <a:ext cx="2783998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6600" dirty="0" smtClean="0">
                <a:solidFill>
                  <a:schemeClr val="tx1"/>
                </a:solidFill>
                <a:latin typeface="Calibri" pitchFamily="34" charset="0"/>
                <a:ea typeface="Calibri" pitchFamily="34" charset="0"/>
                <a:cs typeface="Calibri" pitchFamily="34" charset="0"/>
              </a:rPr>
              <a:t>Iron-Catalyzed Direct </a:t>
            </a:r>
            <a:r>
              <a:rPr lang="en-US" altLang="en-US" sz="6600" dirty="0" err="1" smtClean="0">
                <a:solidFill>
                  <a:schemeClr val="tx1"/>
                </a:solidFill>
                <a:latin typeface="Calibri" pitchFamily="34" charset="0"/>
                <a:ea typeface="Calibri" pitchFamily="34" charset="0"/>
                <a:cs typeface="Calibri" pitchFamily="34" charset="0"/>
              </a:rPr>
              <a:t>Arylation</a:t>
            </a:r>
            <a:r>
              <a:rPr lang="en-US" altLang="en-US" sz="6600" dirty="0" smtClean="0">
                <a:solidFill>
                  <a:schemeClr val="tx1"/>
                </a:solidFill>
                <a:latin typeface="Calibri" pitchFamily="34" charset="0"/>
                <a:ea typeface="Calibri" pitchFamily="34" charset="0"/>
                <a:cs typeface="Calibri" pitchFamily="34" charset="0"/>
              </a:rPr>
              <a:t> </a:t>
            </a:r>
            <a:r>
              <a:rPr lang="en-US" altLang="en-US" sz="6600" dirty="0">
                <a:solidFill>
                  <a:schemeClr val="tx1"/>
                </a:solidFill>
                <a:latin typeface="Calibri" pitchFamily="34" charset="0"/>
                <a:ea typeface="Calibri" pitchFamily="34" charset="0"/>
                <a:cs typeface="Calibri" pitchFamily="34" charset="0"/>
              </a:rPr>
              <a:t>through an </a:t>
            </a:r>
            <a:r>
              <a:rPr lang="en-US" altLang="en-US" sz="6600" dirty="0" smtClean="0">
                <a:solidFill>
                  <a:schemeClr val="tx1"/>
                </a:solidFill>
                <a:latin typeface="Calibri" pitchFamily="34" charset="0"/>
                <a:ea typeface="Calibri" pitchFamily="34" charset="0"/>
                <a:cs typeface="Calibri" pitchFamily="34" charset="0"/>
              </a:rPr>
              <a:t>Aryl Radical Transfer </a:t>
            </a:r>
            <a:r>
              <a:rPr lang="en-US" altLang="en-US" sz="6600" dirty="0">
                <a:solidFill>
                  <a:schemeClr val="tx1"/>
                </a:solidFill>
                <a:latin typeface="Calibri" pitchFamily="34" charset="0"/>
                <a:ea typeface="Calibri" pitchFamily="34" charset="0"/>
                <a:cs typeface="Calibri" pitchFamily="34" charset="0"/>
              </a:rPr>
              <a:t>P</a:t>
            </a:r>
            <a:r>
              <a:rPr lang="en-US" altLang="en-US" sz="6600" dirty="0" smtClean="0">
                <a:solidFill>
                  <a:schemeClr val="tx1"/>
                </a:solidFill>
                <a:latin typeface="Calibri" pitchFamily="34" charset="0"/>
                <a:ea typeface="Calibri" pitchFamily="34" charset="0"/>
                <a:cs typeface="Calibri" pitchFamily="34" charset="0"/>
              </a:rPr>
              <a:t>athway</a:t>
            </a:r>
            <a:endParaRPr lang="en-US" altLang="en-US" sz="6600" dirty="0">
              <a:solidFill>
                <a:schemeClr val="tx1"/>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8627458" y="23415672"/>
            <a:ext cx="17406938" cy="2276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a:solidFill>
                  <a:srgbClr val="000066"/>
                </a:solidFill>
                <a:latin typeface="Calibri" pitchFamily="34" charset="0"/>
                <a:ea typeface="Calibri" pitchFamily="34" charset="0"/>
                <a:cs typeface="Calibri" pitchFamily="34" charset="0"/>
              </a:rPr>
              <a:t>Acknowledgments </a:t>
            </a:r>
          </a:p>
          <a:p>
            <a:r>
              <a:rPr lang="en-US" altLang="en-US" sz="3600" dirty="0" smtClean="0">
                <a:solidFill>
                  <a:srgbClr val="000066"/>
                </a:solidFill>
                <a:latin typeface="Calibri" pitchFamily="34" charset="0"/>
                <a:ea typeface="Calibri" pitchFamily="34" charset="0"/>
                <a:cs typeface="Calibri" pitchFamily="34" charset="0"/>
              </a:rPr>
              <a:t> </a:t>
            </a:r>
            <a:r>
              <a:rPr lang="en-US" altLang="en-US" sz="3200" dirty="0">
                <a:solidFill>
                  <a:schemeClr val="tx1"/>
                </a:solidFill>
                <a:latin typeface="Calibri" pitchFamily="34" charset="0"/>
                <a:ea typeface="Calibri" pitchFamily="34" charset="0"/>
                <a:cs typeface="Calibri" pitchFamily="34" charset="0"/>
              </a:rPr>
              <a:t>	</a:t>
            </a:r>
            <a:r>
              <a:rPr lang="en-US" altLang="en-US" sz="3000" dirty="0" smtClean="0">
                <a:solidFill>
                  <a:schemeClr val="tx1"/>
                </a:solidFill>
                <a:latin typeface="Calibri" pitchFamily="34" charset="0"/>
                <a:ea typeface="Calibri" pitchFamily="34" charset="0"/>
                <a:cs typeface="Calibri" pitchFamily="34" charset="0"/>
              </a:rPr>
              <a:t>I would like to thank </a:t>
            </a:r>
            <a:r>
              <a:rPr lang="en-US" altLang="en-US" sz="3000" dirty="0">
                <a:solidFill>
                  <a:schemeClr val="tx1"/>
                </a:solidFill>
                <a:latin typeface="Calibri" pitchFamily="34" charset="0"/>
                <a:ea typeface="Calibri" pitchFamily="34" charset="0"/>
                <a:cs typeface="Calibri" pitchFamily="34" charset="0"/>
              </a:rPr>
              <a:t>the Department of Chemistry, UNH, for </a:t>
            </a:r>
            <a:r>
              <a:rPr lang="en-US" altLang="en-US" sz="3000" dirty="0" smtClean="0">
                <a:solidFill>
                  <a:schemeClr val="tx1"/>
                </a:solidFill>
                <a:latin typeface="Calibri" pitchFamily="34" charset="0"/>
                <a:ea typeface="Calibri" pitchFamily="34" charset="0"/>
                <a:cs typeface="Calibri" pitchFamily="34" charset="0"/>
              </a:rPr>
              <a:t>funding. Also, Professor Roy </a:t>
            </a:r>
            <a:r>
              <a:rPr lang="en-US" altLang="en-US" sz="3000" dirty="0" err="1" smtClean="0">
                <a:solidFill>
                  <a:schemeClr val="tx1"/>
                </a:solidFill>
                <a:latin typeface="Calibri" pitchFamily="34" charset="0"/>
                <a:ea typeface="Calibri" pitchFamily="34" charset="0"/>
                <a:cs typeface="Calibri" pitchFamily="34" charset="0"/>
              </a:rPr>
              <a:t>Planalp</a:t>
            </a:r>
            <a:r>
              <a:rPr lang="en-US" altLang="en-US" sz="3000" dirty="0" smtClean="0">
                <a:solidFill>
                  <a:schemeClr val="tx1"/>
                </a:solidFill>
                <a:latin typeface="Calibri" pitchFamily="34" charset="0"/>
                <a:ea typeface="Calibri" pitchFamily="34" charset="0"/>
                <a:cs typeface="Calibri" pitchFamily="34" charset="0"/>
              </a:rPr>
              <a:t>, Christian </a:t>
            </a:r>
            <a:r>
              <a:rPr lang="en-US" altLang="en-US" sz="3000" dirty="0" err="1" smtClean="0">
                <a:solidFill>
                  <a:schemeClr val="tx1"/>
                </a:solidFill>
                <a:latin typeface="Calibri" pitchFamily="34" charset="0"/>
                <a:ea typeface="Calibri" pitchFamily="34" charset="0"/>
                <a:cs typeface="Calibri" pitchFamily="34" charset="0"/>
              </a:rPr>
              <a:t>Tooley</a:t>
            </a:r>
            <a:r>
              <a:rPr lang="en-US" altLang="en-US" sz="3000" dirty="0" smtClean="0">
                <a:solidFill>
                  <a:schemeClr val="tx1"/>
                </a:solidFill>
                <a:latin typeface="Calibri" pitchFamily="34" charset="0"/>
                <a:ea typeface="Calibri" pitchFamily="34" charset="0"/>
                <a:cs typeface="Calibri" pitchFamily="34" charset="0"/>
              </a:rPr>
              <a:t>,  and Lea </a:t>
            </a:r>
            <a:r>
              <a:rPr lang="en-US" sz="2800" dirty="0" err="1">
                <a:solidFill>
                  <a:schemeClr val="tx1"/>
                </a:solidFill>
                <a:latin typeface="Calibri" panose="020F0502020204030204" pitchFamily="34" charset="0"/>
              </a:rPr>
              <a:t>Nyiranshuti</a:t>
            </a:r>
            <a:r>
              <a:rPr lang="en-US" sz="2800" dirty="0">
                <a:solidFill>
                  <a:schemeClr val="tx1"/>
                </a:solidFill>
                <a:latin typeface="Calibri" panose="020F0502020204030204" pitchFamily="34" charset="0"/>
              </a:rPr>
              <a:t>. </a:t>
            </a:r>
          </a:p>
          <a:p>
            <a:pPr algn="just">
              <a:spcBef>
                <a:spcPts val="1200"/>
              </a:spcBef>
            </a:pPr>
            <a:endParaRPr lang="en-US" altLang="en-US" sz="3000" dirty="0">
              <a:solidFill>
                <a:schemeClr val="tx1"/>
              </a:solidFill>
              <a:latin typeface="Calibri" pitchFamily="34" charset="0"/>
              <a:ea typeface="Calibri" pitchFamily="34" charset="0"/>
              <a:cs typeface="Calibri" pitchFamily="34" charset="0"/>
            </a:endParaRPr>
          </a:p>
        </p:txBody>
      </p:sp>
      <p:sp>
        <p:nvSpPr>
          <p:cNvPr id="1037" name="Text Box 96"/>
          <p:cNvSpPr txBox="1">
            <a:spLocks noChangeArrowheads="1"/>
          </p:cNvSpPr>
          <p:nvPr/>
        </p:nvSpPr>
        <p:spPr bwMode="auto">
          <a:xfrm>
            <a:off x="7007225" y="1811176"/>
            <a:ext cx="22860000" cy="1199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chemeClr val="tx1"/>
                </a:solidFill>
                <a:latin typeface="Calibri" pitchFamily="34" charset="0"/>
                <a:ea typeface="Calibri" pitchFamily="34" charset="0"/>
                <a:cs typeface="Calibri" pitchFamily="34" charset="0"/>
              </a:rPr>
              <a:t>Austin Power</a:t>
            </a:r>
            <a:r>
              <a:rPr lang="en-AU" altLang="en-US" sz="3600" dirty="0" smtClean="0">
                <a:solidFill>
                  <a:schemeClr val="tx1"/>
                </a:solidFill>
                <a:latin typeface="Calibri" pitchFamily="34" charset="0"/>
                <a:ea typeface="Calibri" pitchFamily="34" charset="0"/>
                <a:cs typeface="Calibri" pitchFamily="34" charset="0"/>
              </a:rPr>
              <a:t>, </a:t>
            </a:r>
            <a:r>
              <a:rPr lang="en-AU" altLang="en-US" sz="3600" dirty="0" err="1" smtClean="0">
                <a:solidFill>
                  <a:schemeClr val="tx1"/>
                </a:solidFill>
                <a:latin typeface="Calibri" pitchFamily="34" charset="0"/>
                <a:ea typeface="Calibri" pitchFamily="34" charset="0"/>
                <a:cs typeface="Calibri" pitchFamily="34" charset="0"/>
              </a:rPr>
              <a:t>Dr.</a:t>
            </a:r>
            <a:r>
              <a:rPr lang="en-AU" altLang="en-US" sz="3600" dirty="0" smtClean="0">
                <a:solidFill>
                  <a:schemeClr val="tx1"/>
                </a:solidFill>
                <a:latin typeface="Calibri" pitchFamily="34" charset="0"/>
                <a:ea typeface="Calibri" pitchFamily="34" charset="0"/>
                <a:cs typeface="Calibri" pitchFamily="34" charset="0"/>
              </a:rPr>
              <a:t> Roy  </a:t>
            </a:r>
            <a:r>
              <a:rPr lang="en-AU" altLang="en-US" sz="3600" dirty="0" err="1" smtClean="0">
                <a:solidFill>
                  <a:schemeClr val="tx1"/>
                </a:solidFill>
                <a:latin typeface="Calibri" pitchFamily="34" charset="0"/>
                <a:ea typeface="Calibri" pitchFamily="34" charset="0"/>
                <a:cs typeface="Calibri" pitchFamily="34" charset="0"/>
              </a:rPr>
              <a:t>Planalp</a:t>
            </a:r>
            <a:r>
              <a:rPr lang="en-AU" altLang="en-US" sz="3600" dirty="0" smtClean="0">
                <a:solidFill>
                  <a:schemeClr val="tx1"/>
                </a:solidFill>
                <a:latin typeface="Calibri" pitchFamily="34" charset="0"/>
                <a:ea typeface="Calibri" pitchFamily="34" charset="0"/>
                <a:cs typeface="Calibri" pitchFamily="34" charset="0"/>
              </a:rPr>
              <a:t>, Christian </a:t>
            </a:r>
            <a:r>
              <a:rPr lang="en-AU" altLang="en-US" sz="3600" dirty="0" err="1" smtClean="0">
                <a:solidFill>
                  <a:schemeClr val="tx1"/>
                </a:solidFill>
                <a:latin typeface="Calibri" pitchFamily="34" charset="0"/>
                <a:ea typeface="Calibri" pitchFamily="34" charset="0"/>
                <a:cs typeface="Calibri" pitchFamily="34" charset="0"/>
              </a:rPr>
              <a:t>Tooley</a:t>
            </a:r>
            <a:r>
              <a:rPr lang="en-AU" altLang="en-US" sz="3600" dirty="0" smtClean="0">
                <a:solidFill>
                  <a:schemeClr val="tx1"/>
                </a:solidFill>
                <a:latin typeface="Calibri" pitchFamily="34" charset="0"/>
                <a:ea typeface="Calibri" pitchFamily="34" charset="0"/>
                <a:cs typeface="Calibri" pitchFamily="34" charset="0"/>
              </a:rPr>
              <a:t>,  and </a:t>
            </a:r>
            <a:r>
              <a:rPr lang="en-AU" altLang="en-US" sz="3600" dirty="0">
                <a:solidFill>
                  <a:schemeClr val="tx1"/>
                </a:solidFill>
                <a:latin typeface="Calibri" pitchFamily="34" charset="0"/>
                <a:ea typeface="Calibri" pitchFamily="34" charset="0"/>
                <a:cs typeface="Calibri" pitchFamily="34" charset="0"/>
              </a:rPr>
              <a:t>Lea </a:t>
            </a:r>
            <a:r>
              <a:rPr lang="en-AU" altLang="en-US" sz="3600" dirty="0" err="1">
                <a:solidFill>
                  <a:schemeClr val="tx1"/>
                </a:solidFill>
                <a:latin typeface="Calibri" pitchFamily="34" charset="0"/>
                <a:ea typeface="Calibri" pitchFamily="34" charset="0"/>
                <a:cs typeface="Calibri" pitchFamily="34" charset="0"/>
              </a:rPr>
              <a:t>Nyiranshuti</a:t>
            </a:r>
            <a:endParaRPr lang="en-AU" altLang="en-US" sz="3600" dirty="0">
              <a:solidFill>
                <a:schemeClr val="tx1"/>
              </a:solidFill>
              <a:latin typeface="Calibri" pitchFamily="34" charset="0"/>
              <a:ea typeface="Calibri" pitchFamily="34" charset="0"/>
              <a:cs typeface="Calibri" pitchFamily="34" charset="0"/>
            </a:endParaRPr>
          </a:p>
          <a:p>
            <a:pPr algn="ctr"/>
            <a:r>
              <a:rPr lang="en-AU" altLang="en-US" sz="3600" dirty="0" smtClean="0">
                <a:solidFill>
                  <a:schemeClr val="tx1"/>
                </a:solidFill>
                <a:latin typeface="Calibri" pitchFamily="34" charset="0"/>
                <a:ea typeface="Calibri" pitchFamily="34" charset="0"/>
                <a:cs typeface="Calibri" pitchFamily="34" charset="0"/>
              </a:rPr>
              <a:t>adc54@wildcats.unh.edu</a:t>
            </a:r>
            <a:r>
              <a:rPr lang="en-AU" altLang="en-US" sz="3600" dirty="0">
                <a:solidFill>
                  <a:schemeClr val="tx1"/>
                </a:solidFill>
                <a:latin typeface="Calibri" pitchFamily="34" charset="0"/>
                <a:ea typeface="Calibri" pitchFamily="34" charset="0"/>
                <a:cs typeface="Calibri" pitchFamily="34" charset="0"/>
              </a:rPr>
              <a:t>; Parsons Hall, 23 Academic Way, Durham NH 03824</a:t>
            </a:r>
            <a:endParaRPr lang="en-US" altLang="en-US" sz="3600" dirty="0">
              <a:solidFill>
                <a:schemeClr val="tx1"/>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228600" y="3581400"/>
            <a:ext cx="17454563" cy="7354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Introduction </a:t>
            </a:r>
          </a:p>
          <a:p>
            <a:r>
              <a:rPr lang="en-US" altLang="en-US" sz="3600" dirty="0" smtClean="0">
                <a:solidFill>
                  <a:schemeClr val="tx1"/>
                </a:solidFill>
                <a:latin typeface="Calibri" pitchFamily="34" charset="0"/>
                <a:ea typeface="Calibri" pitchFamily="34" charset="0"/>
                <a:cs typeface="Calibri" pitchFamily="34" charset="0"/>
              </a:rPr>
              <a:t>	</a:t>
            </a:r>
            <a:r>
              <a:rPr lang="en-US" sz="3200" dirty="0">
                <a:solidFill>
                  <a:schemeClr val="tx1"/>
                </a:solidFill>
                <a:latin typeface="Calibri" panose="020F0502020204030204" pitchFamily="34" charset="0"/>
              </a:rPr>
              <a:t>Cross-coupling is a type of reaction which bonds two hydrocarbons through aid of a metal catalyst.  Most metal catalysts </a:t>
            </a:r>
            <a:r>
              <a:rPr lang="en-US" sz="3200" dirty="0" smtClean="0">
                <a:solidFill>
                  <a:schemeClr val="tx1"/>
                </a:solidFill>
                <a:latin typeface="Calibri" panose="020F0502020204030204" pitchFamily="34" charset="0"/>
              </a:rPr>
              <a:t>contain </a:t>
            </a:r>
            <a:r>
              <a:rPr lang="en-US" sz="3200" dirty="0">
                <a:solidFill>
                  <a:schemeClr val="tx1"/>
                </a:solidFill>
                <a:latin typeface="Calibri" panose="020F0502020204030204" pitchFamily="34" charset="0"/>
              </a:rPr>
              <a:t>more expensive transition metals such as Rhenium, </a:t>
            </a:r>
            <a:r>
              <a:rPr lang="en-US" sz="3200" dirty="0" err="1">
                <a:solidFill>
                  <a:schemeClr val="tx1"/>
                </a:solidFill>
                <a:latin typeface="Calibri" panose="020F0502020204030204" pitchFamily="34" charset="0"/>
              </a:rPr>
              <a:t>Paladium</a:t>
            </a:r>
            <a:r>
              <a:rPr lang="en-US" sz="3200" dirty="0">
                <a:solidFill>
                  <a:schemeClr val="tx1"/>
                </a:solidFill>
                <a:latin typeface="Calibri" panose="020F0502020204030204" pitchFamily="34" charset="0"/>
              </a:rPr>
              <a:t>, and Ruthenium.  While using these is very effective in cross coupling reactions, their use is not cost effective in industry. Iron has recently been found to be a cheap solution to this problem.  It has been observed that some iron catalysts can successfully form the C-C bond in relatively high yields.  The substance class to be prepared is of </a:t>
            </a:r>
            <a:r>
              <a:rPr lang="en-US" sz="3200" dirty="0" err="1">
                <a:solidFill>
                  <a:schemeClr val="tx1"/>
                </a:solidFill>
                <a:latin typeface="Calibri" panose="020F0502020204030204" pitchFamily="34" charset="0"/>
              </a:rPr>
              <a:t>diaryl</a:t>
            </a:r>
            <a:r>
              <a:rPr lang="en-US" sz="3200" dirty="0">
                <a:solidFill>
                  <a:schemeClr val="tx1"/>
                </a:solidFill>
                <a:latin typeface="Calibri" panose="020F0502020204030204" pitchFamily="34" charset="0"/>
              </a:rPr>
              <a:t> molecules that are bound by a new single C-C bond between the two </a:t>
            </a:r>
            <a:r>
              <a:rPr lang="en-US" sz="3200" dirty="0" err="1">
                <a:solidFill>
                  <a:schemeClr val="tx1"/>
                </a:solidFill>
                <a:latin typeface="Calibri" panose="020F0502020204030204" pitchFamily="34" charset="0"/>
              </a:rPr>
              <a:t>arenes</a:t>
            </a:r>
            <a:r>
              <a:rPr lang="en-US" sz="3200" dirty="0">
                <a:solidFill>
                  <a:schemeClr val="tx1"/>
                </a:solidFill>
                <a:latin typeface="Calibri" panose="020F0502020204030204" pitchFamily="34" charset="0"/>
              </a:rPr>
              <a:t>.</a:t>
            </a:r>
          </a:p>
          <a:p>
            <a:r>
              <a:rPr lang="en-US" sz="3200" dirty="0" smtClean="0">
                <a:solidFill>
                  <a:schemeClr val="tx1"/>
                </a:solidFill>
                <a:latin typeface="Calibri" panose="020F0502020204030204" pitchFamily="34" charset="0"/>
              </a:rPr>
              <a:t>	Iron </a:t>
            </a:r>
            <a:r>
              <a:rPr lang="en-US" sz="3200" dirty="0">
                <a:solidFill>
                  <a:schemeClr val="tx1"/>
                </a:solidFill>
                <a:latin typeface="Calibri" panose="020F0502020204030204" pitchFamily="34" charset="0"/>
              </a:rPr>
              <a:t>catalysts are used in other processes in chemistry, the most famous of which would be the Haber-Bosch Process</a:t>
            </a:r>
            <a:r>
              <a:rPr lang="en-US" sz="3200" baseline="30000" dirty="0">
                <a:solidFill>
                  <a:schemeClr val="tx1"/>
                </a:solidFill>
                <a:latin typeface="Calibri" panose="020F0502020204030204" pitchFamily="34" charset="0"/>
              </a:rPr>
              <a:t>1</a:t>
            </a:r>
            <a:r>
              <a:rPr lang="en-US" sz="3200" dirty="0">
                <a:solidFill>
                  <a:schemeClr val="tx1"/>
                </a:solidFill>
                <a:latin typeface="Calibri" panose="020F0502020204030204" pitchFamily="34" charset="0"/>
              </a:rPr>
              <a:t> which produces ammonia used in fertilizer.  Iron is also used in the Fischer-Tropsch</a:t>
            </a:r>
            <a:r>
              <a:rPr lang="en-US" sz="3200" baseline="30000" dirty="0">
                <a:solidFill>
                  <a:schemeClr val="tx1"/>
                </a:solidFill>
                <a:latin typeface="Calibri" panose="020F0502020204030204" pitchFamily="34" charset="0"/>
              </a:rPr>
              <a:t>2</a:t>
            </a:r>
            <a:r>
              <a:rPr lang="en-US" sz="3200" dirty="0">
                <a:solidFill>
                  <a:schemeClr val="tx1"/>
                </a:solidFill>
                <a:latin typeface="Calibri" panose="020F0502020204030204" pitchFamily="34" charset="0"/>
              </a:rPr>
              <a:t> process to convert carbon monoxide and hydrogen to hydrocarbons for fuels.  Iron compounds are also used in water purification and sewage treatment, dyeing clothing, and as an additive in animal feed. </a:t>
            </a:r>
          </a:p>
          <a:p>
            <a:pPr>
              <a:spcBef>
                <a:spcPct val="25000"/>
              </a:spcBef>
            </a:pPr>
            <a:endParaRPr lang="en-US" altLang="en-US" sz="3200" dirty="0">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8627458" y="25146000"/>
            <a:ext cx="17573625" cy="3523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a:solidFill>
                  <a:srgbClr val="000066"/>
                </a:solidFill>
                <a:latin typeface="Calibri" pitchFamily="34" charset="0"/>
                <a:ea typeface="Calibri" pitchFamily="34" charset="0"/>
                <a:cs typeface="Calibri" pitchFamily="34" charset="0"/>
              </a:rPr>
              <a:t>References </a:t>
            </a:r>
            <a:endParaRPr lang="en-US" altLang="en-US" sz="3600" dirty="0" smtClean="0">
              <a:solidFill>
                <a:srgbClr val="000066"/>
              </a:solidFill>
              <a:latin typeface="Calibri" pitchFamily="34" charset="0"/>
              <a:ea typeface="Calibri" pitchFamily="34" charset="0"/>
              <a:cs typeface="Calibri" pitchFamily="34" charset="0"/>
            </a:endParaRPr>
          </a:p>
          <a:p>
            <a:pPr lvl="0">
              <a:buFont typeface="+mj-lt"/>
              <a:buAutoNum type="arabicPeriod"/>
            </a:pPr>
            <a:r>
              <a:rPr lang="en-US" sz="3200" dirty="0" err="1">
                <a:solidFill>
                  <a:schemeClr val="tx1"/>
                </a:solidFill>
                <a:latin typeface="Calibri" panose="020F0502020204030204" pitchFamily="34" charset="0"/>
              </a:rPr>
              <a:t>Kemsley</a:t>
            </a:r>
            <a:r>
              <a:rPr lang="en-US" sz="3200" dirty="0">
                <a:solidFill>
                  <a:schemeClr val="tx1"/>
                </a:solidFill>
                <a:latin typeface="Calibri" panose="020F0502020204030204" pitchFamily="34" charset="0"/>
              </a:rPr>
              <a:t>, J. “SYNTHESIS: Iron complex that emulates Haber-Bosch catalyst offers new mechanistic insights”. </a:t>
            </a:r>
            <a:r>
              <a:rPr lang="en-US" sz="3200" i="1" dirty="0">
                <a:solidFill>
                  <a:schemeClr val="tx1"/>
                </a:solidFill>
                <a:latin typeface="Calibri" panose="020F0502020204030204" pitchFamily="34" charset="0"/>
              </a:rPr>
              <a:t>Chem. Eng. News</a:t>
            </a:r>
            <a:r>
              <a:rPr lang="en-US" sz="3200" dirty="0">
                <a:solidFill>
                  <a:schemeClr val="tx1"/>
                </a:solidFill>
                <a:latin typeface="Calibri" panose="020F0502020204030204" pitchFamily="34" charset="0"/>
              </a:rPr>
              <a:t>, 2011, </a:t>
            </a:r>
            <a:r>
              <a:rPr lang="en-US" sz="3200" i="1" dirty="0">
                <a:solidFill>
                  <a:schemeClr val="tx1"/>
                </a:solidFill>
                <a:latin typeface="Calibri" panose="020F0502020204030204" pitchFamily="34" charset="0"/>
              </a:rPr>
              <a:t>89</a:t>
            </a:r>
            <a:r>
              <a:rPr lang="en-US" sz="3200" dirty="0">
                <a:solidFill>
                  <a:schemeClr val="tx1"/>
                </a:solidFill>
                <a:latin typeface="Calibri" panose="020F0502020204030204" pitchFamily="34" charset="0"/>
              </a:rPr>
              <a:t> (46), p 5</a:t>
            </a:r>
          </a:p>
          <a:p>
            <a:pPr lvl="0">
              <a:buFont typeface="+mj-lt"/>
              <a:buAutoNum type="arabicPeriod"/>
            </a:pPr>
            <a:r>
              <a:rPr lang="en-US" sz="3200" dirty="0">
                <a:solidFill>
                  <a:schemeClr val="tx1"/>
                </a:solidFill>
                <a:latin typeface="Calibri" panose="020F0502020204030204" pitchFamily="34" charset="0"/>
              </a:rPr>
              <a:t>Kobe, K. “The Fischer-</a:t>
            </a:r>
            <a:r>
              <a:rPr lang="en-US" sz="3200" dirty="0" err="1">
                <a:solidFill>
                  <a:schemeClr val="tx1"/>
                </a:solidFill>
                <a:latin typeface="Calibri" panose="020F0502020204030204" pitchFamily="34" charset="0"/>
              </a:rPr>
              <a:t>Tropsch</a:t>
            </a:r>
            <a:r>
              <a:rPr lang="en-US" sz="3200" dirty="0">
                <a:solidFill>
                  <a:schemeClr val="tx1"/>
                </a:solidFill>
                <a:latin typeface="Calibri" panose="020F0502020204030204" pitchFamily="34" charset="0"/>
              </a:rPr>
              <a:t> and related synthesis”.  </a:t>
            </a:r>
            <a:r>
              <a:rPr lang="en-US" sz="3200" i="1" dirty="0">
                <a:solidFill>
                  <a:schemeClr val="tx1"/>
                </a:solidFill>
                <a:latin typeface="Calibri" panose="020F0502020204030204" pitchFamily="34" charset="0"/>
              </a:rPr>
              <a:t>J. Chem. Educ.</a:t>
            </a:r>
            <a:r>
              <a:rPr lang="en-US" sz="3200" dirty="0">
                <a:solidFill>
                  <a:schemeClr val="tx1"/>
                </a:solidFill>
                <a:latin typeface="Calibri" panose="020F0502020204030204" pitchFamily="34" charset="0"/>
              </a:rPr>
              <a:t>, 1952, </a:t>
            </a:r>
            <a:r>
              <a:rPr lang="en-US" sz="3200" i="1" dirty="0">
                <a:solidFill>
                  <a:schemeClr val="tx1"/>
                </a:solidFill>
                <a:latin typeface="Calibri" panose="020F0502020204030204" pitchFamily="34" charset="0"/>
              </a:rPr>
              <a:t>29</a:t>
            </a:r>
            <a:r>
              <a:rPr lang="en-US" sz="3200" dirty="0">
                <a:solidFill>
                  <a:schemeClr val="tx1"/>
                </a:solidFill>
                <a:latin typeface="Calibri" panose="020F0502020204030204" pitchFamily="34" charset="0"/>
              </a:rPr>
              <a:t> (10), p 531</a:t>
            </a:r>
          </a:p>
          <a:p>
            <a:pPr lvl="0">
              <a:buFont typeface="+mj-lt"/>
              <a:buAutoNum type="arabicPeriod"/>
            </a:pPr>
            <a:r>
              <a:rPr lang="en-US" sz="3200" dirty="0" err="1">
                <a:solidFill>
                  <a:schemeClr val="tx1"/>
                </a:solidFill>
                <a:latin typeface="Calibri" panose="020F0502020204030204" pitchFamily="34" charset="0"/>
              </a:rPr>
              <a:t>Vallee</a:t>
            </a:r>
            <a:r>
              <a:rPr lang="en-US" sz="3200" dirty="0">
                <a:solidFill>
                  <a:schemeClr val="tx1"/>
                </a:solidFill>
                <a:latin typeface="Calibri" panose="020F0502020204030204" pitchFamily="34" charset="0"/>
              </a:rPr>
              <a:t>, F., </a:t>
            </a:r>
            <a:r>
              <a:rPr lang="en-US" sz="3200" dirty="0" err="1">
                <a:solidFill>
                  <a:schemeClr val="tx1"/>
                </a:solidFill>
                <a:latin typeface="Calibri" panose="020F0502020204030204" pitchFamily="34" charset="0"/>
              </a:rPr>
              <a:t>Mousseau</a:t>
            </a:r>
            <a:r>
              <a:rPr lang="en-US" sz="3200" dirty="0">
                <a:solidFill>
                  <a:schemeClr val="tx1"/>
                </a:solidFill>
                <a:latin typeface="Calibri" panose="020F0502020204030204" pitchFamily="34" charset="0"/>
              </a:rPr>
              <a:t>, J. </a:t>
            </a:r>
            <a:r>
              <a:rPr lang="en-US" sz="3200" dirty="0" err="1">
                <a:solidFill>
                  <a:schemeClr val="tx1"/>
                </a:solidFill>
                <a:latin typeface="Calibri" panose="020F0502020204030204" pitchFamily="34" charset="0"/>
              </a:rPr>
              <a:t>Charette</a:t>
            </a:r>
            <a:r>
              <a:rPr lang="en-US" sz="3200" dirty="0">
                <a:solidFill>
                  <a:schemeClr val="tx1"/>
                </a:solidFill>
                <a:latin typeface="Calibri" panose="020F0502020204030204" pitchFamily="34" charset="0"/>
              </a:rPr>
              <a:t>, A. “Iron-Catalyzed Direct </a:t>
            </a:r>
            <a:r>
              <a:rPr lang="en-US" sz="3200" dirty="0" err="1">
                <a:solidFill>
                  <a:schemeClr val="tx1"/>
                </a:solidFill>
                <a:latin typeface="Calibri" panose="020F0502020204030204" pitchFamily="34" charset="0"/>
              </a:rPr>
              <a:t>Arylation</a:t>
            </a:r>
            <a:r>
              <a:rPr lang="en-US" sz="3200" dirty="0">
                <a:solidFill>
                  <a:schemeClr val="tx1"/>
                </a:solidFill>
                <a:latin typeface="Calibri" panose="020F0502020204030204" pitchFamily="34" charset="0"/>
              </a:rPr>
              <a:t> through an Aryl Radical Transfer Pathway”.  </a:t>
            </a:r>
            <a:r>
              <a:rPr lang="en-US" sz="3200" i="1" dirty="0">
                <a:solidFill>
                  <a:schemeClr val="tx1"/>
                </a:solidFill>
                <a:latin typeface="Calibri" panose="020F0502020204030204" pitchFamily="34" charset="0"/>
              </a:rPr>
              <a:t>J. Am. Chem. Soc.</a:t>
            </a:r>
            <a:r>
              <a:rPr lang="en-US" sz="3200" dirty="0">
                <a:solidFill>
                  <a:schemeClr val="tx1"/>
                </a:solidFill>
                <a:latin typeface="Calibri" panose="020F0502020204030204" pitchFamily="34" charset="0"/>
              </a:rPr>
              <a:t> 2010, </a:t>
            </a:r>
            <a:r>
              <a:rPr lang="en-US" sz="3200" i="1" dirty="0">
                <a:solidFill>
                  <a:schemeClr val="tx1"/>
                </a:solidFill>
                <a:latin typeface="Calibri" panose="020F0502020204030204" pitchFamily="34" charset="0"/>
              </a:rPr>
              <a:t>132</a:t>
            </a:r>
            <a:r>
              <a:rPr lang="en-US" sz="3200" dirty="0">
                <a:solidFill>
                  <a:schemeClr val="tx1"/>
                </a:solidFill>
                <a:latin typeface="Calibri" panose="020F0502020204030204" pitchFamily="34" charset="0"/>
              </a:rPr>
              <a:t> (5), pp </a:t>
            </a:r>
            <a:r>
              <a:rPr lang="en-US" sz="3200" dirty="0" smtClean="0">
                <a:solidFill>
                  <a:schemeClr val="tx1"/>
                </a:solidFill>
                <a:latin typeface="Calibri" panose="020F0502020204030204" pitchFamily="34" charset="0"/>
              </a:rPr>
              <a:t>1514–1516</a:t>
            </a:r>
            <a:endParaRPr lang="en-US" sz="3200" dirty="0">
              <a:solidFill>
                <a:schemeClr val="tx1"/>
              </a:solidFill>
              <a:latin typeface="Calibri" panose="020F0502020204030204" pitchFamily="34" charset="0"/>
            </a:endParaRPr>
          </a:p>
        </p:txBody>
      </p:sp>
      <p:sp>
        <p:nvSpPr>
          <p:cNvPr id="1041" name="Text Box 304"/>
          <p:cNvSpPr txBox="1">
            <a:spLocks noChangeArrowheads="1"/>
          </p:cNvSpPr>
          <p:nvPr/>
        </p:nvSpPr>
        <p:spPr bwMode="auto">
          <a:xfrm>
            <a:off x="228600" y="10210800"/>
            <a:ext cx="17467263" cy="1943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Results and Discussion </a:t>
            </a: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sz="3200" dirty="0">
                <a:solidFill>
                  <a:schemeClr val="tx1"/>
                </a:solidFill>
                <a:latin typeface="Calibri" panose="020F0502020204030204" pitchFamily="34" charset="0"/>
              </a:rPr>
              <a:t>The experiment was </a:t>
            </a:r>
            <a:r>
              <a:rPr lang="en-US" sz="3200" dirty="0" smtClean="0">
                <a:solidFill>
                  <a:schemeClr val="tx1"/>
                </a:solidFill>
                <a:latin typeface="Calibri" panose="020F0502020204030204" pitchFamily="34" charset="0"/>
              </a:rPr>
              <a:t>attempted 4 times using </a:t>
            </a:r>
            <a:r>
              <a:rPr lang="en-US" sz="3200" dirty="0" err="1" smtClean="0">
                <a:solidFill>
                  <a:schemeClr val="tx1"/>
                </a:solidFill>
                <a:latin typeface="Calibri" panose="020F0502020204030204" pitchFamily="34" charset="0"/>
              </a:rPr>
              <a:t>iodobenzene</a:t>
            </a:r>
            <a:r>
              <a:rPr lang="en-US" sz="3200" dirty="0" smtClean="0">
                <a:solidFill>
                  <a:schemeClr val="tx1"/>
                </a:solidFill>
                <a:latin typeface="Calibri" panose="020F0502020204030204" pitchFamily="34" charset="0"/>
              </a:rPr>
              <a:t> and benzene.  </a:t>
            </a:r>
            <a:r>
              <a:rPr lang="en-US" sz="3200" dirty="0">
                <a:solidFill>
                  <a:schemeClr val="tx1"/>
                </a:solidFill>
                <a:latin typeface="Calibri" panose="020F0502020204030204" pitchFamily="34" charset="0"/>
              </a:rPr>
              <a:t>After the 20 hour reaction was completed, the crude product attempted to be purified using column chromatography.  Thin-layer chromatography and </a:t>
            </a:r>
            <a:r>
              <a:rPr lang="en-US" sz="3200" baseline="30000" dirty="0">
                <a:solidFill>
                  <a:schemeClr val="tx1"/>
                </a:solidFill>
                <a:latin typeface="Calibri" panose="020F0502020204030204" pitchFamily="34" charset="0"/>
              </a:rPr>
              <a:t>1</a:t>
            </a:r>
            <a:r>
              <a:rPr lang="en-US" sz="3200" dirty="0">
                <a:solidFill>
                  <a:schemeClr val="tx1"/>
                </a:solidFill>
                <a:latin typeface="Calibri" panose="020F0502020204030204" pitchFamily="34" charset="0"/>
              </a:rPr>
              <a:t>H NMR was used to analyze the products.  The column was monitored using thin-layer chromatography.  A retention factor value of .37 was reported in the original paper</a:t>
            </a:r>
            <a:r>
              <a:rPr lang="en-US" sz="3200" baseline="30000" dirty="0">
                <a:solidFill>
                  <a:schemeClr val="tx1"/>
                </a:solidFill>
                <a:latin typeface="Calibri" panose="020F0502020204030204" pitchFamily="34" charset="0"/>
              </a:rPr>
              <a:t>3</a:t>
            </a:r>
            <a:r>
              <a:rPr lang="en-US" sz="3200" dirty="0">
                <a:solidFill>
                  <a:schemeClr val="tx1"/>
                </a:solidFill>
                <a:latin typeface="Calibri" panose="020F0502020204030204" pitchFamily="34" charset="0"/>
              </a:rPr>
              <a:t> to be the biphenyl product.  All 4 columns didn’t produce a retention factor equal or close to the one reported in the paper.  A color change can be seen over the 20 hour reaction although this may not be from the reaction happening.  Fe(</a:t>
            </a:r>
            <a:r>
              <a:rPr lang="en-US" sz="3200" dirty="0" err="1">
                <a:solidFill>
                  <a:schemeClr val="tx1"/>
                </a:solidFill>
                <a:latin typeface="Calibri" panose="020F0502020204030204" pitchFamily="34" charset="0"/>
              </a:rPr>
              <a:t>OAc</a:t>
            </a:r>
            <a:r>
              <a:rPr lang="en-US" sz="3200" dirty="0">
                <a:solidFill>
                  <a:schemeClr val="tx1"/>
                </a:solidFill>
                <a:latin typeface="Calibri" panose="020F0502020204030204" pitchFamily="34" charset="0"/>
              </a:rPr>
              <a:t>)</a:t>
            </a:r>
            <a:r>
              <a:rPr lang="en-US" sz="3200" baseline="-25000" dirty="0">
                <a:solidFill>
                  <a:schemeClr val="tx1"/>
                </a:solidFill>
                <a:latin typeface="Calibri" panose="020F0502020204030204" pitchFamily="34" charset="0"/>
              </a:rPr>
              <a:t>2</a:t>
            </a:r>
            <a:r>
              <a:rPr lang="en-US" sz="3200" dirty="0">
                <a:solidFill>
                  <a:schemeClr val="tx1"/>
                </a:solidFill>
                <a:latin typeface="Calibri" panose="020F0502020204030204" pitchFamily="34" charset="0"/>
              </a:rPr>
              <a:t>, the catalyst used, is a brown solid which doesn’t dissolve immediately in nonpolar solvents but does overtime with heat and stirring. The color change cannot be directly related to a reaction happening because the catalyst is formed again after the reaction. </a:t>
            </a:r>
            <a:endParaRPr lang="en-US" sz="3200" dirty="0" smtClean="0">
              <a:solidFill>
                <a:schemeClr val="tx1"/>
              </a:solidFill>
              <a:latin typeface="Calibri" panose="020F0502020204030204" pitchFamily="34" charset="0"/>
            </a:endParaRPr>
          </a:p>
          <a:p>
            <a:pPr>
              <a:spcBef>
                <a:spcPct val="25000"/>
              </a:spcBef>
            </a:pPr>
            <a:r>
              <a:rPr lang="en-US" sz="3200" baseline="30000" dirty="0" smtClean="0">
                <a:solidFill>
                  <a:schemeClr val="tx1"/>
                </a:solidFill>
                <a:latin typeface="Calibri" panose="020F0502020204030204" pitchFamily="34" charset="0"/>
              </a:rPr>
              <a:t>	1</a:t>
            </a:r>
            <a:r>
              <a:rPr lang="en-US" sz="3200" dirty="0" smtClean="0">
                <a:solidFill>
                  <a:schemeClr val="tx1"/>
                </a:solidFill>
                <a:latin typeface="Calibri" panose="020F0502020204030204" pitchFamily="34" charset="0"/>
              </a:rPr>
              <a:t>H </a:t>
            </a:r>
            <a:r>
              <a:rPr lang="en-US" sz="3200" dirty="0">
                <a:solidFill>
                  <a:schemeClr val="tx1"/>
                </a:solidFill>
                <a:latin typeface="Calibri" panose="020F0502020204030204" pitchFamily="34" charset="0"/>
              </a:rPr>
              <a:t>NMR was taken of the crude product which showed some possible peaks that could possibly be product.  The expected biphenyl product would have peaks at 7.64-7.50 (m, 4H), 7.47 (t, 4H) and 7.43-7.34 (m, 2H) ppm.  The peaks at 7.43 and 7.26 ppm are due to solvents.  The large peak at 7.43 ppm makes it hard to decipher the possible peaks that could be product.  A set of medium peaks near 7.37 ppm could possibly be the </a:t>
            </a:r>
            <a:r>
              <a:rPr lang="en-US" sz="3200" dirty="0" err="1">
                <a:solidFill>
                  <a:schemeClr val="tx1"/>
                </a:solidFill>
                <a:latin typeface="Calibri" panose="020F0502020204030204" pitchFamily="34" charset="0"/>
              </a:rPr>
              <a:t>multiplet</a:t>
            </a:r>
            <a:r>
              <a:rPr lang="en-US" sz="3200" dirty="0">
                <a:solidFill>
                  <a:schemeClr val="tx1"/>
                </a:solidFill>
                <a:latin typeface="Calibri" panose="020F0502020204030204" pitchFamily="34" charset="0"/>
              </a:rPr>
              <a:t> of the biphenyl product and there is another set of peaks around 7.60 ppm which could be the other </a:t>
            </a:r>
            <a:r>
              <a:rPr lang="en-US" sz="3200" dirty="0" err="1">
                <a:solidFill>
                  <a:schemeClr val="tx1"/>
                </a:solidFill>
                <a:latin typeface="Calibri" panose="020F0502020204030204" pitchFamily="34" charset="0"/>
              </a:rPr>
              <a:t>multiplet</a:t>
            </a:r>
            <a:r>
              <a:rPr lang="en-US" sz="3200" dirty="0">
                <a:solidFill>
                  <a:schemeClr val="tx1"/>
                </a:solidFill>
                <a:latin typeface="Calibri" panose="020F0502020204030204" pitchFamily="34" charset="0"/>
              </a:rPr>
              <a:t> of the biphenyl product. </a:t>
            </a:r>
            <a:endParaRPr lang="en-US" sz="3200" dirty="0" smtClean="0">
              <a:solidFill>
                <a:schemeClr val="tx1"/>
              </a:solidFill>
              <a:latin typeface="Calibri" panose="020F0502020204030204" pitchFamily="34" charset="0"/>
            </a:endParaRPr>
          </a:p>
          <a:p>
            <a:pPr>
              <a:spcBef>
                <a:spcPct val="25000"/>
              </a:spcBef>
            </a:pPr>
            <a:r>
              <a:rPr lang="en-US" altLang="en-US" sz="3200" dirty="0" smtClean="0">
                <a:solidFill>
                  <a:schemeClr val="tx1"/>
                </a:solidFill>
                <a:latin typeface="Calibri" pitchFamily="34" charset="0"/>
                <a:ea typeface="Calibri" pitchFamily="34" charset="0"/>
                <a:cs typeface="Calibri" pitchFamily="34" charset="0"/>
              </a:rPr>
              <a:t>	</a:t>
            </a:r>
          </a:p>
          <a:p>
            <a:pPr>
              <a:spcBef>
                <a:spcPct val="25000"/>
              </a:spcBef>
            </a:pPr>
            <a:endParaRPr lang="en-US" sz="3200" dirty="0">
              <a:solidFill>
                <a:schemeClr val="tx1"/>
              </a:solidFill>
              <a:latin typeface="Calibri" pitchFamily="34" charset="0"/>
            </a:endParaRPr>
          </a:p>
          <a:p>
            <a:pPr>
              <a:spcBef>
                <a:spcPct val="25000"/>
              </a:spcBef>
            </a:pPr>
            <a:endParaRPr lang="en-US" sz="3200" dirty="0" smtClean="0">
              <a:solidFill>
                <a:schemeClr val="tx1"/>
              </a:solidFill>
              <a:latin typeface="Calibri" panose="020F0502020204030204" pitchFamily="34" charset="0"/>
            </a:endParaRPr>
          </a:p>
          <a:p>
            <a:pPr>
              <a:spcBef>
                <a:spcPct val="25000"/>
              </a:spcBef>
            </a:pPr>
            <a:endParaRPr lang="en-US" sz="3200" dirty="0">
              <a:solidFill>
                <a:schemeClr val="tx1"/>
              </a:solidFill>
              <a:latin typeface="Calibri" panose="020F0502020204030204" pitchFamily="34" charset="0"/>
            </a:endParaRPr>
          </a:p>
          <a:p>
            <a:pPr>
              <a:spcBef>
                <a:spcPct val="25000"/>
              </a:spcBef>
            </a:pPr>
            <a:endParaRPr lang="en-US" sz="3200" dirty="0" smtClean="0">
              <a:solidFill>
                <a:schemeClr val="tx1"/>
              </a:solidFill>
              <a:latin typeface="Calibri" panose="020F0502020204030204" pitchFamily="34" charset="0"/>
            </a:endParaRPr>
          </a:p>
          <a:p>
            <a:pPr>
              <a:spcBef>
                <a:spcPct val="25000"/>
              </a:spcBef>
            </a:pPr>
            <a:endParaRPr lang="en-US" sz="3200" dirty="0">
              <a:solidFill>
                <a:schemeClr val="tx1"/>
              </a:solidFill>
              <a:latin typeface="Calibri" panose="020F0502020204030204" pitchFamily="34" charset="0"/>
            </a:endParaRPr>
          </a:p>
          <a:p>
            <a:pPr>
              <a:spcBef>
                <a:spcPct val="25000"/>
              </a:spcBef>
            </a:pPr>
            <a:endParaRPr lang="en-US" sz="3200" dirty="0" smtClean="0">
              <a:solidFill>
                <a:schemeClr val="tx1"/>
              </a:solidFill>
              <a:latin typeface="Calibri" panose="020F0502020204030204" pitchFamily="34" charset="0"/>
            </a:endParaRPr>
          </a:p>
          <a:p>
            <a:pPr>
              <a:spcBef>
                <a:spcPct val="25000"/>
              </a:spcBef>
            </a:pPr>
            <a:endParaRPr lang="en-US" sz="3200" dirty="0">
              <a:solidFill>
                <a:schemeClr val="tx1"/>
              </a:solidFill>
              <a:latin typeface="Calibri" panose="020F0502020204030204" pitchFamily="34" charset="0"/>
            </a:endParaRPr>
          </a:p>
          <a:p>
            <a:pPr>
              <a:spcBef>
                <a:spcPct val="25000"/>
              </a:spcBef>
            </a:pPr>
            <a:endParaRPr lang="en-US" sz="3200" dirty="0" smtClean="0">
              <a:solidFill>
                <a:schemeClr val="tx1"/>
              </a:solidFill>
              <a:latin typeface="Calibri" panose="020F0502020204030204" pitchFamily="34" charset="0"/>
            </a:endParaRPr>
          </a:p>
          <a:p>
            <a:pPr>
              <a:spcBef>
                <a:spcPct val="25000"/>
              </a:spcBef>
            </a:pPr>
            <a:endParaRPr lang="en-US" sz="3200" dirty="0">
              <a:solidFill>
                <a:schemeClr val="tx1"/>
              </a:solidFill>
              <a:latin typeface="Calibri" panose="020F0502020204030204" pitchFamily="34" charset="0"/>
            </a:endParaRPr>
          </a:p>
          <a:p>
            <a:pPr>
              <a:spcBef>
                <a:spcPct val="25000"/>
              </a:spcBef>
            </a:pPr>
            <a:r>
              <a:rPr lang="en-US" sz="3200" dirty="0" smtClean="0">
                <a:solidFill>
                  <a:schemeClr val="tx1"/>
                </a:solidFill>
                <a:latin typeface="Calibri" panose="020F0502020204030204" pitchFamily="34" charset="0"/>
              </a:rPr>
              <a:t>	Scheme 1 </a:t>
            </a:r>
            <a:r>
              <a:rPr lang="en-US" sz="3200" dirty="0">
                <a:solidFill>
                  <a:schemeClr val="tx1"/>
                </a:solidFill>
                <a:latin typeface="Calibri" panose="020F0502020204030204" pitchFamily="34" charset="0"/>
              </a:rPr>
              <a:t>shows the mechanism of the cross coupling reaction.  It is thought to happen through a three step process.  The reaction is iron catalyzed and uses a series of radical processes to form the </a:t>
            </a:r>
            <a:r>
              <a:rPr lang="en-US" sz="3200" dirty="0" err="1">
                <a:solidFill>
                  <a:schemeClr val="tx1"/>
                </a:solidFill>
                <a:latin typeface="Calibri" panose="020F0502020204030204" pitchFamily="34" charset="0"/>
              </a:rPr>
              <a:t>diaryl</a:t>
            </a:r>
            <a:r>
              <a:rPr lang="en-US" sz="3200" dirty="0">
                <a:solidFill>
                  <a:schemeClr val="tx1"/>
                </a:solidFill>
                <a:latin typeface="Calibri" panose="020F0502020204030204" pitchFamily="34" charset="0"/>
              </a:rPr>
              <a:t> compound.  The iron catalyst performs an oxidative addition with the aryl iodide.  This is followed by a </a:t>
            </a:r>
            <a:r>
              <a:rPr lang="en-US" sz="3200" dirty="0" err="1">
                <a:solidFill>
                  <a:schemeClr val="tx1"/>
                </a:solidFill>
                <a:latin typeface="Calibri" panose="020F0502020204030204" pitchFamily="34" charset="0"/>
              </a:rPr>
              <a:t>transmetallation</a:t>
            </a:r>
            <a:r>
              <a:rPr lang="en-US" sz="3200" dirty="0">
                <a:solidFill>
                  <a:schemeClr val="tx1"/>
                </a:solidFill>
                <a:latin typeface="Calibri" panose="020F0502020204030204" pitchFamily="34" charset="0"/>
              </a:rPr>
              <a:t> step which puts both coupling reactants on the catalyst.  The final step involves a reductive elimination which regenerates the iron catalyst and produces the organic product</a:t>
            </a:r>
            <a:r>
              <a:rPr lang="en-US" sz="3200" dirty="0" smtClean="0">
                <a:solidFill>
                  <a:schemeClr val="tx1"/>
                </a:solidFill>
                <a:latin typeface="Calibri" panose="020F0502020204030204" pitchFamily="34" charset="0"/>
              </a:rPr>
              <a:t>.</a:t>
            </a:r>
          </a:p>
          <a:p>
            <a:pPr>
              <a:spcBef>
                <a:spcPct val="25000"/>
              </a:spcBef>
            </a:pPr>
            <a:endParaRPr lang="en-US" sz="3200" dirty="0" smtClean="0">
              <a:latin typeface="Calibri" panose="020F0502020204030204" pitchFamily="34" charset="0"/>
            </a:endParaRPr>
          </a:p>
          <a:p>
            <a:pPr>
              <a:spcBef>
                <a:spcPct val="25000"/>
              </a:spcBef>
            </a:pPr>
            <a:r>
              <a:rPr lang="en-US" sz="3200" dirty="0" smtClean="0">
                <a:latin typeface="Calibri" panose="020F0502020204030204" pitchFamily="34" charset="0"/>
              </a:rPr>
              <a:t>	</a:t>
            </a:r>
            <a:endParaRPr lang="en-US" altLang="en-US" sz="3200" dirty="0">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18678788" y="20061822"/>
            <a:ext cx="17394237" cy="335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Conclusions </a:t>
            </a:r>
          </a:p>
          <a:p>
            <a:pPr>
              <a:spcBef>
                <a:spcPct val="25000"/>
              </a:spcBef>
            </a:pPr>
            <a:r>
              <a:rPr lang="en-US" altLang="en-US" sz="3200" b="0" dirty="0">
                <a:solidFill>
                  <a:schemeClr val="tx1"/>
                </a:solidFill>
                <a:latin typeface="Calibri" pitchFamily="34" charset="0"/>
                <a:ea typeface="Calibri" pitchFamily="34" charset="0"/>
                <a:cs typeface="Calibri" pitchFamily="34" charset="0"/>
              </a:rPr>
              <a:t>	</a:t>
            </a:r>
            <a:r>
              <a:rPr lang="en-US" sz="3200" dirty="0" err="1">
                <a:solidFill>
                  <a:schemeClr val="tx1"/>
                </a:solidFill>
                <a:latin typeface="Calibri" panose="020F0502020204030204" pitchFamily="34" charset="0"/>
              </a:rPr>
              <a:t>Iodobenzene</a:t>
            </a:r>
            <a:r>
              <a:rPr lang="en-US" sz="3200" dirty="0">
                <a:solidFill>
                  <a:schemeClr val="tx1"/>
                </a:solidFill>
                <a:latin typeface="Calibri" panose="020F0502020204030204" pitchFamily="34" charset="0"/>
              </a:rPr>
              <a:t> and benzene were attempted to be cross-coupled using an iron catalyst.  The reactants and products were separated using column chromatography and monitored using thin-layer chromatography.  No product was recovered, but </a:t>
            </a:r>
            <a:r>
              <a:rPr lang="en-US" sz="3200" baseline="30000" dirty="0">
                <a:solidFill>
                  <a:schemeClr val="tx1"/>
                </a:solidFill>
                <a:latin typeface="Calibri" panose="020F0502020204030204" pitchFamily="34" charset="0"/>
              </a:rPr>
              <a:t>1</a:t>
            </a:r>
            <a:r>
              <a:rPr lang="en-US" sz="3200" dirty="0">
                <a:solidFill>
                  <a:schemeClr val="tx1"/>
                </a:solidFill>
                <a:latin typeface="Calibri" panose="020F0502020204030204" pitchFamily="34" charset="0"/>
              </a:rPr>
              <a:t>H NMR showed that some product formed with peaks in the region 7.7-7.3 ppm.  The reaction could be done in a dry box to ensure that any water in the air doesn’t react with any of the reactants </a:t>
            </a:r>
            <a:r>
              <a:rPr lang="en-US" sz="3200" dirty="0" smtClean="0">
                <a:solidFill>
                  <a:schemeClr val="tx1"/>
                </a:solidFill>
                <a:latin typeface="Calibri" panose="020F0502020204030204" pitchFamily="34" charset="0"/>
              </a:rPr>
              <a:t>or at higher temperatures.  </a:t>
            </a:r>
            <a:endParaRPr lang="en-US" altLang="en-US" sz="3200" dirty="0">
              <a:solidFill>
                <a:schemeClr val="tx1"/>
              </a:solidFill>
              <a:latin typeface="Calibri" pitchFamily="34" charset="0"/>
              <a:ea typeface="Calibri" pitchFamily="34" charset="0"/>
              <a:cs typeface="Calibri" pitchFamily="34" charset="0"/>
            </a:endParaRPr>
          </a:p>
        </p:txBody>
      </p:sp>
      <p:sp>
        <p:nvSpPr>
          <p:cNvPr id="1044" name="Text Box 402"/>
          <p:cNvSpPr txBox="1">
            <a:spLocks noChangeArrowheads="1"/>
          </p:cNvSpPr>
          <p:nvPr/>
        </p:nvSpPr>
        <p:spPr bwMode="auto">
          <a:xfrm>
            <a:off x="18678788" y="14960997"/>
            <a:ext cx="17454563" cy="3261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Future Work </a:t>
            </a: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sz="3200" dirty="0">
                <a:solidFill>
                  <a:schemeClr val="tx1"/>
                </a:solidFill>
                <a:latin typeface="Calibri" panose="020F0502020204030204" pitchFamily="34" charset="0"/>
              </a:rPr>
              <a:t>Continued work on the cross-coupling reaction to produce the biphenyl product.  The same reaction scheme using larger aryl compounds would be further researched and tested to see if steric hindrance has any effect on percent yield.  </a:t>
            </a:r>
            <a:endParaRPr lang="en-US" sz="3600" dirty="0">
              <a:solidFill>
                <a:schemeClr val="tx1"/>
              </a:solidFill>
              <a:latin typeface="Calibri" panose="020F0502020204030204" pitchFamily="34" charset="0"/>
            </a:endParaRPr>
          </a:p>
          <a:p>
            <a:pPr>
              <a:spcBef>
                <a:spcPct val="25000"/>
              </a:spcBef>
            </a:pPr>
            <a:endParaRPr lang="en-US" altLang="en-US" sz="3600" dirty="0">
              <a:solidFill>
                <a:schemeClr val="tx1"/>
              </a:solidFill>
              <a:latin typeface="Calibri" pitchFamily="34" charset="0"/>
              <a:ea typeface="Calibri" pitchFamily="34" charset="0"/>
              <a:cs typeface="Calibri" pitchFamily="34" charset="0"/>
            </a:endParaRPr>
          </a:p>
        </p:txBody>
      </p:sp>
      <p:sp>
        <p:nvSpPr>
          <p:cNvPr id="1053" name="Text Box 401"/>
          <p:cNvSpPr txBox="1">
            <a:spLocks noChangeArrowheads="1"/>
          </p:cNvSpPr>
          <p:nvPr/>
        </p:nvSpPr>
        <p:spPr bwMode="auto">
          <a:xfrm>
            <a:off x="26182636" y="5562600"/>
            <a:ext cx="9890389" cy="10032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smtClean="0">
                <a:solidFill>
                  <a:srgbClr val="000066"/>
                </a:solidFill>
                <a:latin typeface="Calibri" pitchFamily="34" charset="0"/>
                <a:ea typeface="Calibri" pitchFamily="34" charset="0"/>
                <a:cs typeface="Calibri" pitchFamily="34" charset="0"/>
              </a:rPr>
              <a:t>Experimental</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sz="3200" dirty="0">
                <a:solidFill>
                  <a:schemeClr val="tx1"/>
                </a:solidFill>
                <a:latin typeface="Calibri" panose="020F0502020204030204" pitchFamily="34" charset="0"/>
              </a:rPr>
              <a:t>A 50 milliliter round bottom flask was equipped with a stir bar.  Fe(</a:t>
            </a:r>
            <a:r>
              <a:rPr lang="en-US" sz="3200" dirty="0" err="1">
                <a:solidFill>
                  <a:schemeClr val="tx1"/>
                </a:solidFill>
                <a:latin typeface="Calibri" panose="020F0502020204030204" pitchFamily="34" charset="0"/>
              </a:rPr>
              <a:t>OAc</a:t>
            </a:r>
            <a:r>
              <a:rPr lang="en-US" sz="3200" dirty="0">
                <a:solidFill>
                  <a:schemeClr val="tx1"/>
                </a:solidFill>
                <a:latin typeface="Calibri" panose="020F0502020204030204" pitchFamily="34" charset="0"/>
              </a:rPr>
              <a:t>)</a:t>
            </a:r>
            <a:r>
              <a:rPr lang="en-US" sz="3200" baseline="-25000" dirty="0">
                <a:solidFill>
                  <a:schemeClr val="tx1"/>
                </a:solidFill>
                <a:latin typeface="Calibri" panose="020F0502020204030204" pitchFamily="34" charset="0"/>
              </a:rPr>
              <a:t>2</a:t>
            </a:r>
            <a:r>
              <a:rPr lang="en-US" sz="3200" dirty="0">
                <a:solidFill>
                  <a:schemeClr val="tx1"/>
                </a:solidFill>
                <a:latin typeface="Calibri" panose="020F0502020204030204" pitchFamily="34" charset="0"/>
              </a:rPr>
              <a:t> (0.025 </a:t>
            </a:r>
            <a:r>
              <a:rPr lang="en-US" sz="3200" dirty="0" err="1">
                <a:solidFill>
                  <a:schemeClr val="tx1"/>
                </a:solidFill>
                <a:latin typeface="Calibri" panose="020F0502020204030204" pitchFamily="34" charset="0"/>
              </a:rPr>
              <a:t>mmol</a:t>
            </a:r>
            <a:r>
              <a:rPr lang="en-US" sz="3200" dirty="0">
                <a:solidFill>
                  <a:schemeClr val="tx1"/>
                </a:solidFill>
                <a:latin typeface="Calibri" panose="020F0502020204030204" pitchFamily="34" charset="0"/>
              </a:rPr>
              <a:t>, 5 </a:t>
            </a:r>
            <a:r>
              <a:rPr lang="en-US" sz="3200" dirty="0" err="1">
                <a:solidFill>
                  <a:schemeClr val="tx1"/>
                </a:solidFill>
                <a:latin typeface="Calibri" panose="020F0502020204030204" pitchFamily="34" charset="0"/>
              </a:rPr>
              <a:t>mol</a:t>
            </a:r>
            <a:r>
              <a:rPr lang="en-US" sz="3200" dirty="0">
                <a:solidFill>
                  <a:schemeClr val="tx1"/>
                </a:solidFill>
                <a:latin typeface="Calibri" panose="020F0502020204030204" pitchFamily="34" charset="0"/>
              </a:rPr>
              <a:t>%), </a:t>
            </a:r>
            <a:r>
              <a:rPr lang="en-US" sz="3200" dirty="0" err="1">
                <a:solidFill>
                  <a:schemeClr val="tx1"/>
                </a:solidFill>
                <a:latin typeface="Calibri" panose="020F0502020204030204" pitchFamily="34" charset="0"/>
              </a:rPr>
              <a:t>bathophenanthroline</a:t>
            </a:r>
            <a:r>
              <a:rPr lang="en-US" sz="3200" dirty="0">
                <a:solidFill>
                  <a:schemeClr val="tx1"/>
                </a:solidFill>
                <a:latin typeface="Calibri" panose="020F0502020204030204" pitchFamily="34" charset="0"/>
              </a:rPr>
              <a:t> (0.05 </a:t>
            </a:r>
            <a:r>
              <a:rPr lang="en-US" sz="3200" dirty="0" err="1">
                <a:solidFill>
                  <a:schemeClr val="tx1"/>
                </a:solidFill>
                <a:latin typeface="Calibri" panose="020F0502020204030204" pitchFamily="34" charset="0"/>
              </a:rPr>
              <a:t>mmol</a:t>
            </a:r>
            <a:r>
              <a:rPr lang="en-US" sz="3200" dirty="0">
                <a:solidFill>
                  <a:schemeClr val="tx1"/>
                </a:solidFill>
                <a:latin typeface="Calibri" panose="020F0502020204030204" pitchFamily="34" charset="0"/>
              </a:rPr>
              <a:t>, 10 </a:t>
            </a:r>
            <a:r>
              <a:rPr lang="en-US" sz="3200" dirty="0" err="1">
                <a:solidFill>
                  <a:schemeClr val="tx1"/>
                </a:solidFill>
                <a:latin typeface="Calibri" panose="020F0502020204030204" pitchFamily="34" charset="0"/>
              </a:rPr>
              <a:t>mol</a:t>
            </a:r>
            <a:r>
              <a:rPr lang="en-US" sz="3200" dirty="0">
                <a:solidFill>
                  <a:schemeClr val="tx1"/>
                </a:solidFill>
                <a:latin typeface="Calibri" panose="020F0502020204030204" pitchFamily="34" charset="0"/>
              </a:rPr>
              <a:t>%), and crushed dry </a:t>
            </a:r>
            <a:r>
              <a:rPr lang="en-US" sz="3200" dirty="0" err="1">
                <a:solidFill>
                  <a:schemeClr val="tx1"/>
                </a:solidFill>
                <a:latin typeface="Calibri" panose="020F0502020204030204" pitchFamily="34" charset="0"/>
              </a:rPr>
              <a:t>KOt</a:t>
            </a:r>
            <a:r>
              <a:rPr lang="en-US" sz="3200" dirty="0">
                <a:solidFill>
                  <a:schemeClr val="tx1"/>
                </a:solidFill>
                <a:latin typeface="Calibri" panose="020F0502020204030204" pitchFamily="34" charset="0"/>
              </a:rPr>
              <a:t>-Bu (1.0 </a:t>
            </a:r>
            <a:r>
              <a:rPr lang="en-US" sz="3200" dirty="0" err="1">
                <a:solidFill>
                  <a:schemeClr val="tx1"/>
                </a:solidFill>
                <a:latin typeface="Calibri" panose="020F0502020204030204" pitchFamily="34" charset="0"/>
              </a:rPr>
              <a:t>mmol</a:t>
            </a:r>
            <a:r>
              <a:rPr lang="en-US" sz="3200" dirty="0">
                <a:solidFill>
                  <a:schemeClr val="tx1"/>
                </a:solidFill>
                <a:latin typeface="Calibri" panose="020F0502020204030204" pitchFamily="34" charset="0"/>
              </a:rPr>
              <a:t>, 2 </a:t>
            </a:r>
            <a:r>
              <a:rPr lang="en-US" sz="3200" dirty="0" err="1">
                <a:solidFill>
                  <a:schemeClr val="tx1"/>
                </a:solidFill>
                <a:latin typeface="Calibri" panose="020F0502020204030204" pitchFamily="34" charset="0"/>
              </a:rPr>
              <a:t>equiv</a:t>
            </a:r>
            <a:r>
              <a:rPr lang="en-US" sz="3200" dirty="0">
                <a:solidFill>
                  <a:schemeClr val="tx1"/>
                </a:solidFill>
                <a:latin typeface="Calibri" panose="020F0502020204030204" pitchFamily="34" charset="0"/>
              </a:rPr>
              <a:t>) were added to the flask and flushed with nitrogen. To a separate vial was added the </a:t>
            </a:r>
            <a:r>
              <a:rPr lang="en-US" sz="3200" dirty="0" err="1">
                <a:solidFill>
                  <a:schemeClr val="tx1"/>
                </a:solidFill>
                <a:latin typeface="Calibri" panose="020F0502020204030204" pitchFamily="34" charset="0"/>
              </a:rPr>
              <a:t>iodobenzene</a:t>
            </a:r>
            <a:r>
              <a:rPr lang="en-US" sz="3200" dirty="0">
                <a:solidFill>
                  <a:schemeClr val="tx1"/>
                </a:solidFill>
                <a:latin typeface="Calibri" panose="020F0502020204030204" pitchFamily="34" charset="0"/>
              </a:rPr>
              <a:t> (0.5 </a:t>
            </a:r>
            <a:r>
              <a:rPr lang="en-US" sz="3200" dirty="0" err="1">
                <a:solidFill>
                  <a:schemeClr val="tx1"/>
                </a:solidFill>
                <a:latin typeface="Calibri" panose="020F0502020204030204" pitchFamily="34" charset="0"/>
              </a:rPr>
              <a:t>mmol</a:t>
            </a:r>
            <a:r>
              <a:rPr lang="en-US" sz="3200" dirty="0">
                <a:solidFill>
                  <a:schemeClr val="tx1"/>
                </a:solidFill>
                <a:latin typeface="Calibri" panose="020F0502020204030204" pitchFamily="34" charset="0"/>
              </a:rPr>
              <a:t>, 1 </a:t>
            </a:r>
            <a:r>
              <a:rPr lang="en-US" sz="3200" dirty="0" err="1">
                <a:solidFill>
                  <a:schemeClr val="tx1"/>
                </a:solidFill>
                <a:latin typeface="Calibri" panose="020F0502020204030204" pitchFamily="34" charset="0"/>
              </a:rPr>
              <a:t>equiv</a:t>
            </a:r>
            <a:r>
              <a:rPr lang="en-US" sz="3200" dirty="0">
                <a:solidFill>
                  <a:schemeClr val="tx1"/>
                </a:solidFill>
                <a:latin typeface="Calibri" panose="020F0502020204030204" pitchFamily="34" charset="0"/>
              </a:rPr>
              <a:t>). The iodide was diluted in benzene (50 </a:t>
            </a:r>
            <a:r>
              <a:rPr lang="en-US" sz="3200" dirty="0" err="1">
                <a:solidFill>
                  <a:schemeClr val="tx1"/>
                </a:solidFill>
                <a:latin typeface="Calibri" panose="020F0502020204030204" pitchFamily="34" charset="0"/>
              </a:rPr>
              <a:t>mmol</a:t>
            </a:r>
            <a:r>
              <a:rPr lang="en-US" sz="3200" dirty="0">
                <a:solidFill>
                  <a:schemeClr val="tx1"/>
                </a:solidFill>
                <a:latin typeface="Calibri" panose="020F0502020204030204" pitchFamily="34" charset="0"/>
              </a:rPr>
              <a:t>, 100 </a:t>
            </a:r>
            <a:r>
              <a:rPr lang="en-US" sz="3200" dirty="0" err="1">
                <a:solidFill>
                  <a:schemeClr val="tx1"/>
                </a:solidFill>
                <a:latin typeface="Calibri" panose="020F0502020204030204" pitchFamily="34" charset="0"/>
              </a:rPr>
              <a:t>equiv</a:t>
            </a:r>
            <a:r>
              <a:rPr lang="en-US" sz="3200" dirty="0">
                <a:solidFill>
                  <a:schemeClr val="tx1"/>
                </a:solidFill>
                <a:latin typeface="Calibri" panose="020F0502020204030204" pitchFamily="34" charset="0"/>
              </a:rPr>
              <a:t>) and added to the reaction vessel. The reaction was stirred vigorously at room temperature for 20 minutes and then at 80 ºC for 20 hours. Following cooling, 2 mL of CH2Cl2/hexanes (1:1) was added, and the solution was filtered through a </a:t>
            </a:r>
            <a:r>
              <a:rPr lang="en-US" sz="3200" dirty="0" err="1">
                <a:solidFill>
                  <a:schemeClr val="tx1"/>
                </a:solidFill>
                <a:latin typeface="Calibri" panose="020F0502020204030204" pitchFamily="34" charset="0"/>
              </a:rPr>
              <a:t>celite</a:t>
            </a:r>
            <a:r>
              <a:rPr lang="en-US" sz="3200" dirty="0">
                <a:solidFill>
                  <a:schemeClr val="tx1"/>
                </a:solidFill>
                <a:latin typeface="Calibri" panose="020F0502020204030204" pitchFamily="34" charset="0"/>
              </a:rPr>
              <a:t> pad. The pad was then rinsed with 15 mL of CH2Cl2/hexanes (1:1). The combined solution was concentrated and the crude mixture was purified via column chromatography and monitored using thin layer chromatography to afford the biphenyl products.</a:t>
            </a:r>
          </a:p>
          <a:p>
            <a:pPr>
              <a:spcBef>
                <a:spcPct val="25000"/>
              </a:spcBef>
            </a:pPr>
            <a:endParaRPr lang="en-US" altLang="en-US" sz="3600" dirty="0">
              <a:latin typeface="Calibri" pitchFamily="34" charset="0"/>
              <a:ea typeface="Calibri" pitchFamily="34" charset="0"/>
              <a:cs typeface="Calibri" pitchFamily="34" charset="0"/>
            </a:endParaRPr>
          </a:p>
        </p:txBody>
      </p:sp>
      <p:pic>
        <p:nvPicPr>
          <p:cNvPr id="1238" name="Picture 12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0600" y="428993"/>
            <a:ext cx="2286000" cy="2781300"/>
          </a:xfrm>
          <a:prstGeom prst="rect">
            <a:avLst/>
          </a:prstGeom>
        </p:spPr>
      </p:pic>
      <p:sp>
        <p:nvSpPr>
          <p:cNvPr id="3" name="Rectangle 2"/>
          <p:cNvSpPr>
            <a:spLocks noChangeArrowheads="1"/>
          </p:cNvSpPr>
          <p:nvPr/>
        </p:nvSpPr>
        <p:spPr bwMode="auto">
          <a:xfrm>
            <a:off x="0" y="0"/>
            <a:ext cx="3657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a:spLocks noChangeArrowheads="1"/>
          </p:cNvSpPr>
          <p:nvPr/>
        </p:nvSpPr>
        <p:spPr bwMode="auto">
          <a:xfrm>
            <a:off x="152400" y="152400"/>
            <a:ext cx="3657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2130143927"/>
              </p:ext>
            </p:extLst>
          </p:nvPr>
        </p:nvGraphicFramePr>
        <p:xfrm>
          <a:off x="586470" y="19182376"/>
          <a:ext cx="8679085" cy="5371612"/>
        </p:xfrm>
        <a:graphic>
          <a:graphicData uri="http://schemas.openxmlformats.org/presentationml/2006/ole">
            <mc:AlternateContent xmlns:mc="http://schemas.openxmlformats.org/markup-compatibility/2006">
              <mc:Choice xmlns:v="urn:schemas-microsoft-com:vml" Requires="v">
                <p:oleObj spid="_x0000_s1071" name="MestReNova" r:id="rId4" imgW="10353582" imgH="7219913" progId="MestReNova.Document.1">
                  <p:embed/>
                </p:oleObj>
              </mc:Choice>
              <mc:Fallback>
                <p:oleObj name="MestReNova" r:id="rId4" imgW="10353582" imgH="7219913" progId="MestReNova.Document.1">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470" y="19182376"/>
                        <a:ext cx="8679085" cy="5371612"/>
                      </a:xfrm>
                      <a:prstGeom prst="rect">
                        <a:avLst/>
                      </a:prstGeom>
                      <a:noFill/>
                    </p:spPr>
                  </p:pic>
                </p:oleObj>
              </mc:Fallback>
            </mc:AlternateContent>
          </a:graphicData>
        </a:graphic>
      </p:graphicFrame>
      <p:sp>
        <p:nvSpPr>
          <p:cNvPr id="7" name="Rectangle 6"/>
          <p:cNvSpPr>
            <a:spLocks noChangeArrowheads="1"/>
          </p:cNvSpPr>
          <p:nvPr/>
        </p:nvSpPr>
        <p:spPr bwMode="auto">
          <a:xfrm>
            <a:off x="0" y="0"/>
            <a:ext cx="3657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3361384636"/>
              </p:ext>
            </p:extLst>
          </p:nvPr>
        </p:nvGraphicFramePr>
        <p:xfrm>
          <a:off x="8962231" y="19162367"/>
          <a:ext cx="8620813" cy="5391622"/>
        </p:xfrm>
        <a:graphic>
          <a:graphicData uri="http://schemas.openxmlformats.org/presentationml/2006/ole">
            <mc:AlternateContent xmlns:mc="http://schemas.openxmlformats.org/markup-compatibility/2006">
              <mc:Choice xmlns:v="urn:schemas-microsoft-com:vml" Requires="v">
                <p:oleObj spid="_x0000_s1072" name="CS ChemDraw Drawing" r:id="rId6" imgW="5262227" imgH="3559614" progId="ChemDraw.Document.6.0">
                  <p:embed/>
                </p:oleObj>
              </mc:Choice>
              <mc:Fallback>
                <p:oleObj name="CS ChemDraw Drawing" r:id="rId6" imgW="5262227" imgH="3559614" progId="ChemDraw.Document.6.0">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62231" y="19162367"/>
                        <a:ext cx="8620813" cy="5391622"/>
                      </a:xfrm>
                      <a:prstGeom prst="rect">
                        <a:avLst/>
                      </a:prstGeom>
                      <a:noFill/>
                    </p:spPr>
                  </p:pic>
                </p:oleObj>
              </mc:Fallback>
            </mc:AlternateContent>
          </a:graphicData>
        </a:graphic>
      </p:graphicFrame>
      <p:pic>
        <p:nvPicPr>
          <p:cNvPr id="207" name="Picture 206" descr="C:\Users\Localadmin\Pictures\2014-04-30\075.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695434" y="10324900"/>
            <a:ext cx="4487202" cy="4305500"/>
          </a:xfrm>
          <a:prstGeom prst="rect">
            <a:avLst/>
          </a:prstGeom>
          <a:noFill/>
          <a:ln>
            <a:noFill/>
          </a:ln>
        </p:spPr>
      </p:pic>
      <p:sp>
        <p:nvSpPr>
          <p:cNvPr id="10" name="TextBox 9"/>
          <p:cNvSpPr txBox="1"/>
          <p:nvPr/>
        </p:nvSpPr>
        <p:spPr>
          <a:xfrm>
            <a:off x="874601" y="24553988"/>
            <a:ext cx="7244932" cy="553998"/>
          </a:xfrm>
          <a:prstGeom prst="rect">
            <a:avLst/>
          </a:prstGeom>
          <a:noFill/>
        </p:spPr>
        <p:txBody>
          <a:bodyPr wrap="none" rtlCol="0">
            <a:spAutoFit/>
          </a:bodyPr>
          <a:lstStyle/>
          <a:p>
            <a:r>
              <a:rPr lang="en-US" sz="3000" dirty="0">
                <a:solidFill>
                  <a:schemeClr val="tx1"/>
                </a:solidFill>
                <a:latin typeface="Calibri" panose="020F0502020204030204" pitchFamily="34" charset="0"/>
              </a:rPr>
              <a:t>Figure 1: </a:t>
            </a:r>
            <a:r>
              <a:rPr lang="en-US" sz="3000" baseline="30000" dirty="0">
                <a:solidFill>
                  <a:schemeClr val="tx1"/>
                </a:solidFill>
                <a:latin typeface="Calibri" panose="020F0502020204030204" pitchFamily="34" charset="0"/>
              </a:rPr>
              <a:t>1</a:t>
            </a:r>
            <a:r>
              <a:rPr lang="en-US" sz="3000" dirty="0">
                <a:solidFill>
                  <a:schemeClr val="tx1"/>
                </a:solidFill>
                <a:latin typeface="Calibri" panose="020F0502020204030204" pitchFamily="34" charset="0"/>
              </a:rPr>
              <a:t>H NMR spectrum of crude product</a:t>
            </a:r>
          </a:p>
        </p:txBody>
      </p:sp>
      <p:sp>
        <p:nvSpPr>
          <p:cNvPr id="11" name="Rectangle 10"/>
          <p:cNvSpPr/>
          <p:nvPr/>
        </p:nvSpPr>
        <p:spPr>
          <a:xfrm>
            <a:off x="8177105" y="24553988"/>
            <a:ext cx="10471521" cy="553998"/>
          </a:xfrm>
          <a:prstGeom prst="rect">
            <a:avLst/>
          </a:prstGeom>
        </p:spPr>
        <p:txBody>
          <a:bodyPr wrap="none">
            <a:spAutoFit/>
          </a:bodyPr>
          <a:lstStyle/>
          <a:p>
            <a:r>
              <a:rPr lang="en-US" sz="3000" dirty="0" smtClean="0">
                <a:solidFill>
                  <a:schemeClr val="tx1"/>
                </a:solidFill>
                <a:latin typeface="Calibri" panose="020F0502020204030204" pitchFamily="34" charset="0"/>
              </a:rPr>
              <a:t>Scheme 1: Proposed </a:t>
            </a:r>
            <a:r>
              <a:rPr lang="en-US" sz="3000" dirty="0">
                <a:solidFill>
                  <a:schemeClr val="tx1"/>
                </a:solidFill>
                <a:latin typeface="Calibri" panose="020F0502020204030204" pitchFamily="34" charset="0"/>
              </a:rPr>
              <a:t>mechanism of iron catalyzed cross coupling </a:t>
            </a:r>
            <a:r>
              <a:rPr lang="en-US" sz="3000" dirty="0" smtClean="0">
                <a:solidFill>
                  <a:schemeClr val="tx1"/>
                </a:solidFill>
                <a:latin typeface="Calibri" panose="020F0502020204030204" pitchFamily="34" charset="0"/>
              </a:rPr>
              <a:t> </a:t>
            </a:r>
            <a:endParaRPr lang="en-US" sz="3000" dirty="0">
              <a:solidFill>
                <a:schemeClr val="tx1"/>
              </a:solidFill>
              <a:latin typeface="Calibri" panose="020F0502020204030204" pitchFamily="34" charset="0"/>
            </a:endParaRPr>
          </a:p>
        </p:txBody>
      </p:sp>
      <p:sp>
        <p:nvSpPr>
          <p:cNvPr id="12" name="TextBox 11"/>
          <p:cNvSpPr txBox="1"/>
          <p:nvPr/>
        </p:nvSpPr>
        <p:spPr>
          <a:xfrm>
            <a:off x="18415000" y="3581400"/>
            <a:ext cx="17406938" cy="2677656"/>
          </a:xfrm>
          <a:prstGeom prst="rect">
            <a:avLst/>
          </a:prstGeom>
          <a:noFill/>
        </p:spPr>
        <p:txBody>
          <a:bodyPr wrap="square" rtlCol="0">
            <a:spAutoFit/>
          </a:bodyPr>
          <a:lstStyle/>
          <a:p>
            <a:r>
              <a:rPr lang="en-US" sz="3200" dirty="0" smtClean="0">
                <a:solidFill>
                  <a:schemeClr val="tx1"/>
                </a:solidFill>
                <a:latin typeface="Calibri" panose="020F0502020204030204" pitchFamily="34" charset="0"/>
              </a:rPr>
              <a:t>	One </a:t>
            </a:r>
            <a:r>
              <a:rPr lang="en-US" sz="3200" dirty="0">
                <a:solidFill>
                  <a:schemeClr val="tx1"/>
                </a:solidFill>
                <a:latin typeface="Calibri" panose="020F0502020204030204" pitchFamily="34" charset="0"/>
              </a:rPr>
              <a:t>other reaction was run using </a:t>
            </a:r>
            <a:r>
              <a:rPr lang="en-US" sz="3200" dirty="0" err="1">
                <a:solidFill>
                  <a:schemeClr val="tx1"/>
                </a:solidFill>
                <a:latin typeface="Calibri" panose="020F0502020204030204" pitchFamily="34" charset="0"/>
              </a:rPr>
              <a:t>durene</a:t>
            </a:r>
            <a:r>
              <a:rPr lang="en-US" sz="3200" dirty="0">
                <a:solidFill>
                  <a:schemeClr val="tx1"/>
                </a:solidFill>
                <a:latin typeface="Calibri" panose="020F0502020204030204" pitchFamily="34" charset="0"/>
              </a:rPr>
              <a:t> instead of benzene as the aryl compounds.  </a:t>
            </a:r>
            <a:r>
              <a:rPr lang="en-US" sz="3200" dirty="0" err="1">
                <a:solidFill>
                  <a:schemeClr val="tx1"/>
                </a:solidFill>
                <a:latin typeface="Calibri" panose="020F0502020204030204" pitchFamily="34" charset="0"/>
              </a:rPr>
              <a:t>Durene</a:t>
            </a:r>
            <a:r>
              <a:rPr lang="en-US" sz="3200" dirty="0">
                <a:solidFill>
                  <a:schemeClr val="tx1"/>
                </a:solidFill>
                <a:latin typeface="Calibri" panose="020F0502020204030204" pitchFamily="34" charset="0"/>
              </a:rPr>
              <a:t> has more steric hindrance due to its 4 methyl groups at positions 1, 2, 4, and 5 around the ring.  It was run using the same reaction scheme.  This reaction was done before the original was found to work.  No product was recovered.</a:t>
            </a:r>
            <a:endParaRPr lang="en-US" altLang="en-US" sz="3200" dirty="0">
              <a:solidFill>
                <a:schemeClr val="tx1"/>
              </a:solidFill>
              <a:latin typeface="Calibri" pitchFamily="34" charset="0"/>
              <a:ea typeface="Calibri" pitchFamily="34" charset="0"/>
              <a:cs typeface="Calibri" pitchFamily="34" charset="0"/>
            </a:endParaRPr>
          </a:p>
          <a:p>
            <a:endParaRPr lang="en-US" dirty="0"/>
          </a:p>
        </p:txBody>
      </p:sp>
      <p:pic>
        <p:nvPicPr>
          <p:cNvPr id="212" name="Picture 211" descr="C:\Users\Localadmin\Pictures\2014-04-30\077.JP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8338931" y="6259055"/>
            <a:ext cx="3641064" cy="3646945"/>
          </a:xfrm>
          <a:prstGeom prst="rect">
            <a:avLst/>
          </a:prstGeom>
          <a:noFill/>
          <a:ln>
            <a:noFill/>
          </a:ln>
        </p:spPr>
      </p:pic>
      <p:sp>
        <p:nvSpPr>
          <p:cNvPr id="13" name="TextBox 12"/>
          <p:cNvSpPr txBox="1"/>
          <p:nvPr/>
        </p:nvSpPr>
        <p:spPr>
          <a:xfrm>
            <a:off x="22326600" y="6289951"/>
            <a:ext cx="3276600" cy="2062103"/>
          </a:xfrm>
          <a:prstGeom prst="rect">
            <a:avLst/>
          </a:prstGeom>
          <a:noFill/>
        </p:spPr>
        <p:txBody>
          <a:bodyPr wrap="square" rtlCol="0">
            <a:spAutoFit/>
          </a:bodyPr>
          <a:lstStyle/>
          <a:p>
            <a:r>
              <a:rPr lang="en-US" sz="3200" dirty="0">
                <a:solidFill>
                  <a:schemeClr val="tx1"/>
                </a:solidFill>
                <a:latin typeface="Calibri" panose="020F0502020204030204" pitchFamily="34" charset="0"/>
              </a:rPr>
              <a:t>Figure 2: Round bottom flask with contents after 20 hour reaction</a:t>
            </a:r>
          </a:p>
        </p:txBody>
      </p:sp>
      <p:sp>
        <p:nvSpPr>
          <p:cNvPr id="14" name="Rectangle 13"/>
          <p:cNvSpPr/>
          <p:nvPr/>
        </p:nvSpPr>
        <p:spPr>
          <a:xfrm>
            <a:off x="17683163" y="11385043"/>
            <a:ext cx="3983167" cy="1077218"/>
          </a:xfrm>
          <a:prstGeom prst="rect">
            <a:avLst/>
          </a:prstGeom>
        </p:spPr>
        <p:txBody>
          <a:bodyPr wrap="square">
            <a:spAutoFit/>
          </a:bodyPr>
          <a:lstStyle/>
          <a:p>
            <a:r>
              <a:rPr lang="en-US" sz="3200" dirty="0">
                <a:solidFill>
                  <a:schemeClr val="tx1"/>
                </a:solidFill>
                <a:latin typeface="Calibri" panose="020F0502020204030204" pitchFamily="34" charset="0"/>
              </a:rPr>
              <a:t>Figure </a:t>
            </a:r>
            <a:r>
              <a:rPr lang="en-US" sz="3200" dirty="0" smtClean="0">
                <a:solidFill>
                  <a:schemeClr val="tx1"/>
                </a:solidFill>
                <a:latin typeface="Calibri" panose="020F0502020204030204" pitchFamily="34" charset="0"/>
              </a:rPr>
              <a:t>3: </a:t>
            </a:r>
            <a:r>
              <a:rPr lang="en-US" sz="3200" dirty="0">
                <a:solidFill>
                  <a:schemeClr val="tx1"/>
                </a:solidFill>
                <a:latin typeface="Calibri" panose="020F0502020204030204" pitchFamily="34" charset="0"/>
              </a:rPr>
              <a:t>Experimental Apparatus for reaction</a:t>
            </a:r>
          </a:p>
        </p:txBody>
      </p:sp>
      <p:sp>
        <p:nvSpPr>
          <p:cNvPr id="15" name="Rectangle 14"/>
          <p:cNvSpPr>
            <a:spLocks noChangeArrowheads="1"/>
          </p:cNvSpPr>
          <p:nvPr/>
        </p:nvSpPr>
        <p:spPr bwMode="auto">
          <a:xfrm>
            <a:off x="0" y="0"/>
            <a:ext cx="3657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TextBox 18"/>
          <p:cNvSpPr txBox="1"/>
          <p:nvPr/>
        </p:nvSpPr>
        <p:spPr>
          <a:xfrm>
            <a:off x="23446233" y="19477047"/>
            <a:ext cx="6412525" cy="584775"/>
          </a:xfrm>
          <a:prstGeom prst="rect">
            <a:avLst/>
          </a:prstGeom>
          <a:noFill/>
        </p:spPr>
        <p:txBody>
          <a:bodyPr wrap="none" rtlCol="0">
            <a:spAutoFit/>
          </a:bodyPr>
          <a:lstStyle/>
          <a:p>
            <a:r>
              <a:rPr lang="en-US" sz="3200" dirty="0" smtClean="0">
                <a:solidFill>
                  <a:schemeClr val="tx1"/>
                </a:solidFill>
                <a:latin typeface="Calibri" panose="020F0502020204030204" pitchFamily="34" charset="0"/>
              </a:rPr>
              <a:t>Figure 4: Proposed reaction schemes</a:t>
            </a:r>
            <a:endParaRPr lang="en-US" sz="3200" dirty="0">
              <a:solidFill>
                <a:schemeClr val="tx1"/>
              </a:solidFill>
              <a:latin typeface="Calibri" panose="020F0502020204030204" pitchFamily="34" charset="0"/>
            </a:endParaRPr>
          </a:p>
        </p:txBody>
      </p:sp>
      <p:graphicFrame>
        <p:nvGraphicFramePr>
          <p:cNvPr id="22" name="Object 21"/>
          <p:cNvGraphicFramePr>
            <a:graphicFrameLocks noChangeAspect="1"/>
          </p:cNvGraphicFramePr>
          <p:nvPr>
            <p:extLst>
              <p:ext uri="{D42A27DB-BD31-4B8C-83A1-F6EECF244321}">
                <p14:modId xmlns:p14="http://schemas.microsoft.com/office/powerpoint/2010/main" val="748435420"/>
              </p:ext>
            </p:extLst>
          </p:nvPr>
        </p:nvGraphicFramePr>
        <p:xfrm>
          <a:off x="27375906" y="17406604"/>
          <a:ext cx="8794339" cy="1631819"/>
        </p:xfrm>
        <a:graphic>
          <a:graphicData uri="http://schemas.openxmlformats.org/presentationml/2006/ole">
            <mc:AlternateContent xmlns:mc="http://schemas.openxmlformats.org/markup-compatibility/2006">
              <mc:Choice xmlns:v="urn:schemas-microsoft-com:vml" Requires="v">
                <p:oleObj spid="_x0000_s1073" name="CS ChemDraw Drawing" r:id="rId10" imgW="4790911" imgH="889701" progId="ChemDraw.Document.6.0">
                  <p:embed/>
                </p:oleObj>
              </mc:Choice>
              <mc:Fallback>
                <p:oleObj name="CS ChemDraw Drawing" r:id="rId10" imgW="4790911" imgH="889701" progId="ChemDraw.Document.6.0">
                  <p:embed/>
                  <p:pic>
                    <p:nvPicPr>
                      <p:cNvPr id="0" name=""/>
                      <p:cNvPicPr/>
                      <p:nvPr/>
                    </p:nvPicPr>
                    <p:blipFill>
                      <a:blip r:embed="rId11"/>
                      <a:stretch>
                        <a:fillRect/>
                      </a:stretch>
                    </p:blipFill>
                    <p:spPr>
                      <a:xfrm>
                        <a:off x="27375906" y="17406604"/>
                        <a:ext cx="8794339" cy="1631819"/>
                      </a:xfrm>
                      <a:prstGeom prst="rect">
                        <a:avLst/>
                      </a:prstGeom>
                    </p:spPr>
                  </p:pic>
                </p:oleObj>
              </mc:Fallback>
            </mc:AlternateContent>
          </a:graphicData>
        </a:graphic>
      </p:graphicFrame>
      <p:graphicFrame>
        <p:nvGraphicFramePr>
          <p:cNvPr id="23" name="Object 22"/>
          <p:cNvGraphicFramePr>
            <a:graphicFrameLocks noChangeAspect="1"/>
          </p:cNvGraphicFramePr>
          <p:nvPr>
            <p:extLst>
              <p:ext uri="{D42A27DB-BD31-4B8C-83A1-F6EECF244321}">
                <p14:modId xmlns:p14="http://schemas.microsoft.com/office/powerpoint/2010/main" val="1482892342"/>
              </p:ext>
            </p:extLst>
          </p:nvPr>
        </p:nvGraphicFramePr>
        <p:xfrm>
          <a:off x="18148673" y="17375775"/>
          <a:ext cx="8935929" cy="1693477"/>
        </p:xfrm>
        <a:graphic>
          <a:graphicData uri="http://schemas.openxmlformats.org/presentationml/2006/ole">
            <mc:AlternateContent xmlns:mc="http://schemas.openxmlformats.org/markup-compatibility/2006">
              <mc:Choice xmlns:v="urn:schemas-microsoft-com:vml" Requires="v">
                <p:oleObj spid="_x0000_s1074" name="CS ChemDraw Drawing" r:id="rId12" imgW="4632725" imgH="877284" progId="ChemDraw.Document.6.0">
                  <p:embed/>
                </p:oleObj>
              </mc:Choice>
              <mc:Fallback>
                <p:oleObj name="CS ChemDraw Drawing" r:id="rId12" imgW="4632725" imgH="877284" progId="ChemDraw.Document.6.0">
                  <p:embed/>
                  <p:pic>
                    <p:nvPicPr>
                      <p:cNvPr id="0" name=""/>
                      <p:cNvPicPr/>
                      <p:nvPr/>
                    </p:nvPicPr>
                    <p:blipFill>
                      <a:blip r:embed="rId13"/>
                      <a:stretch>
                        <a:fillRect/>
                      </a:stretch>
                    </p:blipFill>
                    <p:spPr>
                      <a:xfrm>
                        <a:off x="18148673" y="17375775"/>
                        <a:ext cx="8935929" cy="1693477"/>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3824</TotalTime>
  <Words>115</Words>
  <Application>Microsoft Office PowerPoint</Application>
  <PresentationFormat>Custom</PresentationFormat>
  <Paragraphs>40</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4" baseType="lpstr">
      <vt:lpstr>Blank Presentation</vt:lpstr>
      <vt:lpstr>MestReNova</vt:lpstr>
      <vt:lpstr>CS ChemDraw Drawing</vt:lpstr>
      <vt:lpstr>PowerPoint Presentation</vt:lpstr>
    </vt:vector>
  </TitlesOfParts>
  <Company>Mechanical Engineering VT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Owner</cp:lastModifiedBy>
  <cp:revision>136</cp:revision>
  <cp:lastPrinted>2003-04-18T14:25:05Z</cp:lastPrinted>
  <dcterms:created xsi:type="dcterms:W3CDTF">2003-04-11T15:30:44Z</dcterms:created>
  <dcterms:modified xsi:type="dcterms:W3CDTF">2014-04-30T19:03:53Z</dcterms:modified>
</cp:coreProperties>
</file>