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0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A50021"/>
    <a:srgbClr val="000066"/>
    <a:srgbClr val="000099"/>
    <a:srgbClr val="F8F8F8"/>
    <a:srgbClr val="EAEAEA"/>
    <a:srgbClr val="0033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p:scale>
          <a:sx n="28" d="100"/>
          <a:sy n="28" d="100"/>
        </p:scale>
        <p:origin x="-486" y="-84"/>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xmlns=""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xmlns=""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2133600" y="5852160"/>
            <a:ext cx="31406592" cy="7802880"/>
          </a:xfrm>
          <a:ln>
            <a:noFill/>
          </a:ln>
        </p:spPr>
        <p:txBody>
          <a:bodyPr vert="horz" tIns="0" rIns="75240"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230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2133600" y="13775087"/>
            <a:ext cx="31418784" cy="7477760"/>
          </a:xfrm>
        </p:spPr>
        <p:txBody>
          <a:bodyPr lIns="0" rIns="75240"/>
          <a:lstStyle>
            <a:lvl1pPr marL="0" marR="188101" indent="0" algn="r">
              <a:buNone/>
              <a:defRPr>
                <a:solidFill>
                  <a:schemeClr val="tx1"/>
                </a:solidFill>
              </a:defRPr>
            </a:lvl1pPr>
            <a:lvl2pPr marL="1881012" indent="0" algn="ctr">
              <a:buNone/>
            </a:lvl2pPr>
            <a:lvl3pPr marL="3762024" indent="0" algn="ctr">
              <a:buNone/>
            </a:lvl3pPr>
            <a:lvl4pPr marL="5643037" indent="0" algn="ctr">
              <a:buNone/>
            </a:lvl4pPr>
            <a:lvl5pPr marL="7524049" indent="0" algn="ctr">
              <a:buNone/>
            </a:lvl5pPr>
            <a:lvl6pPr marL="9405061" indent="0" algn="ctr">
              <a:buNone/>
            </a:lvl6pPr>
            <a:lvl7pPr marL="11286073" indent="0" algn="ctr">
              <a:buNone/>
            </a:lvl7pPr>
            <a:lvl8pPr marL="13167086" indent="0" algn="ctr">
              <a:buNone/>
            </a:lvl8pPr>
            <a:lvl9pPr marL="15048098"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pPr>
              <a:defRPr/>
            </a:pPr>
            <a:endParaRPr lang="en-US"/>
          </a:p>
        </p:txBody>
      </p:sp>
      <p:sp>
        <p:nvSpPr>
          <p:cNvPr id="19" name="Footer Placeholder 18"/>
          <p:cNvSpPr>
            <a:spLocks noGrp="1"/>
          </p:cNvSpPr>
          <p:nvPr>
            <p:ph type="ftr" sz="quarter" idx="11"/>
          </p:nvPr>
        </p:nvSpPr>
        <p:spPr/>
        <p:txBody>
          <a:bodyPr/>
          <a:lstStyle/>
          <a:p>
            <a:pPr>
              <a:defRPr/>
            </a:pPr>
            <a:endParaRPr lang="en-US"/>
          </a:p>
        </p:txBody>
      </p:sp>
      <p:sp>
        <p:nvSpPr>
          <p:cNvPr id="27" name="Slide Number Placeholder 26"/>
          <p:cNvSpPr>
            <a:spLocks noGrp="1"/>
          </p:cNvSpPr>
          <p:nvPr>
            <p:ph type="sldNum" sz="quarter" idx="12"/>
          </p:nvPr>
        </p:nvSpPr>
        <p:spPr/>
        <p:txBody>
          <a:bodyPr/>
          <a:lstStyle/>
          <a:p>
            <a:pPr>
              <a:defRPr/>
            </a:pPr>
            <a:fld id="{8F1C8006-FACE-40FE-8A0C-807A243C6D31}" type="slidenum">
              <a:rPr lang="en-US" smtClean="0"/>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5A887F7-588A-4B87-900A-93D071BD906A}"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121408" y="5618073"/>
            <a:ext cx="31089600" cy="581314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230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121408" y="11539900"/>
            <a:ext cx="31089600" cy="6441438"/>
          </a:xfrm>
        </p:spPr>
        <p:txBody>
          <a:bodyPr lIns="188101" rIns="188101" anchor="t"/>
          <a:lstStyle>
            <a:lvl1pPr marL="0" indent="0">
              <a:buNone/>
              <a:defRPr sz="9100">
                <a:solidFill>
                  <a:schemeClr val="tx1"/>
                </a:solidFill>
              </a:defRPr>
            </a:lvl1pPr>
            <a:lvl2pPr>
              <a:buNone/>
              <a:defRPr sz="7400">
                <a:solidFill>
                  <a:schemeClr val="tx1">
                    <a:tint val="75000"/>
                  </a:schemeClr>
                </a:solidFill>
              </a:defRPr>
            </a:lvl2pPr>
            <a:lvl3pPr>
              <a:buNone/>
              <a:defRPr sz="6600">
                <a:solidFill>
                  <a:schemeClr val="tx1">
                    <a:tint val="75000"/>
                  </a:schemeClr>
                </a:solidFill>
              </a:defRPr>
            </a:lvl3pPr>
            <a:lvl4pPr>
              <a:buNone/>
              <a:defRPr sz="5800">
                <a:solidFill>
                  <a:schemeClr val="tx1">
                    <a:tint val="75000"/>
                  </a:schemeClr>
                </a:solidFill>
              </a:defRPr>
            </a:lvl4pPr>
            <a:lvl5pPr>
              <a:buNone/>
              <a:defRPr sz="58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7ECC3DE-5D7E-40EF-98D9-1CC0D680ED93}" type="slidenum">
              <a:rPr lang="en-US" smtClean="0"/>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828800" y="3004109"/>
            <a:ext cx="32918400" cy="48768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828800" y="8192363"/>
            <a:ext cx="16154400" cy="18921984"/>
          </a:xfrm>
        </p:spPr>
        <p:txBody>
          <a:bodyPr/>
          <a:lstStyle>
            <a:lvl1pPr>
              <a:defRPr sz="10700"/>
            </a:lvl1pPr>
            <a:lvl2pPr>
              <a:defRPr sz="9900"/>
            </a:lvl2pPr>
            <a:lvl3pPr>
              <a:defRPr sz="8200"/>
            </a:lvl3pPr>
            <a:lvl4pPr>
              <a:defRPr sz="7400"/>
            </a:lvl4pPr>
            <a:lvl5pPr>
              <a:defRPr sz="74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18592800" y="8192363"/>
            <a:ext cx="16154400" cy="18921984"/>
          </a:xfrm>
        </p:spPr>
        <p:txBody>
          <a:bodyPr/>
          <a:lstStyle>
            <a:lvl1pPr>
              <a:defRPr sz="10700"/>
            </a:lvl1pPr>
            <a:lvl2pPr>
              <a:defRPr sz="9900"/>
            </a:lvl2pPr>
            <a:lvl3pPr>
              <a:defRPr sz="8200"/>
            </a:lvl3pPr>
            <a:lvl4pPr>
              <a:defRPr sz="7400"/>
            </a:lvl4pPr>
            <a:lvl5pPr>
              <a:defRPr sz="74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990B410-E75A-4B08-B224-07F9C8F6EC7B}"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3004109"/>
            <a:ext cx="32918400" cy="4876800"/>
          </a:xfrm>
        </p:spPr>
        <p:txBody>
          <a:bodyPr tIns="188101"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828800" y="7915725"/>
            <a:ext cx="16160752" cy="2813235"/>
          </a:xfrm>
        </p:spPr>
        <p:txBody>
          <a:bodyPr lIns="188101" tIns="0" rIns="188101" bIns="0" anchor="ctr">
            <a:noAutofit/>
          </a:bodyPr>
          <a:lstStyle>
            <a:lvl1pPr marL="0" indent="0">
              <a:buNone/>
              <a:defRPr sz="9900" b="1" cap="none" baseline="0">
                <a:solidFill>
                  <a:schemeClr val="tx2"/>
                </a:solidFill>
                <a:effectLst/>
              </a:defRPr>
            </a:lvl1pPr>
            <a:lvl2pPr>
              <a:buNone/>
              <a:defRPr sz="8200" b="1"/>
            </a:lvl2pPr>
            <a:lvl3pPr>
              <a:buNone/>
              <a:defRPr sz="7400" b="1"/>
            </a:lvl3pPr>
            <a:lvl4pPr>
              <a:buNone/>
              <a:defRPr sz="6600" b="1"/>
            </a:lvl4pPr>
            <a:lvl5pPr>
              <a:buNone/>
              <a:defRPr sz="6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8580102" y="7934965"/>
            <a:ext cx="16167100" cy="2793997"/>
          </a:xfrm>
        </p:spPr>
        <p:txBody>
          <a:bodyPr lIns="188101" tIns="0" rIns="188101" bIns="0" anchor="ctr"/>
          <a:lstStyle>
            <a:lvl1pPr marL="0" indent="0">
              <a:buNone/>
              <a:defRPr sz="9900" b="1" cap="none" baseline="0">
                <a:solidFill>
                  <a:schemeClr val="tx2"/>
                </a:solidFill>
                <a:effectLst/>
              </a:defRPr>
            </a:lvl1pPr>
            <a:lvl2pPr>
              <a:buNone/>
              <a:defRPr sz="8200" b="1"/>
            </a:lvl2pPr>
            <a:lvl3pPr>
              <a:buNone/>
              <a:defRPr sz="7400" b="1"/>
            </a:lvl3pPr>
            <a:lvl4pPr>
              <a:buNone/>
              <a:defRPr sz="6600" b="1"/>
            </a:lvl4pPr>
            <a:lvl5pPr>
              <a:buNone/>
              <a:defRPr sz="6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1828800" y="10728960"/>
            <a:ext cx="16160752" cy="16408405"/>
          </a:xfrm>
        </p:spPr>
        <p:txBody>
          <a:bodyPr tIns="0"/>
          <a:lstStyle>
            <a:lvl1pPr>
              <a:defRPr sz="9100"/>
            </a:lvl1pPr>
            <a:lvl2pPr>
              <a:defRPr sz="8200"/>
            </a:lvl2pPr>
            <a:lvl3pPr>
              <a:defRPr sz="7400"/>
            </a:lvl3pPr>
            <a:lvl4pPr>
              <a:defRPr sz="6600"/>
            </a:lvl4pPr>
            <a:lvl5pPr>
              <a:defRPr sz="6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18580102" y="10728960"/>
            <a:ext cx="16167100" cy="16408405"/>
          </a:xfrm>
        </p:spPr>
        <p:txBody>
          <a:bodyPr tIns="0"/>
          <a:lstStyle>
            <a:lvl1pPr>
              <a:defRPr sz="9100"/>
            </a:lvl1pPr>
            <a:lvl2pPr>
              <a:defRPr sz="8200"/>
            </a:lvl2pPr>
            <a:lvl3pPr>
              <a:defRPr sz="7400"/>
            </a:lvl3pPr>
            <a:lvl4pPr>
              <a:defRPr sz="6600"/>
            </a:lvl4pPr>
            <a:lvl5pPr>
              <a:defRPr sz="6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F2CDC093-7A6F-4E5D-9FFF-DBD5AB893B0A}"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828800" y="3004109"/>
            <a:ext cx="33223200" cy="4876800"/>
          </a:xfrm>
        </p:spPr>
        <p:txBody>
          <a:bodyPr vert="horz" tIns="188101"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20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DF0A30D8-122F-4F6F-B8D9-294F0B5A2E27}"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1B433658-D803-4156-B2D5-E4B16BCD34D5}"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43200" y="2194569"/>
            <a:ext cx="10972800" cy="4958080"/>
          </a:xfrm>
        </p:spPr>
        <p:txBody>
          <a:bodyPr lIns="0" anchor="b">
            <a:noAutofit/>
          </a:bodyPr>
          <a:lstStyle>
            <a:lvl1pPr algn="l" rtl="0">
              <a:spcBef>
                <a:spcPct val="0"/>
              </a:spcBef>
              <a:buNone/>
              <a:defRPr sz="107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2743200" y="7152640"/>
            <a:ext cx="10972800" cy="19507200"/>
          </a:xfrm>
        </p:spPr>
        <p:txBody>
          <a:bodyPr lIns="75240" rIns="75240"/>
          <a:lstStyle>
            <a:lvl1pPr marL="0" indent="0" algn="l">
              <a:buNone/>
              <a:defRPr sz="5800"/>
            </a:lvl1pPr>
            <a:lvl2pPr indent="0" algn="l">
              <a:buNone/>
              <a:defRPr sz="4900"/>
            </a:lvl2pPr>
            <a:lvl3pPr indent="0" algn="l">
              <a:buNone/>
              <a:defRPr sz="4100"/>
            </a:lvl3pPr>
            <a:lvl4pPr indent="0" algn="l">
              <a:buNone/>
              <a:defRPr sz="3700"/>
            </a:lvl4pPr>
            <a:lvl5pPr indent="0" algn="l">
              <a:buNone/>
              <a:defRPr sz="37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4300200" y="7152640"/>
            <a:ext cx="20447000" cy="19507200"/>
          </a:xfrm>
        </p:spPr>
        <p:txBody>
          <a:bodyPr tIns="0"/>
          <a:lstStyle>
            <a:lvl1pPr>
              <a:defRPr sz="11500"/>
            </a:lvl1pPr>
            <a:lvl2pPr>
              <a:defRPr sz="10700"/>
            </a:lvl2pPr>
            <a:lvl3pPr>
              <a:defRPr sz="9900"/>
            </a:lvl3pPr>
            <a:lvl4pPr>
              <a:defRPr sz="8200"/>
            </a:lvl4pPr>
            <a:lvl5pPr>
              <a:defRPr sz="74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C708428-1668-41D4-8D7B-862DD2F49187}"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12663012" y="4727795"/>
            <a:ext cx="21031200" cy="1755648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376202" tIns="188101" rIns="376202" bIns="188101" rtlCol="0" anchor="ctr"/>
          <a:lstStyle/>
          <a:p>
            <a:pPr algn="ctr" eaLnBrk="1" latinLnBrk="0" hangingPunct="1"/>
            <a:endParaRPr kumimoji="0" lang="en-US"/>
          </a:p>
        </p:txBody>
      </p:sp>
      <p:sp>
        <p:nvSpPr>
          <p:cNvPr id="12" name="Right Triangle 11"/>
          <p:cNvSpPr/>
          <p:nvPr/>
        </p:nvSpPr>
        <p:spPr>
          <a:xfrm rot="420000" flipV="1">
            <a:off x="32016536" y="22868348"/>
            <a:ext cx="621792" cy="66324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376202" tIns="188101" rIns="376202" bIns="188101" rtlCol="0" anchor="ctr"/>
          <a:lstStyle/>
          <a:p>
            <a:pPr algn="ctr" eaLnBrk="1" latinLnBrk="0" hangingPunct="1"/>
            <a:endParaRPr kumimoji="0" lang="en-US"/>
          </a:p>
        </p:txBody>
      </p:sp>
      <p:sp>
        <p:nvSpPr>
          <p:cNvPr id="2" name="Title 1"/>
          <p:cNvSpPr>
            <a:spLocks noGrp="1"/>
          </p:cNvSpPr>
          <p:nvPr>
            <p:ph type="title"/>
          </p:nvPr>
        </p:nvSpPr>
        <p:spPr>
          <a:xfrm>
            <a:off x="2438400" y="5021852"/>
            <a:ext cx="8851392" cy="6752516"/>
          </a:xfrm>
        </p:spPr>
        <p:txBody>
          <a:bodyPr vert="horz" lIns="188101" tIns="188101" rIns="188101" bIns="188101" anchor="b"/>
          <a:lstStyle>
            <a:lvl1pPr algn="l">
              <a:buNone/>
              <a:defRPr sz="82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2438400" y="12069483"/>
            <a:ext cx="8839200" cy="9298432"/>
          </a:xfrm>
        </p:spPr>
        <p:txBody>
          <a:bodyPr lIns="263342" rIns="188101" bIns="188101" anchor="t"/>
          <a:lstStyle>
            <a:lvl1pPr marL="0" indent="0" algn="l">
              <a:spcBef>
                <a:spcPts val="1029"/>
              </a:spcBef>
              <a:buFontTx/>
              <a:buNone/>
              <a:defRPr sz="5300"/>
            </a:lvl1pPr>
            <a:lvl2pPr>
              <a:defRPr sz="4900"/>
            </a:lvl2pPr>
            <a:lvl3pPr>
              <a:defRPr sz="4100"/>
            </a:lvl3pPr>
            <a:lvl4pPr>
              <a:defRPr sz="3700"/>
            </a:lvl4pPr>
            <a:lvl5pPr>
              <a:defRPr sz="37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a:xfrm>
            <a:off x="32308800" y="27120429"/>
            <a:ext cx="2438400" cy="1557867"/>
          </a:xfrm>
        </p:spPr>
        <p:txBody>
          <a:bodyPr/>
          <a:lstStyle/>
          <a:p>
            <a:pPr>
              <a:defRPr/>
            </a:pPr>
            <a:fld id="{EAB63446-ED7B-4437-B77A-CAFEC137F522}" type="slidenum">
              <a:rPr lang="en-US" smtClean="0"/>
              <a:pPr>
                <a:defRPr/>
              </a:pPr>
              <a:t>‹#›</a:t>
            </a:fld>
            <a:endParaRPr lang="en-US"/>
          </a:p>
        </p:txBody>
      </p:sp>
      <p:sp>
        <p:nvSpPr>
          <p:cNvPr id="3" name="Picture Placeholder 2"/>
          <p:cNvSpPr>
            <a:spLocks noGrp="1"/>
          </p:cNvSpPr>
          <p:nvPr>
            <p:ph type="pic" idx="1"/>
          </p:nvPr>
        </p:nvSpPr>
        <p:spPr>
          <a:xfrm rot="420000">
            <a:off x="13943172" y="5117939"/>
            <a:ext cx="18470880" cy="16776192"/>
          </a:xfrm>
          <a:prstGeom prst="rect">
            <a:avLst/>
          </a:prstGeom>
          <a:solidFill>
            <a:schemeClr val="bg2"/>
          </a:solidFill>
          <a:ln w="3000" cap="rnd">
            <a:solidFill>
              <a:srgbClr val="C0C0C0"/>
            </a:solidFill>
            <a:round/>
          </a:ln>
          <a:effectLst/>
        </p:spPr>
        <p:txBody>
          <a:bodyPr/>
          <a:lstStyle>
            <a:lvl1pPr marL="0" indent="0">
              <a:buNone/>
              <a:defRPr sz="13200"/>
            </a:lvl1pPr>
          </a:lstStyle>
          <a:p>
            <a:r>
              <a:rPr kumimoji="0" lang="en-US" smtClean="0"/>
              <a:t>Click icon to add picture</a:t>
            </a:r>
            <a:endParaRPr kumimoji="0" lang="en-US" dirty="0"/>
          </a:p>
        </p:txBody>
      </p:sp>
      <p:sp>
        <p:nvSpPr>
          <p:cNvPr id="10" name="Freeform 9"/>
          <p:cNvSpPr>
            <a:spLocks/>
          </p:cNvSpPr>
          <p:nvPr/>
        </p:nvSpPr>
        <p:spPr bwMode="auto">
          <a:xfrm flipV="1">
            <a:off x="-38100" y="24817493"/>
            <a:ext cx="36652200" cy="4443307"/>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376202" tIns="188101" rIns="376202" bIns="188101"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17526000" y="26537922"/>
            <a:ext cx="19050000" cy="272288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376202" tIns="188101" rIns="376202" bIns="188101"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D9E2E4C-86EF-408B-B88F-E45D3FBCA48C}"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3901447"/>
            <a:ext cx="8229600" cy="2223685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828800" y="3901447"/>
            <a:ext cx="24079200" cy="2223685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4B1C51D-C423-4C9A-B7D2-7CD5680ACC53}"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25000"/>
            <a:alpha val="34000"/>
          </a:schemeClr>
        </a:solid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38100" y="-30481"/>
            <a:ext cx="36652200" cy="4443307"/>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376202" tIns="188101" rIns="376202" bIns="188101"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17526000" y="-30479"/>
            <a:ext cx="19050000" cy="272288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376202" tIns="188101" rIns="376202" bIns="188101"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1828800" y="3004109"/>
            <a:ext cx="32918400" cy="4876800"/>
          </a:xfrm>
          <a:prstGeom prst="rect">
            <a:avLst/>
          </a:prstGeom>
        </p:spPr>
        <p:txBody>
          <a:bodyPr vert="horz" lIns="0" tIns="188101"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1828800" y="8258048"/>
            <a:ext cx="32918400" cy="18726912"/>
          </a:xfrm>
          <a:prstGeom prst="rect">
            <a:avLst/>
          </a:prstGeom>
        </p:spPr>
        <p:txBody>
          <a:bodyPr vert="horz" lIns="376202" tIns="188101" rIns="376202" bIns="188101">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1828800" y="27120429"/>
            <a:ext cx="8534400" cy="1557867"/>
          </a:xfrm>
          <a:prstGeom prst="rect">
            <a:avLst/>
          </a:prstGeom>
        </p:spPr>
        <p:txBody>
          <a:bodyPr vert="horz" lIns="0" tIns="0" rIns="0" bIns="0" anchor="b"/>
          <a:lstStyle>
            <a:lvl1pPr algn="l" eaLnBrk="1" latinLnBrk="0" hangingPunct="1">
              <a:defRPr kumimoji="0" sz="4900">
                <a:solidFill>
                  <a:schemeClr val="tx2">
                    <a:shade val="90000"/>
                  </a:schemeClr>
                </a:solidFill>
              </a:defRPr>
            </a:lvl1pPr>
          </a:lstStyle>
          <a:p>
            <a:pPr>
              <a:defRPr/>
            </a:pPr>
            <a:endParaRPr lang="en-US"/>
          </a:p>
        </p:txBody>
      </p:sp>
      <p:sp>
        <p:nvSpPr>
          <p:cNvPr id="22" name="Footer Placeholder 21"/>
          <p:cNvSpPr>
            <a:spLocks noGrp="1"/>
          </p:cNvSpPr>
          <p:nvPr>
            <p:ph type="ftr" sz="quarter" idx="3"/>
          </p:nvPr>
        </p:nvSpPr>
        <p:spPr>
          <a:xfrm>
            <a:off x="10668000" y="27120429"/>
            <a:ext cx="13411200" cy="1557867"/>
          </a:xfrm>
          <a:prstGeom prst="rect">
            <a:avLst/>
          </a:prstGeom>
        </p:spPr>
        <p:txBody>
          <a:bodyPr vert="horz" lIns="0" tIns="0" rIns="0" bIns="0" anchor="b"/>
          <a:lstStyle>
            <a:lvl1pPr algn="l" eaLnBrk="1" latinLnBrk="0" hangingPunct="1">
              <a:defRPr kumimoji="0" sz="4900">
                <a:solidFill>
                  <a:schemeClr val="tx2">
                    <a:shade val="90000"/>
                  </a:schemeClr>
                </a:solidFill>
              </a:defRPr>
            </a:lvl1pPr>
          </a:lstStyle>
          <a:p>
            <a:pPr>
              <a:defRPr/>
            </a:pPr>
            <a:endParaRPr lang="en-US"/>
          </a:p>
        </p:txBody>
      </p:sp>
      <p:sp>
        <p:nvSpPr>
          <p:cNvPr id="18" name="Slide Number Placeholder 17"/>
          <p:cNvSpPr>
            <a:spLocks noGrp="1"/>
          </p:cNvSpPr>
          <p:nvPr>
            <p:ph type="sldNum" sz="quarter" idx="4"/>
          </p:nvPr>
        </p:nvSpPr>
        <p:spPr>
          <a:xfrm>
            <a:off x="31699200" y="27120429"/>
            <a:ext cx="3048000" cy="1557867"/>
          </a:xfrm>
          <a:prstGeom prst="rect">
            <a:avLst/>
          </a:prstGeom>
        </p:spPr>
        <p:txBody>
          <a:bodyPr vert="horz" lIns="0" tIns="0" rIns="0" bIns="0" anchor="b"/>
          <a:lstStyle>
            <a:lvl1pPr algn="r" eaLnBrk="1" latinLnBrk="0" hangingPunct="1">
              <a:defRPr kumimoji="0" sz="4900">
                <a:solidFill>
                  <a:schemeClr val="tx2">
                    <a:shade val="90000"/>
                  </a:schemeClr>
                </a:solidFill>
              </a:defRPr>
            </a:lvl1pPr>
          </a:lstStyle>
          <a:p>
            <a:pPr>
              <a:defRPr/>
            </a:pPr>
            <a:fld id="{A7320CF9-FB07-47BA-9C43-BFFE8E1C20D2}" type="slidenum">
              <a:rPr lang="en-US" smtClean="0"/>
              <a:pPr>
                <a:defRPr/>
              </a:pPr>
              <a:t>‹#›</a:t>
            </a:fld>
            <a:endParaRPr lang="en-US"/>
          </a:p>
        </p:txBody>
      </p:sp>
      <p:grpSp>
        <p:nvGrpSpPr>
          <p:cNvPr id="2" name="Group 1"/>
          <p:cNvGrpSpPr/>
          <p:nvPr/>
        </p:nvGrpSpPr>
        <p:grpSpPr>
          <a:xfrm>
            <a:off x="-76068" y="863608"/>
            <a:ext cx="36722192" cy="2770022"/>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20600" b="0" kern="1200">
          <a:ln>
            <a:noFill/>
          </a:ln>
          <a:solidFill>
            <a:schemeClr val="tx2"/>
          </a:solidFill>
          <a:effectLst/>
          <a:latin typeface="+mj-lt"/>
          <a:ea typeface="+mj-ea"/>
          <a:cs typeface="+mj-cs"/>
        </a:defRPr>
      </a:lvl1pPr>
    </p:titleStyle>
    <p:bodyStyle>
      <a:lvl1pPr marL="1128607" indent="-1128607" algn="l" rtl="0" eaLnBrk="1" latinLnBrk="0" hangingPunct="1">
        <a:spcBef>
          <a:spcPct val="20000"/>
        </a:spcBef>
        <a:buClr>
          <a:schemeClr val="accent3"/>
        </a:buClr>
        <a:buSzPct val="95000"/>
        <a:buFont typeface="Wingdings 2"/>
        <a:buChar char=""/>
        <a:defRPr kumimoji="0" sz="10700" kern="1200">
          <a:solidFill>
            <a:schemeClr val="tx1"/>
          </a:solidFill>
          <a:latin typeface="+mn-lt"/>
          <a:ea typeface="+mn-ea"/>
          <a:cs typeface="+mn-cs"/>
        </a:defRPr>
      </a:lvl1pPr>
      <a:lvl2pPr marL="2633417" indent="-1015747" algn="l" rtl="0" eaLnBrk="1" latinLnBrk="0" hangingPunct="1">
        <a:spcBef>
          <a:spcPct val="20000"/>
        </a:spcBef>
        <a:buClr>
          <a:schemeClr val="accent1"/>
        </a:buClr>
        <a:buSzPct val="85000"/>
        <a:buFont typeface="Wingdings 2"/>
        <a:buChar char=""/>
        <a:defRPr kumimoji="0" sz="9900" kern="1200">
          <a:solidFill>
            <a:schemeClr val="tx1"/>
          </a:solidFill>
          <a:latin typeface="+mn-lt"/>
          <a:ea typeface="+mn-ea"/>
          <a:cs typeface="+mn-cs"/>
        </a:defRPr>
      </a:lvl2pPr>
      <a:lvl3pPr marL="3762024" indent="-1015747" algn="l" rtl="0" eaLnBrk="1" latinLnBrk="0" hangingPunct="1">
        <a:spcBef>
          <a:spcPct val="20000"/>
        </a:spcBef>
        <a:buClr>
          <a:schemeClr val="accent2"/>
        </a:buClr>
        <a:buSzPct val="70000"/>
        <a:buFont typeface="Wingdings 2"/>
        <a:buChar char=""/>
        <a:defRPr kumimoji="0" sz="8600" kern="1200">
          <a:solidFill>
            <a:schemeClr val="tx1"/>
          </a:solidFill>
          <a:latin typeface="+mn-lt"/>
          <a:ea typeface="+mn-ea"/>
          <a:cs typeface="+mn-cs"/>
        </a:defRPr>
      </a:lvl3pPr>
      <a:lvl4pPr marL="4890632" indent="-865266" algn="l" rtl="0" eaLnBrk="1" latinLnBrk="0" hangingPunct="1">
        <a:spcBef>
          <a:spcPct val="20000"/>
        </a:spcBef>
        <a:buClr>
          <a:schemeClr val="accent3"/>
        </a:buClr>
        <a:buSzPct val="65000"/>
        <a:buFont typeface="Wingdings 2"/>
        <a:buChar char=""/>
        <a:defRPr kumimoji="0" sz="8200" kern="1200">
          <a:solidFill>
            <a:schemeClr val="tx1"/>
          </a:solidFill>
          <a:latin typeface="+mn-lt"/>
          <a:ea typeface="+mn-ea"/>
          <a:cs typeface="+mn-cs"/>
        </a:defRPr>
      </a:lvl4pPr>
      <a:lvl5pPr marL="6019239" indent="-865266" algn="l" rtl="0" eaLnBrk="1" latinLnBrk="0" hangingPunct="1">
        <a:spcBef>
          <a:spcPct val="20000"/>
        </a:spcBef>
        <a:buClr>
          <a:schemeClr val="accent4"/>
        </a:buClr>
        <a:buSzPct val="65000"/>
        <a:buFont typeface="Wingdings 2"/>
        <a:buChar char=""/>
        <a:defRPr kumimoji="0" sz="8200" kern="1200">
          <a:solidFill>
            <a:schemeClr val="tx1"/>
          </a:solidFill>
          <a:latin typeface="+mn-lt"/>
          <a:ea typeface="+mn-ea"/>
          <a:cs typeface="+mn-cs"/>
        </a:defRPr>
      </a:lvl5pPr>
      <a:lvl6pPr marL="7147847" indent="-865266" algn="l" rtl="0" eaLnBrk="1" latinLnBrk="0" hangingPunct="1">
        <a:spcBef>
          <a:spcPct val="20000"/>
        </a:spcBef>
        <a:buClr>
          <a:schemeClr val="accent5"/>
        </a:buClr>
        <a:buSzPct val="80000"/>
        <a:buFont typeface="Wingdings 2"/>
        <a:buChar char=""/>
        <a:defRPr kumimoji="0" sz="7400" kern="1200">
          <a:solidFill>
            <a:schemeClr val="tx1"/>
          </a:solidFill>
          <a:latin typeface="+mn-lt"/>
          <a:ea typeface="+mn-ea"/>
          <a:cs typeface="+mn-cs"/>
        </a:defRPr>
      </a:lvl6pPr>
      <a:lvl7pPr marL="7900251" indent="-752405" algn="l" rtl="0" eaLnBrk="1" latinLnBrk="0" hangingPunct="1">
        <a:spcBef>
          <a:spcPct val="20000"/>
        </a:spcBef>
        <a:buClr>
          <a:schemeClr val="accent6"/>
        </a:buClr>
        <a:buSzPct val="80000"/>
        <a:buFont typeface="Wingdings 2"/>
        <a:buChar char=""/>
        <a:defRPr kumimoji="0" sz="6600" kern="1200" baseline="0">
          <a:solidFill>
            <a:schemeClr val="tx1"/>
          </a:solidFill>
          <a:latin typeface="+mn-lt"/>
          <a:ea typeface="+mn-ea"/>
          <a:cs typeface="+mn-cs"/>
        </a:defRPr>
      </a:lvl7pPr>
      <a:lvl8pPr marL="9028859" indent="-752405" algn="l" rtl="0" eaLnBrk="1" latinLnBrk="0" hangingPunct="1">
        <a:spcBef>
          <a:spcPct val="20000"/>
        </a:spcBef>
        <a:buClr>
          <a:schemeClr val="tx2"/>
        </a:buClr>
        <a:buChar char="•"/>
        <a:defRPr kumimoji="0" sz="6600" kern="1200">
          <a:solidFill>
            <a:schemeClr val="tx1"/>
          </a:solidFill>
          <a:latin typeface="+mn-lt"/>
          <a:ea typeface="+mn-ea"/>
          <a:cs typeface="+mn-cs"/>
        </a:defRPr>
      </a:lvl8pPr>
      <a:lvl9pPr marL="10157466" indent="-752405" algn="l" rtl="0" eaLnBrk="1" latinLnBrk="0" hangingPunct="1">
        <a:spcBef>
          <a:spcPct val="20000"/>
        </a:spcBef>
        <a:buClr>
          <a:schemeClr val="tx2"/>
        </a:buClr>
        <a:buFontTx/>
        <a:buChar char="•"/>
        <a:defRPr kumimoji="0" sz="5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881012" algn="l" rtl="0" eaLnBrk="1" latinLnBrk="0" hangingPunct="1">
        <a:defRPr kumimoji="0" kern="1200">
          <a:solidFill>
            <a:schemeClr val="tx1"/>
          </a:solidFill>
          <a:latin typeface="+mn-lt"/>
          <a:ea typeface="+mn-ea"/>
          <a:cs typeface="+mn-cs"/>
        </a:defRPr>
      </a:lvl2pPr>
      <a:lvl3pPr marL="3762024" algn="l" rtl="0" eaLnBrk="1" latinLnBrk="0" hangingPunct="1">
        <a:defRPr kumimoji="0" kern="1200">
          <a:solidFill>
            <a:schemeClr val="tx1"/>
          </a:solidFill>
          <a:latin typeface="+mn-lt"/>
          <a:ea typeface="+mn-ea"/>
          <a:cs typeface="+mn-cs"/>
        </a:defRPr>
      </a:lvl3pPr>
      <a:lvl4pPr marL="5643037" algn="l" rtl="0" eaLnBrk="1" latinLnBrk="0" hangingPunct="1">
        <a:defRPr kumimoji="0" kern="1200">
          <a:solidFill>
            <a:schemeClr val="tx1"/>
          </a:solidFill>
          <a:latin typeface="+mn-lt"/>
          <a:ea typeface="+mn-ea"/>
          <a:cs typeface="+mn-cs"/>
        </a:defRPr>
      </a:lvl4pPr>
      <a:lvl5pPr marL="7524049" algn="l" rtl="0" eaLnBrk="1" latinLnBrk="0" hangingPunct="1">
        <a:defRPr kumimoji="0" kern="1200">
          <a:solidFill>
            <a:schemeClr val="tx1"/>
          </a:solidFill>
          <a:latin typeface="+mn-lt"/>
          <a:ea typeface="+mn-ea"/>
          <a:cs typeface="+mn-cs"/>
        </a:defRPr>
      </a:lvl5pPr>
      <a:lvl6pPr marL="9405061" algn="l" rtl="0" eaLnBrk="1" latinLnBrk="0" hangingPunct="1">
        <a:defRPr kumimoji="0" kern="1200">
          <a:solidFill>
            <a:schemeClr val="tx1"/>
          </a:solidFill>
          <a:latin typeface="+mn-lt"/>
          <a:ea typeface="+mn-ea"/>
          <a:cs typeface="+mn-cs"/>
        </a:defRPr>
      </a:lvl6pPr>
      <a:lvl7pPr marL="11286073" algn="l" rtl="0" eaLnBrk="1" latinLnBrk="0" hangingPunct="1">
        <a:defRPr kumimoji="0" kern="1200">
          <a:solidFill>
            <a:schemeClr val="tx1"/>
          </a:solidFill>
          <a:latin typeface="+mn-lt"/>
          <a:ea typeface="+mn-ea"/>
          <a:cs typeface="+mn-cs"/>
        </a:defRPr>
      </a:lvl7pPr>
      <a:lvl8pPr marL="13167086" algn="l" rtl="0" eaLnBrk="1" latinLnBrk="0" hangingPunct="1">
        <a:defRPr kumimoji="0" kern="1200">
          <a:solidFill>
            <a:schemeClr val="tx1"/>
          </a:solidFill>
          <a:latin typeface="+mn-lt"/>
          <a:ea typeface="+mn-ea"/>
          <a:cs typeface="+mn-cs"/>
        </a:defRPr>
      </a:lvl8pPr>
      <a:lvl9pPr marL="15048098"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wmf"/><Relationship Id="rId7"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5.png"/><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29546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7200" dirty="0" smtClean="0">
                <a:solidFill>
                  <a:srgbClr val="000066"/>
                </a:solidFill>
                <a:latin typeface="Calibri" pitchFamily="34" charset="0"/>
                <a:ea typeface="Calibri" pitchFamily="34" charset="0"/>
                <a:cs typeface="Calibri" pitchFamily="34" charset="0"/>
              </a:rPr>
              <a:t>Syntheses of Hypersensitive, Water-Soluble Mercury Probes</a:t>
            </a:r>
          </a:p>
          <a:p>
            <a:pPr algn="ctr"/>
            <a:r>
              <a:rPr lang="en-US" altLang="en-US" sz="6000" dirty="0" smtClean="0">
                <a:solidFill>
                  <a:srgbClr val="000066"/>
                </a:solidFill>
                <a:latin typeface="Calibri" pitchFamily="34" charset="0"/>
                <a:ea typeface="Calibri" pitchFamily="34" charset="0"/>
                <a:cs typeface="Calibri" pitchFamily="34" charset="0"/>
              </a:rPr>
              <a:t>An Easy and Effective Way to Detect Aqueous Metals</a:t>
            </a:r>
            <a:endParaRPr lang="en-US" altLang="en-US" sz="60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8648626" y="24533639"/>
            <a:ext cx="17317774" cy="16303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Acknowledgments: </a:t>
            </a:r>
          </a:p>
          <a:p>
            <a:r>
              <a:rPr lang="en-US" altLang="en-US" sz="3600" dirty="0" smtClean="0">
                <a:solidFill>
                  <a:srgbClr val="000066"/>
                </a:solidFill>
                <a:latin typeface="Calibri" pitchFamily="34" charset="0"/>
                <a:ea typeface="Calibri" pitchFamily="34" charset="0"/>
                <a:cs typeface="Calibri" pitchFamily="34" charset="0"/>
              </a:rPr>
              <a:t>	</a:t>
            </a:r>
            <a:r>
              <a:rPr lang="en-US" altLang="en-US" sz="2800" dirty="0" smtClean="0">
                <a:solidFill>
                  <a:schemeClr val="tx1"/>
                </a:solidFill>
                <a:latin typeface="Calibri" pitchFamily="34" charset="0"/>
                <a:ea typeface="Calibri" pitchFamily="34" charset="0"/>
                <a:cs typeface="Calibri" pitchFamily="34" charset="0"/>
              </a:rPr>
              <a:t>Thanks to Dr. </a:t>
            </a:r>
            <a:r>
              <a:rPr lang="en-US" altLang="en-US" sz="2800" dirty="0" err="1" smtClean="0">
                <a:solidFill>
                  <a:schemeClr val="tx1"/>
                </a:solidFill>
                <a:latin typeface="Calibri" pitchFamily="34" charset="0"/>
                <a:ea typeface="Calibri" pitchFamily="34" charset="0"/>
                <a:cs typeface="Calibri" pitchFamily="34" charset="0"/>
              </a:rPr>
              <a:t>Planalp</a:t>
            </a:r>
            <a:r>
              <a:rPr lang="en-US" altLang="en-US" sz="2800" dirty="0" smtClean="0">
                <a:solidFill>
                  <a:schemeClr val="tx1"/>
                </a:solidFill>
                <a:latin typeface="Calibri" pitchFamily="34" charset="0"/>
                <a:ea typeface="Calibri" pitchFamily="34" charset="0"/>
                <a:cs typeface="Calibri" pitchFamily="34" charset="0"/>
              </a:rPr>
              <a:t> for project suggestion, to Christian and Lea to all of their in-lab help, and to the Dept. of Chemistry at UNH for funding . </a:t>
            </a:r>
            <a:endParaRPr lang="en-US" altLang="en-US" sz="2800" dirty="0">
              <a:solidFill>
                <a:schemeClr val="tx1"/>
              </a:solidFill>
              <a:latin typeface="Calibri" pitchFamily="34" charset="0"/>
              <a:ea typeface="Calibri" pitchFamily="34" charset="0"/>
              <a:cs typeface="Calibri" pitchFamily="34" charset="0"/>
            </a:endParaRPr>
          </a:p>
        </p:txBody>
      </p:sp>
      <p:sp>
        <p:nvSpPr>
          <p:cNvPr id="1037" name="Text Box 96"/>
          <p:cNvSpPr txBox="1">
            <a:spLocks noChangeArrowheads="1"/>
          </p:cNvSpPr>
          <p:nvPr/>
        </p:nvSpPr>
        <p:spPr bwMode="auto">
          <a:xfrm>
            <a:off x="7007225" y="3109913"/>
            <a:ext cx="22860000" cy="1200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000066"/>
                </a:solidFill>
                <a:latin typeface="Calibri" pitchFamily="34" charset="0"/>
                <a:ea typeface="Calibri" pitchFamily="34" charset="0"/>
                <a:cs typeface="Calibri" pitchFamily="34" charset="0"/>
              </a:rPr>
              <a:t>Max Bilodeau</a:t>
            </a:r>
            <a:r>
              <a:rPr lang="en-AU" altLang="en-US" sz="3600" dirty="0" smtClean="0">
                <a:solidFill>
                  <a:srgbClr val="000066"/>
                </a:solidFill>
                <a:latin typeface="Calibri" pitchFamily="34" charset="0"/>
                <a:ea typeface="Calibri" pitchFamily="34" charset="0"/>
                <a:cs typeface="Calibri" pitchFamily="34" charset="0"/>
              </a:rPr>
              <a:t>, Dr. Roy </a:t>
            </a:r>
            <a:r>
              <a:rPr lang="en-AU" altLang="en-US" sz="3600" dirty="0" err="1" smtClean="0">
                <a:solidFill>
                  <a:srgbClr val="000066"/>
                </a:solidFill>
                <a:latin typeface="Calibri" pitchFamily="34" charset="0"/>
                <a:ea typeface="Calibri" pitchFamily="34" charset="0"/>
                <a:cs typeface="Calibri" pitchFamily="34" charset="0"/>
              </a:rPr>
              <a:t>Planalp</a:t>
            </a:r>
            <a:r>
              <a:rPr lang="en-AU" altLang="en-US" sz="3600" dirty="0" smtClean="0">
                <a:solidFill>
                  <a:srgbClr val="000066"/>
                </a:solidFill>
                <a:latin typeface="Calibri" pitchFamily="34" charset="0"/>
                <a:ea typeface="Calibri" pitchFamily="34" charset="0"/>
                <a:cs typeface="Calibri" pitchFamily="34" charset="0"/>
              </a:rPr>
              <a:t>,  Lea </a:t>
            </a:r>
            <a:r>
              <a:rPr lang="en-AU" altLang="en-US" sz="3600" dirty="0" err="1" smtClean="0">
                <a:solidFill>
                  <a:srgbClr val="000066"/>
                </a:solidFill>
                <a:latin typeface="Calibri" pitchFamily="34" charset="0"/>
                <a:ea typeface="Calibri" pitchFamily="34" charset="0"/>
                <a:cs typeface="Calibri" pitchFamily="34" charset="0"/>
              </a:rPr>
              <a:t>Nyiranshuti</a:t>
            </a:r>
            <a:r>
              <a:rPr lang="en-AU" altLang="en-US" sz="3600" dirty="0" smtClean="0">
                <a:solidFill>
                  <a:srgbClr val="000066"/>
                </a:solidFill>
                <a:latin typeface="Calibri" pitchFamily="34" charset="0"/>
                <a:ea typeface="Calibri" pitchFamily="34" charset="0"/>
                <a:cs typeface="Calibri" pitchFamily="34" charset="0"/>
              </a:rPr>
              <a:t> , and Christian </a:t>
            </a:r>
            <a:r>
              <a:rPr lang="en-AU" altLang="en-US" sz="3600" dirty="0" err="1" smtClean="0">
                <a:solidFill>
                  <a:srgbClr val="000066"/>
                </a:solidFill>
                <a:latin typeface="Calibri" pitchFamily="34" charset="0"/>
                <a:ea typeface="Calibri" pitchFamily="34" charset="0"/>
                <a:cs typeface="Calibri" pitchFamily="34" charset="0"/>
              </a:rPr>
              <a:t>Tooley</a:t>
            </a:r>
            <a:r>
              <a:rPr lang="en-AU" altLang="en-US" sz="3600" dirty="0">
                <a:solidFill>
                  <a:srgbClr val="000066"/>
                </a:solidFill>
                <a:latin typeface="Calibri" pitchFamily="34" charset="0"/>
                <a:ea typeface="Calibri" pitchFamily="34" charset="0"/>
                <a:cs typeface="Calibri" pitchFamily="34" charset="0"/>
              </a:rPr>
              <a:t/>
            </a:r>
            <a:br>
              <a:rPr lang="en-AU" altLang="en-US" sz="3600" dirty="0">
                <a:solidFill>
                  <a:srgbClr val="000066"/>
                </a:solidFill>
                <a:latin typeface="Calibri" pitchFamily="34" charset="0"/>
                <a:ea typeface="Calibri" pitchFamily="34" charset="0"/>
                <a:cs typeface="Calibri" pitchFamily="34" charset="0"/>
              </a:rPr>
            </a:br>
            <a:r>
              <a:rPr lang="en-AU" altLang="en-US" sz="3600" dirty="0" smtClean="0">
                <a:solidFill>
                  <a:srgbClr val="000066"/>
                </a:solidFill>
                <a:latin typeface="Calibri" pitchFamily="34" charset="0"/>
                <a:ea typeface="Calibri" pitchFamily="34" charset="0"/>
                <a:cs typeface="Calibri" pitchFamily="34" charset="0"/>
              </a:rPr>
              <a:t>mhr29@wildcats.unh.edu</a:t>
            </a:r>
            <a:r>
              <a:rPr lang="en-AU" altLang="en-US" sz="3600" dirty="0">
                <a:solidFill>
                  <a:srgbClr val="000066"/>
                </a:solidFill>
                <a:latin typeface="Calibri" pitchFamily="34" charset="0"/>
                <a:ea typeface="Calibri" pitchFamily="34" charset="0"/>
                <a:cs typeface="Calibri" pitchFamily="34" charset="0"/>
              </a:rPr>
              <a:t>; Parsons Hall, 23 Academic Way, Durham NH 03824</a:t>
            </a:r>
            <a:endParaRPr lang="en-US" altLang="en-US" sz="36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1143000" y="4419601"/>
            <a:ext cx="16002000" cy="6462393"/>
          </a:xfrm>
          <a:prstGeom prst="rect">
            <a:avLst/>
          </a:prstGeom>
          <a:solidFill>
            <a:schemeClr val="accent4">
              <a:lumMod val="20000"/>
              <a:lumOff val="80000"/>
            </a:schemeClr>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rPr>
              <a:t>Introduction:</a:t>
            </a:r>
            <a:endParaRPr lang="en-US" altLang="en-US" sz="4400" dirty="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sz="2800" dirty="0" smtClean="0">
                <a:latin typeface="Calibri" pitchFamily="34" charset="0"/>
              </a:rPr>
              <a:t>The presence of mercury in water is an extremely detrimental problem for the environment, and for any organism that uses the contaminated water supply as a source of nourishment or for other human activities.  Because of this health risk, mercury ion detectors are of great importance in areas where water toxicity due to metal presence may be high, or where there are non-adequate sources of water treatment.  Areas of the works where metal-waste dumping is common, where water treatment is a luxury that cannot be afforded or where mercury levels are known, or suspected, to be higher than what is safe would benefit from a cheap and quick detector for mercury.  The detector that is to be synthesized is a fluorescent complex, known to react strongly with mercury, and not with other metal ions that are or could be present in a water supply</a:t>
            </a:r>
            <a:r>
              <a:rPr lang="en-US" sz="2800" baseline="30000" dirty="0" smtClean="0">
                <a:latin typeface="Calibri" pitchFamily="34" charset="0"/>
              </a:rPr>
              <a:t>1</a:t>
            </a:r>
            <a:r>
              <a:rPr lang="en-US" sz="2800" dirty="0" smtClean="0">
                <a:latin typeface="Calibri" pitchFamily="34" charset="0"/>
              </a:rPr>
              <a:t>. This allows for a reduction of false-positive reporting of toxic levels of mercury, when the culprit metal, that set off the sensor, is less dangerous to the health of a population subsisting off the water supply.</a:t>
            </a:r>
          </a:p>
          <a:p>
            <a:pPr>
              <a:spcBef>
                <a:spcPct val="25000"/>
              </a:spcBef>
            </a:pPr>
            <a:endParaRPr lang="en-US" altLang="en-US" sz="3600" dirty="0">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516600" y="26168103"/>
            <a:ext cx="17573625" cy="30926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References:</a:t>
            </a:r>
            <a:endParaRPr lang="en-US" altLang="en-US" sz="3600" dirty="0">
              <a:solidFill>
                <a:srgbClr val="000066"/>
              </a:solidFill>
              <a:latin typeface="Calibri" pitchFamily="34" charset="0"/>
              <a:ea typeface="Calibri" pitchFamily="34" charset="0"/>
              <a:cs typeface="Calibri" pitchFamily="34" charset="0"/>
            </a:endParaRPr>
          </a:p>
          <a:p>
            <a:pPr algn="just">
              <a:spcBef>
                <a:spcPts val="1200"/>
              </a:spcBef>
              <a:buFont typeface="+mj-lt"/>
              <a:buAutoNum type="arabicPeriod"/>
            </a:pPr>
            <a:r>
              <a:rPr lang="en-US" altLang="en-US" sz="2800" dirty="0" smtClean="0">
                <a:solidFill>
                  <a:schemeClr val="tx1"/>
                </a:solidFill>
                <a:latin typeface="Calibri" pitchFamily="34" charset="0"/>
                <a:ea typeface="Calibri" pitchFamily="34" charset="0"/>
                <a:cs typeface="Calibri" pitchFamily="34" charset="0"/>
              </a:rPr>
              <a:t>Hong-Wei, L.; </a:t>
            </a:r>
            <a:r>
              <a:rPr lang="en-US" altLang="en-US" sz="2800" dirty="0" err="1" smtClean="0">
                <a:solidFill>
                  <a:schemeClr val="tx1"/>
                </a:solidFill>
                <a:latin typeface="Calibri" pitchFamily="34" charset="0"/>
                <a:ea typeface="Calibri" pitchFamily="34" charset="0"/>
                <a:cs typeface="Calibri" pitchFamily="34" charset="0"/>
              </a:rPr>
              <a:t>Yue</a:t>
            </a:r>
            <a:r>
              <a:rPr lang="en-US" altLang="en-US" sz="2800" dirty="0" smtClean="0">
                <a:solidFill>
                  <a:schemeClr val="tx1"/>
                </a:solidFill>
                <a:latin typeface="Calibri" pitchFamily="34" charset="0"/>
                <a:ea typeface="Calibri" pitchFamily="34" charset="0"/>
                <a:cs typeface="Calibri" pitchFamily="34" charset="0"/>
              </a:rPr>
              <a:t>, L.; “An Easily prepared, hypersensitive, water-soluble probe for Mercury (II) ions.” </a:t>
            </a:r>
            <a:r>
              <a:rPr lang="en-US" altLang="en-US" sz="2800" i="1" dirty="0" smtClean="0">
                <a:solidFill>
                  <a:schemeClr val="tx1"/>
                </a:solidFill>
                <a:latin typeface="Calibri" pitchFamily="34" charset="0"/>
                <a:ea typeface="Calibri" pitchFamily="34" charset="0"/>
                <a:cs typeface="Calibri" pitchFamily="34" charset="0"/>
              </a:rPr>
              <a:t>Chem. </a:t>
            </a:r>
            <a:r>
              <a:rPr lang="en-US" altLang="en-US" sz="2800" i="1" dirty="0" err="1" smtClean="0">
                <a:solidFill>
                  <a:schemeClr val="tx1"/>
                </a:solidFill>
                <a:latin typeface="Calibri" pitchFamily="34" charset="0"/>
                <a:ea typeface="Calibri" pitchFamily="34" charset="0"/>
                <a:cs typeface="Calibri" pitchFamily="34" charset="0"/>
              </a:rPr>
              <a:t>Commun</a:t>
            </a:r>
            <a:r>
              <a:rPr lang="en-US" altLang="en-US" sz="2800" i="1" dirty="0" smtClean="0">
                <a:solidFill>
                  <a:schemeClr val="tx1"/>
                </a:solidFill>
                <a:latin typeface="Calibri" pitchFamily="34" charset="0"/>
                <a:ea typeface="Calibri" pitchFamily="34" charset="0"/>
                <a:cs typeface="Calibri" pitchFamily="34" charset="0"/>
              </a:rPr>
              <a:t>.</a:t>
            </a:r>
            <a:r>
              <a:rPr lang="en-US" altLang="en-US" sz="2800" dirty="0" smtClean="0">
                <a:solidFill>
                  <a:schemeClr val="tx1"/>
                </a:solidFill>
                <a:latin typeface="Calibri" pitchFamily="34" charset="0"/>
                <a:ea typeface="Calibri" pitchFamily="34" charset="0"/>
                <a:cs typeface="Calibri" pitchFamily="34" charset="0"/>
              </a:rPr>
              <a:t>, 2009, 4453-4455.</a:t>
            </a:r>
          </a:p>
          <a:p>
            <a:pPr algn="just">
              <a:spcBef>
                <a:spcPts val="1200"/>
              </a:spcBef>
              <a:buFont typeface="+mj-lt"/>
              <a:buAutoNum type="arabicPeriod"/>
            </a:pPr>
            <a:r>
              <a:rPr lang="en-US" altLang="en-US" sz="2800" dirty="0" err="1" smtClean="0">
                <a:solidFill>
                  <a:schemeClr val="tx1"/>
                </a:solidFill>
                <a:latin typeface="Calibri" pitchFamily="34" charset="0"/>
                <a:ea typeface="Calibri" pitchFamily="34" charset="0"/>
                <a:cs typeface="Calibri" pitchFamily="34" charset="0"/>
              </a:rPr>
              <a:t>Hosseini</a:t>
            </a:r>
            <a:r>
              <a:rPr lang="en-US" altLang="en-US" sz="2800" dirty="0" smtClean="0">
                <a:solidFill>
                  <a:schemeClr val="tx1"/>
                </a:solidFill>
                <a:latin typeface="Calibri" pitchFamily="34" charset="0"/>
                <a:ea typeface="Calibri" pitchFamily="34" charset="0"/>
                <a:cs typeface="Calibri" pitchFamily="34" charset="0"/>
              </a:rPr>
              <a:t>, M., et al.; “Selective Recognition of Mercury in Waste Water Based on Fluorescence Enhancement </a:t>
            </a:r>
            <a:r>
              <a:rPr lang="en-US" altLang="en-US" sz="2800" dirty="0" err="1" smtClean="0">
                <a:solidFill>
                  <a:schemeClr val="tx1"/>
                </a:solidFill>
                <a:latin typeface="Calibri" pitchFamily="34" charset="0"/>
                <a:ea typeface="Calibri" pitchFamily="34" charset="0"/>
                <a:cs typeface="Calibri" pitchFamily="34" charset="0"/>
              </a:rPr>
              <a:t>Chemosensor</a:t>
            </a:r>
            <a:r>
              <a:rPr lang="en-US" altLang="en-US" sz="2800" dirty="0" smtClean="0">
                <a:solidFill>
                  <a:schemeClr val="tx1"/>
                </a:solidFill>
                <a:latin typeface="Calibri" pitchFamily="34" charset="0"/>
                <a:ea typeface="Calibri" pitchFamily="34" charset="0"/>
                <a:cs typeface="Calibri" pitchFamily="34" charset="0"/>
              </a:rPr>
              <a:t>.” </a:t>
            </a:r>
            <a:r>
              <a:rPr lang="en-US" altLang="en-US" sz="2800" i="1" dirty="0" smtClean="0">
                <a:solidFill>
                  <a:schemeClr val="tx1"/>
                </a:solidFill>
                <a:latin typeface="Calibri" pitchFamily="34" charset="0"/>
                <a:ea typeface="Calibri" pitchFamily="34" charset="0"/>
                <a:cs typeface="Calibri" pitchFamily="34" charset="0"/>
              </a:rPr>
              <a:t>Sensor </a:t>
            </a:r>
            <a:r>
              <a:rPr lang="en-US" altLang="en-US" sz="2800" i="1" dirty="0" err="1" smtClean="0">
                <a:solidFill>
                  <a:schemeClr val="tx1"/>
                </a:solidFill>
                <a:latin typeface="Calibri" pitchFamily="34" charset="0"/>
                <a:ea typeface="Calibri" pitchFamily="34" charset="0"/>
                <a:cs typeface="Calibri" pitchFamily="34" charset="0"/>
              </a:rPr>
              <a:t>Lett</a:t>
            </a:r>
            <a:r>
              <a:rPr lang="en-US" altLang="en-US" sz="2800" i="1" dirty="0" smtClean="0">
                <a:solidFill>
                  <a:schemeClr val="tx1"/>
                </a:solidFill>
                <a:latin typeface="Calibri" pitchFamily="34" charset="0"/>
                <a:ea typeface="Calibri" pitchFamily="34" charset="0"/>
                <a:cs typeface="Calibri" pitchFamily="34" charset="0"/>
              </a:rPr>
              <a:t>.</a:t>
            </a:r>
            <a:r>
              <a:rPr lang="en-US" altLang="en-US" sz="2800" dirty="0" smtClean="0">
                <a:solidFill>
                  <a:schemeClr val="tx1"/>
                </a:solidFill>
                <a:latin typeface="Calibri" pitchFamily="34" charset="0"/>
                <a:ea typeface="Calibri" pitchFamily="34" charset="0"/>
                <a:cs typeface="Calibri" pitchFamily="34" charset="0"/>
              </a:rPr>
              <a:t>, 2010, 8, 6.</a:t>
            </a:r>
            <a:endParaRPr lang="en-US" altLang="en-US" sz="2800" dirty="0">
              <a:solidFill>
                <a:schemeClr val="tx1"/>
              </a:solidFill>
              <a:latin typeface="Calibri" pitchFamily="34" charset="0"/>
              <a:ea typeface="Calibri" pitchFamily="34" charset="0"/>
              <a:cs typeface="Calibri" pitchFamily="34" charset="0"/>
            </a:endParaRPr>
          </a:p>
        </p:txBody>
      </p:sp>
      <p:sp>
        <p:nvSpPr>
          <p:cNvPr id="1041" name="Text Box 304"/>
          <p:cNvSpPr txBox="1">
            <a:spLocks noChangeArrowheads="1"/>
          </p:cNvSpPr>
          <p:nvPr/>
        </p:nvSpPr>
        <p:spPr bwMode="auto">
          <a:xfrm>
            <a:off x="1066800" y="11125200"/>
            <a:ext cx="16840200" cy="2753685"/>
          </a:xfrm>
          <a:prstGeom prst="rect">
            <a:avLst/>
          </a:prstGeom>
          <a:solidFill>
            <a:schemeClr val="accent4">
              <a:lumMod val="20000"/>
              <a:lumOff val="80000"/>
            </a:schemeClr>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rPr>
              <a:t>Results and </a:t>
            </a:r>
            <a:r>
              <a:rPr lang="en-US" altLang="en-US" sz="4400" dirty="0" smtClean="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rPr>
              <a:t>Discussion:</a:t>
            </a:r>
            <a:endParaRPr lang="en-US" altLang="en-US" sz="4400" dirty="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sz="2800" dirty="0" smtClean="0">
                <a:latin typeface="Calibri" pitchFamily="34" charset="0"/>
              </a:rPr>
              <a:t>The synthesis of the metal ion-sensing probes was designed to produce fluorescent data when introduced to solutions of metallic ions.  Due to synthesis problems and time constraints, this data was not available for collection.  However, the theoretical data is presented herein.  As is shown, both sensors (1) and (2) show a greater fluorescent response toward mercury ions than other metal ions in solution.</a:t>
            </a:r>
            <a:endParaRPr lang="en-US" altLang="en-US" sz="2800" dirty="0">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9202400" y="20878800"/>
            <a:ext cx="16022637" cy="3461571"/>
          </a:xfrm>
          <a:prstGeom prst="rect">
            <a:avLst/>
          </a:prstGeom>
          <a:solidFill>
            <a:schemeClr val="accent4">
              <a:lumMod val="20000"/>
              <a:lumOff val="80000"/>
            </a:schemeClr>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rPr>
              <a:t>Conclusions:</a:t>
            </a:r>
            <a:endParaRPr lang="en-US" altLang="en-US" sz="4400" dirty="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endParaRPr>
          </a:p>
          <a:p>
            <a:pPr>
              <a:spcBef>
                <a:spcPct val="25000"/>
              </a:spcBef>
            </a:pPr>
            <a:r>
              <a:rPr lang="en-US" altLang="en-US" sz="2800" b="0" dirty="0">
                <a:solidFill>
                  <a:schemeClr val="tx1"/>
                </a:solidFill>
                <a:latin typeface="Calibri" pitchFamily="34" charset="0"/>
                <a:ea typeface="Calibri" pitchFamily="34" charset="0"/>
                <a:cs typeface="Calibri" pitchFamily="34" charset="0"/>
              </a:rPr>
              <a:t>	</a:t>
            </a:r>
            <a:r>
              <a:rPr lang="en-US" sz="2800" dirty="0" smtClean="0">
                <a:latin typeface="Calibri" pitchFamily="34" charset="0"/>
              </a:rPr>
              <a:t>Although synthetic formation of probes (1) and (2) was unsuccessful in this setting, their applications should be further explored.  Metallic waste and water clean-up is not to be taken lightly.  With these two probes, a quick and easily detectable fluorescent method of mercury ion detection is proposed.  These probes have the ability to test quickly and effectively suspect water sources for harmful metal ions.  Testing of the probes sensitivity toward Hg</a:t>
            </a:r>
            <a:r>
              <a:rPr lang="en-US" sz="2800" baseline="30000" dirty="0" smtClean="0">
                <a:latin typeface="Calibri" pitchFamily="34" charset="0"/>
              </a:rPr>
              <a:t>+</a:t>
            </a:r>
            <a:r>
              <a:rPr lang="en-US" sz="2800" dirty="0" smtClean="0">
                <a:latin typeface="Calibri" pitchFamily="34" charset="0"/>
              </a:rPr>
              <a:t>, in addition to the high-sensitivity already calculated for Hg</a:t>
            </a:r>
            <a:r>
              <a:rPr lang="en-US" sz="2800" baseline="30000" dirty="0" smtClean="0">
                <a:latin typeface="Calibri" pitchFamily="34" charset="0"/>
              </a:rPr>
              <a:t>2+</a:t>
            </a:r>
            <a:r>
              <a:rPr lang="en-US" sz="2800" dirty="0" smtClean="0">
                <a:latin typeface="Calibri" pitchFamily="34" charset="0"/>
              </a:rPr>
              <a:t> is suggested at a later point.</a:t>
            </a:r>
            <a:endParaRPr lang="en-US" altLang="en-US" sz="2800" dirty="0">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1219200" y="20955000"/>
            <a:ext cx="17145000" cy="7447278"/>
          </a:xfrm>
          <a:prstGeom prst="rect">
            <a:avLst/>
          </a:prstGeom>
          <a:solidFill>
            <a:schemeClr val="accent4">
              <a:lumMod val="20000"/>
              <a:lumOff val="80000"/>
            </a:schemeClr>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rPr>
              <a:t>Future </a:t>
            </a:r>
            <a:r>
              <a:rPr lang="en-US" altLang="en-US" sz="4400" dirty="0" smtClean="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rPr>
              <a:t>Work:</a:t>
            </a:r>
            <a:endParaRPr lang="en-US" altLang="en-US" sz="4400" dirty="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endParaRPr>
          </a:p>
          <a:p>
            <a:pPr>
              <a:spcBef>
                <a:spcPct val="25000"/>
              </a:spcBef>
            </a:pPr>
            <a:r>
              <a:rPr lang="en-US" altLang="en-US" sz="2800" dirty="0">
                <a:solidFill>
                  <a:schemeClr val="tx1"/>
                </a:solidFill>
                <a:latin typeface="Calibri" pitchFamily="34" charset="0"/>
                <a:ea typeface="Calibri" pitchFamily="34" charset="0"/>
                <a:cs typeface="Calibri" pitchFamily="34" charset="0"/>
              </a:rPr>
              <a:t> </a:t>
            </a:r>
            <a:r>
              <a:rPr lang="en-US" altLang="en-US" sz="2800" dirty="0" smtClean="0">
                <a:solidFill>
                  <a:schemeClr val="tx1"/>
                </a:solidFill>
                <a:latin typeface="Calibri" pitchFamily="34" charset="0"/>
                <a:ea typeface="Calibri" pitchFamily="34" charset="0"/>
                <a:cs typeface="Calibri" pitchFamily="34" charset="0"/>
              </a:rPr>
              <a:t>	</a:t>
            </a:r>
            <a:r>
              <a:rPr lang="en-US" sz="2800" dirty="0" smtClean="0">
                <a:latin typeface="Calibri" pitchFamily="34" charset="0"/>
              </a:rPr>
              <a:t>The goal of these experiments was to synthesize an effective, high-sensitivity and water-soluble probe for mercury in water supplies.  The sensitivity toward mercury, over other metals, is the key distinguishing factor of these probes.  To determine whether the synthesized probes function along these lines, fluorescent testing of various metal ions is planned to determine whether or not there is affinity for mercury, rather than other ions.  Spectral data, provided by the experiments that were followed, displays a much greater sensitivity for mercury over other ions, and a greater fluorescent intensity, as well.  </a:t>
            </a:r>
            <a:r>
              <a:rPr lang="en-US" sz="2800" dirty="0" err="1" smtClean="0">
                <a:latin typeface="Calibri" pitchFamily="34" charset="0"/>
              </a:rPr>
              <a:t>Fluorimetry</a:t>
            </a:r>
            <a:r>
              <a:rPr lang="en-US" sz="2800" dirty="0" smtClean="0">
                <a:latin typeface="Calibri" pitchFamily="34" charset="0"/>
              </a:rPr>
              <a:t> of various metal ions is planned to determine detection limits of the probe with these metals, and the difference in detection limits between mercury and the other metals.  To test probe (1), titration of the probe in a HEPES buffer solution is planned with 1.0x 10</a:t>
            </a:r>
            <a:r>
              <a:rPr lang="en-US" sz="2800" baseline="30000" dirty="0" smtClean="0">
                <a:latin typeface="Calibri" pitchFamily="34" charset="0"/>
              </a:rPr>
              <a:t>-6</a:t>
            </a:r>
            <a:r>
              <a:rPr lang="en-US" sz="2800" dirty="0" smtClean="0">
                <a:latin typeface="Calibri" pitchFamily="34" charset="0"/>
              </a:rPr>
              <a:t> M solutions of Hg</a:t>
            </a:r>
            <a:r>
              <a:rPr lang="en-US" sz="2800" baseline="30000" dirty="0" smtClean="0">
                <a:latin typeface="Calibri" pitchFamily="34" charset="0"/>
              </a:rPr>
              <a:t>2+</a:t>
            </a:r>
            <a:r>
              <a:rPr lang="en-US" sz="2800" dirty="0" smtClean="0">
                <a:latin typeface="Calibri" pitchFamily="34" charset="0"/>
              </a:rPr>
              <a:t>, Ni</a:t>
            </a:r>
            <a:r>
              <a:rPr lang="en-US" sz="2800" baseline="30000" dirty="0" smtClean="0">
                <a:latin typeface="Calibri" pitchFamily="34" charset="0"/>
              </a:rPr>
              <a:t>2+</a:t>
            </a:r>
            <a:r>
              <a:rPr lang="en-US" sz="2800" dirty="0" smtClean="0">
                <a:latin typeface="Calibri" pitchFamily="34" charset="0"/>
              </a:rPr>
              <a:t>, Fe</a:t>
            </a:r>
            <a:r>
              <a:rPr lang="en-US" sz="2800" baseline="30000" dirty="0" smtClean="0">
                <a:latin typeface="Calibri" pitchFamily="34" charset="0"/>
              </a:rPr>
              <a:t>2+</a:t>
            </a:r>
            <a:r>
              <a:rPr lang="en-US" sz="2800" dirty="0" smtClean="0">
                <a:latin typeface="Calibri" pitchFamily="34" charset="0"/>
              </a:rPr>
              <a:t>, Ca</a:t>
            </a:r>
            <a:r>
              <a:rPr lang="en-US" sz="2800" baseline="30000" dirty="0" smtClean="0">
                <a:latin typeface="Calibri" pitchFamily="34" charset="0"/>
              </a:rPr>
              <a:t>2+</a:t>
            </a:r>
            <a:r>
              <a:rPr lang="en-US" sz="2800" dirty="0" smtClean="0">
                <a:latin typeface="Calibri" pitchFamily="34" charset="0"/>
              </a:rPr>
              <a:t>, Mn</a:t>
            </a:r>
            <a:r>
              <a:rPr lang="en-US" sz="2800" baseline="30000" dirty="0" smtClean="0">
                <a:latin typeface="Calibri" pitchFamily="34" charset="0"/>
              </a:rPr>
              <a:t>2+</a:t>
            </a:r>
            <a:r>
              <a:rPr lang="en-US" sz="2800" dirty="0" smtClean="0">
                <a:latin typeface="Calibri" pitchFamily="34" charset="0"/>
              </a:rPr>
              <a:t> and Zn</a:t>
            </a:r>
            <a:r>
              <a:rPr lang="en-US" sz="2800" baseline="30000" dirty="0" smtClean="0">
                <a:latin typeface="Calibri" pitchFamily="34" charset="0"/>
              </a:rPr>
              <a:t>2+</a:t>
            </a:r>
            <a:r>
              <a:rPr lang="en-US" sz="2800" dirty="0" smtClean="0">
                <a:latin typeface="Calibri" pitchFamily="34" charset="0"/>
              </a:rPr>
              <a:t>.  Comparison to the theoretical fluorescent data is proposed to determine whether the synthesized probe functions as designed.  Probe (2) is to be tested on 1.0x 10</a:t>
            </a:r>
            <a:r>
              <a:rPr lang="en-US" sz="2800" baseline="30000" dirty="0" smtClean="0">
                <a:latin typeface="Calibri" pitchFamily="34" charset="0"/>
              </a:rPr>
              <a:t>-4</a:t>
            </a:r>
            <a:r>
              <a:rPr lang="en-US" sz="2800" dirty="0" smtClean="0">
                <a:latin typeface="Calibri" pitchFamily="34" charset="0"/>
              </a:rPr>
              <a:t> M solutions, and subsequent dilutions of Hg</a:t>
            </a:r>
            <a:r>
              <a:rPr lang="en-US" sz="2800" baseline="30000" dirty="0" smtClean="0">
                <a:latin typeface="Calibri" pitchFamily="34" charset="0"/>
              </a:rPr>
              <a:t>2+</a:t>
            </a:r>
            <a:r>
              <a:rPr lang="en-US" sz="2800" dirty="0" smtClean="0">
                <a:latin typeface="Calibri" pitchFamily="34" charset="0"/>
              </a:rPr>
              <a:t>, Co</a:t>
            </a:r>
            <a:r>
              <a:rPr lang="en-US" sz="2800" baseline="30000" dirty="0" smtClean="0">
                <a:latin typeface="Calibri" pitchFamily="34" charset="0"/>
              </a:rPr>
              <a:t>2+</a:t>
            </a:r>
            <a:r>
              <a:rPr lang="en-US" sz="2800" dirty="0" smtClean="0">
                <a:latin typeface="Calibri" pitchFamily="34" charset="0"/>
              </a:rPr>
              <a:t>, Cu</a:t>
            </a:r>
            <a:r>
              <a:rPr lang="en-US" sz="2800" baseline="30000" dirty="0" smtClean="0">
                <a:latin typeface="Calibri" pitchFamily="34" charset="0"/>
              </a:rPr>
              <a:t>2+</a:t>
            </a:r>
            <a:r>
              <a:rPr lang="en-US" sz="2800" dirty="0" smtClean="0">
                <a:latin typeface="Calibri" pitchFamily="34" charset="0"/>
              </a:rPr>
              <a:t>, Ca</a:t>
            </a:r>
            <a:r>
              <a:rPr lang="en-US" sz="2800" baseline="30000" dirty="0" smtClean="0">
                <a:latin typeface="Calibri" pitchFamily="34" charset="0"/>
              </a:rPr>
              <a:t>2+</a:t>
            </a:r>
            <a:r>
              <a:rPr lang="en-US" sz="2800" dirty="0" smtClean="0">
                <a:latin typeface="Calibri" pitchFamily="34" charset="0"/>
              </a:rPr>
              <a:t>, Ni</a:t>
            </a:r>
            <a:r>
              <a:rPr lang="en-US" sz="2800" baseline="30000" dirty="0" smtClean="0">
                <a:latin typeface="Calibri" pitchFamily="34" charset="0"/>
              </a:rPr>
              <a:t>2+</a:t>
            </a:r>
            <a:r>
              <a:rPr lang="en-US" sz="2800" dirty="0" smtClean="0">
                <a:latin typeface="Calibri" pitchFamily="34" charset="0"/>
              </a:rPr>
              <a:t> and Zn</a:t>
            </a:r>
            <a:r>
              <a:rPr lang="en-US" sz="2800" baseline="30000" dirty="0" smtClean="0">
                <a:latin typeface="Calibri" pitchFamily="34" charset="0"/>
              </a:rPr>
              <a:t>2+</a:t>
            </a:r>
            <a:r>
              <a:rPr lang="en-US" sz="2800" dirty="0" smtClean="0">
                <a:latin typeface="Calibri" pitchFamily="34" charset="0"/>
              </a:rPr>
              <a:t>.  Comparison to theoretical fluorescent data for this probe is also proposed, to determine whether ideal behavior is being followed.  Sensitivity of each probe toward the mercury (I) ions, Hg</a:t>
            </a:r>
            <a:r>
              <a:rPr lang="en-US" sz="2800" baseline="30000" dirty="0" smtClean="0">
                <a:latin typeface="Calibri" pitchFamily="34" charset="0"/>
              </a:rPr>
              <a:t>+</a:t>
            </a:r>
            <a:r>
              <a:rPr lang="en-US" sz="2800" dirty="0" smtClean="0">
                <a:latin typeface="Calibri" pitchFamily="34" charset="0"/>
              </a:rPr>
              <a:t>, is another avenue to be explored at a future day, when a synthesized product is available for use.</a:t>
            </a:r>
            <a:endParaRPr lang="en-US" altLang="en-US" sz="2800" dirty="0">
              <a:solidFill>
                <a:schemeClr val="tx1"/>
              </a:solidFill>
              <a:latin typeface="Calibri" pitchFamily="34" charset="0"/>
              <a:ea typeface="Calibri" pitchFamily="34" charset="0"/>
              <a:cs typeface="Calibri" pitchFamily="34" charset="0"/>
            </a:endParaRPr>
          </a:p>
          <a:p>
            <a:pPr>
              <a:spcBef>
                <a:spcPct val="25000"/>
              </a:spcBef>
            </a:pPr>
            <a:r>
              <a:rPr lang="en-US" altLang="en-US" sz="2800" dirty="0">
                <a:solidFill>
                  <a:schemeClr val="tx1"/>
                </a:solidFill>
                <a:latin typeface="Calibri" pitchFamily="34" charset="0"/>
                <a:ea typeface="Calibri" pitchFamily="34" charset="0"/>
                <a:cs typeface="Calibri" pitchFamily="34" charset="0"/>
              </a:rPr>
              <a:t>	</a:t>
            </a:r>
            <a:endParaRPr lang="en-US" altLang="en-US" sz="2800" dirty="0">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18440400" y="4876800"/>
            <a:ext cx="16840200" cy="6739392"/>
          </a:xfrm>
          <a:prstGeom prst="rect">
            <a:avLst/>
          </a:prstGeom>
          <a:solidFill>
            <a:schemeClr val="accent4">
              <a:lumMod val="20000"/>
              <a:lumOff val="80000"/>
            </a:schemeClr>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rPr>
              <a:t>Experimental:</a:t>
            </a:r>
            <a:endParaRPr lang="en-US" altLang="en-US" sz="4400" dirty="0">
              <a:solidFill>
                <a:srgbClr val="000066"/>
              </a:solidFill>
              <a:effectLst>
                <a:reflection blurRad="6350" stA="55000" endA="300" endPos="45500" dir="5400000" sy="-100000" algn="bl" rotWithShape="0"/>
              </a:effectLst>
              <a:latin typeface="Calibri" pitchFamily="34" charset="0"/>
              <a:ea typeface="Calibri" pitchFamily="34" charset="0"/>
              <a:cs typeface="Calibri" pitchFamily="34" charset="0"/>
            </a:endParaRP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itchFamily="34" charset="0"/>
                <a:ea typeface="Calibri" pitchFamily="34" charset="0"/>
                <a:cs typeface="Calibri" pitchFamily="34" charset="0"/>
              </a:rPr>
              <a:t> </a:t>
            </a:r>
            <a:r>
              <a:rPr lang="en-US" sz="2800" dirty="0" smtClean="0">
                <a:latin typeface="Calibri" pitchFamily="34" charset="0"/>
              </a:rPr>
              <a:t>In this experiment, the sensor complex, </a:t>
            </a:r>
            <a:r>
              <a:rPr lang="en-US" sz="2800" dirty="0" err="1" smtClean="0">
                <a:latin typeface="Calibri" pitchFamily="34" charset="0"/>
              </a:rPr>
              <a:t>dansyl</a:t>
            </a:r>
            <a:r>
              <a:rPr lang="en-US" sz="2800" dirty="0" smtClean="0">
                <a:latin typeface="Calibri" pitchFamily="34" charset="0"/>
              </a:rPr>
              <a:t>-L-tryptophan methyl ester, (1), is synthesized from </a:t>
            </a:r>
            <a:r>
              <a:rPr lang="en-US" sz="2800" dirty="0" err="1" smtClean="0">
                <a:latin typeface="Calibri" pitchFamily="34" charset="0"/>
              </a:rPr>
              <a:t>dansyl</a:t>
            </a:r>
            <a:r>
              <a:rPr lang="en-US" sz="2800" dirty="0" smtClean="0">
                <a:latin typeface="Calibri" pitchFamily="34" charset="0"/>
              </a:rPr>
              <a:t> chloride and L-tryptophan methyl ester.  This synthesis yields an amino acid complex that, when in contact with Hg</a:t>
            </a:r>
            <a:r>
              <a:rPr lang="en-US" sz="2800" baseline="30000" dirty="0" smtClean="0">
                <a:latin typeface="Calibri" pitchFamily="34" charset="0"/>
              </a:rPr>
              <a:t>2+</a:t>
            </a:r>
            <a:r>
              <a:rPr lang="en-US" sz="2800" dirty="0" smtClean="0">
                <a:latin typeface="Calibri" pitchFamily="34" charset="0"/>
              </a:rPr>
              <a:t> ions is fluorescent under an ultraviolet light source.  The synthesized complex is purified using column chromatography to yield the purest form of the detector, removing any impurities and over or under-reacted reagents.  The reaction progression is monitored using TLC chromatography during synthesis, checking the creation of the product against the starting amino acid.</a:t>
            </a:r>
            <a:r>
              <a:rPr lang="en-US" sz="2800" baseline="30000" dirty="0" smtClean="0">
                <a:latin typeface="Calibri" pitchFamily="34" charset="0"/>
              </a:rPr>
              <a:t>1</a:t>
            </a:r>
            <a:endParaRPr lang="en-US" sz="2800" dirty="0" smtClean="0">
              <a:latin typeface="Calibri" pitchFamily="34" charset="0"/>
            </a:endParaRPr>
          </a:p>
          <a:p>
            <a:pPr>
              <a:spcBef>
                <a:spcPct val="25000"/>
              </a:spcBef>
            </a:pPr>
            <a:r>
              <a:rPr lang="en-US" altLang="en-US" sz="2800" dirty="0" smtClean="0">
                <a:latin typeface="Calibri" pitchFamily="34" charset="0"/>
                <a:ea typeface="Calibri" pitchFamily="34" charset="0"/>
                <a:cs typeface="Calibri" pitchFamily="34" charset="0"/>
              </a:rPr>
              <a:t>	</a:t>
            </a:r>
            <a:r>
              <a:rPr lang="en-US" sz="2800" dirty="0" smtClean="0">
                <a:latin typeface="Calibri" pitchFamily="34" charset="0"/>
              </a:rPr>
              <a:t>The synthesis of N,N-</a:t>
            </a:r>
            <a:r>
              <a:rPr lang="en-US" sz="2800" dirty="0" err="1" smtClean="0">
                <a:latin typeface="Calibri" pitchFamily="34" charset="0"/>
              </a:rPr>
              <a:t>bis</a:t>
            </a:r>
            <a:r>
              <a:rPr lang="en-US" sz="2800" dirty="0" smtClean="0">
                <a:latin typeface="Calibri" pitchFamily="34" charset="0"/>
              </a:rPr>
              <a:t>(</a:t>
            </a:r>
            <a:r>
              <a:rPr lang="en-US" sz="2800" dirty="0" err="1" smtClean="0">
                <a:latin typeface="Calibri" pitchFamily="34" charset="0"/>
              </a:rPr>
              <a:t>salycylidene</a:t>
            </a:r>
            <a:r>
              <a:rPr lang="en-US" sz="2800" dirty="0" smtClean="0">
                <a:latin typeface="Calibri" pitchFamily="34" charset="0"/>
              </a:rPr>
              <a:t>)-naphthylene-1,8-diamine, (2), is performed by combination of ethanol solutions of </a:t>
            </a:r>
            <a:r>
              <a:rPr lang="en-US" sz="2800" dirty="0" err="1" smtClean="0">
                <a:latin typeface="Calibri" pitchFamily="34" charset="0"/>
              </a:rPr>
              <a:t>salicylaldehyde</a:t>
            </a:r>
            <a:r>
              <a:rPr lang="en-US" sz="2800" dirty="0" smtClean="0">
                <a:latin typeface="Calibri" pitchFamily="34" charset="0"/>
              </a:rPr>
              <a:t> and 1,8-diaminonaphthalene.  The synthesis generates a yellow solid, which is put into an ethanol/water solution and titrated with aqueous metal ions to reveal fluorescence spectra.  The solution of the </a:t>
            </a:r>
            <a:r>
              <a:rPr lang="en-US" sz="2800" dirty="0" err="1" smtClean="0">
                <a:latin typeface="Calibri" pitchFamily="34" charset="0"/>
              </a:rPr>
              <a:t>fluorophore</a:t>
            </a:r>
            <a:r>
              <a:rPr lang="en-US" sz="2800" dirty="0" smtClean="0">
                <a:latin typeface="Calibri" pitchFamily="34" charset="0"/>
              </a:rPr>
              <a:t> is then titrated with small amounts of metallic ion solutions to determine the fluorescence intensity of the probe when in contact with these metallic ions.  The intensities of the fluorescent spectra are used to indicate the </a:t>
            </a:r>
            <a:r>
              <a:rPr lang="en-US" sz="2800" dirty="0" err="1" smtClean="0">
                <a:latin typeface="Calibri" pitchFamily="34" charset="0"/>
              </a:rPr>
              <a:t>fluorophore's</a:t>
            </a:r>
            <a:r>
              <a:rPr lang="en-US" sz="2800" dirty="0" smtClean="0">
                <a:latin typeface="Calibri" pitchFamily="34" charset="0"/>
              </a:rPr>
              <a:t> proclivity of detecting mercury ions at a lower concentration, and with a greater intensity,  than other metallic ions.</a:t>
            </a:r>
            <a:r>
              <a:rPr lang="en-US" sz="2800" baseline="30000" dirty="0" smtClean="0">
                <a:latin typeface="Calibri" pitchFamily="34" charset="0"/>
              </a:rPr>
              <a:t>2</a:t>
            </a:r>
            <a:endParaRPr lang="en-US" altLang="en-US" sz="2800" dirty="0">
              <a:latin typeface="Calibri" pitchFamily="34" charset="0"/>
              <a:ea typeface="Calibri" pitchFamily="34" charset="0"/>
              <a:cs typeface="Calibri" pitchFamily="34" charset="0"/>
            </a:endParaRPr>
          </a:p>
        </p:txBody>
      </p:sp>
      <p:pic>
        <p:nvPicPr>
          <p:cNvPr id="1238" name="Picture 123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990600" y="1028700"/>
            <a:ext cx="2286000" cy="2781300"/>
          </a:xfrm>
          <a:prstGeom prst="rect">
            <a:avLst/>
          </a:prstGeom>
        </p:spPr>
      </p:pic>
      <p:graphicFrame>
        <p:nvGraphicFramePr>
          <p:cNvPr id="1027" name="Object 3"/>
          <p:cNvGraphicFramePr>
            <a:graphicFrameLocks noChangeAspect="1"/>
          </p:cNvGraphicFramePr>
          <p:nvPr/>
        </p:nvGraphicFramePr>
        <p:xfrm>
          <a:off x="18821400" y="12039601"/>
          <a:ext cx="16383000" cy="4038599"/>
        </p:xfrm>
        <a:graphic>
          <a:graphicData uri="http://schemas.openxmlformats.org/presentationml/2006/ole">
            <p:oleObj spid="_x0000_s1027" name="CS ChemDraw Drawing" r:id="rId4" imgW="6353328" imgH="1884946" progId="ChemDraw.Document.6.0">
              <p:embed/>
            </p:oleObj>
          </a:graphicData>
        </a:graphic>
      </p:graphicFrame>
      <p:graphicFrame>
        <p:nvGraphicFramePr>
          <p:cNvPr id="1028" name="Object 4"/>
          <p:cNvGraphicFramePr>
            <a:graphicFrameLocks noChangeAspect="1"/>
          </p:cNvGraphicFramePr>
          <p:nvPr/>
        </p:nvGraphicFramePr>
        <p:xfrm>
          <a:off x="18516600" y="16002000"/>
          <a:ext cx="16992600" cy="4028797"/>
        </p:xfrm>
        <a:graphic>
          <a:graphicData uri="http://schemas.openxmlformats.org/presentationml/2006/ole">
            <p:oleObj spid="_x0000_s1028" name="CS ChemDraw Drawing" r:id="rId5" imgW="5897668" imgH="2081188" progId="ChemDraw.Document.6.0">
              <p:embed/>
            </p:oleObj>
          </a:graphicData>
        </a:graphic>
      </p:graphicFrame>
      <p:sp>
        <p:nvSpPr>
          <p:cNvPr id="205" name="TextBox 204"/>
          <p:cNvSpPr txBox="1"/>
          <p:nvPr/>
        </p:nvSpPr>
        <p:spPr>
          <a:xfrm>
            <a:off x="19431000" y="20193000"/>
            <a:ext cx="14739484" cy="461665"/>
          </a:xfrm>
          <a:prstGeom prst="rect">
            <a:avLst/>
          </a:prstGeom>
          <a:noFill/>
        </p:spPr>
        <p:txBody>
          <a:bodyPr wrap="none" rtlCol="0">
            <a:spAutoFit/>
          </a:bodyPr>
          <a:lstStyle/>
          <a:p>
            <a:r>
              <a:rPr lang="en-US" sz="2400" dirty="0" smtClean="0">
                <a:solidFill>
                  <a:schemeClr val="tx1"/>
                </a:solidFill>
                <a:latin typeface="Calibri" pitchFamily="34" charset="0"/>
              </a:rPr>
              <a:t>Figure 1: Synthesis of </a:t>
            </a:r>
            <a:r>
              <a:rPr lang="en-US" sz="2400" dirty="0" err="1" smtClean="0">
                <a:solidFill>
                  <a:schemeClr val="tx1"/>
                </a:solidFill>
                <a:latin typeface="Calibri" pitchFamily="34" charset="0"/>
              </a:rPr>
              <a:t>Dansyl</a:t>
            </a:r>
            <a:r>
              <a:rPr lang="en-US" sz="2400" dirty="0" smtClean="0">
                <a:solidFill>
                  <a:schemeClr val="tx1"/>
                </a:solidFill>
                <a:latin typeface="Calibri" pitchFamily="34" charset="0"/>
              </a:rPr>
              <a:t>-L-Tryptophan(1) methyl ester and N,N-</a:t>
            </a:r>
            <a:r>
              <a:rPr lang="en-US" sz="2400" dirty="0" err="1" smtClean="0">
                <a:solidFill>
                  <a:schemeClr val="tx1"/>
                </a:solidFill>
                <a:latin typeface="Calibri" pitchFamily="34" charset="0"/>
              </a:rPr>
              <a:t>bis</a:t>
            </a:r>
            <a:r>
              <a:rPr lang="en-US" sz="2400" dirty="0" smtClean="0">
                <a:solidFill>
                  <a:schemeClr val="tx1"/>
                </a:solidFill>
                <a:latin typeface="Calibri" pitchFamily="34" charset="0"/>
              </a:rPr>
              <a:t>(</a:t>
            </a:r>
            <a:r>
              <a:rPr lang="en-US" sz="2400" dirty="0" err="1" smtClean="0">
                <a:solidFill>
                  <a:schemeClr val="tx1"/>
                </a:solidFill>
                <a:latin typeface="Calibri" pitchFamily="34" charset="0"/>
              </a:rPr>
              <a:t>salycylidene</a:t>
            </a:r>
            <a:r>
              <a:rPr lang="en-US" sz="2400" dirty="0" smtClean="0">
                <a:solidFill>
                  <a:schemeClr val="tx1"/>
                </a:solidFill>
                <a:latin typeface="Calibri" pitchFamily="34" charset="0"/>
              </a:rPr>
              <a:t>)-naphthylene-1,8-diamine (2) </a:t>
            </a:r>
            <a:endParaRPr lang="en-US" sz="2400" dirty="0">
              <a:solidFill>
                <a:schemeClr val="tx1"/>
              </a:solidFill>
              <a:latin typeface="Calibri" pitchFamily="34" charset="0"/>
            </a:endParaRPr>
          </a:p>
        </p:txBody>
      </p:sp>
      <p:pic>
        <p:nvPicPr>
          <p:cNvPr id="1029" name="Picture 5"/>
          <p:cNvPicPr>
            <a:picLocks noChangeAspect="1" noChangeArrowheads="1"/>
          </p:cNvPicPr>
          <p:nvPr/>
        </p:nvPicPr>
        <p:blipFill>
          <a:blip r:embed="rId6" cstate="print"/>
          <a:srcRect/>
          <a:stretch>
            <a:fillRect/>
          </a:stretch>
        </p:blipFill>
        <p:spPr bwMode="auto">
          <a:xfrm>
            <a:off x="1219200" y="14325600"/>
            <a:ext cx="6423824" cy="4800600"/>
          </a:xfrm>
          <a:prstGeom prst="rect">
            <a:avLst/>
          </a:prstGeom>
          <a:noFill/>
          <a:ln w="9525">
            <a:noFill/>
            <a:miter lim="800000"/>
            <a:headEnd/>
            <a:tailEnd/>
          </a:ln>
        </p:spPr>
      </p:pic>
      <p:sp>
        <p:nvSpPr>
          <p:cNvPr id="17" name="TextBox 16"/>
          <p:cNvSpPr txBox="1"/>
          <p:nvPr/>
        </p:nvSpPr>
        <p:spPr>
          <a:xfrm>
            <a:off x="990600" y="19354800"/>
            <a:ext cx="6964599" cy="461665"/>
          </a:xfrm>
          <a:prstGeom prst="rect">
            <a:avLst/>
          </a:prstGeom>
          <a:noFill/>
        </p:spPr>
        <p:txBody>
          <a:bodyPr wrap="none" rtlCol="0">
            <a:spAutoFit/>
          </a:bodyPr>
          <a:lstStyle/>
          <a:p>
            <a:r>
              <a:rPr lang="en-US" sz="2400" dirty="0" smtClean="0">
                <a:solidFill>
                  <a:schemeClr val="tx1"/>
                </a:solidFill>
                <a:latin typeface="Calibri" pitchFamily="34" charset="0"/>
              </a:rPr>
              <a:t>Figure 2: Fluorescent response of (2) with metal ions</a:t>
            </a:r>
            <a:r>
              <a:rPr lang="en-US" sz="2400" baseline="30000" dirty="0" smtClean="0">
                <a:solidFill>
                  <a:schemeClr val="tx1"/>
                </a:solidFill>
                <a:latin typeface="Calibri" pitchFamily="34" charset="0"/>
              </a:rPr>
              <a:t>2</a:t>
            </a:r>
            <a:endParaRPr lang="en-US" sz="2400" dirty="0">
              <a:solidFill>
                <a:schemeClr val="tx1"/>
              </a:solidFill>
              <a:latin typeface="Calibri" pitchFamily="34" charset="0"/>
            </a:endParaRPr>
          </a:p>
        </p:txBody>
      </p:sp>
      <p:pic>
        <p:nvPicPr>
          <p:cNvPr id="1030" name="Picture 6"/>
          <p:cNvPicPr>
            <a:picLocks noChangeAspect="1" noChangeArrowheads="1"/>
          </p:cNvPicPr>
          <p:nvPr/>
        </p:nvPicPr>
        <p:blipFill>
          <a:blip r:embed="rId7" cstate="print"/>
          <a:srcRect/>
          <a:stretch>
            <a:fillRect/>
          </a:stretch>
        </p:blipFill>
        <p:spPr bwMode="auto">
          <a:xfrm>
            <a:off x="10134600" y="14478000"/>
            <a:ext cx="5340569" cy="4572000"/>
          </a:xfrm>
          <a:prstGeom prst="rect">
            <a:avLst/>
          </a:prstGeom>
          <a:noFill/>
          <a:ln w="9525">
            <a:noFill/>
            <a:miter lim="800000"/>
            <a:headEnd/>
            <a:tailEnd/>
          </a:ln>
        </p:spPr>
      </p:pic>
      <p:sp>
        <p:nvSpPr>
          <p:cNvPr id="19" name="TextBox 18"/>
          <p:cNvSpPr txBox="1"/>
          <p:nvPr/>
        </p:nvSpPr>
        <p:spPr>
          <a:xfrm>
            <a:off x="8915400" y="19278600"/>
            <a:ext cx="7832209" cy="461665"/>
          </a:xfrm>
          <a:prstGeom prst="rect">
            <a:avLst/>
          </a:prstGeom>
          <a:noFill/>
        </p:spPr>
        <p:txBody>
          <a:bodyPr wrap="none" rtlCol="0">
            <a:spAutoFit/>
          </a:bodyPr>
          <a:lstStyle/>
          <a:p>
            <a:r>
              <a:rPr lang="en-US" sz="2400" dirty="0" smtClean="0">
                <a:solidFill>
                  <a:schemeClr val="tx1"/>
                </a:solidFill>
                <a:latin typeface="Calibri" pitchFamily="34" charset="0"/>
              </a:rPr>
              <a:t>Figure 3: Crystal structure of (1) interacting with a Hg</a:t>
            </a:r>
            <a:r>
              <a:rPr lang="en-US" sz="2400" baseline="30000" dirty="0" smtClean="0">
                <a:solidFill>
                  <a:schemeClr val="tx1"/>
                </a:solidFill>
                <a:latin typeface="Calibri" pitchFamily="34" charset="0"/>
              </a:rPr>
              <a:t>2+ </a:t>
            </a:r>
            <a:r>
              <a:rPr lang="en-US" sz="2400" dirty="0" smtClean="0">
                <a:solidFill>
                  <a:schemeClr val="tx1"/>
                </a:solidFill>
                <a:latin typeface="Calibri" pitchFamily="34" charset="0"/>
              </a:rPr>
              <a:t>ion.</a:t>
            </a:r>
            <a:r>
              <a:rPr lang="en-US" sz="2400" baseline="30000" dirty="0" smtClean="0">
                <a:solidFill>
                  <a:schemeClr val="tx1"/>
                </a:solidFill>
                <a:latin typeface="Calibri" pitchFamily="34" charset="0"/>
              </a:rPr>
              <a:t>1</a:t>
            </a:r>
            <a:endParaRPr lang="en-US" sz="2400" baseline="30000" dirty="0">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3878</TotalTime>
  <Words>153</Words>
  <Application>Microsoft Office PowerPoint</Application>
  <PresentationFormat>Custom</PresentationFormat>
  <Paragraphs>23</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Flow</vt:lpstr>
      <vt:lpstr>CS ChemDraw Drawing</vt:lpstr>
      <vt:lpstr>Slide 1</vt:lpstr>
    </vt:vector>
  </TitlesOfParts>
  <Company>Mechanical Engineering VT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Max</cp:lastModifiedBy>
  <cp:revision>161</cp:revision>
  <cp:lastPrinted>2003-04-18T14:25:05Z</cp:lastPrinted>
  <dcterms:created xsi:type="dcterms:W3CDTF">2003-04-11T15:30:44Z</dcterms:created>
  <dcterms:modified xsi:type="dcterms:W3CDTF">2014-04-30T21:22:55Z</dcterms:modified>
</cp:coreProperties>
</file>