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14"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0099"/>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348" autoAdjust="0"/>
    <p:restoredTop sz="96168" autoAdjust="0"/>
  </p:normalViewPr>
  <p:slideViewPr>
    <p:cSldViewPr>
      <p:cViewPr>
        <p:scale>
          <a:sx n="120" d="100"/>
          <a:sy n="120" d="100"/>
        </p:scale>
        <p:origin x="-6084" y="-9900"/>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F:\Cu%20complex%20in%20water%20&amp;%20octanol%20logp.csv"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dLbls>
          <c:showLegendKey val="0"/>
          <c:showVal val="0"/>
          <c:showCatName val="0"/>
          <c:showSerName val="0"/>
          <c:showPercent val="0"/>
          <c:showBubbleSize val="0"/>
        </c:dLbls>
        <c:axId val="126320208"/>
        <c:axId val="126338928"/>
      </c:scatterChart>
      <c:valAx>
        <c:axId val="126320208"/>
        <c:scaling>
          <c:orientation val="minMax"/>
          <c:max val="300"/>
          <c:min val="241"/>
        </c:scaling>
        <c:delete val="0"/>
        <c:axPos val="b"/>
        <c:numFmt formatCode="General" sourceLinked="1"/>
        <c:majorTickMark val="out"/>
        <c:minorTickMark val="none"/>
        <c:tickLblPos val="nextTo"/>
        <c:crossAx val="126338928"/>
        <c:crosses val="autoZero"/>
        <c:crossBetween val="midCat"/>
      </c:valAx>
      <c:valAx>
        <c:axId val="126338928"/>
        <c:scaling>
          <c:orientation val="minMax"/>
        </c:scaling>
        <c:delete val="0"/>
        <c:axPos val="l"/>
        <c:majorGridlines/>
        <c:numFmt formatCode="General" sourceLinked="1"/>
        <c:majorTickMark val="out"/>
        <c:minorTickMark val="none"/>
        <c:tickLblPos val="nextTo"/>
        <c:crossAx val="126320208"/>
        <c:crosses val="autoZero"/>
        <c:crossBetween val="midCat"/>
      </c:valAx>
    </c:plotArea>
    <c:legend>
      <c:legendPos val="r"/>
      <c:layout>
        <c:manualLayout>
          <c:xMode val="edge"/>
          <c:yMode val="edge"/>
          <c:x val="0.84693839254345205"/>
          <c:y val="0.45203783902012235"/>
          <c:w val="0.12396724004866039"/>
          <c:h val="5.0230314960629914E-2"/>
        </c:manualLayout>
      </c:layout>
      <c:overlay val="0"/>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33864" y="-36128"/>
            <a:ext cx="36679216" cy="29333056"/>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4522382" y="10259345"/>
            <a:ext cx="23306876" cy="7024222"/>
          </a:xfrm>
        </p:spPr>
        <p:txBody>
          <a:bodyPr anchor="b">
            <a:noAutofit/>
          </a:bodyPr>
          <a:lstStyle>
            <a:lvl1pPr algn="r">
              <a:defRPr sz="21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4522382" y="17283561"/>
            <a:ext cx="23306876" cy="4680102"/>
          </a:xfrm>
        </p:spPr>
        <p:txBody>
          <a:bodyPr anchor="t"/>
          <a:lstStyle>
            <a:lvl1pPr marL="0" indent="0" algn="r">
              <a:buNone/>
              <a:defRPr>
                <a:solidFill>
                  <a:schemeClr val="tx1">
                    <a:lumMod val="50000"/>
                    <a:lumOff val="50000"/>
                  </a:schemeClr>
                </a:solidFill>
              </a:defRPr>
            </a:lvl1pPr>
            <a:lvl2pPr marL="1828800" indent="0" algn="ctr">
              <a:buNone/>
              <a:defRPr>
                <a:solidFill>
                  <a:schemeClr val="tx1">
                    <a:tint val="75000"/>
                  </a:schemeClr>
                </a:solidFill>
              </a:defRPr>
            </a:lvl2pPr>
            <a:lvl3pPr marL="3657600" indent="0" algn="ctr">
              <a:buNone/>
              <a:defRPr>
                <a:solidFill>
                  <a:schemeClr val="tx1">
                    <a:tint val="75000"/>
                  </a:schemeClr>
                </a:solidFill>
              </a:defRPr>
            </a:lvl3pPr>
            <a:lvl4pPr marL="5486400" indent="0" algn="ctr">
              <a:buNone/>
              <a:defRPr>
                <a:solidFill>
                  <a:schemeClr val="tx1">
                    <a:tint val="75000"/>
                  </a:schemeClr>
                </a:solidFill>
              </a:defRPr>
            </a:lvl4pPr>
            <a:lvl5pPr marL="7315200" indent="0" algn="ctr">
              <a:buNone/>
              <a:defRPr>
                <a:solidFill>
                  <a:schemeClr val="tx1">
                    <a:tint val="75000"/>
                  </a:schemeClr>
                </a:solidFill>
              </a:defRPr>
            </a:lvl5pPr>
            <a:lvl6pPr marL="9144000" indent="0" algn="ctr">
              <a:buNone/>
              <a:defRPr>
                <a:solidFill>
                  <a:schemeClr val="tx1">
                    <a:tint val="75000"/>
                  </a:schemeClr>
                </a:solidFill>
              </a:defRPr>
            </a:lvl6pPr>
            <a:lvl7pPr marL="10972800" indent="0" algn="ctr">
              <a:buNone/>
              <a:defRPr>
                <a:solidFill>
                  <a:schemeClr val="tx1">
                    <a:tint val="75000"/>
                  </a:schemeClr>
                </a:solidFill>
              </a:defRPr>
            </a:lvl7pPr>
            <a:lvl8pPr marL="12801600" indent="0" algn="ctr">
              <a:buNone/>
              <a:defRPr>
                <a:solidFill>
                  <a:schemeClr val="tx1">
                    <a:tint val="75000"/>
                  </a:schemeClr>
                </a:solidFill>
              </a:defRPr>
            </a:lvl8pPr>
            <a:lvl9pPr marL="146304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F1C8006-FACE-40FE-8A0C-807A243C6D31}" type="slidenum">
              <a:rPr lang="en-US" smtClean="0"/>
              <a:pPr>
                <a:defRPr/>
              </a:pPr>
              <a:t>‹#›</a:t>
            </a:fld>
            <a:endParaRPr lang="en-US"/>
          </a:p>
        </p:txBody>
      </p:sp>
    </p:spTree>
    <p:extLst>
      <p:ext uri="{BB962C8B-B14F-4D97-AF65-F5344CB8AC3E}">
        <p14:creationId xmlns:p14="http://schemas.microsoft.com/office/powerpoint/2010/main" val="3174147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5A887F7-588A-4B87-900A-93D071BD906A}" type="slidenum">
              <a:rPr lang="en-US" smtClean="0"/>
              <a:pPr>
                <a:defRPr/>
              </a:pPr>
              <a:t>‹#›</a:t>
            </a:fld>
            <a:endParaRPr lang="en-US"/>
          </a:p>
        </p:txBody>
      </p:sp>
    </p:spTree>
    <p:extLst>
      <p:ext uri="{BB962C8B-B14F-4D97-AF65-F5344CB8AC3E}">
        <p14:creationId xmlns:p14="http://schemas.microsoft.com/office/powerpoint/2010/main" val="173313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38394" y="11523706"/>
            <a:ext cx="25390860" cy="7793412"/>
          </a:xfrm>
        </p:spPr>
        <p:txBody>
          <a:bodyPr anchor="b"/>
          <a:lstStyle>
            <a:lvl1pPr algn="l">
              <a:defRPr sz="16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438394" y="19317111"/>
            <a:ext cx="25390860" cy="3671040"/>
          </a:xfrm>
        </p:spPr>
        <p:txBody>
          <a:bodyPr anchor="t"/>
          <a:lstStyle>
            <a:lvl1pPr marL="0" indent="0" algn="l">
              <a:buNone/>
              <a:defRPr sz="8000">
                <a:solidFill>
                  <a:schemeClr val="tx1">
                    <a:lumMod val="50000"/>
                    <a:lumOff val="50000"/>
                  </a:schemeClr>
                </a:solidFill>
              </a:defRPr>
            </a:lvl1pPr>
            <a:lvl2pPr marL="1828800" indent="0">
              <a:buNone/>
              <a:defRPr sz="72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7ECC3DE-5D7E-40EF-98D9-1CC0D680ED93}" type="slidenum">
              <a:rPr lang="en-US" smtClean="0"/>
              <a:pPr>
                <a:defRPr/>
              </a:pPr>
              <a:t>‹#›</a:t>
            </a:fld>
            <a:endParaRPr lang="en-US"/>
          </a:p>
        </p:txBody>
      </p:sp>
    </p:spTree>
    <p:extLst>
      <p:ext uri="{BB962C8B-B14F-4D97-AF65-F5344CB8AC3E}">
        <p14:creationId xmlns:p14="http://schemas.microsoft.com/office/powerpoint/2010/main" val="109235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438400" y="2600960"/>
            <a:ext cx="25390856" cy="5635413"/>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438402" y="9218513"/>
            <a:ext cx="12352436" cy="16557961"/>
          </a:xfrm>
        </p:spPr>
        <p:txBody>
          <a:bodyPr>
            <a:normAutofit/>
          </a:bodyPr>
          <a:lstStyle>
            <a:lvl1pPr>
              <a:defRPr sz="7200"/>
            </a:lvl1pPr>
            <a:lvl2pPr>
              <a:defRPr sz="6400"/>
            </a:lvl2pPr>
            <a:lvl3pPr>
              <a:defRPr sz="5600"/>
            </a:lvl3pPr>
            <a:lvl4pPr>
              <a:defRPr sz="4800"/>
            </a:lvl4pPr>
            <a:lvl5pPr>
              <a:defRPr sz="4800"/>
            </a:lvl5pPr>
            <a:lvl6pPr>
              <a:defRPr sz="4800"/>
            </a:lvl6pPr>
            <a:lvl7pPr>
              <a:defRPr sz="4800"/>
            </a:lvl7pPr>
            <a:lvl8pPr>
              <a:defRPr sz="4800"/>
            </a:lvl8pPr>
            <a:lvl9pPr>
              <a:defRPr sz="4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5476816" y="9218519"/>
            <a:ext cx="12352440" cy="16557965"/>
          </a:xfrm>
        </p:spPr>
        <p:txBody>
          <a:bodyPr>
            <a:normAutofit/>
          </a:bodyPr>
          <a:lstStyle>
            <a:lvl1pPr>
              <a:defRPr sz="7200"/>
            </a:lvl1pPr>
            <a:lvl2pPr>
              <a:defRPr sz="6400"/>
            </a:lvl2pPr>
            <a:lvl3pPr>
              <a:defRPr sz="5600"/>
            </a:lvl3pPr>
            <a:lvl4pPr>
              <a:defRPr sz="4800"/>
            </a:lvl4pPr>
            <a:lvl5pPr>
              <a:defRPr sz="4800"/>
            </a:lvl5pPr>
            <a:lvl6pPr>
              <a:defRPr sz="4800"/>
            </a:lvl6pPr>
            <a:lvl7pPr>
              <a:defRPr sz="4800"/>
            </a:lvl7pPr>
            <a:lvl8pPr>
              <a:defRPr sz="4800"/>
            </a:lvl8pPr>
            <a:lvl9pPr>
              <a:defRPr sz="4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2990B410-E75A-4B08-B224-07F9C8F6EC7B}" type="slidenum">
              <a:rPr lang="en-US" smtClean="0"/>
              <a:pPr>
                <a:defRPr/>
              </a:pPr>
              <a:t>‹#›</a:t>
            </a:fld>
            <a:endParaRPr lang="en-US"/>
          </a:p>
        </p:txBody>
      </p:sp>
    </p:spTree>
    <p:extLst>
      <p:ext uri="{BB962C8B-B14F-4D97-AF65-F5344CB8AC3E}">
        <p14:creationId xmlns:p14="http://schemas.microsoft.com/office/powerpoint/2010/main" val="886539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38398" y="2600960"/>
            <a:ext cx="25390852" cy="5635413"/>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2438396" y="9220194"/>
            <a:ext cx="12362688" cy="2458718"/>
          </a:xfrm>
        </p:spPr>
        <p:txBody>
          <a:bodyPr anchor="b">
            <a:noAutofit/>
          </a:bodyPr>
          <a:lstStyle>
            <a:lvl1pPr marL="0" indent="0">
              <a:buNone/>
              <a:defRPr sz="9600" b="0"/>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4" name="Content Placeholder 3"/>
          <p:cNvSpPr>
            <a:spLocks noGrp="1"/>
          </p:cNvSpPr>
          <p:nvPr>
            <p:ph sz="half" idx="2"/>
          </p:nvPr>
        </p:nvSpPr>
        <p:spPr>
          <a:xfrm>
            <a:off x="2438396" y="11678918"/>
            <a:ext cx="12362688" cy="14097566"/>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5466560" y="9220194"/>
            <a:ext cx="12362688" cy="2458718"/>
          </a:xfrm>
        </p:spPr>
        <p:txBody>
          <a:bodyPr anchor="b">
            <a:noAutofit/>
          </a:bodyPr>
          <a:lstStyle>
            <a:lvl1pPr marL="0" indent="0">
              <a:buNone/>
              <a:defRPr sz="9600" b="0"/>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6" name="Content Placeholder 5"/>
          <p:cNvSpPr>
            <a:spLocks noGrp="1"/>
          </p:cNvSpPr>
          <p:nvPr>
            <p:ph sz="quarter" idx="4"/>
          </p:nvPr>
        </p:nvSpPr>
        <p:spPr>
          <a:xfrm>
            <a:off x="15466560" y="11678918"/>
            <a:ext cx="12362688" cy="14097566"/>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F2CDC093-7A6F-4E5D-9FFF-DBD5AB893B0A}" type="slidenum">
              <a:rPr lang="en-US" smtClean="0"/>
              <a:pPr>
                <a:defRPr/>
              </a:pPr>
              <a:t>‹#›</a:t>
            </a:fld>
            <a:endParaRPr lang="en-US"/>
          </a:p>
        </p:txBody>
      </p:sp>
    </p:spTree>
    <p:extLst>
      <p:ext uri="{BB962C8B-B14F-4D97-AF65-F5344CB8AC3E}">
        <p14:creationId xmlns:p14="http://schemas.microsoft.com/office/powerpoint/2010/main" val="4175928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438396" y="2600960"/>
            <a:ext cx="25390856" cy="5635413"/>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DF0A30D8-122F-4F6F-B8D9-294F0B5A2E27}" type="slidenum">
              <a:rPr lang="en-US" smtClean="0"/>
              <a:pPr>
                <a:defRPr/>
              </a:pPr>
              <a:t>‹#›</a:t>
            </a:fld>
            <a:endParaRPr lang="en-US"/>
          </a:p>
        </p:txBody>
      </p:sp>
    </p:spTree>
    <p:extLst>
      <p:ext uri="{BB962C8B-B14F-4D97-AF65-F5344CB8AC3E}">
        <p14:creationId xmlns:p14="http://schemas.microsoft.com/office/powerpoint/2010/main" val="620320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1B433658-D803-4156-B2D5-E4B16BCD34D5}" type="slidenum">
              <a:rPr lang="en-US" smtClean="0"/>
              <a:pPr>
                <a:defRPr/>
              </a:pPr>
              <a:t>‹#›</a:t>
            </a:fld>
            <a:endParaRPr lang="en-US"/>
          </a:p>
        </p:txBody>
      </p:sp>
    </p:spTree>
    <p:extLst>
      <p:ext uri="{BB962C8B-B14F-4D97-AF65-F5344CB8AC3E}">
        <p14:creationId xmlns:p14="http://schemas.microsoft.com/office/powerpoint/2010/main" val="4155555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38396" y="6394044"/>
            <a:ext cx="11160728" cy="5454788"/>
          </a:xfrm>
        </p:spPr>
        <p:txBody>
          <a:bodyPr anchor="b">
            <a:normAutofit/>
          </a:bodyPr>
          <a:lstStyle>
            <a:lvl1pPr>
              <a:defRPr sz="8000"/>
            </a:lvl1pPr>
          </a:lstStyle>
          <a:p>
            <a:r>
              <a:rPr lang="en-US" smtClean="0"/>
              <a:t>Click to edit Master title style</a:t>
            </a:r>
            <a:endParaRPr lang="en-US" dirty="0"/>
          </a:p>
        </p:txBody>
      </p:sp>
      <p:sp>
        <p:nvSpPr>
          <p:cNvPr id="3" name="Content Placeholder 2"/>
          <p:cNvSpPr>
            <a:spLocks noGrp="1"/>
          </p:cNvSpPr>
          <p:nvPr>
            <p:ph idx="1"/>
          </p:nvPr>
        </p:nvSpPr>
        <p:spPr>
          <a:xfrm>
            <a:off x="14285102" y="2197015"/>
            <a:ext cx="13544148" cy="23579465"/>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438396" y="11848830"/>
            <a:ext cx="11160728" cy="11026982"/>
          </a:xfrm>
        </p:spPr>
        <p:txBody>
          <a:bodyPr>
            <a:normAutofit/>
          </a:bodyPr>
          <a:lstStyle>
            <a:lvl1pPr marL="0" indent="0">
              <a:buNone/>
              <a:defRPr sz="5600"/>
            </a:lvl1pPr>
            <a:lvl2pPr marL="1371600" indent="0">
              <a:buNone/>
              <a:defRPr sz="4200"/>
            </a:lvl2pPr>
            <a:lvl3pPr marL="2743200" indent="0">
              <a:buNone/>
              <a:defRPr sz="3600"/>
            </a:lvl3pPr>
            <a:lvl4pPr marL="4114800" indent="0">
              <a:buNone/>
              <a:defRPr sz="3000"/>
            </a:lvl4pPr>
            <a:lvl5pPr marL="5486400" indent="0">
              <a:buNone/>
              <a:defRPr sz="3000"/>
            </a:lvl5pPr>
            <a:lvl6pPr marL="6858000" indent="0">
              <a:buNone/>
              <a:defRPr sz="3000"/>
            </a:lvl6pPr>
            <a:lvl7pPr marL="8229600" indent="0">
              <a:buNone/>
              <a:defRPr sz="3000"/>
            </a:lvl7pPr>
            <a:lvl8pPr marL="9601200" indent="0">
              <a:buNone/>
              <a:defRPr sz="3000"/>
            </a:lvl8pPr>
            <a:lvl9pPr marL="10972800" indent="0">
              <a:buNone/>
              <a:defRPr sz="3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C708428-1668-41D4-8D7B-862DD2F49187}" type="slidenum">
              <a:rPr lang="en-US" smtClean="0"/>
              <a:pPr>
                <a:defRPr/>
              </a:pPr>
              <a:t>‹#›</a:t>
            </a:fld>
            <a:endParaRPr lang="en-US"/>
          </a:p>
        </p:txBody>
      </p:sp>
    </p:spTree>
    <p:extLst>
      <p:ext uri="{BB962C8B-B14F-4D97-AF65-F5344CB8AC3E}">
        <p14:creationId xmlns:p14="http://schemas.microsoft.com/office/powerpoint/2010/main" val="3841598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38396" y="20482560"/>
            <a:ext cx="25390856" cy="2418082"/>
          </a:xfrm>
        </p:spPr>
        <p:txBody>
          <a:bodyPr anchor="b">
            <a:normAutofit/>
          </a:bodyPr>
          <a:lstStyle>
            <a:lvl1pPr algn="l">
              <a:defRPr sz="9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438396" y="2600960"/>
            <a:ext cx="25390856" cy="16408397"/>
          </a:xfrm>
        </p:spPr>
        <p:txBody>
          <a:bodyPr anchor="t">
            <a:normAutofit/>
          </a:bodyPr>
          <a:lstStyle>
            <a:lvl1pPr marL="0" indent="0" algn="ctr">
              <a:buNone/>
              <a:defRPr sz="6400"/>
            </a:lvl1pPr>
            <a:lvl2pPr marL="1828800" indent="0">
              <a:buNone/>
              <a:defRPr sz="6400"/>
            </a:lvl2pPr>
            <a:lvl3pPr marL="3657600" indent="0">
              <a:buNone/>
              <a:defRPr sz="6400"/>
            </a:lvl3pPr>
            <a:lvl4pPr marL="5486400" indent="0">
              <a:buNone/>
              <a:defRPr sz="6400"/>
            </a:lvl4pPr>
            <a:lvl5pPr marL="7315200" indent="0">
              <a:buNone/>
              <a:defRPr sz="6400"/>
            </a:lvl5pPr>
            <a:lvl6pPr marL="9144000" indent="0">
              <a:buNone/>
              <a:defRPr sz="6400"/>
            </a:lvl6pPr>
            <a:lvl7pPr marL="10972800" indent="0">
              <a:buNone/>
              <a:defRPr sz="6400"/>
            </a:lvl7pPr>
            <a:lvl8pPr marL="12801600" indent="0">
              <a:buNone/>
              <a:defRPr sz="6400"/>
            </a:lvl8pPr>
            <a:lvl9pPr marL="14630400" indent="0">
              <a:buNone/>
              <a:defRPr sz="6400"/>
            </a:lvl9pPr>
          </a:lstStyle>
          <a:p>
            <a:r>
              <a:rPr lang="en-US" smtClean="0"/>
              <a:t>Click icon to add picture</a:t>
            </a:r>
            <a:endParaRPr lang="en-US" dirty="0"/>
          </a:p>
        </p:txBody>
      </p:sp>
      <p:sp>
        <p:nvSpPr>
          <p:cNvPr id="4" name="Text Placeholder 3"/>
          <p:cNvSpPr>
            <a:spLocks noGrp="1"/>
          </p:cNvSpPr>
          <p:nvPr>
            <p:ph type="body" sz="half" idx="2"/>
          </p:nvPr>
        </p:nvSpPr>
        <p:spPr>
          <a:xfrm>
            <a:off x="2438396" y="22900642"/>
            <a:ext cx="25390856" cy="2875836"/>
          </a:xfrm>
        </p:spPr>
        <p:txBody>
          <a:bodyPr>
            <a:normAutofit/>
          </a:bodyPr>
          <a:lstStyle>
            <a:lvl1pPr marL="0" indent="0">
              <a:buNone/>
              <a:defRPr sz="4800"/>
            </a:lvl1pPr>
            <a:lvl2pPr marL="1828800" indent="0">
              <a:buNone/>
              <a:defRPr sz="4800"/>
            </a:lvl2pPr>
            <a:lvl3pPr marL="3657600" indent="0">
              <a:buNone/>
              <a:defRPr sz="4000"/>
            </a:lvl3pPr>
            <a:lvl4pPr marL="5486400" indent="0">
              <a:buNone/>
              <a:defRPr sz="3600"/>
            </a:lvl4pPr>
            <a:lvl5pPr marL="7315200" indent="0">
              <a:buNone/>
              <a:defRPr sz="3600"/>
            </a:lvl5pPr>
            <a:lvl6pPr marL="9144000" indent="0">
              <a:buNone/>
              <a:defRPr sz="3600"/>
            </a:lvl6pPr>
            <a:lvl7pPr marL="10972800" indent="0">
              <a:buNone/>
              <a:defRPr sz="3600"/>
            </a:lvl7pPr>
            <a:lvl8pPr marL="12801600" indent="0">
              <a:buNone/>
              <a:defRPr sz="3600"/>
            </a:lvl8pPr>
            <a:lvl9pPr marL="1463040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EAB63446-ED7B-4437-B77A-CAFEC137F522}" type="slidenum">
              <a:rPr lang="en-US" smtClean="0"/>
              <a:pPr>
                <a:defRPr/>
              </a:pPr>
              <a:t>‹#›</a:t>
            </a:fld>
            <a:endParaRPr lang="en-US"/>
          </a:p>
        </p:txBody>
      </p:sp>
    </p:spTree>
    <p:extLst>
      <p:ext uri="{BB962C8B-B14F-4D97-AF65-F5344CB8AC3E}">
        <p14:creationId xmlns:p14="http://schemas.microsoft.com/office/powerpoint/2010/main" val="3895129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438400" y="2600960"/>
            <a:ext cx="25390856" cy="14522027"/>
          </a:xfrm>
        </p:spPr>
        <p:txBody>
          <a:bodyPr anchor="ctr">
            <a:normAutofit/>
          </a:bodyPr>
          <a:lstStyle>
            <a:lvl1pPr algn="l">
              <a:defRPr sz="176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438400" y="19073707"/>
            <a:ext cx="25390856" cy="6702771"/>
          </a:xfrm>
        </p:spPr>
        <p:txBody>
          <a:bodyPr anchor="ctr">
            <a:normAutofit/>
          </a:bodyPr>
          <a:lstStyle>
            <a:lvl1pPr marL="0" indent="0" algn="l">
              <a:buNone/>
              <a:defRPr sz="7200">
                <a:solidFill>
                  <a:schemeClr val="tx1">
                    <a:lumMod val="75000"/>
                    <a:lumOff val="25000"/>
                  </a:schemeClr>
                </a:solidFill>
              </a:defRPr>
            </a:lvl1pPr>
            <a:lvl2pPr marL="1828800" indent="0">
              <a:buNone/>
              <a:defRPr sz="72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7320CF9-FB07-47BA-9C43-BFFE8E1C20D2}" type="slidenum">
              <a:rPr lang="en-US" smtClean="0"/>
              <a:pPr>
                <a:defRPr/>
              </a:pPr>
              <a:t>‹#›</a:t>
            </a:fld>
            <a:endParaRPr lang="en-US"/>
          </a:p>
        </p:txBody>
      </p:sp>
    </p:spTree>
    <p:extLst>
      <p:ext uri="{BB962C8B-B14F-4D97-AF65-F5344CB8AC3E}">
        <p14:creationId xmlns:p14="http://schemas.microsoft.com/office/powerpoint/2010/main" val="1056396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99540" y="2600960"/>
            <a:ext cx="24288728" cy="12896427"/>
          </a:xfrm>
        </p:spPr>
        <p:txBody>
          <a:bodyPr anchor="ctr">
            <a:normAutofit/>
          </a:bodyPr>
          <a:lstStyle>
            <a:lvl1pPr algn="l">
              <a:defRPr sz="176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4404296" y="15497387"/>
            <a:ext cx="21679216" cy="1625600"/>
          </a:xfrm>
        </p:spPr>
        <p:txBody>
          <a:bodyPr anchor="ctr">
            <a:noAutofit/>
          </a:bodyPr>
          <a:lstStyle>
            <a:lvl1pPr marL="0" indent="0">
              <a:buFontTx/>
              <a:buNone/>
              <a:defRPr sz="6400">
                <a:solidFill>
                  <a:schemeClr val="tx1">
                    <a:lumMod val="50000"/>
                    <a:lumOff val="50000"/>
                  </a:schemeClr>
                </a:solidFill>
              </a:defRPr>
            </a:lvl1pPr>
            <a:lvl2pPr marL="1828800" indent="0">
              <a:buFontTx/>
              <a:buNone/>
              <a:defRPr/>
            </a:lvl2pPr>
            <a:lvl3pPr marL="3657600" indent="0">
              <a:buFontTx/>
              <a:buNone/>
              <a:defRPr/>
            </a:lvl3pPr>
            <a:lvl4pPr marL="5486400" indent="0">
              <a:buFontTx/>
              <a:buNone/>
              <a:defRPr/>
            </a:lvl4pPr>
            <a:lvl5pPr marL="73152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438394" y="19073707"/>
            <a:ext cx="25390860" cy="6702771"/>
          </a:xfrm>
        </p:spPr>
        <p:txBody>
          <a:bodyPr anchor="ctr">
            <a:normAutofit/>
          </a:bodyPr>
          <a:lstStyle>
            <a:lvl1pPr marL="0" indent="0" algn="l">
              <a:buNone/>
              <a:defRPr sz="7200">
                <a:solidFill>
                  <a:schemeClr val="tx1">
                    <a:lumMod val="75000"/>
                    <a:lumOff val="25000"/>
                  </a:schemeClr>
                </a:solidFill>
              </a:defRPr>
            </a:lvl1pPr>
            <a:lvl2pPr marL="1828800" indent="0">
              <a:buNone/>
              <a:defRPr sz="72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7320CF9-FB07-47BA-9C43-BFFE8E1C20D2}" type="slidenum">
              <a:rPr lang="en-US" smtClean="0"/>
              <a:pPr>
                <a:defRPr/>
              </a:pPr>
              <a:t>‹#›</a:t>
            </a:fld>
            <a:endParaRPr lang="en-US"/>
          </a:p>
        </p:txBody>
      </p:sp>
      <p:sp>
        <p:nvSpPr>
          <p:cNvPr id="24" name="TextBox 23"/>
          <p:cNvSpPr txBox="1"/>
          <p:nvPr/>
        </p:nvSpPr>
        <p:spPr>
          <a:xfrm>
            <a:off x="1930846" y="3372280"/>
            <a:ext cx="1829276" cy="2495044"/>
          </a:xfrm>
          <a:prstGeom prst="rect">
            <a:avLst/>
          </a:prstGeom>
        </p:spPr>
        <p:txBody>
          <a:bodyPr vert="horz" lIns="365760" tIns="182880" rIns="365760" bIns="182880" rtlCol="0" anchor="ctr">
            <a:noAutofit/>
          </a:bodyPr>
          <a:lstStyle/>
          <a:p>
            <a:pPr lvl="0"/>
            <a:r>
              <a:rPr lang="en-US" sz="32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26990798" y="12315972"/>
            <a:ext cx="1829276" cy="2495044"/>
          </a:xfrm>
          <a:prstGeom prst="rect">
            <a:avLst/>
          </a:prstGeom>
        </p:spPr>
        <p:txBody>
          <a:bodyPr vert="horz" lIns="365760" tIns="182880" rIns="365760" bIns="182880" rtlCol="0" anchor="ctr">
            <a:noAutofit/>
          </a:bodyPr>
          <a:lstStyle/>
          <a:p>
            <a:pPr lvl="0"/>
            <a:r>
              <a:rPr lang="en-US" sz="32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02241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438394" y="8243149"/>
            <a:ext cx="25390860" cy="11073963"/>
          </a:xfrm>
        </p:spPr>
        <p:txBody>
          <a:bodyPr anchor="b">
            <a:normAutofit/>
          </a:bodyPr>
          <a:lstStyle>
            <a:lvl1pPr algn="l">
              <a:defRPr sz="176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438394" y="19317112"/>
            <a:ext cx="25390860" cy="6459366"/>
          </a:xfrm>
        </p:spPr>
        <p:txBody>
          <a:bodyPr anchor="t">
            <a:normAutofit/>
          </a:bodyPr>
          <a:lstStyle>
            <a:lvl1pPr marL="0" indent="0" algn="l">
              <a:buNone/>
              <a:defRPr sz="7200">
                <a:solidFill>
                  <a:schemeClr val="tx1">
                    <a:lumMod val="75000"/>
                    <a:lumOff val="25000"/>
                  </a:schemeClr>
                </a:solidFill>
              </a:defRPr>
            </a:lvl1pPr>
            <a:lvl2pPr marL="1828800" indent="0">
              <a:buNone/>
              <a:defRPr sz="72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7320CF9-FB07-47BA-9C43-BFFE8E1C20D2}" type="slidenum">
              <a:rPr lang="en-US" smtClean="0"/>
              <a:pPr>
                <a:defRPr/>
              </a:pPr>
              <a:t>‹#›</a:t>
            </a:fld>
            <a:endParaRPr lang="en-US"/>
          </a:p>
        </p:txBody>
      </p:sp>
    </p:spTree>
    <p:extLst>
      <p:ext uri="{BB962C8B-B14F-4D97-AF65-F5344CB8AC3E}">
        <p14:creationId xmlns:p14="http://schemas.microsoft.com/office/powerpoint/2010/main" val="7925922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3099540" y="2600960"/>
            <a:ext cx="24288728" cy="12896427"/>
          </a:xfrm>
        </p:spPr>
        <p:txBody>
          <a:bodyPr anchor="ctr">
            <a:normAutofit/>
          </a:bodyPr>
          <a:lstStyle>
            <a:lvl1pPr algn="l">
              <a:defRPr sz="176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2438388" y="17122987"/>
            <a:ext cx="25390864" cy="2194125"/>
          </a:xfrm>
        </p:spPr>
        <p:txBody>
          <a:bodyPr anchor="b">
            <a:noAutofit/>
          </a:bodyPr>
          <a:lstStyle>
            <a:lvl1pPr marL="0" indent="0">
              <a:buFontTx/>
              <a:buNone/>
              <a:defRPr sz="9600">
                <a:solidFill>
                  <a:schemeClr val="tx1">
                    <a:lumMod val="75000"/>
                    <a:lumOff val="25000"/>
                  </a:schemeClr>
                </a:solidFill>
              </a:defRPr>
            </a:lvl1pPr>
            <a:lvl2pPr marL="1828800" indent="0">
              <a:buFontTx/>
              <a:buNone/>
              <a:defRPr/>
            </a:lvl2pPr>
            <a:lvl3pPr marL="3657600" indent="0">
              <a:buFontTx/>
              <a:buNone/>
              <a:defRPr/>
            </a:lvl3pPr>
            <a:lvl4pPr marL="5486400" indent="0">
              <a:buFontTx/>
              <a:buNone/>
              <a:defRPr/>
            </a:lvl4pPr>
            <a:lvl5pPr marL="73152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438394" y="19317112"/>
            <a:ext cx="25390860" cy="6459366"/>
          </a:xfrm>
        </p:spPr>
        <p:txBody>
          <a:bodyPr anchor="t">
            <a:normAutofit/>
          </a:bodyPr>
          <a:lstStyle>
            <a:lvl1pPr marL="0" indent="0" algn="l">
              <a:buNone/>
              <a:defRPr sz="7200">
                <a:solidFill>
                  <a:schemeClr val="tx1">
                    <a:lumMod val="50000"/>
                    <a:lumOff val="50000"/>
                  </a:schemeClr>
                </a:solidFill>
              </a:defRPr>
            </a:lvl1pPr>
            <a:lvl2pPr marL="1828800" indent="0">
              <a:buNone/>
              <a:defRPr sz="72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7320CF9-FB07-47BA-9C43-BFFE8E1C20D2}" type="slidenum">
              <a:rPr lang="en-US" smtClean="0"/>
              <a:pPr>
                <a:defRPr/>
              </a:pPr>
              <a:t>‹#›</a:t>
            </a:fld>
            <a:endParaRPr lang="en-US"/>
          </a:p>
        </p:txBody>
      </p:sp>
      <p:sp>
        <p:nvSpPr>
          <p:cNvPr id="24" name="TextBox 23"/>
          <p:cNvSpPr txBox="1"/>
          <p:nvPr/>
        </p:nvSpPr>
        <p:spPr>
          <a:xfrm>
            <a:off x="1930846" y="3372280"/>
            <a:ext cx="1829276" cy="2495044"/>
          </a:xfrm>
          <a:prstGeom prst="rect">
            <a:avLst/>
          </a:prstGeom>
        </p:spPr>
        <p:txBody>
          <a:bodyPr vert="horz" lIns="365760" tIns="182880" rIns="365760" bIns="182880" rtlCol="0" anchor="ctr">
            <a:noAutofit/>
          </a:bodyPr>
          <a:lstStyle/>
          <a:p>
            <a:pPr lvl="0"/>
            <a:r>
              <a:rPr lang="en-US" sz="32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26990798" y="12315972"/>
            <a:ext cx="1829276" cy="2495044"/>
          </a:xfrm>
          <a:prstGeom prst="rect">
            <a:avLst/>
          </a:prstGeom>
        </p:spPr>
        <p:txBody>
          <a:bodyPr vert="horz" lIns="365760" tIns="182880" rIns="365760" bIns="182880" rtlCol="0" anchor="ctr">
            <a:noAutofit/>
          </a:bodyPr>
          <a:lstStyle/>
          <a:p>
            <a:pPr lvl="0"/>
            <a:r>
              <a:rPr lang="en-US" sz="32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233059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463394" y="2600960"/>
            <a:ext cx="25365860" cy="12896427"/>
          </a:xfrm>
        </p:spPr>
        <p:txBody>
          <a:bodyPr anchor="ctr">
            <a:normAutofit/>
          </a:bodyPr>
          <a:lstStyle>
            <a:lvl1pPr algn="l">
              <a:defRPr sz="176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2438388" y="17122987"/>
            <a:ext cx="25390864" cy="2194125"/>
          </a:xfrm>
        </p:spPr>
        <p:txBody>
          <a:bodyPr anchor="b">
            <a:noAutofit/>
          </a:bodyPr>
          <a:lstStyle>
            <a:lvl1pPr marL="0" indent="0">
              <a:buFontTx/>
              <a:buNone/>
              <a:defRPr sz="9600">
                <a:solidFill>
                  <a:schemeClr val="accent1"/>
                </a:solidFill>
              </a:defRPr>
            </a:lvl1pPr>
            <a:lvl2pPr marL="1828800" indent="0">
              <a:buFontTx/>
              <a:buNone/>
              <a:defRPr/>
            </a:lvl2pPr>
            <a:lvl3pPr marL="3657600" indent="0">
              <a:buFontTx/>
              <a:buNone/>
              <a:defRPr/>
            </a:lvl3pPr>
            <a:lvl4pPr marL="5486400" indent="0">
              <a:buFontTx/>
              <a:buNone/>
              <a:defRPr/>
            </a:lvl4pPr>
            <a:lvl5pPr marL="73152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438394" y="19317112"/>
            <a:ext cx="25390860" cy="6459366"/>
          </a:xfrm>
        </p:spPr>
        <p:txBody>
          <a:bodyPr anchor="t">
            <a:normAutofit/>
          </a:bodyPr>
          <a:lstStyle>
            <a:lvl1pPr marL="0" indent="0" algn="l">
              <a:buNone/>
              <a:defRPr sz="7200">
                <a:solidFill>
                  <a:schemeClr val="tx1">
                    <a:lumMod val="50000"/>
                    <a:lumOff val="50000"/>
                  </a:schemeClr>
                </a:solidFill>
              </a:defRPr>
            </a:lvl1pPr>
            <a:lvl2pPr marL="1828800" indent="0">
              <a:buNone/>
              <a:defRPr sz="7200">
                <a:solidFill>
                  <a:schemeClr val="tx1">
                    <a:tint val="75000"/>
                  </a:schemeClr>
                </a:solidFill>
              </a:defRPr>
            </a:lvl2pPr>
            <a:lvl3pPr marL="3657600" indent="0">
              <a:buNone/>
              <a:defRPr sz="6400">
                <a:solidFill>
                  <a:schemeClr val="tx1">
                    <a:tint val="75000"/>
                  </a:schemeClr>
                </a:solidFill>
              </a:defRPr>
            </a:lvl3pPr>
            <a:lvl4pPr marL="5486400" indent="0">
              <a:buNone/>
              <a:defRPr sz="5600">
                <a:solidFill>
                  <a:schemeClr val="tx1">
                    <a:tint val="75000"/>
                  </a:schemeClr>
                </a:solidFill>
              </a:defRPr>
            </a:lvl4pPr>
            <a:lvl5pPr marL="7315200" indent="0">
              <a:buNone/>
              <a:defRPr sz="5600">
                <a:solidFill>
                  <a:schemeClr val="tx1">
                    <a:tint val="75000"/>
                  </a:schemeClr>
                </a:solidFill>
              </a:defRPr>
            </a:lvl5pPr>
            <a:lvl6pPr marL="9144000" indent="0">
              <a:buNone/>
              <a:defRPr sz="5600">
                <a:solidFill>
                  <a:schemeClr val="tx1">
                    <a:tint val="75000"/>
                  </a:schemeClr>
                </a:solidFill>
              </a:defRPr>
            </a:lvl6pPr>
            <a:lvl7pPr marL="10972800" indent="0">
              <a:buNone/>
              <a:defRPr sz="5600">
                <a:solidFill>
                  <a:schemeClr val="tx1">
                    <a:tint val="75000"/>
                  </a:schemeClr>
                </a:solidFill>
              </a:defRPr>
            </a:lvl7pPr>
            <a:lvl8pPr marL="12801600" indent="0">
              <a:buNone/>
              <a:defRPr sz="5600">
                <a:solidFill>
                  <a:schemeClr val="tx1">
                    <a:tint val="75000"/>
                  </a:schemeClr>
                </a:solidFill>
              </a:defRPr>
            </a:lvl8pPr>
            <a:lvl9pPr marL="14630400" indent="0">
              <a:buNone/>
              <a:defRPr sz="5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7320CF9-FB07-47BA-9C43-BFFE8E1C20D2}" type="slidenum">
              <a:rPr lang="en-US" smtClean="0"/>
              <a:pPr>
                <a:defRPr/>
              </a:pPr>
              <a:t>‹#›</a:t>
            </a:fld>
            <a:endParaRPr lang="en-US"/>
          </a:p>
        </p:txBody>
      </p:sp>
    </p:spTree>
    <p:extLst>
      <p:ext uri="{BB962C8B-B14F-4D97-AF65-F5344CB8AC3E}">
        <p14:creationId xmlns:p14="http://schemas.microsoft.com/office/powerpoint/2010/main" val="14929750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D9E2E4C-86EF-408B-B88F-E45D3FBCA48C}" type="slidenum">
              <a:rPr lang="en-US" smtClean="0"/>
              <a:pPr>
                <a:defRPr/>
              </a:pPr>
              <a:t>‹#›</a:t>
            </a:fld>
            <a:endParaRPr lang="en-US"/>
          </a:p>
        </p:txBody>
      </p:sp>
    </p:spTree>
    <p:extLst>
      <p:ext uri="{BB962C8B-B14F-4D97-AF65-F5344CB8AC3E}">
        <p14:creationId xmlns:p14="http://schemas.microsoft.com/office/powerpoint/2010/main" val="4197797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909248" y="2600962"/>
            <a:ext cx="3915248" cy="2240619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438396" y="2600962"/>
            <a:ext cx="20780104" cy="2240619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4B1C51D-C423-4C9A-B7D2-7CD5680ACC53}" type="slidenum">
              <a:rPr lang="en-US" smtClean="0"/>
              <a:pPr>
                <a:defRPr/>
              </a:pPr>
              <a:t>‹#›</a:t>
            </a:fld>
            <a:endParaRPr lang="en-US"/>
          </a:p>
        </p:txBody>
      </p:sp>
    </p:spTree>
    <p:extLst>
      <p:ext uri="{BB962C8B-B14F-4D97-AF65-F5344CB8AC3E}">
        <p14:creationId xmlns:p14="http://schemas.microsoft.com/office/powerpoint/2010/main" val="1448245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33866" y="-36128"/>
            <a:ext cx="36679220" cy="29333056"/>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2438398" y="2600960"/>
            <a:ext cx="25390852" cy="5635413"/>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438396" y="9218519"/>
            <a:ext cx="25390856" cy="1655796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1621032" y="25776484"/>
            <a:ext cx="2736528" cy="1557867"/>
          </a:xfrm>
          <a:prstGeom prst="rect">
            <a:avLst/>
          </a:prstGeom>
        </p:spPr>
        <p:txBody>
          <a:bodyPr vert="horz" lIns="91440" tIns="45720" rIns="91440" bIns="45720" rtlCol="0" anchor="ctr"/>
          <a:lstStyle>
            <a:lvl1pPr algn="r">
              <a:defRPr sz="36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2438398" y="25776484"/>
            <a:ext cx="18491892" cy="1557867"/>
          </a:xfrm>
          <a:prstGeom prst="rect">
            <a:avLst/>
          </a:prstGeom>
        </p:spPr>
        <p:txBody>
          <a:bodyPr vert="horz" lIns="91440" tIns="45720" rIns="91440" bIns="45720" rtlCol="0" anchor="ctr"/>
          <a:lstStyle>
            <a:lvl1pPr algn="l">
              <a:defRPr sz="36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25778704" y="25776484"/>
            <a:ext cx="2050552" cy="1557867"/>
          </a:xfrm>
          <a:prstGeom prst="rect">
            <a:avLst/>
          </a:prstGeom>
        </p:spPr>
        <p:txBody>
          <a:bodyPr vert="horz" lIns="91440" tIns="45720" rIns="91440" bIns="45720" rtlCol="0" anchor="ctr"/>
          <a:lstStyle>
            <a:lvl1pPr algn="r">
              <a:defRPr sz="3600">
                <a:solidFill>
                  <a:schemeClr val="accent1"/>
                </a:solidFill>
              </a:defRPr>
            </a:lvl1pPr>
          </a:lstStyle>
          <a:p>
            <a:pPr>
              <a:defRPr/>
            </a:pPr>
            <a:fld id="{A7320CF9-FB07-47BA-9C43-BFFE8E1C20D2}" type="slidenum">
              <a:rPr lang="en-US" smtClean="0"/>
              <a:pPr>
                <a:defRPr/>
              </a:pPr>
              <a:t>‹#›</a:t>
            </a:fld>
            <a:endParaRPr lang="en-US"/>
          </a:p>
        </p:txBody>
      </p:sp>
    </p:spTree>
    <p:extLst>
      <p:ext uri="{BB962C8B-B14F-4D97-AF65-F5344CB8AC3E}">
        <p14:creationId xmlns:p14="http://schemas.microsoft.com/office/powerpoint/2010/main" val="2207837614"/>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Lst>
  <p:txStyles>
    <p:titleStyle>
      <a:lvl1pPr algn="l" defTabSz="1828800" rtl="0" eaLnBrk="1" latinLnBrk="0" hangingPunct="1">
        <a:spcBef>
          <a:spcPct val="0"/>
        </a:spcBef>
        <a:buNone/>
        <a:defRPr sz="14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371600" indent="-1371600" algn="l" defTabSz="1828800" rtl="0" eaLnBrk="1" latinLnBrk="0" hangingPunct="1">
        <a:spcBef>
          <a:spcPts val="4000"/>
        </a:spcBef>
        <a:spcAft>
          <a:spcPts val="0"/>
        </a:spcAft>
        <a:buClr>
          <a:schemeClr val="accent1"/>
        </a:buClr>
        <a:buSzPct val="80000"/>
        <a:buFont typeface="Wingdings 3" charset="2"/>
        <a:buChar char=""/>
        <a:defRPr sz="7200" kern="1200">
          <a:solidFill>
            <a:schemeClr val="tx1">
              <a:lumMod val="75000"/>
              <a:lumOff val="25000"/>
            </a:schemeClr>
          </a:solidFill>
          <a:latin typeface="+mn-lt"/>
          <a:ea typeface="+mn-ea"/>
          <a:cs typeface="+mn-cs"/>
        </a:defRPr>
      </a:lvl1pPr>
      <a:lvl2pPr marL="2971800" indent="-1143000" algn="l" defTabSz="1828800" rtl="0" eaLnBrk="1" latinLnBrk="0" hangingPunct="1">
        <a:spcBef>
          <a:spcPts val="4000"/>
        </a:spcBef>
        <a:spcAft>
          <a:spcPts val="0"/>
        </a:spcAft>
        <a:buClr>
          <a:schemeClr val="accent1"/>
        </a:buClr>
        <a:buSzPct val="80000"/>
        <a:buFont typeface="Wingdings 3" charset="2"/>
        <a:buChar char=""/>
        <a:defRPr sz="6400" kern="1200">
          <a:solidFill>
            <a:schemeClr val="tx1">
              <a:lumMod val="75000"/>
              <a:lumOff val="25000"/>
            </a:schemeClr>
          </a:solidFill>
          <a:latin typeface="+mn-lt"/>
          <a:ea typeface="+mn-ea"/>
          <a:cs typeface="+mn-cs"/>
        </a:defRPr>
      </a:lvl2pPr>
      <a:lvl3pPr marL="4572000" indent="-914400" algn="l" defTabSz="1828800" rtl="0" eaLnBrk="1" latinLnBrk="0" hangingPunct="1">
        <a:spcBef>
          <a:spcPts val="4000"/>
        </a:spcBef>
        <a:spcAft>
          <a:spcPts val="0"/>
        </a:spcAft>
        <a:buClr>
          <a:schemeClr val="accent1"/>
        </a:buClr>
        <a:buSzPct val="80000"/>
        <a:buFont typeface="Wingdings 3" charset="2"/>
        <a:buChar char=""/>
        <a:defRPr sz="5600" kern="1200">
          <a:solidFill>
            <a:schemeClr val="tx1">
              <a:lumMod val="75000"/>
              <a:lumOff val="25000"/>
            </a:schemeClr>
          </a:solidFill>
          <a:latin typeface="+mn-lt"/>
          <a:ea typeface="+mn-ea"/>
          <a:cs typeface="+mn-cs"/>
        </a:defRPr>
      </a:lvl3pPr>
      <a:lvl4pPr marL="6400800" indent="-914400" algn="l" defTabSz="1828800" rtl="0" eaLnBrk="1" latinLnBrk="0" hangingPunct="1">
        <a:spcBef>
          <a:spcPts val="4000"/>
        </a:spcBef>
        <a:spcAft>
          <a:spcPts val="0"/>
        </a:spcAft>
        <a:buClr>
          <a:schemeClr val="accent1"/>
        </a:buClr>
        <a:buSzPct val="80000"/>
        <a:buFont typeface="Wingdings 3" charset="2"/>
        <a:buChar char=""/>
        <a:defRPr sz="4800" kern="1200">
          <a:solidFill>
            <a:schemeClr val="tx1">
              <a:lumMod val="75000"/>
              <a:lumOff val="25000"/>
            </a:schemeClr>
          </a:solidFill>
          <a:latin typeface="+mn-lt"/>
          <a:ea typeface="+mn-ea"/>
          <a:cs typeface="+mn-cs"/>
        </a:defRPr>
      </a:lvl4pPr>
      <a:lvl5pPr marL="8229600" indent="-914400" algn="l" defTabSz="1828800" rtl="0" eaLnBrk="1" latinLnBrk="0" hangingPunct="1">
        <a:spcBef>
          <a:spcPts val="4000"/>
        </a:spcBef>
        <a:spcAft>
          <a:spcPts val="0"/>
        </a:spcAft>
        <a:buClr>
          <a:schemeClr val="accent1"/>
        </a:buClr>
        <a:buSzPct val="80000"/>
        <a:buFont typeface="Wingdings 3" charset="2"/>
        <a:buChar char=""/>
        <a:defRPr sz="4800" kern="1200">
          <a:solidFill>
            <a:schemeClr val="tx1">
              <a:lumMod val="75000"/>
              <a:lumOff val="25000"/>
            </a:schemeClr>
          </a:solidFill>
          <a:latin typeface="+mn-lt"/>
          <a:ea typeface="+mn-ea"/>
          <a:cs typeface="+mn-cs"/>
        </a:defRPr>
      </a:lvl5pPr>
      <a:lvl6pPr marL="10058400" indent="-914400" algn="l" defTabSz="1828800" rtl="0" eaLnBrk="1" latinLnBrk="0" hangingPunct="1">
        <a:spcBef>
          <a:spcPts val="4000"/>
        </a:spcBef>
        <a:spcAft>
          <a:spcPts val="0"/>
        </a:spcAft>
        <a:buClr>
          <a:schemeClr val="accent1"/>
        </a:buClr>
        <a:buSzPct val="80000"/>
        <a:buFont typeface="Wingdings 3" charset="2"/>
        <a:buChar char=""/>
        <a:defRPr sz="4800" kern="1200">
          <a:solidFill>
            <a:schemeClr val="tx1">
              <a:lumMod val="75000"/>
              <a:lumOff val="25000"/>
            </a:schemeClr>
          </a:solidFill>
          <a:latin typeface="+mn-lt"/>
          <a:ea typeface="+mn-ea"/>
          <a:cs typeface="+mn-cs"/>
        </a:defRPr>
      </a:lvl6pPr>
      <a:lvl7pPr marL="11887200" indent="-914400" algn="l" defTabSz="1828800" rtl="0" eaLnBrk="1" latinLnBrk="0" hangingPunct="1">
        <a:spcBef>
          <a:spcPts val="4000"/>
        </a:spcBef>
        <a:spcAft>
          <a:spcPts val="0"/>
        </a:spcAft>
        <a:buClr>
          <a:schemeClr val="accent1"/>
        </a:buClr>
        <a:buSzPct val="80000"/>
        <a:buFont typeface="Wingdings 3" charset="2"/>
        <a:buChar char=""/>
        <a:defRPr sz="4800" kern="1200">
          <a:solidFill>
            <a:schemeClr val="tx1">
              <a:lumMod val="75000"/>
              <a:lumOff val="25000"/>
            </a:schemeClr>
          </a:solidFill>
          <a:latin typeface="+mn-lt"/>
          <a:ea typeface="+mn-ea"/>
          <a:cs typeface="+mn-cs"/>
        </a:defRPr>
      </a:lvl7pPr>
      <a:lvl8pPr marL="13716000" indent="-914400" algn="l" defTabSz="1828800" rtl="0" eaLnBrk="1" latinLnBrk="0" hangingPunct="1">
        <a:spcBef>
          <a:spcPts val="4000"/>
        </a:spcBef>
        <a:spcAft>
          <a:spcPts val="0"/>
        </a:spcAft>
        <a:buClr>
          <a:schemeClr val="accent1"/>
        </a:buClr>
        <a:buSzPct val="80000"/>
        <a:buFont typeface="Wingdings 3" charset="2"/>
        <a:buChar char=""/>
        <a:defRPr sz="4800" kern="1200">
          <a:solidFill>
            <a:schemeClr val="tx1">
              <a:lumMod val="75000"/>
              <a:lumOff val="25000"/>
            </a:schemeClr>
          </a:solidFill>
          <a:latin typeface="+mn-lt"/>
          <a:ea typeface="+mn-ea"/>
          <a:cs typeface="+mn-cs"/>
        </a:defRPr>
      </a:lvl8pPr>
      <a:lvl9pPr marL="15544800" indent="-914400" algn="l" defTabSz="1828800" rtl="0" eaLnBrk="1" latinLnBrk="0" hangingPunct="1">
        <a:spcBef>
          <a:spcPts val="4000"/>
        </a:spcBef>
        <a:spcAft>
          <a:spcPts val="0"/>
        </a:spcAft>
        <a:buClr>
          <a:schemeClr val="accent1"/>
        </a:buClr>
        <a:buSzPct val="80000"/>
        <a:buFont typeface="Wingdings 3" charset="2"/>
        <a:buChar char=""/>
        <a:defRPr sz="4800" kern="1200">
          <a:solidFill>
            <a:schemeClr val="tx1">
              <a:lumMod val="75000"/>
              <a:lumOff val="25000"/>
            </a:schemeClr>
          </a:solidFill>
          <a:latin typeface="+mn-lt"/>
          <a:ea typeface="+mn-ea"/>
          <a:cs typeface="+mn-cs"/>
        </a:defRPr>
      </a:lvl9pPr>
    </p:bodyStyle>
    <p:otherStyle>
      <a:defPPr>
        <a:defRPr lang="en-US"/>
      </a:defPPr>
      <a:lvl1pPr marL="0" algn="l" defTabSz="1828800" rtl="0" eaLnBrk="1" latinLnBrk="0" hangingPunct="1">
        <a:defRPr sz="7200" kern="1200">
          <a:solidFill>
            <a:schemeClr val="tx1"/>
          </a:solidFill>
          <a:latin typeface="+mn-lt"/>
          <a:ea typeface="+mn-ea"/>
          <a:cs typeface="+mn-cs"/>
        </a:defRPr>
      </a:lvl1pPr>
      <a:lvl2pPr marL="1828800" algn="l" defTabSz="1828800" rtl="0" eaLnBrk="1" latinLnBrk="0" hangingPunct="1">
        <a:defRPr sz="7200" kern="1200">
          <a:solidFill>
            <a:schemeClr val="tx1"/>
          </a:solidFill>
          <a:latin typeface="+mn-lt"/>
          <a:ea typeface="+mn-ea"/>
          <a:cs typeface="+mn-cs"/>
        </a:defRPr>
      </a:lvl2pPr>
      <a:lvl3pPr marL="3657600" algn="l" defTabSz="1828800" rtl="0" eaLnBrk="1" latinLnBrk="0" hangingPunct="1">
        <a:defRPr sz="7200" kern="1200">
          <a:solidFill>
            <a:schemeClr val="tx1"/>
          </a:solidFill>
          <a:latin typeface="+mn-lt"/>
          <a:ea typeface="+mn-ea"/>
          <a:cs typeface="+mn-cs"/>
        </a:defRPr>
      </a:lvl3pPr>
      <a:lvl4pPr marL="5486400" algn="l" defTabSz="1828800" rtl="0" eaLnBrk="1" latinLnBrk="0" hangingPunct="1">
        <a:defRPr sz="7200" kern="1200">
          <a:solidFill>
            <a:schemeClr val="tx1"/>
          </a:solidFill>
          <a:latin typeface="+mn-lt"/>
          <a:ea typeface="+mn-ea"/>
          <a:cs typeface="+mn-cs"/>
        </a:defRPr>
      </a:lvl4pPr>
      <a:lvl5pPr marL="7315200" algn="l" defTabSz="1828800" rtl="0" eaLnBrk="1" latinLnBrk="0" hangingPunct="1">
        <a:defRPr sz="7200" kern="1200">
          <a:solidFill>
            <a:schemeClr val="tx1"/>
          </a:solidFill>
          <a:latin typeface="+mn-lt"/>
          <a:ea typeface="+mn-ea"/>
          <a:cs typeface="+mn-cs"/>
        </a:defRPr>
      </a:lvl5pPr>
      <a:lvl6pPr marL="9144000" algn="l" defTabSz="1828800" rtl="0" eaLnBrk="1" latinLnBrk="0" hangingPunct="1">
        <a:defRPr sz="7200" kern="1200">
          <a:solidFill>
            <a:schemeClr val="tx1"/>
          </a:solidFill>
          <a:latin typeface="+mn-lt"/>
          <a:ea typeface="+mn-ea"/>
          <a:cs typeface="+mn-cs"/>
        </a:defRPr>
      </a:lvl6pPr>
      <a:lvl7pPr marL="10972800" algn="l" defTabSz="1828800" rtl="0" eaLnBrk="1" latinLnBrk="0" hangingPunct="1">
        <a:defRPr sz="7200" kern="1200">
          <a:solidFill>
            <a:schemeClr val="tx1"/>
          </a:solidFill>
          <a:latin typeface="+mn-lt"/>
          <a:ea typeface="+mn-ea"/>
          <a:cs typeface="+mn-cs"/>
        </a:defRPr>
      </a:lvl7pPr>
      <a:lvl8pPr marL="12801600" algn="l" defTabSz="1828800" rtl="0" eaLnBrk="1" latinLnBrk="0" hangingPunct="1">
        <a:defRPr sz="7200" kern="1200">
          <a:solidFill>
            <a:schemeClr val="tx1"/>
          </a:solidFill>
          <a:latin typeface="+mn-lt"/>
          <a:ea typeface="+mn-ea"/>
          <a:cs typeface="+mn-cs"/>
        </a:defRPr>
      </a:lvl8pPr>
      <a:lvl9pPr marL="14630400" algn="l" defTabSz="18288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2.bin"/><Relationship Id="rId13" Type="http://schemas.openxmlformats.org/officeDocument/2006/relationships/image" Target="../media/image7.png"/><Relationship Id="rId3" Type="http://schemas.openxmlformats.org/officeDocument/2006/relationships/image" Target="../media/image4.wmf"/><Relationship Id="rId7" Type="http://schemas.openxmlformats.org/officeDocument/2006/relationships/image" Target="../media/image1.emf"/><Relationship Id="rId12" Type="http://schemas.openxmlformats.org/officeDocument/2006/relationships/image" Target="../media/image3.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oleObject" Target="../embeddings/oleObject3.bin"/><Relationship Id="rId5" Type="http://schemas.openxmlformats.org/officeDocument/2006/relationships/chart" Target="../charts/chart1.xml"/><Relationship Id="rId15" Type="http://schemas.openxmlformats.org/officeDocument/2006/relationships/image" Target="../media/image9.png"/><Relationship Id="rId10" Type="http://schemas.openxmlformats.org/officeDocument/2006/relationships/image" Target="../media/image6.TIF"/><Relationship Id="rId4" Type="http://schemas.openxmlformats.org/officeDocument/2006/relationships/image" Target="../media/image5.png"/><Relationship Id="rId9" Type="http://schemas.openxmlformats.org/officeDocument/2006/relationships/image" Target="../media/image2.emf"/><Relationship Id="rId1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4926013" y="188913"/>
            <a:ext cx="2783998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6600" u="sng" dirty="0" smtClean="0">
                <a:solidFill>
                  <a:srgbClr val="000066"/>
                </a:solidFill>
                <a:latin typeface="Calibri" pitchFamily="34" charset="0"/>
                <a:ea typeface="Calibri" pitchFamily="34" charset="0"/>
                <a:cs typeface="Calibri" pitchFamily="34" charset="0"/>
              </a:rPr>
              <a:t>Anti-Cancer Drug and its ability to be used in biological systems</a:t>
            </a:r>
            <a:endParaRPr lang="en-US" altLang="en-US" sz="6600" u="sng" dirty="0">
              <a:solidFill>
                <a:srgbClr val="00006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18364200" y="25222200"/>
            <a:ext cx="17406938" cy="1568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Acknowledgments</a:t>
            </a:r>
          </a:p>
          <a:p>
            <a:r>
              <a:rPr lang="en-US" altLang="en-US" sz="3200" dirty="0" smtClean="0">
                <a:solidFill>
                  <a:schemeClr val="tx1"/>
                </a:solidFill>
                <a:latin typeface="Calibri" pitchFamily="34" charset="0"/>
                <a:ea typeface="Calibri" pitchFamily="34" charset="0"/>
                <a:cs typeface="Calibri" pitchFamily="34" charset="0"/>
              </a:rPr>
              <a:t>	</a:t>
            </a:r>
            <a:r>
              <a:rPr lang="en-US" altLang="en-US" sz="2800" dirty="0" smtClean="0">
                <a:solidFill>
                  <a:schemeClr val="tx1"/>
                </a:solidFill>
                <a:latin typeface="Calibri" pitchFamily="34" charset="0"/>
                <a:ea typeface="Calibri" pitchFamily="34" charset="0"/>
                <a:cs typeface="Calibri" pitchFamily="34" charset="0"/>
              </a:rPr>
              <a:t>A big thank you to the Miller and </a:t>
            </a:r>
            <a:r>
              <a:rPr lang="en-US" altLang="en-US" sz="2800" dirty="0" err="1" smtClean="0">
                <a:solidFill>
                  <a:schemeClr val="tx1"/>
                </a:solidFill>
                <a:latin typeface="Calibri" pitchFamily="34" charset="0"/>
                <a:ea typeface="Calibri" pitchFamily="34" charset="0"/>
                <a:cs typeface="Calibri" pitchFamily="34" charset="0"/>
              </a:rPr>
              <a:t>Zercher</a:t>
            </a:r>
            <a:r>
              <a:rPr lang="en-US" altLang="en-US" sz="2800" dirty="0" smtClean="0">
                <a:solidFill>
                  <a:schemeClr val="tx1"/>
                </a:solidFill>
                <a:latin typeface="Calibri" pitchFamily="34" charset="0"/>
                <a:ea typeface="Calibri" pitchFamily="34" charset="0"/>
                <a:cs typeface="Calibri" pitchFamily="34" charset="0"/>
              </a:rPr>
              <a:t> research groups for lending value chemicals for this project.  Special thanks to the Department of Chemistry, UNH, for funding.  </a:t>
            </a:r>
            <a:endParaRPr lang="en-US" altLang="en-US" sz="2800" dirty="0">
              <a:solidFill>
                <a:schemeClr val="tx1"/>
              </a:solidFill>
              <a:latin typeface="Calibri" pitchFamily="34" charset="0"/>
              <a:ea typeface="Calibri" pitchFamily="34" charset="0"/>
              <a:cs typeface="Calibri" pitchFamily="34" charset="0"/>
            </a:endParaRPr>
          </a:p>
        </p:txBody>
      </p:sp>
      <p:sp>
        <p:nvSpPr>
          <p:cNvPr id="1037" name="Text Box 96"/>
          <p:cNvSpPr txBox="1">
            <a:spLocks noChangeArrowheads="1"/>
          </p:cNvSpPr>
          <p:nvPr/>
        </p:nvSpPr>
        <p:spPr bwMode="auto">
          <a:xfrm>
            <a:off x="7007225" y="3109913"/>
            <a:ext cx="22860000" cy="1199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smtClean="0">
                <a:solidFill>
                  <a:srgbClr val="000066"/>
                </a:solidFill>
                <a:latin typeface="Calibri" pitchFamily="34" charset="0"/>
                <a:ea typeface="Calibri" pitchFamily="34" charset="0"/>
                <a:cs typeface="Calibri" pitchFamily="34" charset="0"/>
              </a:rPr>
              <a:t>Colin </a:t>
            </a:r>
            <a:r>
              <a:rPr lang="en-AU" altLang="en-US" sz="3600" u="sng" dirty="0" err="1" smtClean="0">
                <a:solidFill>
                  <a:srgbClr val="000066"/>
                </a:solidFill>
                <a:latin typeface="Calibri" pitchFamily="34" charset="0"/>
                <a:ea typeface="Calibri" pitchFamily="34" charset="0"/>
                <a:cs typeface="Calibri" pitchFamily="34" charset="0"/>
              </a:rPr>
              <a:t>Milmore</a:t>
            </a:r>
            <a:r>
              <a:rPr lang="en-AU" altLang="en-US" sz="3600" u="sng" dirty="0" smtClean="0">
                <a:solidFill>
                  <a:srgbClr val="000066"/>
                </a:solidFill>
                <a:latin typeface="Calibri" pitchFamily="34" charset="0"/>
                <a:ea typeface="Calibri" pitchFamily="34" charset="0"/>
                <a:cs typeface="Calibri" pitchFamily="34" charset="0"/>
              </a:rPr>
              <a:t>, </a:t>
            </a:r>
            <a:r>
              <a:rPr lang="en-AU" altLang="en-US" sz="3600" dirty="0" smtClean="0">
                <a:solidFill>
                  <a:srgbClr val="000066"/>
                </a:solidFill>
                <a:latin typeface="Calibri" pitchFamily="34" charset="0"/>
                <a:ea typeface="Calibri" pitchFamily="34" charset="0"/>
                <a:cs typeface="Calibri" pitchFamily="34" charset="0"/>
              </a:rPr>
              <a:t>Dr. Roy </a:t>
            </a:r>
            <a:r>
              <a:rPr lang="en-AU" altLang="en-US" sz="3600" dirty="0" err="1" smtClean="0">
                <a:solidFill>
                  <a:srgbClr val="000066"/>
                </a:solidFill>
                <a:latin typeface="Calibri" pitchFamily="34" charset="0"/>
                <a:ea typeface="Calibri" pitchFamily="34" charset="0"/>
                <a:cs typeface="Calibri" pitchFamily="34" charset="0"/>
              </a:rPr>
              <a:t>Planalp</a:t>
            </a:r>
            <a:r>
              <a:rPr lang="en-AU" altLang="en-US" sz="3600" dirty="0" smtClean="0">
                <a:solidFill>
                  <a:srgbClr val="000066"/>
                </a:solidFill>
                <a:latin typeface="Calibri" pitchFamily="34" charset="0"/>
                <a:ea typeface="Calibri" pitchFamily="34" charset="0"/>
                <a:cs typeface="Calibri" pitchFamily="34" charset="0"/>
              </a:rPr>
              <a:t>, Lea </a:t>
            </a:r>
            <a:r>
              <a:rPr lang="en-AU" altLang="en-US" sz="3600" dirty="0" err="1" smtClean="0">
                <a:solidFill>
                  <a:srgbClr val="000066"/>
                </a:solidFill>
                <a:latin typeface="Calibri" pitchFamily="34" charset="0"/>
                <a:ea typeface="Calibri" pitchFamily="34" charset="0"/>
                <a:cs typeface="Calibri" pitchFamily="34" charset="0"/>
              </a:rPr>
              <a:t>Nyiranshuti</a:t>
            </a:r>
            <a:r>
              <a:rPr lang="en-AU" altLang="en-US" sz="3600" dirty="0" smtClean="0">
                <a:solidFill>
                  <a:srgbClr val="000066"/>
                </a:solidFill>
                <a:latin typeface="Calibri" pitchFamily="34" charset="0"/>
                <a:ea typeface="Calibri" pitchFamily="34" charset="0"/>
                <a:cs typeface="Calibri" pitchFamily="34" charset="0"/>
              </a:rPr>
              <a:t>, Christian </a:t>
            </a:r>
            <a:r>
              <a:rPr lang="en-AU" altLang="en-US" sz="3600" dirty="0" err="1" smtClean="0">
                <a:solidFill>
                  <a:srgbClr val="000066"/>
                </a:solidFill>
                <a:latin typeface="Calibri" pitchFamily="34" charset="0"/>
                <a:ea typeface="Calibri" pitchFamily="34" charset="0"/>
                <a:cs typeface="Calibri" pitchFamily="34" charset="0"/>
              </a:rPr>
              <a:t>Tooley</a:t>
            </a:r>
            <a:endParaRPr lang="en-AU" altLang="en-US" sz="3600" dirty="0" smtClean="0">
              <a:solidFill>
                <a:srgbClr val="000066"/>
              </a:solidFill>
              <a:latin typeface="Calibri" pitchFamily="34" charset="0"/>
              <a:ea typeface="Calibri" pitchFamily="34" charset="0"/>
              <a:cs typeface="Calibri" pitchFamily="34" charset="0"/>
            </a:endParaRPr>
          </a:p>
          <a:p>
            <a:pPr algn="ctr"/>
            <a:r>
              <a:rPr lang="en-AU" altLang="en-US" sz="3600" dirty="0" smtClean="0">
                <a:solidFill>
                  <a:srgbClr val="000066"/>
                </a:solidFill>
                <a:latin typeface="Calibri" pitchFamily="34" charset="0"/>
                <a:ea typeface="Calibri" pitchFamily="34" charset="0"/>
                <a:cs typeface="Calibri" pitchFamily="34" charset="0"/>
              </a:rPr>
              <a:t>cjw82@wildcats.unh.edu</a:t>
            </a:r>
            <a:r>
              <a:rPr lang="en-AU" altLang="en-US" sz="3600" dirty="0">
                <a:solidFill>
                  <a:srgbClr val="000066"/>
                </a:solidFill>
                <a:latin typeface="Calibri" pitchFamily="34" charset="0"/>
                <a:ea typeface="Calibri" pitchFamily="34" charset="0"/>
                <a:cs typeface="Calibri" pitchFamily="34" charset="0"/>
              </a:rPr>
              <a:t>; Parsons Hall, 23 Academic Way, Durham NH 03824</a:t>
            </a:r>
            <a:endParaRPr lang="en-US" altLang="en-US" sz="3600" dirty="0">
              <a:solidFill>
                <a:srgbClr val="000066"/>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304800" y="4191000"/>
            <a:ext cx="17454563" cy="6308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Cancer in Humans</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2800" dirty="0" smtClean="0">
                <a:solidFill>
                  <a:schemeClr val="tx1"/>
                </a:solidFill>
                <a:latin typeface="Calibri" pitchFamily="34" charset="0"/>
                <a:ea typeface="Calibri" pitchFamily="34" charset="0"/>
                <a:cs typeface="Calibri" pitchFamily="34" charset="0"/>
              </a:rPr>
              <a:t>	New Hampshire ranked in the top twelve states by incident rate cancer rates among all types falling in the range of </a:t>
            </a:r>
            <a:r>
              <a:rPr lang="en-US" sz="2800" dirty="0" smtClean="0">
                <a:solidFill>
                  <a:schemeClr val="tx1"/>
                </a:solidFill>
                <a:latin typeface="Calibri" pitchFamily="34" charset="0"/>
              </a:rPr>
              <a:t>467.8 to 510.7 </a:t>
            </a:r>
            <a:r>
              <a:rPr lang="en-US" altLang="en-US" sz="2800" dirty="0" smtClean="0">
                <a:solidFill>
                  <a:schemeClr val="tx1"/>
                </a:solidFill>
                <a:latin typeface="Calibri" pitchFamily="34" charset="0"/>
                <a:ea typeface="Calibri" pitchFamily="34" charset="0"/>
                <a:cs typeface="Calibri" pitchFamily="34" charset="0"/>
              </a:rPr>
              <a:t>per 100,000 from 1999-2010</a:t>
            </a:r>
            <a:r>
              <a:rPr lang="en-US" altLang="en-US" sz="2800" baseline="30000" dirty="0" smtClean="0">
                <a:solidFill>
                  <a:schemeClr val="tx1"/>
                </a:solidFill>
                <a:latin typeface="Calibri" pitchFamily="34" charset="0"/>
                <a:ea typeface="Calibri" pitchFamily="34" charset="0"/>
                <a:cs typeface="Calibri" pitchFamily="34" charset="0"/>
              </a:rPr>
              <a:t>1</a:t>
            </a:r>
            <a:r>
              <a:rPr lang="en-US" altLang="en-US" sz="2800" dirty="0" smtClean="0">
                <a:solidFill>
                  <a:schemeClr val="tx1"/>
                </a:solidFill>
                <a:latin typeface="Calibri" pitchFamily="34" charset="0"/>
                <a:ea typeface="Calibri" pitchFamily="34" charset="0"/>
                <a:cs typeface="Calibri" pitchFamily="34" charset="0"/>
              </a:rPr>
              <a:t>. Cancer is clearly a problem that everyone would like to completely  rid  the world of, but science has only come so far. The problem with cancer cells is that it is basically a group of cells that have lost their ability to die like normal cells resulting in unchecked growths. The best medicines humans have to combat cancer are drugs that enter cells and trigger something called programmed cell death (PCD).</a:t>
            </a:r>
          </a:p>
          <a:p>
            <a:pPr>
              <a:spcBef>
                <a:spcPct val="25000"/>
              </a:spcBef>
            </a:pPr>
            <a:r>
              <a:rPr lang="en-US" altLang="en-US" sz="2800" dirty="0" smtClean="0">
                <a:solidFill>
                  <a:schemeClr val="tx1"/>
                </a:solidFill>
                <a:latin typeface="Calibri" pitchFamily="34" charset="0"/>
                <a:ea typeface="Calibri" pitchFamily="34" charset="0"/>
                <a:cs typeface="Calibri" pitchFamily="34" charset="0"/>
              </a:rPr>
              <a:t>	 In PCD pathway triggered by copper complexes known as </a:t>
            </a:r>
            <a:r>
              <a:rPr lang="en-US" sz="2800" dirty="0" err="1" smtClean="0">
                <a:solidFill>
                  <a:schemeClr val="tx1"/>
                </a:solidFill>
                <a:latin typeface="Calibri" pitchFamily="34" charset="0"/>
              </a:rPr>
              <a:t>paraptosis</a:t>
            </a:r>
            <a:r>
              <a:rPr lang="en-US" sz="2800" dirty="0" smtClean="0">
                <a:solidFill>
                  <a:schemeClr val="tx1"/>
                </a:solidFill>
                <a:latin typeface="Calibri" pitchFamily="34" charset="0"/>
              </a:rPr>
              <a:t>, where vacuoles form in the cytoplasm along with mitochondria swelling causing the cell to loose vitality.  </a:t>
            </a:r>
            <a:r>
              <a:rPr lang="en-US" sz="2800" dirty="0" err="1" smtClean="0">
                <a:solidFill>
                  <a:schemeClr val="tx1"/>
                </a:solidFill>
                <a:latin typeface="Calibri" pitchFamily="34" charset="0"/>
              </a:rPr>
              <a:t>Paraptosis</a:t>
            </a:r>
            <a:r>
              <a:rPr lang="en-US" sz="2800" dirty="0" smtClean="0">
                <a:solidFill>
                  <a:schemeClr val="tx1"/>
                </a:solidFill>
                <a:latin typeface="Calibri" pitchFamily="34" charset="0"/>
              </a:rPr>
              <a:t> does not posses DNA and nucleus fragmentation like the more commonly found response </a:t>
            </a:r>
            <a:r>
              <a:rPr lang="en-US" sz="2800" dirty="0" err="1" smtClean="0">
                <a:solidFill>
                  <a:schemeClr val="tx1"/>
                </a:solidFill>
                <a:latin typeface="Calibri" pitchFamily="34" charset="0"/>
              </a:rPr>
              <a:t>apartosis</a:t>
            </a:r>
            <a:r>
              <a:rPr lang="en-US" sz="2800" dirty="0" smtClean="0">
                <a:solidFill>
                  <a:schemeClr val="tx1"/>
                </a:solidFill>
                <a:latin typeface="Calibri" pitchFamily="34" charset="0"/>
              </a:rPr>
              <a:t>, triggered by most anti-cancer drugs regiments</a:t>
            </a:r>
            <a:r>
              <a:rPr lang="en-US" sz="2800" baseline="30000" dirty="0" smtClean="0">
                <a:solidFill>
                  <a:schemeClr val="tx1"/>
                </a:solidFill>
                <a:latin typeface="Calibri" pitchFamily="34" charset="0"/>
              </a:rPr>
              <a:t>2</a:t>
            </a:r>
            <a:r>
              <a:rPr lang="en-US" sz="2800" dirty="0" smtClean="0">
                <a:solidFill>
                  <a:schemeClr val="tx1"/>
                </a:solidFill>
                <a:latin typeface="Calibri" pitchFamily="34" charset="0"/>
              </a:rPr>
              <a:t>. Though the actual mechanism of how copper complexes trigger PCD depends on ligand back bones, the easier to under understand and test in a lab in the absence of testable cells is how to make a cell want to uptake a foreign molecule. </a:t>
            </a:r>
            <a:endParaRPr lang="en-US" altLang="en-US" sz="2800" dirty="0">
              <a:solidFill>
                <a:schemeClr val="tx1"/>
              </a:solidFill>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18211800" y="26814434"/>
            <a:ext cx="17573625" cy="2446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References</a:t>
            </a:r>
          </a:p>
          <a:p>
            <a:r>
              <a:rPr lang="en-US" altLang="en-US" sz="1800" dirty="0" smtClean="0">
                <a:solidFill>
                  <a:schemeClr val="tx1"/>
                </a:solidFill>
                <a:latin typeface="Calibri" pitchFamily="34" charset="0"/>
                <a:ea typeface="Calibri" pitchFamily="34" charset="0"/>
                <a:cs typeface="Calibri" pitchFamily="34" charset="0"/>
              </a:rPr>
              <a:t>1. </a:t>
            </a:r>
            <a:r>
              <a:rPr lang="en-US" sz="1800" dirty="0" smtClean="0">
                <a:solidFill>
                  <a:schemeClr val="tx1"/>
                </a:solidFill>
                <a:latin typeface="Calibri" pitchFamily="34" charset="0"/>
              </a:rPr>
              <a:t> U.S. Cancer Statistics Working Group. United States Cancer Statistics: 1999–2010 Incidence and Mortality Web-based Report. Atlanta (GA): Department of Health and Human Services, Centers for Disease Control and Prevention, and National Cancer Institute; 2013. Available At: www.cdc.gov/uscs.</a:t>
            </a:r>
          </a:p>
          <a:p>
            <a:r>
              <a:rPr lang="en-US" sz="1800" dirty="0" smtClean="0">
                <a:solidFill>
                  <a:schemeClr val="tx1"/>
                </a:solidFill>
                <a:latin typeface="Calibri" pitchFamily="34" charset="0"/>
              </a:rPr>
              <a:t>2. </a:t>
            </a:r>
            <a:r>
              <a:rPr lang="en-US" sz="1800" dirty="0" err="1" smtClean="0">
                <a:solidFill>
                  <a:schemeClr val="tx1"/>
                </a:solidFill>
                <a:latin typeface="Calibri" pitchFamily="34" charset="0"/>
              </a:rPr>
              <a:t>Tardito</a:t>
            </a:r>
            <a:r>
              <a:rPr lang="en-US" sz="1800" dirty="0" smtClean="0">
                <a:solidFill>
                  <a:schemeClr val="tx1"/>
                </a:solidFill>
                <a:latin typeface="Calibri" pitchFamily="34" charset="0"/>
              </a:rPr>
              <a:t>, </a:t>
            </a:r>
            <a:r>
              <a:rPr lang="en-US" sz="1800" dirty="0" err="1" smtClean="0">
                <a:solidFill>
                  <a:schemeClr val="tx1"/>
                </a:solidFill>
                <a:latin typeface="Calibri" pitchFamily="34" charset="0"/>
              </a:rPr>
              <a:t>Saverio</a:t>
            </a:r>
            <a:r>
              <a:rPr lang="en-US" sz="1800" dirty="0" smtClean="0">
                <a:solidFill>
                  <a:schemeClr val="tx1"/>
                </a:solidFill>
                <a:latin typeface="Calibri" pitchFamily="34" charset="0"/>
              </a:rPr>
              <a:t>, Irene </a:t>
            </a:r>
            <a:r>
              <a:rPr lang="en-US" sz="1800" dirty="0" err="1" smtClean="0">
                <a:solidFill>
                  <a:schemeClr val="tx1"/>
                </a:solidFill>
                <a:latin typeface="Calibri" pitchFamily="34" charset="0"/>
              </a:rPr>
              <a:t>Bassanetti</a:t>
            </a:r>
            <a:r>
              <a:rPr lang="en-US" sz="1800" dirty="0" smtClean="0">
                <a:solidFill>
                  <a:schemeClr val="tx1"/>
                </a:solidFill>
                <a:latin typeface="Calibri" pitchFamily="34" charset="0"/>
              </a:rPr>
              <a:t>, </a:t>
            </a:r>
            <a:r>
              <a:rPr lang="en-US" sz="1800" dirty="0" err="1" smtClean="0">
                <a:solidFill>
                  <a:schemeClr val="tx1"/>
                </a:solidFill>
                <a:latin typeface="Calibri" pitchFamily="34" charset="0"/>
              </a:rPr>
              <a:t>Chiara</a:t>
            </a:r>
            <a:r>
              <a:rPr lang="en-US" sz="1800" dirty="0" smtClean="0">
                <a:solidFill>
                  <a:schemeClr val="tx1"/>
                </a:solidFill>
                <a:latin typeface="Calibri" pitchFamily="34" charset="0"/>
              </a:rPr>
              <a:t> </a:t>
            </a:r>
            <a:r>
              <a:rPr lang="en-US" sz="1800" dirty="0" err="1" smtClean="0">
                <a:solidFill>
                  <a:schemeClr val="tx1"/>
                </a:solidFill>
                <a:latin typeface="Calibri" pitchFamily="34" charset="0"/>
              </a:rPr>
              <a:t>Bignardi</a:t>
            </a:r>
            <a:r>
              <a:rPr lang="en-US" sz="1800" dirty="0" smtClean="0">
                <a:solidFill>
                  <a:schemeClr val="tx1"/>
                </a:solidFill>
                <a:latin typeface="Calibri" pitchFamily="34" charset="0"/>
              </a:rPr>
              <a:t>, Lisa </a:t>
            </a:r>
            <a:r>
              <a:rPr lang="en-US" sz="1800" dirty="0" err="1" smtClean="0">
                <a:solidFill>
                  <a:schemeClr val="tx1"/>
                </a:solidFill>
                <a:latin typeface="Calibri" pitchFamily="34" charset="0"/>
              </a:rPr>
              <a:t>Elviri</a:t>
            </a:r>
            <a:r>
              <a:rPr lang="en-US" sz="1800" dirty="0" smtClean="0">
                <a:solidFill>
                  <a:schemeClr val="tx1"/>
                </a:solidFill>
                <a:latin typeface="Calibri" pitchFamily="34" charset="0"/>
              </a:rPr>
              <a:t>, </a:t>
            </a:r>
            <a:r>
              <a:rPr lang="en-US" sz="1800" dirty="0" err="1" smtClean="0">
                <a:solidFill>
                  <a:schemeClr val="tx1"/>
                </a:solidFill>
                <a:latin typeface="Calibri" pitchFamily="34" charset="0"/>
              </a:rPr>
              <a:t>Matteo</a:t>
            </a:r>
            <a:r>
              <a:rPr lang="en-US" sz="1800" dirty="0" smtClean="0">
                <a:solidFill>
                  <a:schemeClr val="tx1"/>
                </a:solidFill>
                <a:latin typeface="Calibri" pitchFamily="34" charset="0"/>
              </a:rPr>
              <a:t> </a:t>
            </a:r>
            <a:r>
              <a:rPr lang="en-US" sz="1800" dirty="0" err="1" smtClean="0">
                <a:solidFill>
                  <a:schemeClr val="tx1"/>
                </a:solidFill>
                <a:latin typeface="Calibri" pitchFamily="34" charset="0"/>
              </a:rPr>
              <a:t>Tegoni</a:t>
            </a:r>
            <a:r>
              <a:rPr lang="en-US" sz="1800" dirty="0" smtClean="0">
                <a:solidFill>
                  <a:schemeClr val="tx1"/>
                </a:solidFill>
                <a:latin typeface="Calibri" pitchFamily="34" charset="0"/>
              </a:rPr>
              <a:t>, Claudio </a:t>
            </a:r>
            <a:r>
              <a:rPr lang="en-US" sz="1800" dirty="0" err="1" smtClean="0">
                <a:solidFill>
                  <a:schemeClr val="tx1"/>
                </a:solidFill>
                <a:latin typeface="Calibri" pitchFamily="34" charset="0"/>
              </a:rPr>
              <a:t>Mucchino</a:t>
            </a:r>
            <a:r>
              <a:rPr lang="en-US" sz="1800" dirty="0" smtClean="0">
                <a:solidFill>
                  <a:schemeClr val="tx1"/>
                </a:solidFill>
                <a:latin typeface="Calibri" pitchFamily="34" charset="0"/>
              </a:rPr>
              <a:t>, </a:t>
            </a:r>
            <a:r>
              <a:rPr lang="en-US" sz="1800" dirty="0" err="1" smtClean="0">
                <a:solidFill>
                  <a:schemeClr val="tx1"/>
                </a:solidFill>
                <a:latin typeface="Calibri" pitchFamily="34" charset="0"/>
              </a:rPr>
              <a:t>Ovidio</a:t>
            </a:r>
            <a:r>
              <a:rPr lang="en-US" sz="1800" dirty="0" smtClean="0">
                <a:solidFill>
                  <a:schemeClr val="tx1"/>
                </a:solidFill>
                <a:latin typeface="Calibri" pitchFamily="34" charset="0"/>
              </a:rPr>
              <a:t> </a:t>
            </a:r>
            <a:r>
              <a:rPr lang="en-US" sz="1800" dirty="0" err="1" smtClean="0">
                <a:solidFill>
                  <a:schemeClr val="tx1"/>
                </a:solidFill>
                <a:latin typeface="Calibri" pitchFamily="34" charset="0"/>
              </a:rPr>
              <a:t>Bussolati</a:t>
            </a:r>
            <a:r>
              <a:rPr lang="en-US" sz="1800" dirty="0" smtClean="0">
                <a:solidFill>
                  <a:schemeClr val="tx1"/>
                </a:solidFill>
                <a:latin typeface="Calibri" pitchFamily="34" charset="0"/>
              </a:rPr>
              <a:t>, </a:t>
            </a:r>
            <a:r>
              <a:rPr lang="en-US" sz="1800" dirty="0" err="1" smtClean="0">
                <a:solidFill>
                  <a:schemeClr val="tx1"/>
                </a:solidFill>
                <a:latin typeface="Calibri" pitchFamily="34" charset="0"/>
              </a:rPr>
              <a:t>Renata</a:t>
            </a:r>
            <a:r>
              <a:rPr lang="en-US" sz="1800" dirty="0" smtClean="0">
                <a:solidFill>
                  <a:schemeClr val="tx1"/>
                </a:solidFill>
                <a:latin typeface="Calibri" pitchFamily="34" charset="0"/>
              </a:rPr>
              <a:t> </a:t>
            </a:r>
            <a:r>
              <a:rPr lang="en-US" sz="1800" dirty="0" err="1" smtClean="0">
                <a:solidFill>
                  <a:schemeClr val="tx1"/>
                </a:solidFill>
                <a:latin typeface="Calibri" pitchFamily="34" charset="0"/>
              </a:rPr>
              <a:t>Franchi-Gazzola</a:t>
            </a:r>
            <a:r>
              <a:rPr lang="en-US" sz="1800" dirty="0" smtClean="0">
                <a:solidFill>
                  <a:schemeClr val="tx1"/>
                </a:solidFill>
                <a:latin typeface="Calibri" pitchFamily="34" charset="0"/>
              </a:rPr>
              <a:t>, and </a:t>
            </a:r>
            <a:r>
              <a:rPr lang="en-US" sz="1800" dirty="0" err="1" smtClean="0">
                <a:solidFill>
                  <a:schemeClr val="tx1"/>
                </a:solidFill>
                <a:latin typeface="Calibri" pitchFamily="34" charset="0"/>
              </a:rPr>
              <a:t>Luciano</a:t>
            </a:r>
            <a:r>
              <a:rPr lang="en-US" sz="1800" dirty="0" smtClean="0">
                <a:solidFill>
                  <a:schemeClr val="tx1"/>
                </a:solidFill>
                <a:latin typeface="Calibri" pitchFamily="34" charset="0"/>
              </a:rPr>
              <a:t> </a:t>
            </a:r>
            <a:r>
              <a:rPr lang="en-US" sz="1800" dirty="0" err="1" smtClean="0">
                <a:solidFill>
                  <a:schemeClr val="tx1"/>
                </a:solidFill>
                <a:latin typeface="Calibri" pitchFamily="34" charset="0"/>
              </a:rPr>
              <a:t>Marchiò</a:t>
            </a:r>
            <a:r>
              <a:rPr lang="en-US" sz="1800" dirty="0" smtClean="0">
                <a:solidFill>
                  <a:schemeClr val="tx1"/>
                </a:solidFill>
                <a:latin typeface="Calibri" pitchFamily="34" charset="0"/>
              </a:rPr>
              <a:t>. "Copper Binding Agents Acting as Copper </a:t>
            </a:r>
            <a:r>
              <a:rPr lang="en-US" sz="1800" dirty="0" err="1" smtClean="0">
                <a:solidFill>
                  <a:schemeClr val="tx1"/>
                </a:solidFill>
                <a:latin typeface="Calibri" pitchFamily="34" charset="0"/>
              </a:rPr>
              <a:t>Ionophores</a:t>
            </a:r>
            <a:r>
              <a:rPr lang="en-US" sz="1800" dirty="0" smtClean="0">
                <a:solidFill>
                  <a:schemeClr val="tx1"/>
                </a:solidFill>
                <a:latin typeface="Calibri" pitchFamily="34" charset="0"/>
              </a:rPr>
              <a:t> Lead to </a:t>
            </a:r>
            <a:r>
              <a:rPr lang="en-US" sz="1800" dirty="0" err="1" smtClean="0">
                <a:solidFill>
                  <a:schemeClr val="tx1"/>
                </a:solidFill>
                <a:latin typeface="Calibri" pitchFamily="34" charset="0"/>
              </a:rPr>
              <a:t>Caspase</a:t>
            </a:r>
            <a:r>
              <a:rPr lang="en-US" sz="1800" dirty="0" smtClean="0">
                <a:solidFill>
                  <a:schemeClr val="tx1"/>
                </a:solidFill>
                <a:latin typeface="Calibri" pitchFamily="34" charset="0"/>
              </a:rPr>
              <a:t> Inhibition and </a:t>
            </a:r>
            <a:r>
              <a:rPr lang="en-US" sz="1800" dirty="0" err="1" smtClean="0">
                <a:solidFill>
                  <a:schemeClr val="tx1"/>
                </a:solidFill>
                <a:latin typeface="Calibri" pitchFamily="34" charset="0"/>
              </a:rPr>
              <a:t>Paraptotic</a:t>
            </a:r>
            <a:r>
              <a:rPr lang="en-US" sz="1800" dirty="0" smtClean="0">
                <a:solidFill>
                  <a:schemeClr val="tx1"/>
                </a:solidFill>
                <a:latin typeface="Calibri" pitchFamily="34" charset="0"/>
              </a:rPr>
              <a:t> Cell Death in Human Cancer Cells." </a:t>
            </a:r>
            <a:r>
              <a:rPr lang="en-US" sz="1800" i="1" dirty="0" smtClean="0">
                <a:solidFill>
                  <a:schemeClr val="tx1"/>
                </a:solidFill>
                <a:latin typeface="Calibri" pitchFamily="34" charset="0"/>
              </a:rPr>
              <a:t>Journal of the American Chemical Society</a:t>
            </a:r>
            <a:r>
              <a:rPr lang="en-US" sz="1800" dirty="0" smtClean="0">
                <a:solidFill>
                  <a:schemeClr val="tx1"/>
                </a:solidFill>
                <a:latin typeface="Calibri" pitchFamily="34" charset="0"/>
              </a:rPr>
              <a:t> 133.16 (2011): 6235-242. Print.</a:t>
            </a:r>
            <a:endParaRPr lang="en-US" altLang="en-US" sz="1800" dirty="0">
              <a:solidFill>
                <a:schemeClr val="tx1"/>
              </a:solidFill>
              <a:latin typeface="Calibri" pitchFamily="34" charset="0"/>
              <a:ea typeface="Calibri" pitchFamily="34" charset="0"/>
              <a:cs typeface="Calibri" pitchFamily="34" charset="0"/>
            </a:endParaRPr>
          </a:p>
        </p:txBody>
      </p:sp>
      <p:sp>
        <p:nvSpPr>
          <p:cNvPr id="1041" name="Text Box 304"/>
          <p:cNvSpPr txBox="1">
            <a:spLocks noChangeArrowheads="1"/>
          </p:cNvSpPr>
          <p:nvPr/>
        </p:nvSpPr>
        <p:spPr bwMode="auto">
          <a:xfrm>
            <a:off x="0" y="10210800"/>
            <a:ext cx="17467263" cy="180347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Results and </a:t>
            </a:r>
            <a:r>
              <a:rPr lang="en-US" altLang="en-US" sz="4400" dirty="0" smtClean="0">
                <a:solidFill>
                  <a:srgbClr val="000066"/>
                </a:solidFill>
                <a:latin typeface="Calibri" pitchFamily="34" charset="0"/>
                <a:ea typeface="Calibri" pitchFamily="34" charset="0"/>
                <a:cs typeface="Calibri" pitchFamily="34" charset="0"/>
              </a:rPr>
              <a:t>Discussion</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dirty="0" smtClean="0">
                <a:solidFill>
                  <a:schemeClr val="tx1"/>
                </a:solidFill>
                <a:latin typeface="Calibri" pitchFamily="34" charset="0"/>
                <a:ea typeface="Calibri" pitchFamily="34" charset="0"/>
                <a:cs typeface="Calibri" pitchFamily="34" charset="0"/>
              </a:rPr>
              <a:t>	</a:t>
            </a:r>
            <a:r>
              <a:rPr lang="en-US" altLang="en-US" sz="2800" dirty="0" smtClean="0">
                <a:solidFill>
                  <a:schemeClr val="tx1"/>
                </a:solidFill>
                <a:latin typeface="Calibri" pitchFamily="34" charset="0"/>
                <a:ea typeface="Calibri" pitchFamily="34" charset="0"/>
                <a:cs typeface="Calibri" pitchFamily="34" charset="0"/>
              </a:rPr>
              <a:t>Three copper(II) complexes were attempted to be synthesized. However due to lack of success and time constraints in the organic work up steps only one copper(II) complex was created.</a:t>
            </a:r>
          </a:p>
          <a:p>
            <a:pPr>
              <a:spcBef>
                <a:spcPct val="25000"/>
              </a:spcBef>
            </a:pPr>
            <a:r>
              <a:rPr lang="en-US" altLang="en-US" sz="2800" dirty="0" smtClean="0">
                <a:solidFill>
                  <a:schemeClr val="tx1"/>
                </a:solidFill>
                <a:latin typeface="Calibri" pitchFamily="34" charset="0"/>
                <a:ea typeface="Calibri" pitchFamily="34" charset="0"/>
                <a:cs typeface="Calibri" pitchFamily="34" charset="0"/>
              </a:rPr>
              <a:t>	The only ligand back bone that was </a:t>
            </a:r>
            <a:r>
              <a:rPr lang="en-US" sz="2800" dirty="0" err="1" smtClean="0">
                <a:solidFill>
                  <a:schemeClr val="tx1"/>
                </a:solidFill>
                <a:latin typeface="Calibri" pitchFamily="34" charset="0"/>
              </a:rPr>
              <a:t>Bis</a:t>
            </a:r>
            <a:r>
              <a:rPr lang="en-US" sz="2800" dirty="0" smtClean="0">
                <a:solidFill>
                  <a:schemeClr val="tx1"/>
                </a:solidFill>
                <a:latin typeface="Calibri" pitchFamily="34" charset="0"/>
              </a:rPr>
              <a:t>(1</a:t>
            </a:r>
            <a:r>
              <a:rPr lang="en-US" sz="2800" i="1" dirty="0" smtClean="0">
                <a:solidFill>
                  <a:schemeClr val="tx1"/>
                </a:solidFill>
                <a:latin typeface="Calibri" pitchFamily="34" charset="0"/>
              </a:rPr>
              <a:t>H</a:t>
            </a:r>
            <a:r>
              <a:rPr lang="en-US" sz="2800" dirty="0" smtClean="0">
                <a:solidFill>
                  <a:schemeClr val="tx1"/>
                </a:solidFill>
                <a:latin typeface="Calibri" pitchFamily="34" charset="0"/>
              </a:rPr>
              <a:t>-pyrazol-1-yl)methane </a:t>
            </a:r>
            <a:r>
              <a:rPr lang="en-US" altLang="en-US" sz="2800" dirty="0" smtClean="0">
                <a:solidFill>
                  <a:schemeClr val="tx1"/>
                </a:solidFill>
                <a:latin typeface="Calibri" pitchFamily="34" charset="0"/>
                <a:ea typeface="Calibri" pitchFamily="34" charset="0"/>
                <a:cs typeface="Calibri" pitchFamily="34" charset="0"/>
              </a:rPr>
              <a:t>and was analyzed by proton and carbon NMR. </a:t>
            </a: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r>
              <a:rPr lang="en-US" altLang="en-US" sz="2800" dirty="0" smtClean="0">
                <a:solidFill>
                  <a:schemeClr val="tx1"/>
                </a:solidFill>
                <a:latin typeface="Calibri" pitchFamily="34" charset="0"/>
                <a:ea typeface="Calibri" pitchFamily="34" charset="0"/>
                <a:cs typeface="Calibri" pitchFamily="34" charset="0"/>
              </a:rPr>
              <a:t>Then the ligand –metal complex was analyzed by IR spectroscopy</a:t>
            </a: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r>
              <a:rPr lang="en-US" altLang="en-US" sz="2800" dirty="0" smtClean="0">
                <a:solidFill>
                  <a:schemeClr val="tx1"/>
                </a:solidFill>
                <a:latin typeface="Calibri" pitchFamily="34" charset="0"/>
                <a:ea typeface="Calibri" pitchFamily="34" charset="0"/>
                <a:cs typeface="Calibri" pitchFamily="34" charset="0"/>
              </a:rPr>
              <a:t>The </a:t>
            </a:r>
            <a:r>
              <a:rPr lang="en-US" altLang="en-US" sz="2800" dirty="0" err="1" smtClean="0">
                <a:solidFill>
                  <a:schemeClr val="tx1"/>
                </a:solidFill>
                <a:latin typeface="Calibri" pitchFamily="34" charset="0"/>
                <a:ea typeface="Calibri" pitchFamily="34" charset="0"/>
                <a:cs typeface="Calibri" pitchFamily="34" charset="0"/>
              </a:rPr>
              <a:t>logp</a:t>
            </a:r>
            <a:r>
              <a:rPr lang="en-US" altLang="en-US" sz="2800" dirty="0" smtClean="0">
                <a:solidFill>
                  <a:schemeClr val="tx1"/>
                </a:solidFill>
                <a:latin typeface="Calibri" pitchFamily="34" charset="0"/>
                <a:ea typeface="Calibri" pitchFamily="34" charset="0"/>
                <a:cs typeface="Calibri" pitchFamily="34" charset="0"/>
              </a:rPr>
              <a:t> test, a test to see how willing a molecule will dissolve in  an organic system over a aqueous one, of the complex in both water and 1-octanol lacked definitive peaks against the noise  reported y the Cary 50 UV-Vis spectrometer. Therefore is was impossible to tell concentrations of the molecule in each phase. </a:t>
            </a:r>
          </a:p>
          <a:p>
            <a:pPr>
              <a:spcBef>
                <a:spcPct val="25000"/>
              </a:spcBef>
            </a:pPr>
            <a:r>
              <a:rPr lang="en-US" altLang="en-US" sz="2800" dirty="0">
                <a:solidFill>
                  <a:schemeClr val="tx1"/>
                </a:solidFill>
                <a:latin typeface="Calibri" pitchFamily="34" charset="0"/>
                <a:ea typeface="Calibri" pitchFamily="34" charset="0"/>
                <a:cs typeface="Calibri" pitchFamily="34" charset="0"/>
              </a:rPr>
              <a:t>	</a:t>
            </a:r>
            <a:endParaRPr lang="en-US" altLang="en-US" sz="28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36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3600" dirty="0">
              <a:solidFill>
                <a:schemeClr val="tx1"/>
              </a:solidFill>
              <a:latin typeface="Calibri" pitchFamily="34" charset="0"/>
              <a:ea typeface="Calibri" pitchFamily="34" charset="0"/>
              <a:cs typeface="Calibri" pitchFamily="34" charset="0"/>
            </a:endParaRPr>
          </a:p>
        </p:txBody>
      </p:sp>
      <p:sp>
        <p:nvSpPr>
          <p:cNvPr id="1043" name="Text Box 401"/>
          <p:cNvSpPr txBox="1">
            <a:spLocks noChangeArrowheads="1"/>
          </p:cNvSpPr>
          <p:nvPr/>
        </p:nvSpPr>
        <p:spPr bwMode="auto">
          <a:xfrm>
            <a:off x="18288000" y="22402800"/>
            <a:ext cx="17394237" cy="2753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Conclusions</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2800" dirty="0" smtClean="0">
                <a:solidFill>
                  <a:schemeClr val="tx1"/>
                </a:solidFill>
                <a:latin typeface="Calibri" pitchFamily="34" charset="0"/>
                <a:ea typeface="Calibri" pitchFamily="34" charset="0"/>
                <a:cs typeface="Calibri" pitchFamily="34" charset="0"/>
              </a:rPr>
              <a:t>Making the copper (II) complex on the scale chosen was a major factor in why it did not yield the desired end results of the project. Perhaps future development s in the field of organic synthesis or cancer drug research will allow for purchasing of cheaper organic ligand backbones  will allow for most cost effective larger scales necessary for this projects success. </a:t>
            </a:r>
            <a:endParaRPr lang="en-US" altLang="en-US" sz="3600" dirty="0">
              <a:latin typeface="Calibri" pitchFamily="34" charset="0"/>
              <a:ea typeface="Calibri" pitchFamily="34" charset="0"/>
              <a:cs typeface="Calibri" pitchFamily="34" charset="0"/>
            </a:endParaRPr>
          </a:p>
        </p:txBody>
      </p:sp>
      <p:sp>
        <p:nvSpPr>
          <p:cNvPr id="1044" name="Text Box 402"/>
          <p:cNvSpPr txBox="1">
            <a:spLocks noChangeArrowheads="1"/>
          </p:cNvSpPr>
          <p:nvPr/>
        </p:nvSpPr>
        <p:spPr bwMode="auto">
          <a:xfrm>
            <a:off x="18364200" y="19126200"/>
            <a:ext cx="17454563" cy="3830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Future </a:t>
            </a:r>
            <a:r>
              <a:rPr lang="en-US" altLang="en-US" sz="4400" dirty="0" smtClean="0">
                <a:solidFill>
                  <a:srgbClr val="000066"/>
                </a:solidFill>
                <a:latin typeface="Calibri" pitchFamily="34" charset="0"/>
                <a:ea typeface="Calibri" pitchFamily="34" charset="0"/>
                <a:cs typeface="Calibri" pitchFamily="34" charset="0"/>
              </a:rPr>
              <a:t>Work</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2800" dirty="0" smtClean="0">
                <a:solidFill>
                  <a:schemeClr val="tx1"/>
                </a:solidFill>
                <a:latin typeface="Calibri" pitchFamily="34" charset="0"/>
                <a:ea typeface="Calibri" pitchFamily="34" charset="0"/>
                <a:cs typeface="Calibri" pitchFamily="34" charset="0"/>
              </a:rPr>
              <a:t>Due to time constraints determining Log P of more compounds was not possible. For practical information on better anti-cancer drug design many copper complexes should be synthesized and evaluated. These additional compounds could include the molecules that were unable to be made for this project.  </a:t>
            </a:r>
          </a:p>
          <a:p>
            <a:pPr>
              <a:spcBef>
                <a:spcPct val="25000"/>
              </a:spcBef>
            </a:pPr>
            <a:r>
              <a:rPr lang="en-US" altLang="en-US" sz="2800" dirty="0" smtClean="0">
                <a:solidFill>
                  <a:schemeClr val="tx1"/>
                </a:solidFill>
                <a:latin typeface="Calibri" pitchFamily="34" charset="0"/>
                <a:ea typeface="Calibri" pitchFamily="34" charset="0"/>
                <a:cs typeface="Calibri" pitchFamily="34" charset="0"/>
              </a:rPr>
              <a:t>	The scale on which the reported reactions should be increased so as to be able to properly mass the metal complexes and  the </a:t>
            </a:r>
            <a:r>
              <a:rPr lang="en-US" altLang="en-US" sz="2800" dirty="0" err="1" smtClean="0">
                <a:solidFill>
                  <a:schemeClr val="tx1"/>
                </a:solidFill>
                <a:latin typeface="Calibri" pitchFamily="34" charset="0"/>
                <a:ea typeface="Calibri" pitchFamily="34" charset="0"/>
                <a:cs typeface="Calibri" pitchFamily="34" charset="0"/>
              </a:rPr>
              <a:t>logp</a:t>
            </a:r>
            <a:r>
              <a:rPr lang="en-US" altLang="en-US" sz="2800" dirty="0" smtClean="0">
                <a:solidFill>
                  <a:schemeClr val="tx1"/>
                </a:solidFill>
                <a:latin typeface="Calibri" pitchFamily="34" charset="0"/>
                <a:ea typeface="Calibri" pitchFamily="34" charset="0"/>
                <a:cs typeface="Calibri" pitchFamily="34" charset="0"/>
              </a:rPr>
              <a:t> can be determined quantitatively. </a:t>
            </a:r>
            <a:endParaRPr lang="en-US" altLang="en-US" sz="2800" dirty="0">
              <a:solidFill>
                <a:schemeClr val="tx1"/>
              </a:solidFill>
              <a:latin typeface="Calibri" pitchFamily="34" charset="0"/>
              <a:ea typeface="Calibri" pitchFamily="34" charset="0"/>
              <a:cs typeface="Calibri" pitchFamily="34" charset="0"/>
            </a:endParaRPr>
          </a:p>
          <a:p>
            <a:pPr>
              <a:spcBef>
                <a:spcPct val="25000"/>
              </a:spcBef>
            </a:pPr>
            <a:r>
              <a:rPr lang="en-US" altLang="en-US" sz="2800" dirty="0">
                <a:solidFill>
                  <a:schemeClr val="tx1"/>
                </a:solidFill>
                <a:latin typeface="Calibri" pitchFamily="34" charset="0"/>
                <a:ea typeface="Calibri" pitchFamily="34" charset="0"/>
                <a:cs typeface="Calibri" pitchFamily="34" charset="0"/>
              </a:rPr>
              <a:t>	</a:t>
            </a:r>
            <a:endParaRPr lang="en-US" altLang="en-US" sz="2800" dirty="0">
              <a:latin typeface="Calibri" pitchFamily="34" charset="0"/>
              <a:ea typeface="Calibri" pitchFamily="34" charset="0"/>
              <a:cs typeface="Calibri" pitchFamily="34" charset="0"/>
            </a:endParaRPr>
          </a:p>
        </p:txBody>
      </p:sp>
      <p:sp>
        <p:nvSpPr>
          <p:cNvPr id="1053" name="Text Box 401"/>
          <p:cNvSpPr txBox="1">
            <a:spLocks noChangeArrowheads="1"/>
          </p:cNvSpPr>
          <p:nvPr/>
        </p:nvSpPr>
        <p:spPr bwMode="auto">
          <a:xfrm>
            <a:off x="18211800" y="4572000"/>
            <a:ext cx="17394237" cy="96017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Experimental</a:t>
            </a:r>
            <a:r>
              <a:rPr lang="en-US" altLang="en-US" sz="4400" baseline="30000" dirty="0" smtClean="0">
                <a:solidFill>
                  <a:srgbClr val="000066"/>
                </a:solidFill>
                <a:latin typeface="Calibri" pitchFamily="34" charset="0"/>
                <a:ea typeface="Calibri" pitchFamily="34" charset="0"/>
                <a:cs typeface="Calibri" pitchFamily="34" charset="0"/>
              </a:rPr>
              <a:t>2</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2800" u="sng" dirty="0" smtClean="0">
                <a:solidFill>
                  <a:schemeClr val="tx1"/>
                </a:solidFill>
                <a:latin typeface="Calibri" pitchFamily="34" charset="0"/>
                <a:ea typeface="Calibri" pitchFamily="34" charset="0"/>
                <a:cs typeface="Calibri" pitchFamily="34" charset="0"/>
              </a:rPr>
              <a:t>Organic Synthesis </a:t>
            </a:r>
          </a:p>
          <a:p>
            <a:pPr>
              <a:spcBef>
                <a:spcPct val="25000"/>
              </a:spcBef>
            </a:pPr>
            <a:r>
              <a:rPr lang="en-US" altLang="en-US" sz="2800" b="0" dirty="0" smtClean="0">
                <a:solidFill>
                  <a:schemeClr val="tx1"/>
                </a:solidFill>
                <a:latin typeface="Calibri" pitchFamily="34" charset="0"/>
                <a:ea typeface="Calibri" pitchFamily="34" charset="0"/>
                <a:cs typeface="Calibri" pitchFamily="34" charset="0"/>
              </a:rPr>
              <a:t>	</a:t>
            </a:r>
            <a:r>
              <a:rPr lang="en-US" altLang="en-US" sz="2800" dirty="0" smtClean="0">
                <a:solidFill>
                  <a:schemeClr val="tx1"/>
                </a:solidFill>
                <a:latin typeface="Calibri" pitchFamily="34" charset="0"/>
                <a:ea typeface="Calibri" pitchFamily="34" charset="0"/>
                <a:cs typeface="Calibri" pitchFamily="34" charset="0"/>
              </a:rPr>
              <a:t>First the  organic ligand, </a:t>
            </a:r>
            <a:r>
              <a:rPr lang="en-US" sz="2800" dirty="0" err="1" smtClean="0">
                <a:solidFill>
                  <a:schemeClr val="tx1"/>
                </a:solidFill>
                <a:latin typeface="Calibri" pitchFamily="34" charset="0"/>
              </a:rPr>
              <a:t>Bis</a:t>
            </a:r>
            <a:r>
              <a:rPr lang="en-US" sz="2800" dirty="0" smtClean="0">
                <a:solidFill>
                  <a:schemeClr val="tx1"/>
                </a:solidFill>
                <a:latin typeface="Calibri" pitchFamily="34" charset="0"/>
              </a:rPr>
              <a:t>(1</a:t>
            </a:r>
            <a:r>
              <a:rPr lang="en-US" sz="2800" i="1" dirty="0" smtClean="0">
                <a:solidFill>
                  <a:schemeClr val="tx1"/>
                </a:solidFill>
                <a:latin typeface="Calibri" pitchFamily="34" charset="0"/>
              </a:rPr>
              <a:t>H</a:t>
            </a:r>
            <a:r>
              <a:rPr lang="en-US" sz="2800" dirty="0" smtClean="0">
                <a:solidFill>
                  <a:schemeClr val="tx1"/>
                </a:solidFill>
                <a:latin typeface="Calibri" pitchFamily="34" charset="0"/>
              </a:rPr>
              <a:t>-pyrazol-1-yl)methane,</a:t>
            </a:r>
            <a:r>
              <a:rPr lang="en-US" altLang="en-US" sz="2800" dirty="0" smtClean="0">
                <a:solidFill>
                  <a:schemeClr val="tx1"/>
                </a:solidFill>
                <a:latin typeface="Calibri" pitchFamily="34" charset="0"/>
                <a:ea typeface="Calibri" pitchFamily="34" charset="0"/>
                <a:cs typeface="Calibri" pitchFamily="34" charset="0"/>
              </a:rPr>
              <a:t> was synthesized  from </a:t>
            </a:r>
            <a:r>
              <a:rPr lang="en-US" altLang="en-US" sz="2800" dirty="0" err="1" smtClean="0">
                <a:solidFill>
                  <a:schemeClr val="tx1"/>
                </a:solidFill>
                <a:latin typeface="Calibri" pitchFamily="34" charset="0"/>
                <a:ea typeface="Calibri" pitchFamily="34" charset="0"/>
                <a:cs typeface="Calibri" pitchFamily="34" charset="0"/>
              </a:rPr>
              <a:t>pyrazole</a:t>
            </a:r>
            <a:r>
              <a:rPr lang="en-US" altLang="en-US" sz="2800" dirty="0" smtClean="0">
                <a:solidFill>
                  <a:schemeClr val="tx1"/>
                </a:solidFill>
                <a:latin typeface="Calibri" pitchFamily="34" charset="0"/>
                <a:ea typeface="Calibri" pitchFamily="34" charset="0"/>
                <a:cs typeface="Calibri" pitchFamily="34" charset="0"/>
              </a:rPr>
              <a:t> dissolved in CH</a:t>
            </a:r>
            <a:r>
              <a:rPr lang="en-US" altLang="en-US" sz="2800" baseline="-25000" dirty="0" smtClean="0">
                <a:solidFill>
                  <a:schemeClr val="tx1"/>
                </a:solidFill>
                <a:latin typeface="Calibri" pitchFamily="34" charset="0"/>
                <a:ea typeface="Calibri" pitchFamily="34" charset="0"/>
                <a:cs typeface="Calibri" pitchFamily="34" charset="0"/>
              </a:rPr>
              <a:t>2</a:t>
            </a:r>
            <a:r>
              <a:rPr lang="en-US" altLang="en-US" sz="2800" dirty="0" smtClean="0">
                <a:solidFill>
                  <a:schemeClr val="tx1"/>
                </a:solidFill>
                <a:latin typeface="Calibri" pitchFamily="34" charset="0"/>
                <a:ea typeface="Calibri" pitchFamily="34" charset="0"/>
                <a:cs typeface="Calibri" pitchFamily="34" charset="0"/>
              </a:rPr>
              <a:t>Cl</a:t>
            </a:r>
            <a:r>
              <a:rPr lang="en-US" altLang="en-US" sz="2800" baseline="-25000" dirty="0" smtClean="0">
                <a:solidFill>
                  <a:schemeClr val="tx1"/>
                </a:solidFill>
                <a:latin typeface="Calibri" pitchFamily="34" charset="0"/>
                <a:ea typeface="Calibri" pitchFamily="34" charset="0"/>
                <a:cs typeface="Calibri" pitchFamily="34" charset="0"/>
              </a:rPr>
              <a:t>2</a:t>
            </a:r>
            <a:r>
              <a:rPr lang="en-US" altLang="en-US" sz="2800" dirty="0" smtClean="0">
                <a:solidFill>
                  <a:schemeClr val="tx1"/>
                </a:solidFill>
                <a:latin typeface="Calibri" pitchFamily="34" charset="0"/>
                <a:ea typeface="Calibri" pitchFamily="34" charset="0"/>
                <a:cs typeface="Calibri" pitchFamily="34" charset="0"/>
              </a:rPr>
              <a:t> and added to a 12.5M solution of NaOH in water and brought to reflux overnight. The organic phase was separated from the aqueous and the aqueous was washed with diethyl ether. All the organic phases were combined and removed by rotation evaporation in a warm water bath. </a:t>
            </a:r>
          </a:p>
          <a:p>
            <a:pPr>
              <a:spcBef>
                <a:spcPct val="25000"/>
              </a:spcBef>
            </a:pPr>
            <a:r>
              <a:rPr lang="en-US" altLang="en-US" sz="2800" u="sng" dirty="0" smtClean="0">
                <a:solidFill>
                  <a:schemeClr val="tx1"/>
                </a:solidFill>
                <a:latin typeface="Calibri" pitchFamily="34" charset="0"/>
                <a:ea typeface="Calibri" pitchFamily="34" charset="0"/>
                <a:cs typeface="Calibri" pitchFamily="34" charset="0"/>
              </a:rPr>
              <a:t>Adding Cu(II) to the ligand:</a:t>
            </a:r>
          </a:p>
          <a:p>
            <a:pPr>
              <a:spcBef>
                <a:spcPct val="25000"/>
              </a:spcBef>
            </a:pPr>
            <a:r>
              <a:rPr lang="en-US" altLang="en-US" sz="2800" dirty="0" smtClean="0">
                <a:solidFill>
                  <a:schemeClr val="tx1"/>
                </a:solidFill>
                <a:latin typeface="Calibri" pitchFamily="34" charset="0"/>
                <a:ea typeface="Calibri" pitchFamily="34" charset="0"/>
                <a:cs typeface="Calibri" pitchFamily="34" charset="0"/>
              </a:rPr>
              <a:t>	This reaction was carried out in a </a:t>
            </a:r>
            <a:r>
              <a:rPr lang="en-US" altLang="en-US" sz="2800" dirty="0" smtClean="0">
                <a:solidFill>
                  <a:schemeClr val="tx1"/>
                </a:solidFill>
                <a:latin typeface="Calibri" pitchFamily="34" charset="0"/>
              </a:rPr>
              <a:t>s</a:t>
            </a:r>
            <a:r>
              <a:rPr lang="en-US" sz="2800" dirty="0" smtClean="0">
                <a:solidFill>
                  <a:schemeClr val="tx1"/>
                </a:solidFill>
                <a:latin typeface="Calibri" pitchFamily="34" charset="0"/>
              </a:rPr>
              <a:t>cintillation </a:t>
            </a:r>
            <a:r>
              <a:rPr lang="en-US" altLang="en-US" sz="2800" dirty="0" smtClean="0">
                <a:solidFill>
                  <a:schemeClr val="tx1"/>
                </a:solidFill>
                <a:latin typeface="Calibri" pitchFamily="34" charset="0"/>
                <a:ea typeface="Calibri" pitchFamily="34" charset="0"/>
                <a:cs typeface="Calibri" pitchFamily="34" charset="0"/>
              </a:rPr>
              <a:t>vial. CuCl</a:t>
            </a:r>
            <a:r>
              <a:rPr lang="en-US" altLang="en-US" sz="2800" baseline="-25000" dirty="0" smtClean="0">
                <a:solidFill>
                  <a:schemeClr val="tx1"/>
                </a:solidFill>
                <a:latin typeface="Calibri" pitchFamily="34" charset="0"/>
                <a:ea typeface="Calibri" pitchFamily="34" charset="0"/>
                <a:cs typeface="Calibri" pitchFamily="34" charset="0"/>
              </a:rPr>
              <a:t>2</a:t>
            </a:r>
            <a:r>
              <a:rPr lang="en-US" altLang="en-US" sz="2800" dirty="0" smtClean="0">
                <a:solidFill>
                  <a:schemeClr val="tx1"/>
                </a:solidFill>
                <a:latin typeface="Calibri" pitchFamily="34" charset="0"/>
                <a:ea typeface="Calibri" pitchFamily="34" charset="0"/>
                <a:cs typeface="Calibri" pitchFamily="34" charset="0"/>
              </a:rPr>
              <a:t> was dissolved in 5mL of methanol and mg of the ligand was dissolved in methanol and the two solutions were mixed and the light green precipitate was collected on vacuum filtration. For x-ray crystallography analysis the solid collected was dissolved in  the minimum amount of methanol and allowed a slow crystallization by methanol gas diffusion into an ether bath for a week. </a:t>
            </a:r>
          </a:p>
          <a:p>
            <a:pPr>
              <a:spcBef>
                <a:spcPct val="25000"/>
              </a:spcBef>
            </a:pPr>
            <a:r>
              <a:rPr lang="en-US" altLang="en-US" sz="2800" u="sng" dirty="0" smtClean="0">
                <a:solidFill>
                  <a:schemeClr val="tx1"/>
                </a:solidFill>
                <a:latin typeface="Calibri" pitchFamily="34" charset="0"/>
                <a:ea typeface="Calibri" pitchFamily="34" charset="0"/>
                <a:cs typeface="Calibri" pitchFamily="34" charset="0"/>
              </a:rPr>
              <a:t>Log P determination</a:t>
            </a:r>
          </a:p>
          <a:p>
            <a:pPr>
              <a:spcBef>
                <a:spcPct val="25000"/>
              </a:spcBef>
            </a:pPr>
            <a:r>
              <a:rPr lang="en-US" altLang="en-US" sz="2800" dirty="0" smtClean="0">
                <a:solidFill>
                  <a:schemeClr val="tx1"/>
                </a:solidFill>
                <a:latin typeface="Calibri" pitchFamily="34" charset="0"/>
                <a:ea typeface="Calibri" pitchFamily="34" charset="0"/>
                <a:cs typeface="Calibri" pitchFamily="34" charset="0"/>
              </a:rPr>
              <a:t>	This test though typical for drugs by mixing compounds in 1:1 water-</a:t>
            </a:r>
            <a:r>
              <a:rPr lang="en-US" altLang="en-US" sz="2800" dirty="0" err="1" smtClean="0">
                <a:solidFill>
                  <a:schemeClr val="tx1"/>
                </a:solidFill>
                <a:latin typeface="Calibri" pitchFamily="34" charset="0"/>
                <a:ea typeface="Calibri" pitchFamily="34" charset="0"/>
                <a:cs typeface="Calibri" pitchFamily="34" charset="0"/>
              </a:rPr>
              <a:t>octanol</a:t>
            </a:r>
            <a:r>
              <a:rPr lang="en-US" altLang="en-US" sz="2800" dirty="0" smtClean="0">
                <a:solidFill>
                  <a:schemeClr val="tx1"/>
                </a:solidFill>
                <a:latin typeface="Calibri" pitchFamily="34" charset="0"/>
                <a:ea typeface="Calibri" pitchFamily="34" charset="0"/>
                <a:cs typeface="Calibri" pitchFamily="34" charset="0"/>
              </a:rPr>
              <a:t> solution and determining the fraction present in each by UV-Vis spectroscopy and fairly easy to carry out. Due to small yields of copper(II) complexes however left the issue of how to get a few crystals that were basically stuck inside a </a:t>
            </a:r>
            <a:r>
              <a:rPr lang="en-US" altLang="en-US" sz="2800" dirty="0" smtClean="0">
                <a:solidFill>
                  <a:schemeClr val="tx1"/>
                </a:solidFill>
                <a:latin typeface="Calibri" pitchFamily="34" charset="0"/>
              </a:rPr>
              <a:t>s</a:t>
            </a:r>
            <a:r>
              <a:rPr lang="en-US" sz="2800" dirty="0" smtClean="0">
                <a:solidFill>
                  <a:schemeClr val="tx1"/>
                </a:solidFill>
                <a:latin typeface="Calibri" pitchFamily="34" charset="0"/>
              </a:rPr>
              <a:t>cintillation </a:t>
            </a:r>
            <a:r>
              <a:rPr lang="en-US" altLang="en-US" sz="2800" dirty="0" smtClean="0">
                <a:solidFill>
                  <a:schemeClr val="tx1"/>
                </a:solidFill>
                <a:latin typeface="Calibri" pitchFamily="34" charset="0"/>
                <a:ea typeface="Calibri" pitchFamily="34" charset="0"/>
                <a:cs typeface="Calibri" pitchFamily="34" charset="0"/>
              </a:rPr>
              <a:t>vial . Since the compound showed great solubility in water, 100</a:t>
            </a:r>
            <a:r>
              <a:rPr lang="el-GR" altLang="en-US" sz="2800" dirty="0" smtClean="0">
                <a:solidFill>
                  <a:schemeClr val="tx1"/>
                </a:solidFill>
                <a:latin typeface="Calibri" pitchFamily="34" charset="0"/>
                <a:ea typeface="Calibri" pitchFamily="34" charset="0"/>
                <a:cs typeface="Times New Roman"/>
              </a:rPr>
              <a:t>μ</a:t>
            </a:r>
            <a:r>
              <a:rPr lang="en-US" altLang="en-US" sz="2800" dirty="0" smtClean="0">
                <a:solidFill>
                  <a:schemeClr val="tx1"/>
                </a:solidFill>
                <a:latin typeface="Calibri" pitchFamily="34" charset="0"/>
                <a:ea typeface="Calibri" pitchFamily="34" charset="0"/>
                <a:cs typeface="Times New Roman"/>
              </a:rPr>
              <a:t>l of water was added to the sample and from that solution two 40</a:t>
            </a:r>
            <a:r>
              <a:rPr lang="el-GR" altLang="en-US" sz="2800" dirty="0" smtClean="0">
                <a:solidFill>
                  <a:schemeClr val="tx1"/>
                </a:solidFill>
                <a:latin typeface="Calibri" pitchFamily="34" charset="0"/>
                <a:ea typeface="Calibri" pitchFamily="34" charset="0"/>
                <a:cs typeface="Times New Roman"/>
              </a:rPr>
              <a:t>μ</a:t>
            </a:r>
            <a:r>
              <a:rPr lang="en-US" altLang="en-US" sz="2800" dirty="0" smtClean="0">
                <a:solidFill>
                  <a:schemeClr val="tx1"/>
                </a:solidFill>
                <a:latin typeface="Calibri" pitchFamily="34" charset="0"/>
                <a:ea typeface="Calibri" pitchFamily="34" charset="0"/>
                <a:cs typeface="Times New Roman"/>
              </a:rPr>
              <a:t>l aliquots were added to 3 ml of water and to  3 ml solution of 1-octanol so as for both to contain the same concentration.  Each solution was analyzed by UV-Vis spectroscopy to determine relative concentration. The two solutions were mixed toughly and each layer was analyzed by UV-Vis again to obtain the  new concentrations and then </a:t>
            </a:r>
            <a:r>
              <a:rPr lang="en-US" altLang="en-US" sz="2800" dirty="0" err="1" smtClean="0">
                <a:solidFill>
                  <a:schemeClr val="tx1"/>
                </a:solidFill>
                <a:latin typeface="Calibri" pitchFamily="34" charset="0"/>
                <a:ea typeface="Calibri" pitchFamily="34" charset="0"/>
                <a:cs typeface="Times New Roman"/>
              </a:rPr>
              <a:t>logp</a:t>
            </a:r>
            <a:r>
              <a:rPr lang="en-US" altLang="en-US" sz="2800" dirty="0" smtClean="0">
                <a:solidFill>
                  <a:schemeClr val="tx1"/>
                </a:solidFill>
                <a:latin typeface="Calibri" pitchFamily="34" charset="0"/>
                <a:ea typeface="Calibri" pitchFamily="34" charset="0"/>
                <a:cs typeface="Times New Roman"/>
              </a:rPr>
              <a:t>.</a:t>
            </a:r>
            <a:endParaRPr lang="en-US" altLang="en-US" sz="2800" dirty="0">
              <a:latin typeface="Calibri" pitchFamily="34" charset="0"/>
              <a:ea typeface="Calibri" pitchFamily="34" charset="0"/>
              <a:cs typeface="Calibri" pitchFamily="34" charset="0"/>
            </a:endParaRPr>
          </a:p>
        </p:txBody>
      </p:sp>
      <p:pic>
        <p:nvPicPr>
          <p:cNvPr id="1238" name="Picture 12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0600" y="1028700"/>
            <a:ext cx="2286000" cy="2781300"/>
          </a:xfrm>
          <a:prstGeom prst="rect">
            <a:avLst/>
          </a:prstGeom>
        </p:spPr>
      </p:pic>
      <p:pic>
        <p:nvPicPr>
          <p:cNvPr id="1027" name="Picture 3"/>
          <p:cNvPicPr>
            <a:picLocks noChangeAspect="1" noChangeArrowheads="1"/>
          </p:cNvPicPr>
          <p:nvPr/>
        </p:nvPicPr>
        <p:blipFill>
          <a:blip r:embed="rId4" cstate="print"/>
          <a:srcRect/>
          <a:stretch>
            <a:fillRect/>
          </a:stretch>
        </p:blipFill>
        <p:spPr bwMode="auto">
          <a:xfrm>
            <a:off x="9144000" y="12954000"/>
            <a:ext cx="7086600" cy="6391275"/>
          </a:xfrm>
          <a:prstGeom prst="rect">
            <a:avLst/>
          </a:prstGeom>
          <a:noFill/>
          <a:ln w="9525">
            <a:solidFill>
              <a:schemeClr val="accent1"/>
            </a:solidFill>
            <a:miter lim="800000"/>
            <a:headEnd/>
            <a:tailEnd/>
          </a:ln>
        </p:spPr>
      </p:pic>
      <p:sp>
        <p:nvSpPr>
          <p:cNvPr id="204" name="TextBox 203"/>
          <p:cNvSpPr txBox="1"/>
          <p:nvPr/>
        </p:nvSpPr>
        <p:spPr>
          <a:xfrm>
            <a:off x="1143000" y="19431000"/>
            <a:ext cx="6553200" cy="1077218"/>
          </a:xfrm>
          <a:prstGeom prst="rect">
            <a:avLst/>
          </a:prstGeom>
          <a:noFill/>
        </p:spPr>
        <p:txBody>
          <a:bodyPr wrap="square" rtlCol="0">
            <a:spAutoFit/>
          </a:bodyPr>
          <a:lstStyle/>
          <a:p>
            <a:r>
              <a:rPr lang="en-US" sz="1600" dirty="0" smtClean="0">
                <a:latin typeface="Calibri" pitchFamily="34" charset="0"/>
              </a:rPr>
              <a:t>Figure 1. H</a:t>
            </a:r>
            <a:r>
              <a:rPr lang="en-US" sz="1600" baseline="30000" dirty="0" smtClean="0">
                <a:latin typeface="Calibri" pitchFamily="34" charset="0"/>
              </a:rPr>
              <a:t>1</a:t>
            </a:r>
            <a:r>
              <a:rPr lang="en-US" sz="1600" dirty="0" smtClean="0">
                <a:latin typeface="Calibri" pitchFamily="34" charset="0"/>
              </a:rPr>
              <a:t> NMR: From literature, classifying peak of the product are at 6.26 ppm which indicates the presence of the methylene bridge between the nitrogen’s . Also peaks at 7.65 and 7.56 ppm from the aromatic hydrogens. </a:t>
            </a:r>
            <a:endParaRPr lang="en-US" sz="1600" dirty="0">
              <a:latin typeface="Calibri" pitchFamily="34" charset="0"/>
            </a:endParaRPr>
          </a:p>
        </p:txBody>
      </p:sp>
      <p:graphicFrame>
        <p:nvGraphicFramePr>
          <p:cNvPr id="207" name="Chart 206"/>
          <p:cNvGraphicFramePr/>
          <p:nvPr>
            <p:extLst>
              <p:ext uri="{D42A27DB-BD31-4B8C-83A1-F6EECF244321}">
                <p14:modId xmlns:p14="http://schemas.microsoft.com/office/powerpoint/2010/main" val="2661107927"/>
              </p:ext>
            </p:extLst>
          </p:nvPr>
        </p:nvGraphicFramePr>
        <p:xfrm>
          <a:off x="838200" y="26289000"/>
          <a:ext cx="5486400" cy="2362200"/>
        </p:xfrm>
        <a:graphic>
          <a:graphicData uri="http://schemas.openxmlformats.org/drawingml/2006/chart">
            <c:chart xmlns:c="http://schemas.openxmlformats.org/drawingml/2006/chart" xmlns:r="http://schemas.openxmlformats.org/officeDocument/2006/relationships" r:id="rId5"/>
          </a:graphicData>
        </a:graphic>
      </p:graphicFrame>
      <p:sp>
        <p:nvSpPr>
          <p:cNvPr id="208" name="TextBox 207"/>
          <p:cNvSpPr txBox="1"/>
          <p:nvPr/>
        </p:nvSpPr>
        <p:spPr>
          <a:xfrm>
            <a:off x="7162800" y="23622000"/>
            <a:ext cx="4572000" cy="646331"/>
          </a:xfrm>
          <a:prstGeom prst="rect">
            <a:avLst/>
          </a:prstGeom>
          <a:noFill/>
        </p:spPr>
        <p:txBody>
          <a:bodyPr wrap="square" rtlCol="0">
            <a:spAutoFit/>
          </a:bodyPr>
          <a:lstStyle/>
          <a:p>
            <a:r>
              <a:rPr lang="en-US" sz="1800" dirty="0" smtClean="0"/>
              <a:t>Figure 3. IR spectroscopy of metal-ligand complex.  </a:t>
            </a:r>
            <a:endParaRPr lang="en-US" sz="1800" dirty="0"/>
          </a:p>
        </p:txBody>
      </p:sp>
      <p:sp>
        <p:nvSpPr>
          <p:cNvPr id="209" name="TextBox 208"/>
          <p:cNvSpPr txBox="1"/>
          <p:nvPr/>
        </p:nvSpPr>
        <p:spPr>
          <a:xfrm>
            <a:off x="6248400" y="27813000"/>
            <a:ext cx="3962400" cy="369332"/>
          </a:xfrm>
          <a:prstGeom prst="rect">
            <a:avLst/>
          </a:prstGeom>
          <a:noFill/>
        </p:spPr>
        <p:txBody>
          <a:bodyPr wrap="square" rtlCol="0">
            <a:spAutoFit/>
          </a:bodyPr>
          <a:lstStyle/>
          <a:p>
            <a:endParaRPr lang="en-US" sz="1800" dirty="0"/>
          </a:p>
        </p:txBody>
      </p:sp>
      <p:sp>
        <p:nvSpPr>
          <p:cNvPr id="210" name="TextBox 209"/>
          <p:cNvSpPr txBox="1"/>
          <p:nvPr/>
        </p:nvSpPr>
        <p:spPr>
          <a:xfrm>
            <a:off x="10591800" y="19583400"/>
            <a:ext cx="3886200" cy="369332"/>
          </a:xfrm>
          <a:prstGeom prst="rect">
            <a:avLst/>
          </a:prstGeom>
          <a:noFill/>
        </p:spPr>
        <p:txBody>
          <a:bodyPr wrap="square" rtlCol="0">
            <a:spAutoFit/>
          </a:bodyPr>
          <a:lstStyle/>
          <a:p>
            <a:r>
              <a:rPr lang="en-US" sz="1800" dirty="0" smtClean="0"/>
              <a:t>Figure 2. Carbon NMR in CDCl</a:t>
            </a:r>
            <a:r>
              <a:rPr lang="en-US" sz="1800" baseline="-25000" dirty="0" smtClean="0"/>
              <a:t>3</a:t>
            </a:r>
            <a:endParaRPr lang="en-US" sz="1800" dirty="0"/>
          </a:p>
        </p:txBody>
      </p:sp>
      <p:graphicFrame>
        <p:nvGraphicFramePr>
          <p:cNvPr id="1029" name="Object 5"/>
          <p:cNvGraphicFramePr>
            <a:graphicFrameLocks noChangeAspect="1"/>
          </p:cNvGraphicFramePr>
          <p:nvPr>
            <p:extLst>
              <p:ext uri="{D42A27DB-BD31-4B8C-83A1-F6EECF244321}">
                <p14:modId xmlns:p14="http://schemas.microsoft.com/office/powerpoint/2010/main" val="2759303139"/>
              </p:ext>
            </p:extLst>
          </p:nvPr>
        </p:nvGraphicFramePr>
        <p:xfrm>
          <a:off x="7254081" y="21516377"/>
          <a:ext cx="1778000" cy="1339850"/>
        </p:xfrm>
        <a:graphic>
          <a:graphicData uri="http://schemas.openxmlformats.org/presentationml/2006/ole">
            <mc:AlternateContent xmlns:mc="http://schemas.openxmlformats.org/markup-compatibility/2006">
              <mc:Choice xmlns:v="urn:schemas-microsoft-com:vml" Requires="v">
                <p:oleObj spid="_x0000_s1052" name="CS ChemDraw Drawing" r:id="rId6" imgW="1778360" imgH="1339174" progId="ChemDraw.Document.6.0">
                  <p:embed/>
                </p:oleObj>
              </mc:Choice>
              <mc:Fallback>
                <p:oleObj name="CS ChemDraw Drawing" r:id="rId6" imgW="1778360" imgH="1339174" progId="ChemDraw.Document.6.0">
                  <p:embed/>
                  <p:pic>
                    <p:nvPicPr>
                      <p:cNvPr id="0"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54081" y="21516377"/>
                        <a:ext cx="1778000" cy="1339850"/>
                      </a:xfrm>
                      <a:prstGeom prst="rect">
                        <a:avLst/>
                      </a:prstGeom>
                      <a:solidFill>
                        <a:schemeClr val="bg1"/>
                      </a:solidFill>
                      <a:ln>
                        <a:noFill/>
                      </a:ln>
                      <a:effectLst/>
                    </p:spPr>
                  </p:pic>
                </p:oleObj>
              </mc:Fallback>
            </mc:AlternateContent>
          </a:graphicData>
        </a:graphic>
      </p:graphicFrame>
      <p:graphicFrame>
        <p:nvGraphicFramePr>
          <p:cNvPr id="1030" name="Object 6"/>
          <p:cNvGraphicFramePr>
            <a:graphicFrameLocks noChangeAspect="1"/>
          </p:cNvGraphicFramePr>
          <p:nvPr/>
        </p:nvGraphicFramePr>
        <p:xfrm>
          <a:off x="19735800" y="14935200"/>
          <a:ext cx="8534400" cy="3665556"/>
        </p:xfrm>
        <a:graphic>
          <a:graphicData uri="http://schemas.openxmlformats.org/presentationml/2006/ole">
            <mc:AlternateContent xmlns:mc="http://schemas.openxmlformats.org/markup-compatibility/2006">
              <mc:Choice xmlns:v="urn:schemas-microsoft-com:vml" Requires="v">
                <p:oleObj spid="_x0000_s1053" name="CS ChemDraw Drawing" r:id="rId8" imgW="5656872" imgH="2957479" progId="ChemDraw.Document.6.0">
                  <p:embed/>
                </p:oleObj>
              </mc:Choice>
              <mc:Fallback>
                <p:oleObj name="CS ChemDraw Drawing" r:id="rId8" imgW="5656872" imgH="2957479" progId="ChemDraw.Document.6.0">
                  <p:embed/>
                  <p:pic>
                    <p:nvPicPr>
                      <p:cNvPr id="0"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735800" y="14935200"/>
                        <a:ext cx="8534400" cy="3665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13" name="TextBox 212"/>
          <p:cNvSpPr txBox="1"/>
          <p:nvPr/>
        </p:nvSpPr>
        <p:spPr>
          <a:xfrm>
            <a:off x="28422600" y="18288000"/>
            <a:ext cx="5029200" cy="369332"/>
          </a:xfrm>
          <a:prstGeom prst="rect">
            <a:avLst/>
          </a:prstGeom>
          <a:noFill/>
        </p:spPr>
        <p:txBody>
          <a:bodyPr wrap="square" rtlCol="0">
            <a:spAutoFit/>
          </a:bodyPr>
          <a:lstStyle/>
          <a:p>
            <a:r>
              <a:rPr lang="en-US" sz="1800" dirty="0" smtClean="0">
                <a:latin typeface="Calibri" pitchFamily="34" charset="0"/>
              </a:rPr>
              <a:t>Figure 4. Full reaction scheme </a:t>
            </a:r>
            <a:endParaRPr lang="en-US" sz="1800" dirty="0">
              <a:latin typeface="Calibri" pitchFamily="34" charset="0"/>
            </a:endParaRPr>
          </a:p>
        </p:txBody>
      </p:sp>
      <p:sp>
        <p:nvSpPr>
          <p:cNvPr id="216" name="TextBox 215"/>
          <p:cNvSpPr txBox="1"/>
          <p:nvPr/>
        </p:nvSpPr>
        <p:spPr>
          <a:xfrm>
            <a:off x="2286000" y="15316200"/>
            <a:ext cx="304800" cy="215444"/>
          </a:xfrm>
          <a:prstGeom prst="rect">
            <a:avLst/>
          </a:prstGeom>
          <a:noFill/>
        </p:spPr>
        <p:txBody>
          <a:bodyPr wrap="square" rtlCol="0">
            <a:spAutoFit/>
          </a:bodyPr>
          <a:lstStyle/>
          <a:p>
            <a:r>
              <a:rPr lang="en-US" sz="800" dirty="0" smtClean="0">
                <a:solidFill>
                  <a:schemeClr val="tx1"/>
                </a:solidFill>
                <a:latin typeface="Calibri" pitchFamily="34" charset="0"/>
              </a:rPr>
              <a:t>2</a:t>
            </a:r>
            <a:endParaRPr lang="en-US" sz="800" dirty="0">
              <a:solidFill>
                <a:schemeClr val="tx1"/>
              </a:solidFill>
              <a:latin typeface="Calibri" pitchFamily="34" charset="0"/>
            </a:endParaRPr>
          </a:p>
        </p:txBody>
      </p:sp>
      <p:sp>
        <p:nvSpPr>
          <p:cNvPr id="214" name="TextBox 213"/>
          <p:cNvSpPr txBox="1"/>
          <p:nvPr/>
        </p:nvSpPr>
        <p:spPr>
          <a:xfrm>
            <a:off x="2590800" y="14360766"/>
            <a:ext cx="152400" cy="215444"/>
          </a:xfrm>
          <a:prstGeom prst="rect">
            <a:avLst/>
          </a:prstGeom>
          <a:noFill/>
        </p:spPr>
        <p:txBody>
          <a:bodyPr wrap="square" rtlCol="0">
            <a:spAutoFit/>
          </a:bodyPr>
          <a:lstStyle/>
          <a:p>
            <a:r>
              <a:rPr lang="en-US" sz="800" dirty="0" smtClean="0">
                <a:solidFill>
                  <a:schemeClr val="tx1"/>
                </a:solidFill>
              </a:rPr>
              <a:t>1</a:t>
            </a:r>
            <a:endParaRPr lang="en-US" sz="800" dirty="0">
              <a:solidFill>
                <a:schemeClr val="tx1"/>
              </a:solidFill>
            </a:endParaRPr>
          </a:p>
        </p:txBody>
      </p:sp>
      <p:sp>
        <p:nvSpPr>
          <p:cNvPr id="217" name="TextBox 216"/>
          <p:cNvSpPr txBox="1"/>
          <p:nvPr/>
        </p:nvSpPr>
        <p:spPr>
          <a:xfrm>
            <a:off x="2133600" y="15697200"/>
            <a:ext cx="152400" cy="215444"/>
          </a:xfrm>
          <a:prstGeom prst="rect">
            <a:avLst/>
          </a:prstGeom>
          <a:noFill/>
        </p:spPr>
        <p:txBody>
          <a:bodyPr wrap="square" rtlCol="0">
            <a:spAutoFit/>
          </a:bodyPr>
          <a:lstStyle/>
          <a:p>
            <a:r>
              <a:rPr lang="en-US" sz="800" dirty="0" smtClean="0">
                <a:solidFill>
                  <a:schemeClr val="tx1"/>
                </a:solidFill>
                <a:latin typeface="Calibri" pitchFamily="34" charset="0"/>
              </a:rPr>
              <a:t>3</a:t>
            </a:r>
            <a:endParaRPr lang="en-US" sz="800" dirty="0">
              <a:solidFill>
                <a:schemeClr val="tx1"/>
              </a:solidFill>
              <a:latin typeface="Calibri" pitchFamily="34" charset="0"/>
            </a:endParaRPr>
          </a:p>
        </p:txBody>
      </p:sp>
      <p:sp>
        <p:nvSpPr>
          <p:cNvPr id="218" name="TextBox 217"/>
          <p:cNvSpPr txBox="1"/>
          <p:nvPr/>
        </p:nvSpPr>
        <p:spPr>
          <a:xfrm>
            <a:off x="1752600" y="15544800"/>
            <a:ext cx="152400" cy="215444"/>
          </a:xfrm>
          <a:prstGeom prst="rect">
            <a:avLst/>
          </a:prstGeom>
          <a:noFill/>
        </p:spPr>
        <p:txBody>
          <a:bodyPr wrap="square" rtlCol="0">
            <a:spAutoFit/>
          </a:bodyPr>
          <a:lstStyle/>
          <a:p>
            <a:r>
              <a:rPr lang="en-US" sz="800" dirty="0" smtClean="0">
                <a:solidFill>
                  <a:schemeClr val="tx1"/>
                </a:solidFill>
                <a:latin typeface="Calibri" pitchFamily="34" charset="0"/>
              </a:rPr>
              <a:t>4</a:t>
            </a:r>
            <a:endParaRPr lang="en-US" sz="800" dirty="0">
              <a:solidFill>
                <a:schemeClr val="tx1"/>
              </a:solidFill>
              <a:latin typeface="Calibri" pitchFamily="34" charset="0"/>
            </a:endParaRPr>
          </a:p>
        </p:txBody>
      </p:sp>
      <p:sp>
        <p:nvSpPr>
          <p:cNvPr id="220" name="TextBox 219"/>
          <p:cNvSpPr txBox="1"/>
          <p:nvPr/>
        </p:nvSpPr>
        <p:spPr>
          <a:xfrm>
            <a:off x="3505200" y="15087600"/>
            <a:ext cx="381000" cy="338554"/>
          </a:xfrm>
          <a:prstGeom prst="rect">
            <a:avLst/>
          </a:prstGeom>
          <a:noFill/>
        </p:spPr>
        <p:txBody>
          <a:bodyPr wrap="square" rtlCol="0">
            <a:spAutoFit/>
          </a:bodyPr>
          <a:lstStyle/>
          <a:p>
            <a:r>
              <a:rPr lang="en-US" sz="800" dirty="0" smtClean="0">
                <a:solidFill>
                  <a:schemeClr val="tx1"/>
                </a:solidFill>
              </a:rPr>
              <a:t>2,3,4</a:t>
            </a:r>
            <a:endParaRPr lang="en-US" sz="800" dirty="0">
              <a:solidFill>
                <a:schemeClr val="tx1"/>
              </a:solidFill>
            </a:endParaRPr>
          </a:p>
        </p:txBody>
      </p:sp>
      <p:sp>
        <p:nvSpPr>
          <p:cNvPr id="221" name="TextBox 220"/>
          <p:cNvSpPr txBox="1"/>
          <p:nvPr/>
        </p:nvSpPr>
        <p:spPr>
          <a:xfrm>
            <a:off x="4343400" y="13182600"/>
            <a:ext cx="152400" cy="215444"/>
          </a:xfrm>
          <a:prstGeom prst="rect">
            <a:avLst/>
          </a:prstGeom>
          <a:noFill/>
        </p:spPr>
        <p:txBody>
          <a:bodyPr wrap="square" rtlCol="0">
            <a:spAutoFit/>
          </a:bodyPr>
          <a:lstStyle/>
          <a:p>
            <a:r>
              <a:rPr lang="en-US" sz="800" dirty="0" smtClean="0">
                <a:solidFill>
                  <a:schemeClr val="tx1"/>
                </a:solidFill>
                <a:latin typeface="Calibri" pitchFamily="34" charset="0"/>
              </a:rPr>
              <a:t>1</a:t>
            </a:r>
            <a:endParaRPr lang="en-US" sz="800" dirty="0">
              <a:solidFill>
                <a:schemeClr val="tx1"/>
              </a:solidFill>
              <a:latin typeface="Calibri" pitchFamily="34" charset="0"/>
            </a:endParaRPr>
          </a:p>
        </p:txBody>
      </p:sp>
      <p:sp>
        <p:nvSpPr>
          <p:cNvPr id="222" name="TextBox 221"/>
          <p:cNvSpPr txBox="1"/>
          <p:nvPr/>
        </p:nvSpPr>
        <p:spPr>
          <a:xfrm>
            <a:off x="9906000" y="15773400"/>
            <a:ext cx="45719" cy="215444"/>
          </a:xfrm>
          <a:prstGeom prst="rect">
            <a:avLst/>
          </a:prstGeom>
          <a:noFill/>
        </p:spPr>
        <p:txBody>
          <a:bodyPr wrap="square" rtlCol="0">
            <a:spAutoFit/>
          </a:bodyPr>
          <a:lstStyle/>
          <a:p>
            <a:r>
              <a:rPr lang="en-US" sz="800" dirty="0" smtClean="0">
                <a:solidFill>
                  <a:schemeClr val="tx1"/>
                </a:solidFill>
              </a:rPr>
              <a:t>1</a:t>
            </a:r>
            <a:endParaRPr lang="en-US" sz="800" dirty="0">
              <a:solidFill>
                <a:schemeClr val="tx1"/>
              </a:solidFill>
            </a:endParaRPr>
          </a:p>
        </p:txBody>
      </p:sp>
      <p:sp>
        <p:nvSpPr>
          <p:cNvPr id="223" name="TextBox 222"/>
          <p:cNvSpPr txBox="1"/>
          <p:nvPr/>
        </p:nvSpPr>
        <p:spPr>
          <a:xfrm>
            <a:off x="10134600" y="15849600"/>
            <a:ext cx="152400" cy="215444"/>
          </a:xfrm>
          <a:prstGeom prst="rect">
            <a:avLst/>
          </a:prstGeom>
          <a:noFill/>
        </p:spPr>
        <p:txBody>
          <a:bodyPr wrap="square" rtlCol="0">
            <a:spAutoFit/>
          </a:bodyPr>
          <a:lstStyle/>
          <a:p>
            <a:r>
              <a:rPr lang="en-US" sz="800" dirty="0" smtClean="0">
                <a:solidFill>
                  <a:schemeClr val="tx1"/>
                </a:solidFill>
              </a:rPr>
              <a:t>2</a:t>
            </a:r>
            <a:endParaRPr lang="en-US" sz="800" dirty="0">
              <a:solidFill>
                <a:schemeClr val="tx1"/>
              </a:solidFill>
            </a:endParaRPr>
          </a:p>
        </p:txBody>
      </p:sp>
      <p:sp>
        <p:nvSpPr>
          <p:cNvPr id="224" name="TextBox 223"/>
          <p:cNvSpPr txBox="1"/>
          <p:nvPr/>
        </p:nvSpPr>
        <p:spPr>
          <a:xfrm>
            <a:off x="10210800" y="15468600"/>
            <a:ext cx="152400" cy="215444"/>
          </a:xfrm>
          <a:prstGeom prst="rect">
            <a:avLst/>
          </a:prstGeom>
          <a:noFill/>
        </p:spPr>
        <p:txBody>
          <a:bodyPr wrap="square" rtlCol="0">
            <a:spAutoFit/>
          </a:bodyPr>
          <a:lstStyle/>
          <a:p>
            <a:r>
              <a:rPr lang="en-US" sz="800" dirty="0" smtClean="0">
                <a:solidFill>
                  <a:schemeClr val="tx1"/>
                </a:solidFill>
              </a:rPr>
              <a:t>3</a:t>
            </a:r>
            <a:endParaRPr lang="en-US" sz="800" dirty="0">
              <a:solidFill>
                <a:schemeClr val="tx1"/>
              </a:solidFill>
            </a:endParaRPr>
          </a:p>
        </p:txBody>
      </p:sp>
      <p:sp>
        <p:nvSpPr>
          <p:cNvPr id="225" name="TextBox 224"/>
          <p:cNvSpPr txBox="1"/>
          <p:nvPr/>
        </p:nvSpPr>
        <p:spPr>
          <a:xfrm>
            <a:off x="9677400" y="15087600"/>
            <a:ext cx="152400" cy="215444"/>
          </a:xfrm>
          <a:prstGeom prst="rect">
            <a:avLst/>
          </a:prstGeom>
          <a:noFill/>
        </p:spPr>
        <p:txBody>
          <a:bodyPr wrap="square" rtlCol="0">
            <a:spAutoFit/>
          </a:bodyPr>
          <a:lstStyle/>
          <a:p>
            <a:r>
              <a:rPr lang="en-US" sz="800" dirty="0" smtClean="0">
                <a:solidFill>
                  <a:schemeClr val="tx1"/>
                </a:solidFill>
              </a:rPr>
              <a:t>4</a:t>
            </a:r>
            <a:endParaRPr lang="en-US" sz="800" dirty="0">
              <a:solidFill>
                <a:schemeClr val="tx1"/>
              </a:solidFill>
            </a:endParaRPr>
          </a:p>
        </p:txBody>
      </p:sp>
      <p:sp>
        <p:nvSpPr>
          <p:cNvPr id="226" name="TextBox 225"/>
          <p:cNvSpPr txBox="1"/>
          <p:nvPr/>
        </p:nvSpPr>
        <p:spPr>
          <a:xfrm>
            <a:off x="12649200" y="15316200"/>
            <a:ext cx="152400" cy="215444"/>
          </a:xfrm>
          <a:prstGeom prst="rect">
            <a:avLst/>
          </a:prstGeom>
          <a:noFill/>
        </p:spPr>
        <p:txBody>
          <a:bodyPr wrap="square" rtlCol="0">
            <a:spAutoFit/>
          </a:bodyPr>
          <a:lstStyle/>
          <a:p>
            <a:r>
              <a:rPr lang="en-US" sz="800" dirty="0" smtClean="0">
                <a:solidFill>
                  <a:schemeClr val="tx1"/>
                </a:solidFill>
              </a:rPr>
              <a:t>1</a:t>
            </a:r>
            <a:endParaRPr lang="en-US" sz="800" dirty="0">
              <a:solidFill>
                <a:schemeClr val="tx1"/>
              </a:solidFill>
            </a:endParaRPr>
          </a:p>
        </p:txBody>
      </p:sp>
      <p:sp>
        <p:nvSpPr>
          <p:cNvPr id="227" name="TextBox 226"/>
          <p:cNvSpPr txBox="1"/>
          <p:nvPr/>
        </p:nvSpPr>
        <p:spPr>
          <a:xfrm>
            <a:off x="12039600" y="15773400"/>
            <a:ext cx="228600" cy="215444"/>
          </a:xfrm>
          <a:prstGeom prst="rect">
            <a:avLst/>
          </a:prstGeom>
          <a:noFill/>
        </p:spPr>
        <p:txBody>
          <a:bodyPr wrap="square" rtlCol="0">
            <a:spAutoFit/>
          </a:bodyPr>
          <a:lstStyle/>
          <a:p>
            <a:r>
              <a:rPr lang="en-US" sz="800" dirty="0" smtClean="0">
                <a:solidFill>
                  <a:schemeClr val="tx1"/>
                </a:solidFill>
              </a:rPr>
              <a:t>2</a:t>
            </a:r>
            <a:endParaRPr lang="en-US" sz="800" dirty="0">
              <a:solidFill>
                <a:schemeClr val="tx1"/>
              </a:solidFill>
            </a:endParaRPr>
          </a:p>
        </p:txBody>
      </p:sp>
      <p:sp>
        <p:nvSpPr>
          <p:cNvPr id="228" name="TextBox 227"/>
          <p:cNvSpPr txBox="1"/>
          <p:nvPr/>
        </p:nvSpPr>
        <p:spPr>
          <a:xfrm>
            <a:off x="13792200" y="17754600"/>
            <a:ext cx="228600" cy="215444"/>
          </a:xfrm>
          <a:prstGeom prst="rect">
            <a:avLst/>
          </a:prstGeom>
          <a:noFill/>
        </p:spPr>
        <p:txBody>
          <a:bodyPr wrap="square" rtlCol="0">
            <a:spAutoFit/>
          </a:bodyPr>
          <a:lstStyle/>
          <a:p>
            <a:r>
              <a:rPr lang="en-US" sz="800" dirty="0" smtClean="0">
                <a:solidFill>
                  <a:schemeClr val="tx1"/>
                </a:solidFill>
              </a:rPr>
              <a:t>4</a:t>
            </a:r>
            <a:endParaRPr lang="en-US" sz="800" dirty="0">
              <a:solidFill>
                <a:schemeClr val="tx1"/>
              </a:solidFill>
            </a:endParaRPr>
          </a:p>
        </p:txBody>
      </p:sp>
      <p:sp>
        <p:nvSpPr>
          <p:cNvPr id="229" name="TextBox 228"/>
          <p:cNvSpPr txBox="1"/>
          <p:nvPr/>
        </p:nvSpPr>
        <p:spPr>
          <a:xfrm>
            <a:off x="14935200" y="18135600"/>
            <a:ext cx="609600" cy="338554"/>
          </a:xfrm>
          <a:prstGeom prst="rect">
            <a:avLst/>
          </a:prstGeom>
          <a:noFill/>
        </p:spPr>
        <p:txBody>
          <a:bodyPr wrap="square" rtlCol="0">
            <a:spAutoFit/>
          </a:bodyPr>
          <a:lstStyle/>
          <a:p>
            <a:r>
              <a:rPr lang="en-US" sz="800" dirty="0" err="1" smtClean="0">
                <a:solidFill>
                  <a:schemeClr val="tx1"/>
                </a:solidFill>
              </a:rPr>
              <a:t>Pyrazole</a:t>
            </a:r>
            <a:r>
              <a:rPr lang="en-US" sz="800" dirty="0" smtClean="0">
                <a:solidFill>
                  <a:schemeClr val="tx1"/>
                </a:solidFill>
              </a:rPr>
              <a:t/>
            </a:r>
            <a:br>
              <a:rPr lang="en-US" sz="800" dirty="0" smtClean="0">
                <a:solidFill>
                  <a:schemeClr val="tx1"/>
                </a:solidFill>
              </a:rPr>
            </a:br>
            <a:r>
              <a:rPr lang="en-US" sz="800" dirty="0" smtClean="0">
                <a:solidFill>
                  <a:schemeClr val="tx1"/>
                </a:solidFill>
              </a:rPr>
              <a:t>Impurity</a:t>
            </a:r>
            <a:endParaRPr lang="en-US" sz="800" dirty="0">
              <a:solidFill>
                <a:schemeClr val="tx1"/>
              </a:solidFill>
            </a:endParaRPr>
          </a:p>
        </p:txBody>
      </p:sp>
      <p:sp>
        <p:nvSpPr>
          <p:cNvPr id="231" name="TextBox 230"/>
          <p:cNvSpPr txBox="1"/>
          <p:nvPr/>
        </p:nvSpPr>
        <p:spPr>
          <a:xfrm>
            <a:off x="11734800" y="15240000"/>
            <a:ext cx="228600" cy="215444"/>
          </a:xfrm>
          <a:prstGeom prst="rect">
            <a:avLst/>
          </a:prstGeom>
          <a:noFill/>
        </p:spPr>
        <p:txBody>
          <a:bodyPr wrap="square" rtlCol="0">
            <a:spAutoFit/>
          </a:bodyPr>
          <a:lstStyle/>
          <a:p>
            <a:r>
              <a:rPr lang="en-US" sz="800" dirty="0" smtClean="0">
                <a:solidFill>
                  <a:schemeClr val="tx1"/>
                </a:solidFill>
              </a:rPr>
              <a:t>3</a:t>
            </a:r>
            <a:endParaRPr lang="en-US" sz="800" dirty="0">
              <a:solidFill>
                <a:schemeClr val="tx1"/>
              </a:solidFill>
            </a:endParaRPr>
          </a:p>
        </p:txBody>
      </p:sp>
      <p:pic>
        <p:nvPicPr>
          <p:cNvPr id="3" name="Picture 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42603" y="21203427"/>
            <a:ext cx="5864622" cy="3314699"/>
          </a:xfrm>
          <a:prstGeom prst="rect">
            <a:avLst/>
          </a:prstGeom>
        </p:spPr>
      </p:pic>
      <p:graphicFrame>
        <p:nvGraphicFramePr>
          <p:cNvPr id="2" name="Object 1"/>
          <p:cNvGraphicFramePr>
            <a:graphicFrameLocks noChangeAspect="1"/>
          </p:cNvGraphicFramePr>
          <p:nvPr>
            <p:extLst>
              <p:ext uri="{D42A27DB-BD31-4B8C-83A1-F6EECF244321}">
                <p14:modId xmlns:p14="http://schemas.microsoft.com/office/powerpoint/2010/main" val="1772784075"/>
              </p:ext>
            </p:extLst>
          </p:nvPr>
        </p:nvGraphicFramePr>
        <p:xfrm>
          <a:off x="528091" y="13061581"/>
          <a:ext cx="7800482" cy="6285571"/>
        </p:xfrm>
        <a:graphic>
          <a:graphicData uri="http://schemas.openxmlformats.org/presentationml/2006/ole">
            <mc:AlternateContent xmlns:mc="http://schemas.openxmlformats.org/markup-compatibility/2006">
              <mc:Choice xmlns:v="urn:schemas-microsoft-com:vml" Requires="v">
                <p:oleObj spid="_x0000_s1054" name="MestReNova" r:id="rId11" imgW="10353759" imgH="7219825" progId="MestReNova.Document.1">
                  <p:embed/>
                </p:oleObj>
              </mc:Choice>
              <mc:Fallback>
                <p:oleObj name="MestReNova" r:id="rId11" imgW="10353759" imgH="7219825" progId="MestReNova.Document.1">
                  <p:embed/>
                  <p:pic>
                    <p:nvPicPr>
                      <p:cNvPr id="0" name=""/>
                      <p:cNvPicPr/>
                      <p:nvPr/>
                    </p:nvPicPr>
                    <p:blipFill>
                      <a:blip r:embed="rId12"/>
                      <a:stretch>
                        <a:fillRect/>
                      </a:stretch>
                    </p:blipFill>
                    <p:spPr>
                      <a:xfrm>
                        <a:off x="528091" y="13061581"/>
                        <a:ext cx="7800482" cy="6285571"/>
                      </a:xfrm>
                      <a:prstGeom prst="rect">
                        <a:avLst/>
                      </a:prstGeom>
                      <a:solidFill>
                        <a:schemeClr val="bg1"/>
                      </a:solidFill>
                      <a:ln>
                        <a:solidFill>
                          <a:schemeClr val="accent1"/>
                        </a:solidFill>
                      </a:ln>
                    </p:spPr>
                  </p:pic>
                </p:oleObj>
              </mc:Fallback>
            </mc:AlternateContent>
          </a:graphicData>
        </a:graphic>
      </p:graphicFrame>
      <p:pic>
        <p:nvPicPr>
          <p:cNvPr id="4" name="Picture 3"/>
          <p:cNvPicPr>
            <a:picLocks noChangeAspect="1"/>
          </p:cNvPicPr>
          <p:nvPr/>
        </p:nvPicPr>
        <p:blipFill>
          <a:blip r:embed="rId13"/>
          <a:stretch>
            <a:fillRect/>
          </a:stretch>
        </p:blipFill>
        <p:spPr>
          <a:xfrm>
            <a:off x="800468" y="14120212"/>
            <a:ext cx="1371600" cy="647700"/>
          </a:xfrm>
          <a:prstGeom prst="rect">
            <a:avLst/>
          </a:prstGeom>
        </p:spPr>
      </p:pic>
      <p:sp>
        <p:nvSpPr>
          <p:cNvPr id="5" name="TextBox 4"/>
          <p:cNvSpPr txBox="1"/>
          <p:nvPr/>
        </p:nvSpPr>
        <p:spPr>
          <a:xfrm>
            <a:off x="1532732" y="14092312"/>
            <a:ext cx="161131" cy="215444"/>
          </a:xfrm>
          <a:prstGeom prst="rect">
            <a:avLst/>
          </a:prstGeom>
          <a:noFill/>
        </p:spPr>
        <p:txBody>
          <a:bodyPr wrap="square" rtlCol="0">
            <a:spAutoFit/>
          </a:bodyPr>
          <a:lstStyle/>
          <a:p>
            <a:r>
              <a:rPr lang="en-US" sz="800" dirty="0" smtClean="0"/>
              <a:t>1</a:t>
            </a:r>
            <a:endParaRPr lang="en-US" sz="800" dirty="0"/>
          </a:p>
        </p:txBody>
      </p:sp>
      <p:sp>
        <p:nvSpPr>
          <p:cNvPr id="6" name="TextBox 5"/>
          <p:cNvSpPr txBox="1"/>
          <p:nvPr/>
        </p:nvSpPr>
        <p:spPr>
          <a:xfrm>
            <a:off x="2094460" y="14391604"/>
            <a:ext cx="191540" cy="215444"/>
          </a:xfrm>
          <a:prstGeom prst="rect">
            <a:avLst/>
          </a:prstGeom>
          <a:noFill/>
        </p:spPr>
        <p:txBody>
          <a:bodyPr wrap="square" rtlCol="0">
            <a:spAutoFit/>
          </a:bodyPr>
          <a:lstStyle/>
          <a:p>
            <a:r>
              <a:rPr lang="en-US" sz="800" dirty="0" smtClean="0"/>
              <a:t>2</a:t>
            </a:r>
            <a:endParaRPr lang="en-US" sz="800" dirty="0"/>
          </a:p>
        </p:txBody>
      </p:sp>
      <p:sp>
        <p:nvSpPr>
          <p:cNvPr id="7" name="TextBox 6"/>
          <p:cNvSpPr txBox="1"/>
          <p:nvPr/>
        </p:nvSpPr>
        <p:spPr>
          <a:xfrm>
            <a:off x="1905000" y="14742968"/>
            <a:ext cx="228600" cy="215444"/>
          </a:xfrm>
          <a:prstGeom prst="rect">
            <a:avLst/>
          </a:prstGeom>
          <a:noFill/>
        </p:spPr>
        <p:txBody>
          <a:bodyPr wrap="square" rtlCol="0">
            <a:spAutoFit/>
          </a:bodyPr>
          <a:lstStyle/>
          <a:p>
            <a:r>
              <a:rPr lang="en-US" sz="800" dirty="0" smtClean="0"/>
              <a:t>3</a:t>
            </a:r>
            <a:endParaRPr lang="en-US" sz="800" dirty="0"/>
          </a:p>
        </p:txBody>
      </p:sp>
      <p:sp>
        <p:nvSpPr>
          <p:cNvPr id="8" name="TextBox 7"/>
          <p:cNvSpPr txBox="1"/>
          <p:nvPr/>
        </p:nvSpPr>
        <p:spPr>
          <a:xfrm>
            <a:off x="1613297" y="14681992"/>
            <a:ext cx="139303" cy="215444"/>
          </a:xfrm>
          <a:prstGeom prst="rect">
            <a:avLst/>
          </a:prstGeom>
          <a:noFill/>
        </p:spPr>
        <p:txBody>
          <a:bodyPr wrap="square" rtlCol="0">
            <a:spAutoFit/>
          </a:bodyPr>
          <a:lstStyle/>
          <a:p>
            <a:r>
              <a:rPr lang="en-US" sz="800" dirty="0" smtClean="0"/>
              <a:t>4</a:t>
            </a:r>
            <a:endParaRPr lang="en-US" sz="800" dirty="0"/>
          </a:p>
        </p:txBody>
      </p:sp>
      <p:pic>
        <p:nvPicPr>
          <p:cNvPr id="9" name="Picture 8"/>
          <p:cNvPicPr>
            <a:picLocks noChangeAspect="1"/>
          </p:cNvPicPr>
          <p:nvPr/>
        </p:nvPicPr>
        <p:blipFill>
          <a:blip r:embed="rId14"/>
          <a:stretch>
            <a:fillRect/>
          </a:stretch>
        </p:blipFill>
        <p:spPr>
          <a:xfrm>
            <a:off x="3986514" y="16305927"/>
            <a:ext cx="176799" cy="213378"/>
          </a:xfrm>
          <a:prstGeom prst="rect">
            <a:avLst/>
          </a:prstGeom>
        </p:spPr>
      </p:pic>
      <p:pic>
        <p:nvPicPr>
          <p:cNvPr id="10" name="Picture 9"/>
          <p:cNvPicPr>
            <a:picLocks noChangeAspect="1"/>
          </p:cNvPicPr>
          <p:nvPr/>
        </p:nvPicPr>
        <p:blipFill>
          <a:blip r:embed="rId15"/>
          <a:stretch>
            <a:fillRect/>
          </a:stretch>
        </p:blipFill>
        <p:spPr>
          <a:xfrm>
            <a:off x="3191021" y="17080714"/>
            <a:ext cx="176799" cy="213378"/>
          </a:xfrm>
          <a:prstGeom prst="rect">
            <a:avLst/>
          </a:prstGeom>
        </p:spPr>
      </p:pic>
      <p:sp>
        <p:nvSpPr>
          <p:cNvPr id="47" name="TextBox 46"/>
          <p:cNvSpPr txBox="1"/>
          <p:nvPr/>
        </p:nvSpPr>
        <p:spPr>
          <a:xfrm>
            <a:off x="3390900" y="17074443"/>
            <a:ext cx="228600" cy="215444"/>
          </a:xfrm>
          <a:prstGeom prst="rect">
            <a:avLst/>
          </a:prstGeom>
          <a:noFill/>
        </p:spPr>
        <p:txBody>
          <a:bodyPr wrap="square" rtlCol="0">
            <a:spAutoFit/>
          </a:bodyPr>
          <a:lstStyle/>
          <a:p>
            <a:r>
              <a:rPr lang="en-US" sz="800" dirty="0" smtClean="0"/>
              <a:t>3</a:t>
            </a:r>
            <a:endParaRPr lang="en-US" sz="800" dirty="0"/>
          </a:p>
        </p:txBody>
      </p:sp>
      <p:sp>
        <p:nvSpPr>
          <p:cNvPr id="48" name="TextBox 47"/>
          <p:cNvSpPr txBox="1"/>
          <p:nvPr/>
        </p:nvSpPr>
        <p:spPr>
          <a:xfrm>
            <a:off x="3280973" y="17074443"/>
            <a:ext cx="139303" cy="215444"/>
          </a:xfrm>
          <a:prstGeom prst="rect">
            <a:avLst/>
          </a:prstGeom>
          <a:noFill/>
        </p:spPr>
        <p:txBody>
          <a:bodyPr wrap="square" rtlCol="0">
            <a:spAutoFit/>
          </a:bodyPr>
          <a:lstStyle/>
          <a:p>
            <a:r>
              <a:rPr lang="en-US" sz="800" dirty="0" smtClean="0"/>
              <a:t>4</a:t>
            </a:r>
            <a:endParaRPr lang="en-US" sz="8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5505</TotalTime>
  <Words>145</Words>
  <Application>Microsoft Office PowerPoint</Application>
  <PresentationFormat>Custom</PresentationFormat>
  <Paragraphs>76</Paragraphs>
  <Slides>1</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9" baseType="lpstr">
      <vt:lpstr>Arial</vt:lpstr>
      <vt:lpstr>Calibri</vt:lpstr>
      <vt:lpstr>Times New Roman</vt:lpstr>
      <vt:lpstr>Trebuchet MS</vt:lpstr>
      <vt:lpstr>Wingdings 3</vt:lpstr>
      <vt:lpstr>Facet</vt:lpstr>
      <vt:lpstr>CS ChemDraw Drawing</vt:lpstr>
      <vt:lpstr>MestReNova</vt:lpstr>
      <vt:lpstr>PowerPoint Presentation</vt:lpstr>
    </vt:vector>
  </TitlesOfParts>
  <Company>Mechanical Engineering VT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Libraryws05, Generic</cp:lastModifiedBy>
  <cp:revision>139</cp:revision>
  <cp:lastPrinted>2003-04-18T14:25:05Z</cp:lastPrinted>
  <dcterms:created xsi:type="dcterms:W3CDTF">2003-04-11T15:30:44Z</dcterms:created>
  <dcterms:modified xsi:type="dcterms:W3CDTF">2014-05-01T15:49:21Z</dcterms:modified>
</cp:coreProperties>
</file>