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6576000" cy="27432000"/>
  <p:notesSz cx="6858000" cy="9144000"/>
  <p:defaultText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0">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3" d="100"/>
          <a:sy n="23" d="100"/>
        </p:scale>
        <p:origin x="1260" y="18"/>
      </p:cViewPr>
      <p:guideLst>
        <p:guide orient="horz" pos="8640"/>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8521702"/>
            <a:ext cx="31089600" cy="5880100"/>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5544800"/>
            <a:ext cx="25603200" cy="7010400"/>
          </a:xfrm>
        </p:spPr>
        <p:txBody>
          <a:bodyPr/>
          <a:lstStyle>
            <a:lvl1pPr marL="0" indent="0" algn="ctr">
              <a:buNone/>
              <a:defRPr>
                <a:solidFill>
                  <a:schemeClr val="tx1">
                    <a:tint val="75000"/>
                  </a:schemeClr>
                </a:solidFill>
              </a:defRPr>
            </a:lvl1pPr>
            <a:lvl2pPr marL="1828800" indent="0" algn="ctr">
              <a:buNone/>
              <a:defRPr>
                <a:solidFill>
                  <a:schemeClr val="tx1">
                    <a:tint val="75000"/>
                  </a:schemeClr>
                </a:solidFill>
              </a:defRPr>
            </a:lvl2pPr>
            <a:lvl3pPr marL="3657600" indent="0" algn="ctr">
              <a:buNone/>
              <a:defRPr>
                <a:solidFill>
                  <a:schemeClr val="tx1">
                    <a:tint val="75000"/>
                  </a:schemeClr>
                </a:solidFill>
              </a:defRPr>
            </a:lvl3pPr>
            <a:lvl4pPr marL="5486400" indent="0" algn="ctr">
              <a:buNone/>
              <a:defRPr>
                <a:solidFill>
                  <a:schemeClr val="tx1">
                    <a:tint val="75000"/>
                  </a:schemeClr>
                </a:solidFill>
              </a:defRPr>
            </a:lvl4pPr>
            <a:lvl5pPr marL="7315200" indent="0" algn="ctr">
              <a:buNone/>
              <a:defRPr>
                <a:solidFill>
                  <a:schemeClr val="tx1">
                    <a:tint val="75000"/>
                  </a:schemeClr>
                </a:solidFill>
              </a:defRPr>
            </a:lvl5pPr>
            <a:lvl6pPr marL="9144000" indent="0" algn="ctr">
              <a:buNone/>
              <a:defRPr>
                <a:solidFill>
                  <a:schemeClr val="tx1">
                    <a:tint val="75000"/>
                  </a:schemeClr>
                </a:solidFill>
              </a:defRPr>
            </a:lvl6pPr>
            <a:lvl7pPr marL="10972800" indent="0" algn="ctr">
              <a:buNone/>
              <a:defRPr>
                <a:solidFill>
                  <a:schemeClr val="tx1">
                    <a:tint val="75000"/>
                  </a:schemeClr>
                </a:solidFill>
              </a:defRPr>
            </a:lvl7pPr>
            <a:lvl8pPr marL="12801600" indent="0" algn="ctr">
              <a:buNone/>
              <a:defRPr>
                <a:solidFill>
                  <a:schemeClr val="tx1">
                    <a:tint val="75000"/>
                  </a:schemeClr>
                </a:solidFill>
              </a:defRPr>
            </a:lvl8pPr>
            <a:lvl9pPr marL="146304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F210A76-E734-4FF8-B014-CF80BF51341C}" type="datetimeFigureOut">
              <a:rPr lang="en-US" smtClean="0"/>
              <a:t>5/26/2014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2563307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210A76-E734-4FF8-B014-CF80BF51341C}" type="datetimeFigureOut">
              <a:rPr lang="en-US" smtClean="0"/>
              <a:t>5/26/2014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88375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7627602"/>
            <a:ext cx="31089600" cy="5448300"/>
          </a:xfrm>
        </p:spPr>
        <p:txBody>
          <a:bodyPr anchor="t"/>
          <a:lstStyle>
            <a:lvl1pPr algn="l">
              <a:defRPr sz="16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1626854"/>
            <a:ext cx="31089600" cy="6000748"/>
          </a:xfrm>
        </p:spPr>
        <p:txBody>
          <a:bodyPr anchor="b"/>
          <a:lstStyle>
            <a:lvl1pPr marL="0" indent="0">
              <a:buNone/>
              <a:defRPr sz="8000">
                <a:solidFill>
                  <a:schemeClr val="tx1">
                    <a:tint val="75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210A76-E734-4FF8-B014-CF80BF51341C}" type="datetimeFigureOut">
              <a:rPr lang="en-US" smtClean="0"/>
              <a:t>5/26/2014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93100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400802"/>
            <a:ext cx="16154400" cy="18103852"/>
          </a:xfrm>
        </p:spPr>
        <p:txBody>
          <a:bodyPr/>
          <a:lstStyle>
            <a:lvl1pPr>
              <a:defRPr sz="11200"/>
            </a:lvl1pPr>
            <a:lvl2pPr>
              <a:defRPr sz="96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400802"/>
            <a:ext cx="16154400" cy="18103852"/>
          </a:xfrm>
        </p:spPr>
        <p:txBody>
          <a:bodyPr/>
          <a:lstStyle>
            <a:lvl1pPr>
              <a:defRPr sz="11200"/>
            </a:lvl1pPr>
            <a:lvl2pPr>
              <a:defRPr sz="96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F210A76-E734-4FF8-B014-CF80BF51341C}" type="datetimeFigureOut">
              <a:rPr lang="en-US" smtClean="0"/>
              <a:t>5/26/2014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3149818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140452"/>
            <a:ext cx="16160752" cy="25590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1828800" y="8699500"/>
            <a:ext cx="16160752" cy="15805152"/>
          </a:xfrm>
        </p:spPr>
        <p:txBody>
          <a:bodyPr/>
          <a:lstStyle>
            <a:lvl1pPr>
              <a:defRPr sz="9600"/>
            </a:lvl1pPr>
            <a:lvl2pPr>
              <a:defRPr sz="8000"/>
            </a:lvl2pPr>
            <a:lvl3pPr>
              <a:defRPr sz="7200"/>
            </a:lvl3pPr>
            <a:lvl4pPr>
              <a:defRPr sz="6400"/>
            </a:lvl4pPr>
            <a:lvl5pPr>
              <a:defRPr sz="6400"/>
            </a:lvl5pPr>
            <a:lvl6pPr>
              <a:defRPr sz="6400"/>
            </a:lvl6pPr>
            <a:lvl7pPr>
              <a:defRPr sz="6400"/>
            </a:lvl7pPr>
            <a:lvl8pPr>
              <a:defRPr sz="6400"/>
            </a:lvl8pPr>
            <a:lvl9pPr>
              <a:defRPr sz="6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140452"/>
            <a:ext cx="16167100" cy="25590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80102" y="8699500"/>
            <a:ext cx="16167100" cy="15805152"/>
          </a:xfrm>
        </p:spPr>
        <p:txBody>
          <a:bodyPr/>
          <a:lstStyle>
            <a:lvl1pPr>
              <a:defRPr sz="9600"/>
            </a:lvl1pPr>
            <a:lvl2pPr>
              <a:defRPr sz="8000"/>
            </a:lvl2pPr>
            <a:lvl3pPr>
              <a:defRPr sz="7200"/>
            </a:lvl3pPr>
            <a:lvl4pPr>
              <a:defRPr sz="6400"/>
            </a:lvl4pPr>
            <a:lvl5pPr>
              <a:defRPr sz="6400"/>
            </a:lvl5pPr>
            <a:lvl6pPr>
              <a:defRPr sz="6400"/>
            </a:lvl6pPr>
            <a:lvl7pPr>
              <a:defRPr sz="6400"/>
            </a:lvl7pPr>
            <a:lvl8pPr>
              <a:defRPr sz="6400"/>
            </a:lvl8pPr>
            <a:lvl9pPr>
              <a:defRPr sz="6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F210A76-E734-4FF8-B014-CF80BF51341C}" type="datetimeFigureOut">
              <a:rPr lang="en-US" smtClean="0"/>
              <a:t>5/26/2014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527380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F210A76-E734-4FF8-B014-CF80BF51341C}" type="datetimeFigureOut">
              <a:rPr lang="en-US" smtClean="0"/>
              <a:t>5/26/2014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158849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210A76-E734-4FF8-B014-CF80BF51341C}" type="datetimeFigureOut">
              <a:rPr lang="en-US" smtClean="0"/>
              <a:t>5/26/2014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4038967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092200"/>
            <a:ext cx="12033252" cy="4648200"/>
          </a:xfrm>
        </p:spPr>
        <p:txBody>
          <a:bodyPr anchor="b"/>
          <a:lstStyle>
            <a:lvl1pPr algn="l">
              <a:defRPr sz="8000" b="1"/>
            </a:lvl1pPr>
          </a:lstStyle>
          <a:p>
            <a:r>
              <a:rPr lang="en-US" smtClean="0"/>
              <a:t>Click to edit Master title style</a:t>
            </a:r>
            <a:endParaRPr lang="en-US"/>
          </a:p>
        </p:txBody>
      </p:sp>
      <p:sp>
        <p:nvSpPr>
          <p:cNvPr id="3" name="Content Placeholder 2"/>
          <p:cNvSpPr>
            <a:spLocks noGrp="1"/>
          </p:cNvSpPr>
          <p:nvPr>
            <p:ph idx="1"/>
          </p:nvPr>
        </p:nvSpPr>
        <p:spPr>
          <a:xfrm>
            <a:off x="14300200" y="1092202"/>
            <a:ext cx="20447000" cy="23412452"/>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5740402"/>
            <a:ext cx="12033252" cy="18764252"/>
          </a:xfrm>
        </p:spPr>
        <p:txBody>
          <a:bodyPr/>
          <a:lstStyle>
            <a:lvl1pPr marL="0" indent="0">
              <a:buNone/>
              <a:defRPr sz="56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210A76-E734-4FF8-B014-CF80BF51341C}" type="datetimeFigureOut">
              <a:rPr lang="en-US" smtClean="0"/>
              <a:t>5/26/2014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4196110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19202400"/>
            <a:ext cx="21945600" cy="2266952"/>
          </a:xfrm>
        </p:spPr>
        <p:txBody>
          <a:bodyPr anchor="b"/>
          <a:lstStyle>
            <a:lvl1pPr algn="l">
              <a:defRPr sz="8000" b="1"/>
            </a:lvl1pPr>
          </a:lstStyle>
          <a:p>
            <a:r>
              <a:rPr lang="en-US" smtClean="0"/>
              <a:t>Click to edit Master title style</a:t>
            </a:r>
            <a:endParaRPr lang="en-US"/>
          </a:p>
        </p:txBody>
      </p:sp>
      <p:sp>
        <p:nvSpPr>
          <p:cNvPr id="3" name="Picture Placeholder 2"/>
          <p:cNvSpPr>
            <a:spLocks noGrp="1"/>
          </p:cNvSpPr>
          <p:nvPr>
            <p:ph type="pic" idx="1"/>
          </p:nvPr>
        </p:nvSpPr>
        <p:spPr>
          <a:xfrm>
            <a:off x="7169152" y="2451100"/>
            <a:ext cx="21945600" cy="16459200"/>
          </a:xfrm>
        </p:spPr>
        <p:txBody>
          <a:bodyPr/>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endParaRPr lang="en-US"/>
          </a:p>
        </p:txBody>
      </p:sp>
      <p:sp>
        <p:nvSpPr>
          <p:cNvPr id="4" name="Text Placeholder 3"/>
          <p:cNvSpPr>
            <a:spLocks noGrp="1"/>
          </p:cNvSpPr>
          <p:nvPr>
            <p:ph type="body" sz="half" idx="2"/>
          </p:nvPr>
        </p:nvSpPr>
        <p:spPr>
          <a:xfrm>
            <a:off x="7169152" y="21469352"/>
            <a:ext cx="21945600" cy="3219448"/>
          </a:xfrm>
        </p:spPr>
        <p:txBody>
          <a:bodyPr/>
          <a:lstStyle>
            <a:lvl1pPr marL="0" indent="0">
              <a:buNone/>
              <a:defRPr sz="56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210A76-E734-4FF8-B014-CF80BF51341C}" type="datetimeFigureOut">
              <a:rPr lang="en-US" smtClean="0"/>
              <a:t>5/26/2014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78425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210A76-E734-4FF8-B014-CF80BF51341C}" type="datetimeFigureOut">
              <a:rPr lang="en-US" smtClean="0"/>
              <a:t>5/26/2014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1158097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098554"/>
            <a:ext cx="8229600" cy="23406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098554"/>
            <a:ext cx="24079200" cy="23406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210A76-E734-4FF8-B014-CF80BF51341C}" type="datetimeFigureOut">
              <a:rPr lang="en-US" smtClean="0"/>
              <a:t>5/26/2014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1B314-82DA-499F-8128-FCA211A1C5FD}" type="slidenum">
              <a:rPr lang="en-US" smtClean="0"/>
              <a:t>‹#›</a:t>
            </a:fld>
            <a:endParaRPr lang="en-US"/>
          </a:p>
        </p:txBody>
      </p:sp>
    </p:spTree>
    <p:extLst>
      <p:ext uri="{BB962C8B-B14F-4D97-AF65-F5344CB8AC3E}">
        <p14:creationId xmlns:p14="http://schemas.microsoft.com/office/powerpoint/2010/main" val="393136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098552"/>
            <a:ext cx="32918400" cy="4572000"/>
          </a:xfrm>
          <a:prstGeom prst="rect">
            <a:avLst/>
          </a:prstGeom>
        </p:spPr>
        <p:txBody>
          <a:bodyPr vert="horz" lIns="365760" tIns="182880" rIns="365760" bIns="18288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400802"/>
            <a:ext cx="32918400" cy="18103852"/>
          </a:xfrm>
          <a:prstGeom prst="rect">
            <a:avLst/>
          </a:prstGeom>
        </p:spPr>
        <p:txBody>
          <a:bodyPr vert="horz" lIns="365760" tIns="182880" rIns="365760" bIns="18288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5425402"/>
            <a:ext cx="8534400" cy="1460500"/>
          </a:xfrm>
          <a:prstGeom prst="rect">
            <a:avLst/>
          </a:prstGeom>
        </p:spPr>
        <p:txBody>
          <a:bodyPr vert="horz" lIns="365760" tIns="182880" rIns="365760" bIns="182880" rtlCol="0" anchor="ctr"/>
          <a:lstStyle>
            <a:lvl1pPr algn="l">
              <a:defRPr sz="4800">
                <a:solidFill>
                  <a:schemeClr val="tx1">
                    <a:tint val="75000"/>
                  </a:schemeClr>
                </a:solidFill>
              </a:defRPr>
            </a:lvl1pPr>
          </a:lstStyle>
          <a:p>
            <a:fld id="{3F210A76-E734-4FF8-B014-CF80BF51341C}" type="datetimeFigureOut">
              <a:rPr lang="en-US" smtClean="0"/>
              <a:t>5/26/2014</a:t>
            </a:fld>
            <a:endParaRPr lang="en-US"/>
          </a:p>
        </p:txBody>
      </p:sp>
      <p:sp>
        <p:nvSpPr>
          <p:cNvPr id="5" name="Footer Placeholder 4"/>
          <p:cNvSpPr>
            <a:spLocks noGrp="1"/>
          </p:cNvSpPr>
          <p:nvPr>
            <p:ph type="ftr" sz="quarter" idx="3"/>
          </p:nvPr>
        </p:nvSpPr>
        <p:spPr>
          <a:xfrm>
            <a:off x="12496800" y="25425402"/>
            <a:ext cx="11582400" cy="1460500"/>
          </a:xfrm>
          <a:prstGeom prst="rect">
            <a:avLst/>
          </a:prstGeom>
        </p:spPr>
        <p:txBody>
          <a:bodyPr vert="horz" lIns="365760" tIns="182880" rIns="365760" bIns="18288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5425402"/>
            <a:ext cx="8534400" cy="1460500"/>
          </a:xfrm>
          <a:prstGeom prst="rect">
            <a:avLst/>
          </a:prstGeom>
        </p:spPr>
        <p:txBody>
          <a:bodyPr vert="horz" lIns="365760" tIns="182880" rIns="365760" bIns="182880" rtlCol="0" anchor="ctr"/>
          <a:lstStyle>
            <a:lvl1pPr algn="r">
              <a:defRPr sz="4800">
                <a:solidFill>
                  <a:schemeClr val="tx1">
                    <a:tint val="75000"/>
                  </a:schemeClr>
                </a:solidFill>
              </a:defRPr>
            </a:lvl1pPr>
          </a:lstStyle>
          <a:p>
            <a:fld id="{EF81B314-82DA-499F-8128-FCA211A1C5FD}" type="slidenum">
              <a:rPr lang="en-US" smtClean="0"/>
              <a:t>‹#›</a:t>
            </a:fld>
            <a:endParaRPr lang="en-US"/>
          </a:p>
        </p:txBody>
      </p:sp>
    </p:spTree>
    <p:extLst>
      <p:ext uri="{BB962C8B-B14F-4D97-AF65-F5344CB8AC3E}">
        <p14:creationId xmlns:p14="http://schemas.microsoft.com/office/powerpoint/2010/main" val="1110058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657600" rtl="0" eaLnBrk="1" latinLnBrk="0" hangingPunct="1">
        <a:spcBef>
          <a:spcPct val="0"/>
        </a:spcBef>
        <a:buNone/>
        <a:defRPr sz="17600" kern="1200">
          <a:solidFill>
            <a:schemeClr val="tx1"/>
          </a:solidFill>
          <a:latin typeface="+mj-lt"/>
          <a:ea typeface="+mj-ea"/>
          <a:cs typeface="+mj-cs"/>
        </a:defRPr>
      </a:lvl1pPr>
    </p:titleStyle>
    <p:bodyStyle>
      <a:lvl1pPr marL="1371600" indent="-1371600" algn="l" defTabSz="3657600" rtl="0" eaLnBrk="1" latinLnBrk="0" hangingPunct="1">
        <a:spcBef>
          <a:spcPct val="20000"/>
        </a:spcBef>
        <a:buFont typeface="Arial" pitchFamily="34" charset="0"/>
        <a:buChar char="•"/>
        <a:defRPr sz="12800" kern="1200">
          <a:solidFill>
            <a:schemeClr val="tx1"/>
          </a:solidFill>
          <a:latin typeface="+mn-lt"/>
          <a:ea typeface="+mn-ea"/>
          <a:cs typeface="+mn-cs"/>
        </a:defRPr>
      </a:lvl1pPr>
      <a:lvl2pPr marL="2971800" indent="-1143000" algn="l" defTabSz="3657600" rtl="0" eaLnBrk="1" latinLnBrk="0" hangingPunct="1">
        <a:spcBef>
          <a:spcPct val="20000"/>
        </a:spcBef>
        <a:buFont typeface="Arial" pitchFamily="34" charset="0"/>
        <a:buChar char="–"/>
        <a:defRPr sz="11200" kern="1200">
          <a:solidFill>
            <a:schemeClr val="tx1"/>
          </a:solidFill>
          <a:latin typeface="+mn-lt"/>
          <a:ea typeface="+mn-ea"/>
          <a:cs typeface="+mn-cs"/>
        </a:defRPr>
      </a:lvl2pPr>
      <a:lvl3pPr marL="4572000" indent="-914400" algn="l" defTabSz="3657600" rtl="0" eaLnBrk="1" latinLnBrk="0" hangingPunct="1">
        <a:spcBef>
          <a:spcPct val="20000"/>
        </a:spcBef>
        <a:buFont typeface="Arial" pitchFamily="34" charset="0"/>
        <a:buChar char="•"/>
        <a:defRPr sz="9600" kern="1200">
          <a:solidFill>
            <a:schemeClr val="tx1"/>
          </a:solidFill>
          <a:latin typeface="+mn-lt"/>
          <a:ea typeface="+mn-ea"/>
          <a:cs typeface="+mn-cs"/>
        </a:defRPr>
      </a:lvl3pPr>
      <a:lvl4pPr marL="64008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4pPr>
      <a:lvl5pPr marL="82296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5pPr>
      <a:lvl6pPr marL="100584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6pPr>
      <a:lvl7pPr marL="118872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7pPr>
      <a:lvl8pPr marL="137160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8pPr>
      <a:lvl9pPr marL="15544800" indent="-914400" algn="l" defTabSz="3657600" rtl="0" eaLnBrk="1" latinLnBrk="0" hangingPunct="1">
        <a:spcBef>
          <a:spcPct val="20000"/>
        </a:spcBef>
        <a:buFont typeface="Arial" pitchFamily="34" charset="0"/>
        <a:buChar char="•"/>
        <a:defRPr sz="80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Relationship Id="rId13" Type="http://schemas.openxmlformats.org/officeDocument/2006/relationships/image" Target="../media/image11.emf"/><Relationship Id="rId3" Type="http://schemas.openxmlformats.org/officeDocument/2006/relationships/image" Target="http://www.unh.edu/publications/identity/images/Logocomb_web288.gif" TargetMode="External"/><Relationship Id="rId7" Type="http://schemas.openxmlformats.org/officeDocument/2006/relationships/image" Target="../media/image5.jpeg"/><Relationship Id="rId12" Type="http://schemas.openxmlformats.org/officeDocument/2006/relationships/image" Target="../media/image10.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emf"/><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88384"/>
            <a:ext cx="35661600" cy="4821816"/>
          </a:xfrm>
          <a:solidFill>
            <a:schemeClr val="bg2">
              <a:lumMod val="50000"/>
            </a:schemeClr>
          </a:solidFill>
        </p:spPr>
        <p:txBody>
          <a:bodyPr>
            <a:normAutofit/>
          </a:bodyPr>
          <a:lstStyle/>
          <a:p>
            <a:r>
              <a:rPr lang="en-US" sz="11200" dirty="0"/>
              <a:t>Forest </a:t>
            </a:r>
            <a:r>
              <a:rPr lang="en-US" sz="11200" dirty="0" smtClean="0"/>
              <a:t>Watch and Public Policy</a:t>
            </a:r>
            <a:r>
              <a:rPr lang="en-US" sz="11200" dirty="0"/>
              <a:t/>
            </a:r>
            <a:br>
              <a:rPr lang="en-US" sz="11200" dirty="0"/>
            </a:br>
            <a:r>
              <a:rPr lang="en-US" sz="6400" dirty="0" smtClean="0"/>
              <a:t>Ozone Regulations Improve Air Quality---Student Data Tracks the Change</a:t>
            </a:r>
            <a:r>
              <a:rPr lang="en-US" sz="6400" dirty="0"/>
              <a:t/>
            </a:r>
            <a:br>
              <a:rPr lang="en-US" sz="6400" dirty="0"/>
            </a:br>
            <a:r>
              <a:rPr lang="en-US" sz="5200" dirty="0"/>
              <a:t>Dr. Barrett N. Rock, Martha Carlson</a:t>
            </a:r>
          </a:p>
        </p:txBody>
      </p:sp>
      <p:sp>
        <p:nvSpPr>
          <p:cNvPr id="3" name="Subtitle 2"/>
          <p:cNvSpPr>
            <a:spLocks noGrp="1"/>
          </p:cNvSpPr>
          <p:nvPr>
            <p:ph type="subTitle" idx="1"/>
          </p:nvPr>
        </p:nvSpPr>
        <p:spPr>
          <a:xfrm>
            <a:off x="685800" y="5638800"/>
            <a:ext cx="7924800" cy="22603691"/>
          </a:xfrm>
        </p:spPr>
        <p:txBody>
          <a:bodyPr>
            <a:noAutofit/>
          </a:bodyPr>
          <a:lstStyle/>
          <a:p>
            <a:pPr algn="just">
              <a:lnSpc>
                <a:spcPct val="120000"/>
              </a:lnSpc>
            </a:pPr>
            <a:r>
              <a:rPr lang="en-US" sz="3600" b="1" dirty="0">
                <a:solidFill>
                  <a:schemeClr val="tx1"/>
                </a:solidFill>
              </a:rPr>
              <a:t>Introduction</a:t>
            </a:r>
          </a:p>
          <a:p>
            <a:pPr algn="l"/>
            <a:r>
              <a:rPr lang="en-US" sz="3600" dirty="0" smtClean="0">
                <a:solidFill>
                  <a:schemeClr val="tx1"/>
                </a:solidFill>
              </a:rPr>
              <a:t>Air quality </a:t>
            </a:r>
            <a:r>
              <a:rPr lang="en-US" sz="3600" dirty="0" smtClean="0">
                <a:solidFill>
                  <a:schemeClr val="tx1"/>
                </a:solidFill>
              </a:rPr>
              <a:t>across </a:t>
            </a:r>
            <a:r>
              <a:rPr lang="en-US" sz="3600" dirty="0" smtClean="0">
                <a:solidFill>
                  <a:schemeClr val="tx1"/>
                </a:solidFill>
              </a:rPr>
              <a:t>New England is improving.  The </a:t>
            </a:r>
            <a:r>
              <a:rPr lang="en-US" sz="3600" dirty="0" smtClean="0">
                <a:solidFill>
                  <a:schemeClr val="tx1"/>
                </a:solidFill>
              </a:rPr>
              <a:t>Ozone Transport Region imposes strict </a:t>
            </a:r>
            <a:r>
              <a:rPr lang="en-US" sz="3600" dirty="0" smtClean="0">
                <a:solidFill>
                  <a:schemeClr val="tx1"/>
                </a:solidFill>
              </a:rPr>
              <a:t>regulations </a:t>
            </a:r>
            <a:r>
              <a:rPr lang="en-US" sz="3600" dirty="0" smtClean="0">
                <a:solidFill>
                  <a:schemeClr val="tx1"/>
                </a:solidFill>
              </a:rPr>
              <a:t>on emissions of </a:t>
            </a:r>
            <a:r>
              <a:rPr lang="en-US" sz="3600" dirty="0" smtClean="0">
                <a:solidFill>
                  <a:schemeClr val="tx1"/>
                </a:solidFill>
              </a:rPr>
              <a:t>pollutants in 11 eastern </a:t>
            </a:r>
            <a:r>
              <a:rPr lang="en-US" sz="3600" dirty="0" smtClean="0">
                <a:solidFill>
                  <a:schemeClr val="tx1"/>
                </a:solidFill>
              </a:rPr>
              <a:t>states. </a:t>
            </a:r>
            <a:r>
              <a:rPr lang="en-US" sz="3600" dirty="0" smtClean="0">
                <a:solidFill>
                  <a:schemeClr val="tx1"/>
                </a:solidFill>
              </a:rPr>
              <a:t>In New Hampshire, the OTR rules have</a:t>
            </a:r>
            <a:r>
              <a:rPr lang="en-US" sz="3600" dirty="0" smtClean="0">
                <a:solidFill>
                  <a:schemeClr val="tx1"/>
                </a:solidFill>
              </a:rPr>
              <a:t> </a:t>
            </a:r>
            <a:r>
              <a:rPr lang="en-US" sz="3600" dirty="0" smtClean="0">
                <a:solidFill>
                  <a:schemeClr val="tx1"/>
                </a:solidFill>
              </a:rPr>
              <a:t>reduced ozone (smog) by 26% since 1996. </a:t>
            </a:r>
          </a:p>
          <a:p>
            <a:pPr algn="l"/>
            <a:r>
              <a:rPr lang="en-US" sz="3600" dirty="0" smtClean="0">
                <a:solidFill>
                  <a:schemeClr val="tx1"/>
                </a:solidFill>
              </a:rPr>
              <a:t>Forest Watch research by students, teachers and scientists documents the impact of that public policy.  Our long-term monitoring of white pine health correlates closely with air quality standards and state controls:  When air quality improves, so does white pine health</a:t>
            </a:r>
            <a:r>
              <a:rPr lang="en-US" sz="3600" dirty="0" smtClean="0">
                <a:solidFill>
                  <a:schemeClr val="tx1"/>
                </a:solidFill>
              </a:rPr>
              <a:t>.</a:t>
            </a:r>
          </a:p>
          <a:p>
            <a:pPr algn="l"/>
            <a:endParaRPr lang="en-US" sz="3600" dirty="0" smtClean="0">
              <a:solidFill>
                <a:schemeClr val="tx1"/>
              </a:solidFill>
            </a:endParaRPr>
          </a:p>
          <a:p>
            <a:pPr algn="l">
              <a:lnSpc>
                <a:spcPct val="110000"/>
              </a:lnSpc>
            </a:pPr>
            <a:endParaRPr lang="en-US" sz="3600" dirty="0" smtClean="0">
              <a:solidFill>
                <a:schemeClr val="tx1"/>
              </a:solidFill>
            </a:endParaRPr>
          </a:p>
          <a:p>
            <a:pPr algn="l">
              <a:lnSpc>
                <a:spcPct val="110000"/>
              </a:lnSpc>
            </a:pPr>
            <a:endParaRPr lang="en-US" sz="3600" dirty="0">
              <a:solidFill>
                <a:schemeClr val="tx1"/>
              </a:solidFill>
            </a:endParaRPr>
          </a:p>
          <a:p>
            <a:pPr algn="l">
              <a:lnSpc>
                <a:spcPct val="110000"/>
              </a:lnSpc>
            </a:pPr>
            <a:endParaRPr lang="en-US" sz="3600" dirty="0" smtClean="0">
              <a:solidFill>
                <a:schemeClr val="tx1"/>
              </a:solidFill>
            </a:endParaRPr>
          </a:p>
          <a:p>
            <a:pPr algn="l">
              <a:lnSpc>
                <a:spcPct val="110000"/>
              </a:lnSpc>
            </a:pPr>
            <a:endParaRPr lang="en-US" sz="3600" dirty="0">
              <a:solidFill>
                <a:schemeClr val="tx1"/>
              </a:solidFill>
            </a:endParaRPr>
          </a:p>
          <a:p>
            <a:pPr algn="l">
              <a:lnSpc>
                <a:spcPct val="110000"/>
              </a:lnSpc>
            </a:pPr>
            <a:endParaRPr lang="en-US" sz="3600" dirty="0" smtClean="0">
              <a:solidFill>
                <a:schemeClr val="tx1"/>
              </a:solidFill>
            </a:endParaRPr>
          </a:p>
          <a:p>
            <a:pPr algn="l">
              <a:lnSpc>
                <a:spcPct val="110000"/>
              </a:lnSpc>
            </a:pPr>
            <a:endParaRPr lang="en-US" sz="3600" dirty="0">
              <a:solidFill>
                <a:schemeClr val="tx1"/>
              </a:solidFill>
            </a:endParaRPr>
          </a:p>
          <a:p>
            <a:pPr algn="just"/>
            <a:endParaRPr lang="en-US" sz="1600" dirty="0">
              <a:solidFill>
                <a:schemeClr val="tx1"/>
              </a:solidFill>
            </a:endParaRPr>
          </a:p>
          <a:p>
            <a:pPr algn="just"/>
            <a:endParaRPr lang="en-US" sz="1600" b="1" dirty="0">
              <a:solidFill>
                <a:schemeClr val="tx1"/>
              </a:solidFill>
            </a:endParaRPr>
          </a:p>
          <a:p>
            <a:pPr algn="just"/>
            <a:endParaRPr lang="en-US" sz="1600" b="1" dirty="0" smtClean="0">
              <a:solidFill>
                <a:schemeClr val="tx1"/>
              </a:solidFill>
            </a:endParaRPr>
          </a:p>
          <a:p>
            <a:pPr algn="just"/>
            <a:r>
              <a:rPr lang="en-US" sz="3600" b="1" dirty="0" smtClean="0">
                <a:solidFill>
                  <a:schemeClr val="tx1"/>
                </a:solidFill>
              </a:rPr>
              <a:t>White Pine Research</a:t>
            </a:r>
            <a:endParaRPr lang="en-US" sz="3600" b="1" dirty="0">
              <a:solidFill>
                <a:schemeClr val="tx1"/>
              </a:solidFill>
            </a:endParaRPr>
          </a:p>
          <a:p>
            <a:pPr algn="l"/>
            <a:r>
              <a:rPr lang="en-US" sz="3600" dirty="0" smtClean="0">
                <a:solidFill>
                  <a:schemeClr val="tx1"/>
                </a:solidFill>
              </a:rPr>
              <a:t>Since </a:t>
            </a:r>
            <a:r>
              <a:rPr lang="en-US" sz="3600" dirty="0">
                <a:solidFill>
                  <a:schemeClr val="tx1"/>
                </a:solidFill>
              </a:rPr>
              <a:t>1992, </a:t>
            </a:r>
            <a:r>
              <a:rPr lang="en-US" sz="3600" dirty="0" smtClean="0">
                <a:solidFill>
                  <a:schemeClr val="tx1"/>
                </a:solidFill>
              </a:rPr>
              <a:t>nearly 400 </a:t>
            </a:r>
            <a:r>
              <a:rPr lang="en-US" sz="3600" dirty="0">
                <a:solidFill>
                  <a:schemeClr val="tx1"/>
                </a:solidFill>
              </a:rPr>
              <a:t>teachers have participated in Forest Watch with </a:t>
            </a:r>
            <a:r>
              <a:rPr lang="en-US" sz="3600" dirty="0" smtClean="0">
                <a:solidFill>
                  <a:schemeClr val="tx1"/>
                </a:solidFill>
              </a:rPr>
              <a:t>an estimated 28,000 </a:t>
            </a:r>
            <a:r>
              <a:rPr lang="en-US" sz="3600" dirty="0">
                <a:solidFill>
                  <a:schemeClr val="tx1"/>
                </a:solidFill>
              </a:rPr>
              <a:t>students.</a:t>
            </a:r>
          </a:p>
          <a:p>
            <a:pPr algn="l"/>
            <a:r>
              <a:rPr lang="en-US" sz="3600" dirty="0" smtClean="0">
                <a:solidFill>
                  <a:schemeClr val="tx1"/>
                </a:solidFill>
              </a:rPr>
              <a:t>Samples </a:t>
            </a:r>
            <a:r>
              <a:rPr lang="en-US" sz="3600" dirty="0">
                <a:solidFill>
                  <a:schemeClr val="tx1"/>
                </a:solidFill>
              </a:rPr>
              <a:t>have been taken from </a:t>
            </a:r>
            <a:r>
              <a:rPr lang="en-US" sz="3600" dirty="0" smtClean="0">
                <a:solidFill>
                  <a:schemeClr val="tx1"/>
                </a:solidFill>
              </a:rPr>
              <a:t>1950 </a:t>
            </a:r>
            <a:r>
              <a:rPr lang="en-US" sz="3600" dirty="0">
                <a:solidFill>
                  <a:schemeClr val="tx1"/>
                </a:solidFill>
              </a:rPr>
              <a:t>white pine trees in </a:t>
            </a:r>
            <a:r>
              <a:rPr lang="en-US" sz="3600" dirty="0" smtClean="0">
                <a:solidFill>
                  <a:schemeClr val="tx1"/>
                </a:solidFill>
              </a:rPr>
              <a:t>some 3,800 </a:t>
            </a:r>
            <a:r>
              <a:rPr lang="en-US" sz="3600" dirty="0">
                <a:solidFill>
                  <a:schemeClr val="tx1"/>
                </a:solidFill>
              </a:rPr>
              <a:t>field </a:t>
            </a:r>
            <a:r>
              <a:rPr lang="en-US" sz="3600" dirty="0" smtClean="0">
                <a:solidFill>
                  <a:schemeClr val="tx1"/>
                </a:solidFill>
              </a:rPr>
              <a:t>samples. Students examine at least 60 needles from each of their school’s 5 to 10 trees.  They identify and quantify ozone damage.</a:t>
            </a:r>
            <a:endParaRPr lang="en-US" sz="3600" dirty="0" smtClean="0">
              <a:solidFill>
                <a:schemeClr val="tx1"/>
              </a:solidFill>
              <a:latin typeface="+mj-lt"/>
            </a:endParaRPr>
          </a:p>
          <a:p>
            <a:pPr algn="just">
              <a:lnSpc>
                <a:spcPct val="110000"/>
              </a:lnSpc>
            </a:pPr>
            <a:endParaRPr lang="en-US" sz="3600" dirty="0" smtClean="0">
              <a:solidFill>
                <a:schemeClr val="tx1"/>
              </a:solidFill>
              <a:latin typeface="+mj-lt"/>
            </a:endParaRPr>
          </a:p>
          <a:p>
            <a:pPr algn="just">
              <a:lnSpc>
                <a:spcPct val="110000"/>
              </a:lnSpc>
            </a:pPr>
            <a:endParaRPr lang="en-US" sz="3600" dirty="0">
              <a:solidFill>
                <a:schemeClr val="tx1"/>
              </a:solidFill>
              <a:latin typeface="+mj-lt"/>
            </a:endParaRPr>
          </a:p>
          <a:p>
            <a:pPr algn="just"/>
            <a:endParaRPr lang="en-US" sz="3600" dirty="0">
              <a:solidFill>
                <a:schemeClr val="tx1"/>
              </a:solidFill>
            </a:endParaRPr>
          </a:p>
        </p:txBody>
      </p:sp>
      <p:sp>
        <p:nvSpPr>
          <p:cNvPr id="5" name="TextBox 4"/>
          <p:cNvSpPr txBox="1"/>
          <p:nvPr/>
        </p:nvSpPr>
        <p:spPr>
          <a:xfrm>
            <a:off x="27051000" y="5562600"/>
            <a:ext cx="8576740" cy="21236583"/>
          </a:xfrm>
          <a:prstGeom prst="rect">
            <a:avLst/>
          </a:prstGeom>
          <a:noFill/>
        </p:spPr>
        <p:txBody>
          <a:bodyPr wrap="square" lIns="365760" tIns="182880" rIns="365760" bIns="182880" rtlCol="0">
            <a:spAutoFit/>
          </a:bodyPr>
          <a:lstStyle/>
          <a:p>
            <a:pPr algn="just"/>
            <a:r>
              <a:rPr lang="en-US" sz="3600" b="1" dirty="0" smtClean="0"/>
              <a:t>Conclusions</a:t>
            </a:r>
          </a:p>
          <a:p>
            <a:r>
              <a:rPr lang="en-US" sz="3600" dirty="0" smtClean="0"/>
              <a:t>Forest Watch research and data provides policy makers with valuable information: </a:t>
            </a:r>
            <a:r>
              <a:rPr lang="en-US" sz="3600" dirty="0"/>
              <a:t>T</a:t>
            </a:r>
            <a:r>
              <a:rPr lang="en-US" sz="3600" dirty="0" smtClean="0"/>
              <a:t>he impact of improved air quality in New Hampshire and neighboring states.  If our trees are healthier, perhaps human beings are too.</a:t>
            </a:r>
            <a:endParaRPr lang="en-US" sz="3600" dirty="0"/>
          </a:p>
          <a:p>
            <a:pPr algn="just"/>
            <a:endParaRPr lang="en-US" sz="4000" dirty="0" smtClean="0"/>
          </a:p>
          <a:p>
            <a:pPr algn="just"/>
            <a:endParaRPr lang="en-US" sz="4000" dirty="0"/>
          </a:p>
          <a:p>
            <a:pPr algn="just"/>
            <a:endParaRPr lang="en-US" sz="4000" dirty="0" smtClean="0"/>
          </a:p>
          <a:p>
            <a:pPr algn="just"/>
            <a:endParaRPr lang="en-US" sz="4000" dirty="0"/>
          </a:p>
          <a:p>
            <a:pPr algn="just"/>
            <a:endParaRPr lang="en-US" sz="4000" dirty="0" smtClean="0"/>
          </a:p>
          <a:p>
            <a:pPr algn="just"/>
            <a:endParaRPr lang="en-US" sz="4000" dirty="0"/>
          </a:p>
          <a:p>
            <a:pPr algn="just"/>
            <a:endParaRPr lang="en-US" sz="4000" dirty="0" smtClean="0"/>
          </a:p>
          <a:p>
            <a:pPr algn="just"/>
            <a:endParaRPr lang="en-US" sz="4000" dirty="0" smtClean="0"/>
          </a:p>
          <a:p>
            <a:pPr algn="just"/>
            <a:endParaRPr lang="en-US" sz="4000" dirty="0"/>
          </a:p>
          <a:p>
            <a:pPr algn="just"/>
            <a:endParaRPr lang="en-US" sz="4000" dirty="0" smtClean="0"/>
          </a:p>
          <a:p>
            <a:pPr algn="just"/>
            <a:endParaRPr lang="en-US" sz="4000" dirty="0"/>
          </a:p>
          <a:p>
            <a:pPr algn="just"/>
            <a:endParaRPr lang="en-US" sz="4000" dirty="0" smtClean="0"/>
          </a:p>
          <a:p>
            <a:pPr algn="just"/>
            <a:endParaRPr lang="en-US" sz="4000" dirty="0"/>
          </a:p>
          <a:p>
            <a:pPr algn="just"/>
            <a:endParaRPr lang="en-US" sz="4000" dirty="0" smtClean="0"/>
          </a:p>
          <a:p>
            <a:pPr algn="just"/>
            <a:endParaRPr lang="en-US" sz="4000" dirty="0"/>
          </a:p>
          <a:p>
            <a:pPr algn="just"/>
            <a:endParaRPr lang="en-US" sz="4000" dirty="0" smtClean="0"/>
          </a:p>
          <a:p>
            <a:pPr algn="just"/>
            <a:endParaRPr lang="en-US" sz="4000" dirty="0" smtClean="0"/>
          </a:p>
          <a:p>
            <a:pPr algn="just"/>
            <a:endParaRPr lang="en-US" sz="3600" b="1" dirty="0" smtClean="0"/>
          </a:p>
          <a:p>
            <a:pPr algn="just"/>
            <a:r>
              <a:rPr lang="en-US" sz="3600" b="1" dirty="0" smtClean="0"/>
              <a:t>Acknowledgements</a:t>
            </a:r>
            <a:endParaRPr lang="en-US" sz="3600" b="1" dirty="0" smtClean="0"/>
          </a:p>
          <a:p>
            <a:r>
              <a:rPr lang="en-US" sz="3200" dirty="0" smtClean="0"/>
              <a:t>Forest Watch greatly appreciates the help of Dr. Jeffrey Underhill, Chief Scientist, Air Resources Division, NH Dept. of Environmental Services. The New Hampshire Space Grant Consortium, a NASA program, has funded Forest Watch for 23 years. </a:t>
            </a:r>
            <a:r>
              <a:rPr lang="en-US" sz="3200" dirty="0" err="1" smtClean="0"/>
              <a:t>Winnacunnet</a:t>
            </a:r>
            <a:r>
              <a:rPr lang="en-US" sz="3200" dirty="0" smtClean="0"/>
              <a:t> posters were printed thanks to NH EPSCOR, a program funded by the National Science Foundation. We also deeply appreciate donors to the Forest Watch Fund including </a:t>
            </a:r>
            <a:r>
              <a:rPr lang="en-US" sz="3200" dirty="0" smtClean="0"/>
              <a:t> John King, King </a:t>
            </a:r>
            <a:r>
              <a:rPr lang="en-US" sz="3200" dirty="0" smtClean="0"/>
              <a:t>Forest Industries, Wentworth, NH.</a:t>
            </a:r>
            <a:endParaRPr lang="en-US" sz="3200" dirty="0"/>
          </a:p>
        </p:txBody>
      </p:sp>
      <p:sp>
        <p:nvSpPr>
          <p:cNvPr id="6" name="TextBox 5"/>
          <p:cNvSpPr txBox="1"/>
          <p:nvPr/>
        </p:nvSpPr>
        <p:spPr>
          <a:xfrm>
            <a:off x="17754600" y="12268200"/>
            <a:ext cx="8534400" cy="15450383"/>
          </a:xfrm>
          <a:prstGeom prst="rect">
            <a:avLst/>
          </a:prstGeom>
          <a:noFill/>
        </p:spPr>
        <p:txBody>
          <a:bodyPr wrap="square" lIns="365760" tIns="182880" rIns="365760" bIns="182880" rtlCol="0">
            <a:spAutoFit/>
          </a:bodyPr>
          <a:lstStyle/>
          <a:p>
            <a:r>
              <a:rPr lang="en-US" sz="3600" b="1" dirty="0" smtClean="0"/>
              <a:t>NOx, VOCs and REIPs</a:t>
            </a:r>
            <a:endParaRPr lang="en-US" sz="3600" dirty="0"/>
          </a:p>
          <a:p>
            <a:r>
              <a:rPr lang="en-US" sz="3600" dirty="0" smtClean="0"/>
              <a:t>Forest Watch students master a vocabulary of atmospheric chemistry and spectral measurements of tree health. They learn that reactive nitrogen gases (NOx), and volatile organics (VOCs) combine in bright sunlight and high heat to form ozone. They learn that ozone can damage white pine.  State actions in New England and the Mid-Atlantic have brought down NOx and VOCs in the past 20 years. </a:t>
            </a:r>
            <a:r>
              <a:rPr lang="en-US" sz="3600" dirty="0" smtClean="0"/>
              <a:t>At the same time, chlorophyll levels, as measured in Forest Watch white pines have jumped to healthy levels.</a:t>
            </a:r>
          </a:p>
          <a:p>
            <a:endParaRPr lang="en-US" sz="3600" dirty="0" smtClean="0"/>
          </a:p>
          <a:p>
            <a:pPr lvl="0" algn="just"/>
            <a:r>
              <a:rPr lang="en-US" sz="3600" b="1" dirty="0" smtClean="0"/>
              <a:t>Long-Term Monitoring</a:t>
            </a:r>
          </a:p>
          <a:p>
            <a:pPr lvl="0"/>
            <a:r>
              <a:rPr lang="en-US" sz="3600" dirty="0" smtClean="0"/>
              <a:t>Forest Watch samples and measurements document annual changes in white pine health.  In the past year, students found record lengths in needles and a record lack of ozone damage.  The health of the pines may reflect the tree’s resilience after major loss of needles in 2010.  Students continue to monitor fungal infestations.</a:t>
            </a:r>
            <a:endParaRPr lang="en-US" sz="3600" dirty="0"/>
          </a:p>
          <a:p>
            <a:endParaRPr lang="en-US" sz="4400" dirty="0"/>
          </a:p>
        </p:txBody>
      </p:sp>
      <p:pic>
        <p:nvPicPr>
          <p:cNvPr id="7" name="Picture 2" descr="http://www.unh.edu/publications/identity/images/Logocomb_web288.gif"/>
          <p:cNvPicPr>
            <a:picLocks noChangeAspect="1" noChangeArrowheads="1"/>
          </p:cNvPicPr>
          <p:nvPr/>
        </p:nvPicPr>
        <p:blipFill>
          <a:blip r:embed="rId2" r:link="rId3"/>
          <a:srcRect/>
          <a:stretch>
            <a:fillRect/>
          </a:stretch>
        </p:blipFill>
        <p:spPr bwMode="auto">
          <a:xfrm>
            <a:off x="1143000" y="4114800"/>
            <a:ext cx="6096000" cy="1095072"/>
          </a:xfrm>
          <a:prstGeom prst="rect">
            <a:avLst/>
          </a:prstGeom>
          <a:solidFill>
            <a:schemeClr val="accent1">
              <a:lumMod val="20000"/>
              <a:lumOff val="80000"/>
            </a:schemeClr>
          </a:solidFill>
          <a:ln w="6350">
            <a:noFill/>
            <a:miter lim="800000"/>
            <a:headEnd/>
            <a:tailEnd/>
          </a:ln>
        </p:spPr>
      </p:pic>
      <p:pic>
        <p:nvPicPr>
          <p:cNvPr id="1026" name="Picture 2" descr="NASA Insign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67200" y="1295400"/>
            <a:ext cx="1828800" cy="1533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3" descr="Slide1"/>
          <p:cNvPicPr>
            <a:picLocks noChangeAspect="1" noChangeArrowheads="1"/>
          </p:cNvPicPr>
          <p:nvPr/>
        </p:nvPicPr>
        <p:blipFill>
          <a:blip r:embed="rId5" cstate="print"/>
          <a:srcRect l="61333" t="78900" r="5867" b="3700"/>
          <a:stretch>
            <a:fillRect/>
          </a:stretch>
        </p:blipFill>
        <p:spPr bwMode="auto">
          <a:xfrm>
            <a:off x="1371600" y="1219200"/>
            <a:ext cx="2133600" cy="1667548"/>
          </a:xfrm>
          <a:prstGeom prst="rect">
            <a:avLst/>
          </a:prstGeom>
          <a:noFill/>
          <a:ln w="9525">
            <a:noFill/>
            <a:miter lim="800000"/>
            <a:headEnd/>
            <a:tailEnd/>
          </a:ln>
        </p:spPr>
      </p:pic>
      <p:grpSp>
        <p:nvGrpSpPr>
          <p:cNvPr id="11" name="Group 4"/>
          <p:cNvGrpSpPr>
            <a:grpSpLocks/>
          </p:cNvGrpSpPr>
          <p:nvPr/>
        </p:nvGrpSpPr>
        <p:grpSpPr bwMode="auto">
          <a:xfrm>
            <a:off x="31470600" y="838200"/>
            <a:ext cx="4042632" cy="4387654"/>
            <a:chOff x="1705" y="1534"/>
            <a:chExt cx="1231" cy="1353"/>
          </a:xfrm>
          <a:noFill/>
        </p:grpSpPr>
        <p:pic>
          <p:nvPicPr>
            <p:cNvPr id="12" name="Picture 5" descr="fwlogo"/>
            <p:cNvPicPr>
              <a:picLocks noChangeAspect="1" noChangeArrowheads="1"/>
            </p:cNvPicPr>
            <p:nvPr/>
          </p:nvPicPr>
          <p:blipFill>
            <a:blip r:embed="rId6" cstate="print"/>
            <a:srcRect/>
            <a:stretch>
              <a:fillRect/>
            </a:stretch>
          </p:blipFill>
          <p:spPr bwMode="auto">
            <a:xfrm>
              <a:off x="1800" y="1659"/>
              <a:ext cx="1079" cy="1079"/>
            </a:xfrm>
            <a:prstGeom prst="rect">
              <a:avLst/>
            </a:prstGeom>
            <a:grpFill/>
            <a:ln w="9525">
              <a:noFill/>
              <a:miter lim="800000"/>
              <a:headEnd/>
              <a:tailEnd/>
            </a:ln>
          </p:spPr>
        </p:pic>
        <p:sp>
          <p:nvSpPr>
            <p:cNvPr id="13" name="WordArt 6"/>
            <p:cNvSpPr>
              <a:spLocks noChangeArrowheads="1" noChangeShapeType="1" noTextEdit="1"/>
            </p:cNvSpPr>
            <p:nvPr/>
          </p:nvSpPr>
          <p:spPr bwMode="auto">
            <a:xfrm rot="21581175">
              <a:off x="1705" y="1534"/>
              <a:ext cx="1231" cy="1353"/>
            </a:xfrm>
            <a:prstGeom prst="rect">
              <a:avLst/>
            </a:prstGeom>
            <a:grpFill/>
          </p:spPr>
          <p:txBody>
            <a:bodyPr spcFirstLastPara="1" wrap="none" fromWordArt="1">
              <a:prstTxWarp prst="textButton">
                <a:avLst>
                  <a:gd name="adj" fmla="val 10800004"/>
                </a:avLst>
              </a:prstTxWarp>
            </a:bodyPr>
            <a:lstStyle/>
            <a:p>
              <a:pPr algn="ctr"/>
              <a:r>
                <a:rPr lang="en-US" sz="6400" kern="10" dirty="0">
                  <a:ln w="3175">
                    <a:solidFill>
                      <a:srgbClr val="FFFF00"/>
                    </a:solidFill>
                    <a:round/>
                    <a:headEnd/>
                    <a:tailEnd/>
                  </a:ln>
                  <a:solidFill>
                    <a:srgbClr val="FFFF00"/>
                  </a:solidFill>
                  <a:latin typeface="Times New Roman"/>
                  <a:cs typeface="Times New Roman"/>
                </a:rPr>
                <a:t>Students &amp; Scientists Working Together</a:t>
              </a:r>
            </a:p>
            <a:p>
              <a:pPr algn="ctr"/>
              <a:r>
                <a:rPr lang="en-US" sz="6400" kern="10" dirty="0">
                  <a:ln w="3175">
                    <a:solidFill>
                      <a:srgbClr val="FFFF00"/>
                    </a:solidFill>
                    <a:round/>
                    <a:headEnd/>
                    <a:tailEnd/>
                  </a:ln>
                  <a:solidFill>
                    <a:srgbClr val="FFFF00"/>
                  </a:solidFill>
                  <a:latin typeface="Times New Roman"/>
                  <a:cs typeface="Times New Roman"/>
                </a:rPr>
                <a:t> </a:t>
              </a:r>
            </a:p>
            <a:p>
              <a:pPr algn="ctr"/>
              <a:r>
                <a:rPr lang="en-US" sz="6400" kern="10" dirty="0">
                  <a:ln w="3175">
                    <a:solidFill>
                      <a:srgbClr val="FFFF00"/>
                    </a:solidFill>
                    <a:round/>
                    <a:headEnd/>
                    <a:tailEnd/>
                  </a:ln>
                  <a:solidFill>
                    <a:srgbClr val="FFFF00"/>
                  </a:solidFill>
                  <a:latin typeface="Times New Roman"/>
                  <a:cs typeface="Times New Roman"/>
                </a:rPr>
                <a:t>Determining the Health of New England Forests</a:t>
              </a:r>
            </a:p>
          </p:txBody>
        </p:sp>
      </p:grpSp>
      <p:sp>
        <p:nvSpPr>
          <p:cNvPr id="8" name="TextBox 7"/>
          <p:cNvSpPr txBox="1"/>
          <p:nvPr/>
        </p:nvSpPr>
        <p:spPr>
          <a:xfrm>
            <a:off x="8915400" y="5407550"/>
            <a:ext cx="9144000" cy="12772727"/>
          </a:xfrm>
          <a:prstGeom prst="rect">
            <a:avLst/>
          </a:prstGeom>
          <a:noFill/>
        </p:spPr>
        <p:txBody>
          <a:bodyPr wrap="square" lIns="365760" tIns="182880" rIns="365760" bIns="182880" rtlCol="0">
            <a:spAutoFit/>
          </a:bodyPr>
          <a:lstStyle/>
          <a:p>
            <a:pPr algn="just"/>
            <a:endParaRPr lang="en-US" sz="4000" b="1" dirty="0" smtClean="0"/>
          </a:p>
          <a:p>
            <a:pPr algn="just"/>
            <a:endParaRPr lang="en-US" sz="4000" b="1" dirty="0"/>
          </a:p>
          <a:p>
            <a:pPr algn="just"/>
            <a:endParaRPr lang="en-US" sz="4000" b="1" dirty="0" smtClean="0"/>
          </a:p>
          <a:p>
            <a:pPr algn="just"/>
            <a:endParaRPr lang="en-US" sz="4000" b="1" dirty="0"/>
          </a:p>
          <a:p>
            <a:pPr algn="just"/>
            <a:endParaRPr lang="en-US" sz="4000" b="1" dirty="0" smtClean="0"/>
          </a:p>
          <a:p>
            <a:pPr algn="just"/>
            <a:endParaRPr lang="en-US" sz="4000" b="1" dirty="0"/>
          </a:p>
          <a:p>
            <a:pPr algn="just"/>
            <a:endParaRPr lang="en-US" sz="4000" b="1" dirty="0" smtClean="0"/>
          </a:p>
          <a:p>
            <a:pPr algn="just"/>
            <a:endParaRPr lang="en-US" sz="1000" b="1" dirty="0" smtClean="0"/>
          </a:p>
          <a:p>
            <a:pPr algn="just"/>
            <a:endParaRPr lang="en-US" sz="1000" b="1" dirty="0"/>
          </a:p>
          <a:p>
            <a:pPr algn="just"/>
            <a:endParaRPr lang="en-US" sz="1000" b="1" dirty="0" smtClean="0"/>
          </a:p>
          <a:p>
            <a:pPr algn="just"/>
            <a:endParaRPr lang="en-US" sz="1000" b="1" dirty="0"/>
          </a:p>
          <a:p>
            <a:pPr algn="just"/>
            <a:endParaRPr lang="en-US" sz="1000" b="1" dirty="0" smtClean="0"/>
          </a:p>
          <a:p>
            <a:pPr algn="just"/>
            <a:endParaRPr lang="en-US" sz="1000" b="1" dirty="0"/>
          </a:p>
          <a:p>
            <a:pPr algn="just"/>
            <a:endParaRPr lang="en-US" sz="1000" b="1" dirty="0" smtClean="0"/>
          </a:p>
          <a:p>
            <a:pPr algn="just"/>
            <a:endParaRPr lang="en-US" sz="1000" b="1" dirty="0"/>
          </a:p>
          <a:p>
            <a:pPr algn="just"/>
            <a:endParaRPr lang="en-US" sz="1000" b="1" dirty="0" smtClean="0"/>
          </a:p>
          <a:p>
            <a:pPr algn="just"/>
            <a:endParaRPr lang="en-US" sz="1000" b="1" dirty="0"/>
          </a:p>
          <a:p>
            <a:pPr algn="just"/>
            <a:endParaRPr lang="en-US" sz="5200" b="1" dirty="0"/>
          </a:p>
          <a:p>
            <a:pPr algn="just"/>
            <a:endParaRPr lang="en-US" sz="5200" b="1" dirty="0" smtClean="0"/>
          </a:p>
          <a:p>
            <a:pPr algn="just"/>
            <a:endParaRPr lang="en-US" sz="5200" b="1" dirty="0"/>
          </a:p>
          <a:p>
            <a:pPr algn="just"/>
            <a:endParaRPr lang="en-US" sz="5200" b="1" dirty="0" smtClean="0"/>
          </a:p>
          <a:p>
            <a:pPr algn="just"/>
            <a:endParaRPr lang="en-US" sz="5200" b="1" dirty="0"/>
          </a:p>
          <a:p>
            <a:pPr algn="just"/>
            <a:endParaRPr lang="en-US" sz="5200" b="1" dirty="0" smtClean="0"/>
          </a:p>
          <a:p>
            <a:pPr algn="just"/>
            <a:endParaRPr lang="en-US" sz="5200" b="1" dirty="0"/>
          </a:p>
          <a:p>
            <a:pPr algn="just"/>
            <a:endParaRPr lang="en-US" sz="5200" b="1" dirty="0" smtClean="0"/>
          </a:p>
        </p:txBody>
      </p:sp>
      <p:sp>
        <p:nvSpPr>
          <p:cNvPr id="9" name="TextBox 8"/>
          <p:cNvSpPr txBox="1"/>
          <p:nvPr/>
        </p:nvSpPr>
        <p:spPr>
          <a:xfrm>
            <a:off x="914400" y="20040600"/>
            <a:ext cx="7239000" cy="830997"/>
          </a:xfrm>
          <a:prstGeom prst="rect">
            <a:avLst/>
          </a:prstGeom>
          <a:noFill/>
        </p:spPr>
        <p:txBody>
          <a:bodyPr wrap="square" rtlCol="0">
            <a:spAutoFit/>
          </a:bodyPr>
          <a:lstStyle/>
          <a:p>
            <a:r>
              <a:rPr lang="en-US" sz="1600" i="1" dirty="0" smtClean="0"/>
              <a:t>Figure 1. Honors biology students from Salem High School with veteran Forest Watch teacher Norma </a:t>
            </a:r>
            <a:r>
              <a:rPr lang="en-US" sz="1600" i="1" dirty="0" err="1" smtClean="0"/>
              <a:t>Bursaw</a:t>
            </a:r>
            <a:r>
              <a:rPr lang="en-US" sz="1600" i="1" dirty="0" smtClean="0"/>
              <a:t> regularly monitor the health of a county park near their school. Forest Watch reaches children K-12.</a:t>
            </a:r>
            <a:endParaRPr lang="en-US" sz="1600" i="1" dirty="0"/>
          </a:p>
        </p:txBody>
      </p:sp>
      <p:sp>
        <p:nvSpPr>
          <p:cNvPr id="15" name="TextBox 14"/>
          <p:cNvSpPr txBox="1"/>
          <p:nvPr/>
        </p:nvSpPr>
        <p:spPr>
          <a:xfrm>
            <a:off x="15047686" y="20922343"/>
            <a:ext cx="2590800" cy="1815882"/>
          </a:xfrm>
          <a:prstGeom prst="rect">
            <a:avLst/>
          </a:prstGeom>
          <a:noFill/>
        </p:spPr>
        <p:txBody>
          <a:bodyPr wrap="square" rtlCol="0">
            <a:spAutoFit/>
          </a:bodyPr>
          <a:lstStyle/>
          <a:p>
            <a:r>
              <a:rPr lang="en-US" sz="1600" i="1" dirty="0" smtClean="0"/>
              <a:t>Figures 3. NH Governor Maggie Hassan and other Eastern governors have asked the EPA to expand the Ozone Transport Region to Midwest and Southern states.</a:t>
            </a:r>
            <a:endParaRPr lang="en-US" sz="1600" i="1" dirty="0"/>
          </a:p>
        </p:txBody>
      </p:sp>
      <p:sp>
        <p:nvSpPr>
          <p:cNvPr id="22" name="TextBox 21"/>
          <p:cNvSpPr txBox="1"/>
          <p:nvPr/>
        </p:nvSpPr>
        <p:spPr>
          <a:xfrm>
            <a:off x="17678400" y="11353800"/>
            <a:ext cx="8566296" cy="830997"/>
          </a:xfrm>
          <a:prstGeom prst="rect">
            <a:avLst/>
          </a:prstGeom>
          <a:noFill/>
        </p:spPr>
        <p:txBody>
          <a:bodyPr wrap="square" rtlCol="0">
            <a:spAutoFit/>
          </a:bodyPr>
          <a:lstStyle/>
          <a:p>
            <a:r>
              <a:rPr lang="en-US" sz="1600" i="1" dirty="0" smtClean="0"/>
              <a:t>Figure 4. </a:t>
            </a:r>
            <a:r>
              <a:rPr lang="en-US" sz="1600" i="1" dirty="0" smtClean="0"/>
              <a:t>The red edge inflection point indicates how much chlorophyll needles contain.  The graph shows rapid improvement in needle health in 1998, just two years after the National Ambient Air Quality Standards were imposed and the New England OTR went into effect. </a:t>
            </a:r>
            <a:endParaRPr lang="en-US" sz="1600" i="1" dirty="0"/>
          </a:p>
        </p:txBody>
      </p:sp>
      <p:pic>
        <p:nvPicPr>
          <p:cNvPr id="24" name="Picture 23"/>
          <p:cNvPicPr>
            <a:picLocks noChangeAspect="1"/>
          </p:cNvPicPr>
          <p:nvPr/>
        </p:nvPicPr>
        <p:blipFill rotWithShape="1">
          <a:blip r:embed="rId7" cstate="print">
            <a:extLst>
              <a:ext uri="{28A0092B-C50C-407E-A947-70E740481C1C}">
                <a14:useLocalDpi xmlns:a14="http://schemas.microsoft.com/office/drawing/2010/main" val="0"/>
              </a:ext>
            </a:extLst>
          </a:blip>
          <a:srcRect r="988" b="13571"/>
          <a:stretch/>
        </p:blipFill>
        <p:spPr>
          <a:xfrm>
            <a:off x="914400" y="15240000"/>
            <a:ext cx="6941127" cy="4544291"/>
          </a:xfrm>
          <a:prstGeom prst="rect">
            <a:avLst/>
          </a:prstGeom>
          <a:ln w="12700">
            <a:solidFill>
              <a:schemeClr val="tx1"/>
            </a:solidFill>
          </a:ln>
        </p:spPr>
      </p:pic>
      <p:pic>
        <p:nvPicPr>
          <p:cNvPr id="25" name="Picture 24"/>
          <p:cNvPicPr>
            <a:picLocks noChangeAspect="1"/>
          </p:cNvPicPr>
          <p:nvPr/>
        </p:nvPicPr>
        <p:blipFill rotWithShape="1">
          <a:blip r:embed="rId8">
            <a:extLst>
              <a:ext uri="{28A0092B-C50C-407E-A947-70E740481C1C}">
                <a14:useLocalDpi xmlns:a14="http://schemas.microsoft.com/office/drawing/2010/main" val="0"/>
              </a:ext>
            </a:extLst>
          </a:blip>
          <a:srcRect t="658" r="2118" b="14059"/>
          <a:stretch/>
        </p:blipFill>
        <p:spPr>
          <a:xfrm>
            <a:off x="27508200" y="14006945"/>
            <a:ext cx="7682345" cy="6289965"/>
          </a:xfrm>
          <a:prstGeom prst="rect">
            <a:avLst/>
          </a:prstGeom>
          <a:ln w="12700">
            <a:solidFill>
              <a:schemeClr val="tx1"/>
            </a:solidFill>
          </a:ln>
        </p:spPr>
      </p:pic>
      <p:pic>
        <p:nvPicPr>
          <p:cNvPr id="26" name="Picture 25"/>
          <p:cNvPicPr>
            <a:picLocks noChangeAspect="1"/>
          </p:cNvPicPr>
          <p:nvPr/>
        </p:nvPicPr>
        <p:blipFill rotWithShape="1">
          <a:blip r:embed="rId9" cstate="print">
            <a:extLst>
              <a:ext uri="{28A0092B-C50C-407E-A947-70E740481C1C}">
                <a14:useLocalDpi xmlns:a14="http://schemas.microsoft.com/office/drawing/2010/main" val="0"/>
              </a:ext>
            </a:extLst>
          </a:blip>
          <a:srcRect t="1106" r="11124"/>
          <a:stretch/>
        </p:blipFill>
        <p:spPr>
          <a:xfrm>
            <a:off x="27508200" y="9906000"/>
            <a:ext cx="4454236" cy="3717251"/>
          </a:xfrm>
          <a:prstGeom prst="rect">
            <a:avLst/>
          </a:prstGeom>
          <a:ln w="12700">
            <a:solidFill>
              <a:schemeClr val="tx1"/>
            </a:solidFill>
          </a:ln>
        </p:spPr>
      </p:pic>
      <p:pic>
        <p:nvPicPr>
          <p:cNvPr id="4" name="Picture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53200" y="1295400"/>
            <a:ext cx="1581150" cy="1581150"/>
          </a:xfrm>
          <a:prstGeom prst="rect">
            <a:avLst/>
          </a:prstGeom>
        </p:spPr>
      </p:pic>
      <p:pic>
        <p:nvPicPr>
          <p:cNvPr id="27" name="Picture 26"/>
          <p:cNvPicPr/>
          <p:nvPr/>
        </p:nvPicPr>
        <p:blipFill>
          <a:blip r:embed="rId11">
            <a:extLst>
              <a:ext uri="{28A0092B-C50C-407E-A947-70E740481C1C}">
                <a14:useLocalDpi xmlns:a14="http://schemas.microsoft.com/office/drawing/2010/main" val="0"/>
              </a:ext>
            </a:extLst>
          </a:blip>
          <a:srcRect/>
          <a:stretch>
            <a:fillRect/>
          </a:stretch>
        </p:blipFill>
        <p:spPr bwMode="auto">
          <a:xfrm>
            <a:off x="8763000" y="5638800"/>
            <a:ext cx="8153400" cy="5715000"/>
          </a:xfrm>
          <a:prstGeom prst="rect">
            <a:avLst/>
          </a:prstGeom>
          <a:noFill/>
          <a:ln>
            <a:noFill/>
          </a:ln>
        </p:spPr>
      </p:pic>
      <p:pic>
        <p:nvPicPr>
          <p:cNvPr id="19" name="Picture 18"/>
          <p:cNvPicPr>
            <a:picLocks noChangeAspect="1"/>
          </p:cNvPicPr>
          <p:nvPr/>
        </p:nvPicPr>
        <p:blipFill>
          <a:blip r:embed="rId12"/>
          <a:stretch>
            <a:fillRect/>
          </a:stretch>
        </p:blipFill>
        <p:spPr>
          <a:xfrm>
            <a:off x="17678400" y="5715000"/>
            <a:ext cx="8618211" cy="5638800"/>
          </a:xfrm>
          <a:prstGeom prst="rect">
            <a:avLst/>
          </a:prstGeom>
        </p:spPr>
      </p:pic>
      <p:pic>
        <p:nvPicPr>
          <p:cNvPr id="28" name="Picture 27"/>
          <p:cNvPicPr/>
          <p:nvPr/>
        </p:nvPicPr>
        <p:blipFill>
          <a:blip r:embed="rId13">
            <a:extLst>
              <a:ext uri="{28A0092B-C50C-407E-A947-70E740481C1C}">
                <a14:useLocalDpi xmlns:a14="http://schemas.microsoft.com/office/drawing/2010/main" val="0"/>
              </a:ext>
            </a:extLst>
          </a:blip>
          <a:srcRect/>
          <a:stretch>
            <a:fillRect/>
          </a:stretch>
        </p:blipFill>
        <p:spPr bwMode="auto">
          <a:xfrm>
            <a:off x="8763000" y="12649200"/>
            <a:ext cx="8305800" cy="5715000"/>
          </a:xfrm>
          <a:prstGeom prst="rect">
            <a:avLst/>
          </a:prstGeom>
          <a:noFill/>
          <a:ln>
            <a:noFill/>
          </a:ln>
        </p:spPr>
      </p:pic>
      <p:pic>
        <p:nvPicPr>
          <p:cNvPr id="29" name="Picture 28"/>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839200" y="18516600"/>
            <a:ext cx="6080174" cy="4036255"/>
          </a:xfrm>
          <a:prstGeom prst="rect">
            <a:avLst/>
          </a:prstGeom>
          <a:noFill/>
          <a:ln w="12700">
            <a:solidFill>
              <a:schemeClr val="tx1"/>
            </a:solidFill>
          </a:ln>
        </p:spPr>
      </p:pic>
      <p:pic>
        <p:nvPicPr>
          <p:cNvPr id="30" name="Content Placeholder 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5240000" y="18516600"/>
            <a:ext cx="1777439" cy="2370137"/>
          </a:xfrm>
          <a:prstGeom prst="rect">
            <a:avLst/>
          </a:prstGeom>
          <a:ln w="12700">
            <a:solidFill>
              <a:schemeClr val="tx1"/>
            </a:solidFill>
          </a:ln>
        </p:spPr>
      </p:pic>
      <p:sp>
        <p:nvSpPr>
          <p:cNvPr id="20" name="Rectangle 19"/>
          <p:cNvSpPr/>
          <p:nvPr/>
        </p:nvSpPr>
        <p:spPr>
          <a:xfrm>
            <a:off x="8686800" y="22707600"/>
            <a:ext cx="8839200" cy="4031873"/>
          </a:xfrm>
          <a:prstGeom prst="rect">
            <a:avLst/>
          </a:prstGeom>
        </p:spPr>
        <p:txBody>
          <a:bodyPr wrap="square">
            <a:spAutoFit/>
          </a:bodyPr>
          <a:lstStyle/>
          <a:p>
            <a:r>
              <a:rPr lang="en-US" sz="3600" b="1" dirty="0" smtClean="0"/>
              <a:t>The Ozone Transport Region</a:t>
            </a:r>
          </a:p>
          <a:p>
            <a:r>
              <a:rPr lang="en-US" sz="3600" dirty="0" smtClean="0"/>
              <a:t>Winds from states just west of us bring  ozone and its primary pollutants to New England.  Students in St. </a:t>
            </a:r>
            <a:r>
              <a:rPr lang="en-US" sz="3600" dirty="0" err="1" smtClean="0"/>
              <a:t>Johnsbury</a:t>
            </a:r>
            <a:r>
              <a:rPr lang="en-US" sz="3600" dirty="0" smtClean="0"/>
              <a:t>, Vermont, are lobbying their representatives to get on board with New England governors to help their pines and expand the OTR.</a:t>
            </a:r>
            <a:endParaRPr lang="en-US" sz="3600" dirty="0"/>
          </a:p>
        </p:txBody>
      </p:sp>
      <p:sp>
        <p:nvSpPr>
          <p:cNvPr id="21" name="TextBox 20"/>
          <p:cNvSpPr txBox="1"/>
          <p:nvPr/>
        </p:nvSpPr>
        <p:spPr>
          <a:xfrm>
            <a:off x="8839200" y="11353800"/>
            <a:ext cx="7772400" cy="1323439"/>
          </a:xfrm>
          <a:prstGeom prst="rect">
            <a:avLst/>
          </a:prstGeom>
          <a:noFill/>
        </p:spPr>
        <p:txBody>
          <a:bodyPr wrap="square" rtlCol="0">
            <a:spAutoFit/>
          </a:bodyPr>
          <a:lstStyle/>
          <a:p>
            <a:pPr algn="just"/>
            <a:r>
              <a:rPr lang="en-US" sz="1600" i="1" dirty="0"/>
              <a:t>Figure 2. Above, reactive nitrogen gases from numerous sources have fallen 60% since New Hampshire imposed strict regulations on automobile </a:t>
            </a:r>
            <a:r>
              <a:rPr lang="en-US" sz="1600" i="1" dirty="0" smtClean="0"/>
              <a:t>exhaust and other hot engines such as the Bow Electric Generating Plant.  Below, volatile organics (VOCs) have also dropped with state regulation of industrial cleaners, paints, gases, printing products, auto body shop chemicals and many other chemicals which combine with NOx to form ozone (DES graphs).</a:t>
            </a:r>
            <a:endParaRPr lang="en-US" sz="1600" b="1" i="1" dirty="0"/>
          </a:p>
        </p:txBody>
      </p:sp>
      <p:sp>
        <p:nvSpPr>
          <p:cNvPr id="23" name="TextBox 22"/>
          <p:cNvSpPr txBox="1"/>
          <p:nvPr/>
        </p:nvSpPr>
        <p:spPr>
          <a:xfrm>
            <a:off x="32156400" y="9906000"/>
            <a:ext cx="3124200" cy="2554545"/>
          </a:xfrm>
          <a:prstGeom prst="rect">
            <a:avLst/>
          </a:prstGeom>
          <a:noFill/>
        </p:spPr>
        <p:txBody>
          <a:bodyPr wrap="square" rtlCol="0">
            <a:spAutoFit/>
          </a:bodyPr>
          <a:lstStyle/>
          <a:p>
            <a:r>
              <a:rPr lang="en-US" sz="1600" i="1" dirty="0" smtClean="0"/>
              <a:t>Figures 5. A new group of teachers will join Forest Watch in 2014 to learn how they and their students can monitor white pines.   Tools range from simple hand tools (a logger’s Biltmore stick, at left) to the newest Landsat 8 imagery.  Below, a 2013 view of Hanson, MA, where middle school students regularly monitor their pines.</a:t>
            </a:r>
            <a:endParaRPr lang="en-US" sz="1600" i="1" dirty="0"/>
          </a:p>
        </p:txBody>
      </p:sp>
    </p:spTree>
    <p:extLst>
      <p:ext uri="{BB962C8B-B14F-4D97-AF65-F5344CB8AC3E}">
        <p14:creationId xmlns:p14="http://schemas.microsoft.com/office/powerpoint/2010/main" val="35898037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1199</TotalTime>
  <Words>750</Words>
  <Application>Microsoft Office PowerPoint</Application>
  <PresentationFormat>Custom</PresentationFormat>
  <Paragraphs>78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Forest Watch and Public Policy Ozone Regulations Improve Air Quality---Student Data Tracks the Change Dr. Barrett N. Rock, Martha Carlson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Watch Celebrates 20th Year Students and Teachers Engage in Authentic Science with UNH Researchers – Lessons Learned Dr. Barrett N. Rock, Martha Carlson</dc:title>
  <dc:creator>Monty</dc:creator>
  <cp:lastModifiedBy>Microsoft account</cp:lastModifiedBy>
  <cp:revision>30</cp:revision>
  <dcterms:created xsi:type="dcterms:W3CDTF">2011-05-23T20:05:48Z</dcterms:created>
  <dcterms:modified xsi:type="dcterms:W3CDTF">2014-05-27T13:49:12Z</dcterms:modified>
</cp:coreProperties>
</file>