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Default Extension="pdf" ContentType="application/pdf"/>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jpeg" ContentType="image/jpe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38404800" cy="38404800"/>
  <p:notesSz cx="6858000" cy="9144000"/>
  <p:defaultTextStyle>
    <a:defPPr>
      <a:defRPr lang="en-US"/>
    </a:defPPr>
    <a:lvl1pPr marL="0" algn="l" defTabSz="1920240" rtl="0" eaLnBrk="1" latinLnBrk="0" hangingPunct="1">
      <a:defRPr sz="7500" kern="1200">
        <a:solidFill>
          <a:schemeClr val="tx1"/>
        </a:solidFill>
        <a:latin typeface="+mn-lt"/>
        <a:ea typeface="+mn-ea"/>
        <a:cs typeface="+mn-cs"/>
      </a:defRPr>
    </a:lvl1pPr>
    <a:lvl2pPr marL="1920240" algn="l" defTabSz="1920240" rtl="0" eaLnBrk="1" latinLnBrk="0" hangingPunct="1">
      <a:defRPr sz="7500" kern="1200">
        <a:solidFill>
          <a:schemeClr val="tx1"/>
        </a:solidFill>
        <a:latin typeface="+mn-lt"/>
        <a:ea typeface="+mn-ea"/>
        <a:cs typeface="+mn-cs"/>
      </a:defRPr>
    </a:lvl2pPr>
    <a:lvl3pPr marL="3840480" algn="l" defTabSz="1920240" rtl="0" eaLnBrk="1" latinLnBrk="0" hangingPunct="1">
      <a:defRPr sz="7500" kern="1200">
        <a:solidFill>
          <a:schemeClr val="tx1"/>
        </a:solidFill>
        <a:latin typeface="+mn-lt"/>
        <a:ea typeface="+mn-ea"/>
        <a:cs typeface="+mn-cs"/>
      </a:defRPr>
    </a:lvl3pPr>
    <a:lvl4pPr marL="5760720" algn="l" defTabSz="1920240" rtl="0" eaLnBrk="1" latinLnBrk="0" hangingPunct="1">
      <a:defRPr sz="7500" kern="1200">
        <a:solidFill>
          <a:schemeClr val="tx1"/>
        </a:solidFill>
        <a:latin typeface="+mn-lt"/>
        <a:ea typeface="+mn-ea"/>
        <a:cs typeface="+mn-cs"/>
      </a:defRPr>
    </a:lvl4pPr>
    <a:lvl5pPr marL="7680960" algn="l" defTabSz="1920240" rtl="0" eaLnBrk="1" latinLnBrk="0" hangingPunct="1">
      <a:defRPr sz="7500" kern="1200">
        <a:solidFill>
          <a:schemeClr val="tx1"/>
        </a:solidFill>
        <a:latin typeface="+mn-lt"/>
        <a:ea typeface="+mn-ea"/>
        <a:cs typeface="+mn-cs"/>
      </a:defRPr>
    </a:lvl5pPr>
    <a:lvl6pPr marL="9601200" algn="l" defTabSz="1920240" rtl="0" eaLnBrk="1" latinLnBrk="0" hangingPunct="1">
      <a:defRPr sz="7500" kern="1200">
        <a:solidFill>
          <a:schemeClr val="tx1"/>
        </a:solidFill>
        <a:latin typeface="+mn-lt"/>
        <a:ea typeface="+mn-ea"/>
        <a:cs typeface="+mn-cs"/>
      </a:defRPr>
    </a:lvl6pPr>
    <a:lvl7pPr marL="11521440" algn="l" defTabSz="1920240" rtl="0" eaLnBrk="1" latinLnBrk="0" hangingPunct="1">
      <a:defRPr sz="7500" kern="1200">
        <a:solidFill>
          <a:schemeClr val="tx1"/>
        </a:solidFill>
        <a:latin typeface="+mn-lt"/>
        <a:ea typeface="+mn-ea"/>
        <a:cs typeface="+mn-cs"/>
      </a:defRPr>
    </a:lvl7pPr>
    <a:lvl8pPr marL="13441680" algn="l" defTabSz="1920240" rtl="0" eaLnBrk="1" latinLnBrk="0" hangingPunct="1">
      <a:defRPr sz="7500" kern="1200">
        <a:solidFill>
          <a:schemeClr val="tx1"/>
        </a:solidFill>
        <a:latin typeface="+mn-lt"/>
        <a:ea typeface="+mn-ea"/>
        <a:cs typeface="+mn-cs"/>
      </a:defRPr>
    </a:lvl8pPr>
    <a:lvl9pPr marL="15361920" algn="l" defTabSz="1920240" rtl="0" eaLnBrk="1" latinLnBrk="0" hangingPunct="1">
      <a:defRPr sz="7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p:restoredLeft sz="15620"/>
    <p:restoredTop sz="98553" autoAdjust="0"/>
  </p:normalViewPr>
  <p:slideViewPr>
    <p:cSldViewPr snapToGrid="0" snapToObjects="1">
      <p:cViewPr>
        <p:scale>
          <a:sx n="33" d="100"/>
          <a:sy n="33" d="100"/>
        </p:scale>
        <p:origin x="-160" y="2776"/>
      </p:cViewPr>
      <p:guideLst>
        <p:guide orient="horz" pos="12096"/>
        <p:guide pos="12096"/>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1930383"/>
            <a:ext cx="3264408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21762720"/>
            <a:ext cx="26883360" cy="9814560"/>
          </a:xfrm>
        </p:spPr>
        <p:txBody>
          <a:bodyPr/>
          <a:lstStyle>
            <a:lvl1pPr marL="0" indent="0" algn="ctr">
              <a:buNone/>
              <a:defRPr>
                <a:solidFill>
                  <a:schemeClr val="tx1">
                    <a:tint val="75000"/>
                  </a:schemeClr>
                </a:solidFill>
              </a:defRPr>
            </a:lvl1pPr>
            <a:lvl2pPr marL="1920240" indent="0" algn="ctr">
              <a:buNone/>
              <a:defRPr>
                <a:solidFill>
                  <a:schemeClr val="tx1">
                    <a:tint val="75000"/>
                  </a:schemeClr>
                </a:solidFill>
              </a:defRPr>
            </a:lvl2pPr>
            <a:lvl3pPr marL="3840480" indent="0" algn="ctr">
              <a:buNone/>
              <a:defRPr>
                <a:solidFill>
                  <a:schemeClr val="tx1">
                    <a:tint val="75000"/>
                  </a:schemeClr>
                </a:solidFill>
              </a:defRPr>
            </a:lvl3pPr>
            <a:lvl4pPr marL="5760720" indent="0" algn="ctr">
              <a:buNone/>
              <a:defRPr>
                <a:solidFill>
                  <a:schemeClr val="tx1">
                    <a:tint val="75000"/>
                  </a:schemeClr>
                </a:solidFill>
              </a:defRPr>
            </a:lvl4pPr>
            <a:lvl5pPr marL="7680960" indent="0" algn="ctr">
              <a:buNone/>
              <a:defRPr>
                <a:solidFill>
                  <a:schemeClr val="tx1">
                    <a:tint val="75000"/>
                  </a:schemeClr>
                </a:solidFill>
              </a:defRPr>
            </a:lvl5pPr>
            <a:lvl6pPr marL="9601200" indent="0" algn="ctr">
              <a:buNone/>
              <a:defRPr>
                <a:solidFill>
                  <a:schemeClr val="tx1">
                    <a:tint val="75000"/>
                  </a:schemeClr>
                </a:solidFill>
              </a:defRPr>
            </a:lvl6pPr>
            <a:lvl7pPr marL="11521440" indent="0" algn="ctr">
              <a:buNone/>
              <a:defRPr>
                <a:solidFill>
                  <a:schemeClr val="tx1">
                    <a:tint val="75000"/>
                  </a:schemeClr>
                </a:solidFill>
              </a:defRPr>
            </a:lvl7pPr>
            <a:lvl8pPr marL="13441680" indent="0" algn="ctr">
              <a:buNone/>
              <a:defRPr>
                <a:solidFill>
                  <a:schemeClr val="tx1">
                    <a:tint val="75000"/>
                  </a:schemeClr>
                </a:solidFill>
              </a:defRPr>
            </a:lvl8pPr>
            <a:lvl9pPr marL="1536192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091A481-5415-6E41-8B21-754FE80FE9FA}" type="datetimeFigureOut">
              <a:rPr lang="en-US" smtClean="0"/>
              <a:pPr/>
              <a:t>6/11/14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91A481-5415-6E41-8B21-754FE80FE9FA}" type="datetimeFigureOut">
              <a:rPr lang="en-US" smtClean="0"/>
              <a:pPr/>
              <a:t>6/11/14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24678643"/>
            <a:ext cx="32644080" cy="7627620"/>
          </a:xfrm>
        </p:spPr>
        <p:txBody>
          <a:bodyPr anchor="t"/>
          <a:lstStyle>
            <a:lvl1pPr algn="l">
              <a:defRPr sz="168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4" y="16277598"/>
            <a:ext cx="32644080" cy="8401047"/>
          </a:xfrm>
        </p:spPr>
        <p:txBody>
          <a:bodyPr anchor="b"/>
          <a:lstStyle>
            <a:lvl1pPr marL="0" indent="0">
              <a:buNone/>
              <a:defRPr sz="8400">
                <a:solidFill>
                  <a:schemeClr val="tx1">
                    <a:tint val="75000"/>
                  </a:schemeClr>
                </a:solidFill>
              </a:defRPr>
            </a:lvl1pPr>
            <a:lvl2pPr marL="1920240" indent="0">
              <a:buNone/>
              <a:defRPr sz="7500">
                <a:solidFill>
                  <a:schemeClr val="tx1">
                    <a:tint val="75000"/>
                  </a:schemeClr>
                </a:solidFill>
              </a:defRPr>
            </a:lvl2pPr>
            <a:lvl3pPr marL="3840480" indent="0">
              <a:buNone/>
              <a:defRPr sz="6700">
                <a:solidFill>
                  <a:schemeClr val="tx1">
                    <a:tint val="75000"/>
                  </a:schemeClr>
                </a:solidFill>
              </a:defRPr>
            </a:lvl3pPr>
            <a:lvl4pPr marL="5760720" indent="0">
              <a:buNone/>
              <a:defRPr sz="5900">
                <a:solidFill>
                  <a:schemeClr val="tx1">
                    <a:tint val="75000"/>
                  </a:schemeClr>
                </a:solidFill>
              </a:defRPr>
            </a:lvl4pPr>
            <a:lvl5pPr marL="7680960" indent="0">
              <a:buNone/>
              <a:defRPr sz="5900">
                <a:solidFill>
                  <a:schemeClr val="tx1">
                    <a:tint val="75000"/>
                  </a:schemeClr>
                </a:solidFill>
              </a:defRPr>
            </a:lvl5pPr>
            <a:lvl6pPr marL="9601200" indent="0">
              <a:buNone/>
              <a:defRPr sz="5900">
                <a:solidFill>
                  <a:schemeClr val="tx1">
                    <a:tint val="75000"/>
                  </a:schemeClr>
                </a:solidFill>
              </a:defRPr>
            </a:lvl6pPr>
            <a:lvl7pPr marL="11521440" indent="0">
              <a:buNone/>
              <a:defRPr sz="5900">
                <a:solidFill>
                  <a:schemeClr val="tx1">
                    <a:tint val="75000"/>
                  </a:schemeClr>
                </a:solidFill>
              </a:defRPr>
            </a:lvl7pPr>
            <a:lvl8pPr marL="13441680" indent="0">
              <a:buNone/>
              <a:defRPr sz="5900">
                <a:solidFill>
                  <a:schemeClr val="tx1">
                    <a:tint val="75000"/>
                  </a:schemeClr>
                </a:solidFill>
              </a:defRPr>
            </a:lvl8pPr>
            <a:lvl9pPr marL="15361920" indent="0">
              <a:buNone/>
              <a:defRPr sz="5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91A481-5415-6E41-8B21-754FE80FE9FA}" type="datetimeFigureOut">
              <a:rPr lang="en-US" smtClean="0"/>
              <a:pPr/>
              <a:t>6/11/14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920240" y="8961125"/>
            <a:ext cx="16962120" cy="25345393"/>
          </a:xfrm>
        </p:spPr>
        <p:txBody>
          <a:bodyPr/>
          <a:lstStyle>
            <a:lvl1pPr>
              <a:defRPr sz="11700"/>
            </a:lvl1pPr>
            <a:lvl2pPr>
              <a:defRPr sz="101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9522440" y="8961125"/>
            <a:ext cx="16962120" cy="25345393"/>
          </a:xfrm>
        </p:spPr>
        <p:txBody>
          <a:bodyPr/>
          <a:lstStyle>
            <a:lvl1pPr>
              <a:defRPr sz="11700"/>
            </a:lvl1pPr>
            <a:lvl2pPr>
              <a:defRPr sz="101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091A481-5415-6E41-8B21-754FE80FE9FA}" type="datetimeFigureOut">
              <a:rPr lang="en-US" smtClean="0"/>
              <a:pPr/>
              <a:t>6/11/14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8596634"/>
            <a:ext cx="16968789" cy="3582667"/>
          </a:xfrm>
        </p:spPr>
        <p:txBody>
          <a:bodyPr anchor="b"/>
          <a:lstStyle>
            <a:lvl1pPr marL="0" indent="0">
              <a:buNone/>
              <a:defRPr sz="10100" b="1"/>
            </a:lvl1pPr>
            <a:lvl2pPr marL="1920240" indent="0">
              <a:buNone/>
              <a:defRPr sz="8400" b="1"/>
            </a:lvl2pPr>
            <a:lvl3pPr marL="3840480" indent="0">
              <a:buNone/>
              <a:defRPr sz="7500" b="1"/>
            </a:lvl3pPr>
            <a:lvl4pPr marL="5760720" indent="0">
              <a:buNone/>
              <a:defRPr sz="6700" b="1"/>
            </a:lvl4pPr>
            <a:lvl5pPr marL="7680960" indent="0">
              <a:buNone/>
              <a:defRPr sz="6700" b="1"/>
            </a:lvl5pPr>
            <a:lvl6pPr marL="9601200" indent="0">
              <a:buNone/>
              <a:defRPr sz="6700" b="1"/>
            </a:lvl6pPr>
            <a:lvl7pPr marL="11521440" indent="0">
              <a:buNone/>
              <a:defRPr sz="6700" b="1"/>
            </a:lvl7pPr>
            <a:lvl8pPr marL="13441680" indent="0">
              <a:buNone/>
              <a:defRPr sz="6700" b="1"/>
            </a:lvl8pPr>
            <a:lvl9pPr marL="15361920" indent="0">
              <a:buNone/>
              <a:defRPr sz="6700" b="1"/>
            </a:lvl9pPr>
          </a:lstStyle>
          <a:p>
            <a:pPr lvl="0"/>
            <a:r>
              <a:rPr lang="en-US" smtClean="0"/>
              <a:t>Click to edit Master text styles</a:t>
            </a:r>
          </a:p>
        </p:txBody>
      </p:sp>
      <p:sp>
        <p:nvSpPr>
          <p:cNvPr id="4" name="Content Placeholder 3"/>
          <p:cNvSpPr>
            <a:spLocks noGrp="1"/>
          </p:cNvSpPr>
          <p:nvPr>
            <p:ph sz="half" idx="2"/>
          </p:nvPr>
        </p:nvSpPr>
        <p:spPr>
          <a:xfrm>
            <a:off x="1920240" y="12179301"/>
            <a:ext cx="16968789" cy="22127213"/>
          </a:xfrm>
        </p:spPr>
        <p:txBody>
          <a:bodyPr/>
          <a:lstStyle>
            <a:lvl1pPr>
              <a:defRPr sz="10100"/>
            </a:lvl1pPr>
            <a:lvl2pPr>
              <a:defRPr sz="8400"/>
            </a:lvl2pPr>
            <a:lvl3pPr>
              <a:defRPr sz="7500"/>
            </a:lvl3pPr>
            <a:lvl4pPr>
              <a:defRPr sz="6700"/>
            </a:lvl4pPr>
            <a:lvl5pPr>
              <a:defRPr sz="6700"/>
            </a:lvl5pPr>
            <a:lvl6pPr>
              <a:defRPr sz="6700"/>
            </a:lvl6pPr>
            <a:lvl7pPr>
              <a:defRPr sz="6700"/>
            </a:lvl7pPr>
            <a:lvl8pPr>
              <a:defRPr sz="6700"/>
            </a:lvl8pPr>
            <a:lvl9pPr>
              <a:defRPr sz="6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8596634"/>
            <a:ext cx="16975455" cy="3582667"/>
          </a:xfrm>
        </p:spPr>
        <p:txBody>
          <a:bodyPr anchor="b"/>
          <a:lstStyle>
            <a:lvl1pPr marL="0" indent="0">
              <a:buNone/>
              <a:defRPr sz="10100" b="1"/>
            </a:lvl1pPr>
            <a:lvl2pPr marL="1920240" indent="0">
              <a:buNone/>
              <a:defRPr sz="8400" b="1"/>
            </a:lvl2pPr>
            <a:lvl3pPr marL="3840480" indent="0">
              <a:buNone/>
              <a:defRPr sz="7500" b="1"/>
            </a:lvl3pPr>
            <a:lvl4pPr marL="5760720" indent="0">
              <a:buNone/>
              <a:defRPr sz="6700" b="1"/>
            </a:lvl4pPr>
            <a:lvl5pPr marL="7680960" indent="0">
              <a:buNone/>
              <a:defRPr sz="6700" b="1"/>
            </a:lvl5pPr>
            <a:lvl6pPr marL="9601200" indent="0">
              <a:buNone/>
              <a:defRPr sz="6700" b="1"/>
            </a:lvl6pPr>
            <a:lvl7pPr marL="11521440" indent="0">
              <a:buNone/>
              <a:defRPr sz="6700" b="1"/>
            </a:lvl7pPr>
            <a:lvl8pPr marL="13441680" indent="0">
              <a:buNone/>
              <a:defRPr sz="6700" b="1"/>
            </a:lvl8pPr>
            <a:lvl9pPr marL="15361920" indent="0">
              <a:buNone/>
              <a:defRPr sz="6700" b="1"/>
            </a:lvl9pPr>
          </a:lstStyle>
          <a:p>
            <a:pPr lvl="0"/>
            <a:r>
              <a:rPr lang="en-US" smtClean="0"/>
              <a:t>Click to edit Master text styles</a:t>
            </a:r>
          </a:p>
        </p:txBody>
      </p:sp>
      <p:sp>
        <p:nvSpPr>
          <p:cNvPr id="6" name="Content Placeholder 5"/>
          <p:cNvSpPr>
            <a:spLocks noGrp="1"/>
          </p:cNvSpPr>
          <p:nvPr>
            <p:ph sz="quarter" idx="4"/>
          </p:nvPr>
        </p:nvSpPr>
        <p:spPr>
          <a:xfrm>
            <a:off x="19509107" y="12179301"/>
            <a:ext cx="16975455" cy="22127213"/>
          </a:xfrm>
        </p:spPr>
        <p:txBody>
          <a:bodyPr/>
          <a:lstStyle>
            <a:lvl1pPr>
              <a:defRPr sz="10100"/>
            </a:lvl1pPr>
            <a:lvl2pPr>
              <a:defRPr sz="8400"/>
            </a:lvl2pPr>
            <a:lvl3pPr>
              <a:defRPr sz="7500"/>
            </a:lvl3pPr>
            <a:lvl4pPr>
              <a:defRPr sz="6700"/>
            </a:lvl4pPr>
            <a:lvl5pPr>
              <a:defRPr sz="6700"/>
            </a:lvl5pPr>
            <a:lvl6pPr>
              <a:defRPr sz="6700"/>
            </a:lvl6pPr>
            <a:lvl7pPr>
              <a:defRPr sz="6700"/>
            </a:lvl7pPr>
            <a:lvl8pPr>
              <a:defRPr sz="6700"/>
            </a:lvl8pPr>
            <a:lvl9pPr>
              <a:defRPr sz="6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091A481-5415-6E41-8B21-754FE80FE9FA}" type="datetimeFigureOut">
              <a:rPr lang="en-US" smtClean="0"/>
              <a:pPr/>
              <a:t>6/11/14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091A481-5415-6E41-8B21-754FE80FE9FA}" type="datetimeFigureOut">
              <a:rPr lang="en-US" smtClean="0"/>
              <a:pPr/>
              <a:t>6/11/14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91A481-5415-6E41-8B21-754FE80FE9FA}" type="datetimeFigureOut">
              <a:rPr lang="en-US" smtClean="0"/>
              <a:pPr/>
              <a:t>6/11/14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3" y="1529080"/>
            <a:ext cx="12634914" cy="6507480"/>
          </a:xfrm>
        </p:spPr>
        <p:txBody>
          <a:bodyPr anchor="b"/>
          <a:lstStyle>
            <a:lvl1pPr algn="l">
              <a:defRPr sz="8400" b="1"/>
            </a:lvl1pPr>
          </a:lstStyle>
          <a:p>
            <a:r>
              <a:rPr lang="en-US" smtClean="0"/>
              <a:t>Click to edit Master title style</a:t>
            </a:r>
            <a:endParaRPr lang="en-US"/>
          </a:p>
        </p:txBody>
      </p:sp>
      <p:sp>
        <p:nvSpPr>
          <p:cNvPr id="3" name="Content Placeholder 2"/>
          <p:cNvSpPr>
            <a:spLocks noGrp="1"/>
          </p:cNvSpPr>
          <p:nvPr>
            <p:ph idx="1"/>
          </p:nvPr>
        </p:nvSpPr>
        <p:spPr>
          <a:xfrm>
            <a:off x="15015210" y="1529085"/>
            <a:ext cx="21469350" cy="32777433"/>
          </a:xfrm>
        </p:spPr>
        <p:txBody>
          <a:bodyPr/>
          <a:lstStyle>
            <a:lvl1pPr>
              <a:defRPr sz="13500"/>
            </a:lvl1pPr>
            <a:lvl2pPr>
              <a:defRPr sz="11700"/>
            </a:lvl2pPr>
            <a:lvl3pPr>
              <a:defRPr sz="101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3" y="8036565"/>
            <a:ext cx="12634914" cy="26269953"/>
          </a:xfrm>
        </p:spPr>
        <p:txBody>
          <a:bodyPr/>
          <a:lstStyle>
            <a:lvl1pPr marL="0" indent="0">
              <a:buNone/>
              <a:defRPr sz="5900"/>
            </a:lvl1pPr>
            <a:lvl2pPr marL="1920240" indent="0">
              <a:buNone/>
              <a:defRPr sz="5100"/>
            </a:lvl2pPr>
            <a:lvl3pPr marL="3840480" indent="0">
              <a:buNone/>
              <a:defRPr sz="4200"/>
            </a:lvl3pPr>
            <a:lvl4pPr marL="5760720" indent="0">
              <a:buNone/>
              <a:defRPr sz="3800"/>
            </a:lvl4pPr>
            <a:lvl5pPr marL="7680960" indent="0">
              <a:buNone/>
              <a:defRPr sz="3800"/>
            </a:lvl5pPr>
            <a:lvl6pPr marL="9601200" indent="0">
              <a:buNone/>
              <a:defRPr sz="3800"/>
            </a:lvl6pPr>
            <a:lvl7pPr marL="11521440" indent="0">
              <a:buNone/>
              <a:defRPr sz="3800"/>
            </a:lvl7pPr>
            <a:lvl8pPr marL="13441680" indent="0">
              <a:buNone/>
              <a:defRPr sz="3800"/>
            </a:lvl8pPr>
            <a:lvl9pPr marL="15361920"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91A481-5415-6E41-8B21-754FE80FE9FA}" type="datetimeFigureOut">
              <a:rPr lang="en-US" smtClean="0"/>
              <a:pPr/>
              <a:t>6/11/14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09" y="26883361"/>
            <a:ext cx="23042880" cy="3173733"/>
          </a:xfrm>
        </p:spPr>
        <p:txBody>
          <a:bodyPr anchor="b"/>
          <a:lstStyle>
            <a:lvl1pPr algn="l">
              <a:defRPr sz="8400" b="1"/>
            </a:lvl1pPr>
          </a:lstStyle>
          <a:p>
            <a:r>
              <a:rPr lang="en-US" smtClean="0"/>
              <a:t>Click to edit Master title style</a:t>
            </a:r>
            <a:endParaRPr lang="en-US"/>
          </a:p>
        </p:txBody>
      </p:sp>
      <p:sp>
        <p:nvSpPr>
          <p:cNvPr id="3" name="Picture Placeholder 2"/>
          <p:cNvSpPr>
            <a:spLocks noGrp="1"/>
          </p:cNvSpPr>
          <p:nvPr>
            <p:ph type="pic" idx="1"/>
          </p:nvPr>
        </p:nvSpPr>
        <p:spPr>
          <a:xfrm>
            <a:off x="7527609" y="3431540"/>
            <a:ext cx="23042880" cy="23042880"/>
          </a:xfrm>
        </p:spPr>
        <p:txBody>
          <a:bodyPr/>
          <a:lstStyle>
            <a:lvl1pPr marL="0" indent="0">
              <a:buNone/>
              <a:defRPr sz="13500"/>
            </a:lvl1pPr>
            <a:lvl2pPr marL="1920240" indent="0">
              <a:buNone/>
              <a:defRPr sz="11700"/>
            </a:lvl2pPr>
            <a:lvl3pPr marL="3840480" indent="0">
              <a:buNone/>
              <a:defRPr sz="1010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endParaRPr lang="en-US"/>
          </a:p>
        </p:txBody>
      </p:sp>
      <p:sp>
        <p:nvSpPr>
          <p:cNvPr id="4" name="Text Placeholder 3"/>
          <p:cNvSpPr>
            <a:spLocks noGrp="1"/>
          </p:cNvSpPr>
          <p:nvPr>
            <p:ph type="body" sz="half" idx="2"/>
          </p:nvPr>
        </p:nvSpPr>
        <p:spPr>
          <a:xfrm>
            <a:off x="7527609" y="30057094"/>
            <a:ext cx="23042880" cy="4507227"/>
          </a:xfrm>
        </p:spPr>
        <p:txBody>
          <a:bodyPr/>
          <a:lstStyle>
            <a:lvl1pPr marL="0" indent="0">
              <a:buNone/>
              <a:defRPr sz="5900"/>
            </a:lvl1pPr>
            <a:lvl2pPr marL="1920240" indent="0">
              <a:buNone/>
              <a:defRPr sz="5100"/>
            </a:lvl2pPr>
            <a:lvl3pPr marL="3840480" indent="0">
              <a:buNone/>
              <a:defRPr sz="4200"/>
            </a:lvl3pPr>
            <a:lvl4pPr marL="5760720" indent="0">
              <a:buNone/>
              <a:defRPr sz="3800"/>
            </a:lvl4pPr>
            <a:lvl5pPr marL="7680960" indent="0">
              <a:buNone/>
              <a:defRPr sz="3800"/>
            </a:lvl5pPr>
            <a:lvl6pPr marL="9601200" indent="0">
              <a:buNone/>
              <a:defRPr sz="3800"/>
            </a:lvl6pPr>
            <a:lvl7pPr marL="11521440" indent="0">
              <a:buNone/>
              <a:defRPr sz="3800"/>
            </a:lvl7pPr>
            <a:lvl8pPr marL="13441680" indent="0">
              <a:buNone/>
              <a:defRPr sz="3800"/>
            </a:lvl8pPr>
            <a:lvl9pPr marL="15361920"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91A481-5415-6E41-8B21-754FE80FE9FA}" type="datetimeFigureOut">
              <a:rPr lang="en-US" smtClean="0"/>
              <a:pPr/>
              <a:t>6/11/14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91A481-5415-6E41-8B21-754FE80FE9FA}" type="datetimeFigureOut">
              <a:rPr lang="en-US" smtClean="0"/>
              <a:pPr/>
              <a:t>6/11/14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537976"/>
            <a:ext cx="8641080" cy="3276854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920240" y="1537976"/>
            <a:ext cx="25283160" cy="3276854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91A481-5415-6E41-8B21-754FE80FE9FA}" type="datetimeFigureOut">
              <a:rPr lang="en-US" smtClean="0"/>
              <a:pPr/>
              <a:t>6/11/14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537973"/>
            <a:ext cx="34564320" cy="6400800"/>
          </a:xfrm>
          <a:prstGeom prst="rect">
            <a:avLst/>
          </a:prstGeom>
        </p:spPr>
        <p:txBody>
          <a:bodyPr vert="horz" lIns="384048" tIns="192024" rIns="384048" bIns="19202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0" y="8961125"/>
            <a:ext cx="34564320" cy="25345393"/>
          </a:xfrm>
          <a:prstGeom prst="rect">
            <a:avLst/>
          </a:prstGeom>
        </p:spPr>
        <p:txBody>
          <a:bodyPr vert="horz" lIns="384048" tIns="192024" rIns="384048" bIns="19202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35595563"/>
            <a:ext cx="8961120" cy="2044700"/>
          </a:xfrm>
          <a:prstGeom prst="rect">
            <a:avLst/>
          </a:prstGeom>
        </p:spPr>
        <p:txBody>
          <a:bodyPr vert="horz" lIns="384048" tIns="192024" rIns="384048" bIns="192024" rtlCol="0" anchor="ctr"/>
          <a:lstStyle>
            <a:lvl1pPr algn="l">
              <a:defRPr sz="5100">
                <a:solidFill>
                  <a:schemeClr val="tx1">
                    <a:tint val="75000"/>
                  </a:schemeClr>
                </a:solidFill>
              </a:defRPr>
            </a:lvl1pPr>
          </a:lstStyle>
          <a:p>
            <a:fld id="{B091A481-5415-6E41-8B21-754FE80FE9FA}" type="datetimeFigureOut">
              <a:rPr lang="en-US" smtClean="0"/>
              <a:pPr/>
              <a:t>6/11/14</a:t>
            </a:fld>
            <a:endParaRPr lang="en-US"/>
          </a:p>
        </p:txBody>
      </p:sp>
      <p:sp>
        <p:nvSpPr>
          <p:cNvPr id="5" name="Footer Placeholder 4"/>
          <p:cNvSpPr>
            <a:spLocks noGrp="1"/>
          </p:cNvSpPr>
          <p:nvPr>
            <p:ph type="ftr" sz="quarter" idx="3"/>
          </p:nvPr>
        </p:nvSpPr>
        <p:spPr>
          <a:xfrm>
            <a:off x="13121640" y="35595563"/>
            <a:ext cx="12161520" cy="2044700"/>
          </a:xfrm>
          <a:prstGeom prst="rect">
            <a:avLst/>
          </a:prstGeom>
        </p:spPr>
        <p:txBody>
          <a:bodyPr vert="horz" lIns="384048" tIns="192024" rIns="384048" bIns="192024" rtlCol="0" anchor="ctr"/>
          <a:lstStyle>
            <a:lvl1pPr algn="ctr">
              <a:defRPr sz="5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35595563"/>
            <a:ext cx="8961120" cy="2044700"/>
          </a:xfrm>
          <a:prstGeom prst="rect">
            <a:avLst/>
          </a:prstGeom>
        </p:spPr>
        <p:txBody>
          <a:bodyPr vert="horz" lIns="384048" tIns="192024" rIns="384048" bIns="192024" rtlCol="0" anchor="ctr"/>
          <a:lstStyle>
            <a:lvl1pPr algn="r">
              <a:defRPr sz="5100">
                <a:solidFill>
                  <a:schemeClr val="tx1">
                    <a:tint val="75000"/>
                  </a:schemeClr>
                </a:solidFill>
              </a:defRPr>
            </a:lvl1pPr>
          </a:lstStyle>
          <a:p>
            <a:fld id="{2ED8CCC7-16AD-6F46-BFE5-136741FB752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20240" rtl="0" eaLnBrk="1" latinLnBrk="0" hangingPunct="1">
        <a:spcBef>
          <a:spcPct val="0"/>
        </a:spcBef>
        <a:buNone/>
        <a:defRPr sz="18500" kern="1200">
          <a:solidFill>
            <a:schemeClr val="tx1"/>
          </a:solidFill>
          <a:latin typeface="+mj-lt"/>
          <a:ea typeface="+mj-ea"/>
          <a:cs typeface="+mj-cs"/>
        </a:defRPr>
      </a:lvl1pPr>
    </p:titleStyle>
    <p:bodyStyle>
      <a:lvl1pPr marL="1440180" indent="-1440180" algn="l" defTabSz="1920240" rtl="0" eaLnBrk="1" latinLnBrk="0" hangingPunct="1">
        <a:spcBef>
          <a:spcPct val="20000"/>
        </a:spcBef>
        <a:buFont typeface="Arial"/>
        <a:buChar char="•"/>
        <a:defRPr sz="13500" kern="1200">
          <a:solidFill>
            <a:schemeClr val="tx1"/>
          </a:solidFill>
          <a:latin typeface="+mn-lt"/>
          <a:ea typeface="+mn-ea"/>
          <a:cs typeface="+mn-cs"/>
        </a:defRPr>
      </a:lvl1pPr>
      <a:lvl2pPr marL="3120390" indent="-1200150" algn="l" defTabSz="1920240" rtl="0" eaLnBrk="1" latinLnBrk="0" hangingPunct="1">
        <a:spcBef>
          <a:spcPct val="20000"/>
        </a:spcBef>
        <a:buFont typeface="Arial"/>
        <a:buChar char="–"/>
        <a:defRPr sz="11700" kern="1200">
          <a:solidFill>
            <a:schemeClr val="tx1"/>
          </a:solidFill>
          <a:latin typeface="+mn-lt"/>
          <a:ea typeface="+mn-ea"/>
          <a:cs typeface="+mn-cs"/>
        </a:defRPr>
      </a:lvl2pPr>
      <a:lvl3pPr marL="4800600" indent="-960120" algn="l" defTabSz="1920240" rtl="0" eaLnBrk="1" latinLnBrk="0" hangingPunct="1">
        <a:spcBef>
          <a:spcPct val="20000"/>
        </a:spcBef>
        <a:buFont typeface="Arial"/>
        <a:buChar char="•"/>
        <a:defRPr sz="10100" kern="1200">
          <a:solidFill>
            <a:schemeClr val="tx1"/>
          </a:solidFill>
          <a:latin typeface="+mn-lt"/>
          <a:ea typeface="+mn-ea"/>
          <a:cs typeface="+mn-cs"/>
        </a:defRPr>
      </a:lvl3pPr>
      <a:lvl4pPr marL="6720840" indent="-960120" algn="l" defTabSz="1920240" rtl="0" eaLnBrk="1" latinLnBrk="0" hangingPunct="1">
        <a:spcBef>
          <a:spcPct val="20000"/>
        </a:spcBef>
        <a:buFont typeface="Arial"/>
        <a:buChar char="–"/>
        <a:defRPr sz="8400" kern="1200">
          <a:solidFill>
            <a:schemeClr val="tx1"/>
          </a:solidFill>
          <a:latin typeface="+mn-lt"/>
          <a:ea typeface="+mn-ea"/>
          <a:cs typeface="+mn-cs"/>
        </a:defRPr>
      </a:lvl4pPr>
      <a:lvl5pPr marL="8641080" indent="-960120" algn="l" defTabSz="1920240" rtl="0" eaLnBrk="1" latinLnBrk="0" hangingPunct="1">
        <a:spcBef>
          <a:spcPct val="20000"/>
        </a:spcBef>
        <a:buFont typeface="Arial"/>
        <a:buChar char="»"/>
        <a:defRPr sz="8400" kern="1200">
          <a:solidFill>
            <a:schemeClr val="tx1"/>
          </a:solidFill>
          <a:latin typeface="+mn-lt"/>
          <a:ea typeface="+mn-ea"/>
          <a:cs typeface="+mn-cs"/>
        </a:defRPr>
      </a:lvl5pPr>
      <a:lvl6pPr marL="10561320" indent="-960120" algn="l" defTabSz="1920240" rtl="0" eaLnBrk="1" latinLnBrk="0" hangingPunct="1">
        <a:spcBef>
          <a:spcPct val="20000"/>
        </a:spcBef>
        <a:buFont typeface="Arial"/>
        <a:buChar char="•"/>
        <a:defRPr sz="8400" kern="1200">
          <a:solidFill>
            <a:schemeClr val="tx1"/>
          </a:solidFill>
          <a:latin typeface="+mn-lt"/>
          <a:ea typeface="+mn-ea"/>
          <a:cs typeface="+mn-cs"/>
        </a:defRPr>
      </a:lvl6pPr>
      <a:lvl7pPr marL="12481560" indent="-960120" algn="l" defTabSz="1920240" rtl="0" eaLnBrk="1" latinLnBrk="0" hangingPunct="1">
        <a:spcBef>
          <a:spcPct val="20000"/>
        </a:spcBef>
        <a:buFont typeface="Arial"/>
        <a:buChar char="•"/>
        <a:defRPr sz="8400" kern="1200">
          <a:solidFill>
            <a:schemeClr val="tx1"/>
          </a:solidFill>
          <a:latin typeface="+mn-lt"/>
          <a:ea typeface="+mn-ea"/>
          <a:cs typeface="+mn-cs"/>
        </a:defRPr>
      </a:lvl7pPr>
      <a:lvl8pPr marL="14401800" indent="-960120" algn="l" defTabSz="1920240" rtl="0" eaLnBrk="1" latinLnBrk="0" hangingPunct="1">
        <a:spcBef>
          <a:spcPct val="20000"/>
        </a:spcBef>
        <a:buFont typeface="Arial"/>
        <a:buChar char="•"/>
        <a:defRPr sz="8400" kern="1200">
          <a:solidFill>
            <a:schemeClr val="tx1"/>
          </a:solidFill>
          <a:latin typeface="+mn-lt"/>
          <a:ea typeface="+mn-ea"/>
          <a:cs typeface="+mn-cs"/>
        </a:defRPr>
      </a:lvl8pPr>
      <a:lvl9pPr marL="16322040" indent="-960120" algn="l" defTabSz="1920240" rtl="0" eaLnBrk="1" latinLnBrk="0" hangingPunct="1">
        <a:spcBef>
          <a:spcPct val="20000"/>
        </a:spcBef>
        <a:buFont typeface="Arial"/>
        <a:buChar char="•"/>
        <a:defRPr sz="8400" kern="1200">
          <a:solidFill>
            <a:schemeClr val="tx1"/>
          </a:solidFill>
          <a:latin typeface="+mn-lt"/>
          <a:ea typeface="+mn-ea"/>
          <a:cs typeface="+mn-cs"/>
        </a:defRPr>
      </a:lvl9pPr>
    </p:bodyStyle>
    <p:otherStyle>
      <a:defPPr>
        <a:defRPr lang="en-US"/>
      </a:defPPr>
      <a:lvl1pPr marL="0" algn="l" defTabSz="1920240" rtl="0" eaLnBrk="1" latinLnBrk="0" hangingPunct="1">
        <a:defRPr sz="7500" kern="1200">
          <a:solidFill>
            <a:schemeClr val="tx1"/>
          </a:solidFill>
          <a:latin typeface="+mn-lt"/>
          <a:ea typeface="+mn-ea"/>
          <a:cs typeface="+mn-cs"/>
        </a:defRPr>
      </a:lvl1pPr>
      <a:lvl2pPr marL="1920240" algn="l" defTabSz="1920240" rtl="0" eaLnBrk="1" latinLnBrk="0" hangingPunct="1">
        <a:defRPr sz="7500" kern="1200">
          <a:solidFill>
            <a:schemeClr val="tx1"/>
          </a:solidFill>
          <a:latin typeface="+mn-lt"/>
          <a:ea typeface="+mn-ea"/>
          <a:cs typeface="+mn-cs"/>
        </a:defRPr>
      </a:lvl2pPr>
      <a:lvl3pPr marL="3840480" algn="l" defTabSz="1920240" rtl="0" eaLnBrk="1" latinLnBrk="0" hangingPunct="1">
        <a:defRPr sz="7500" kern="1200">
          <a:solidFill>
            <a:schemeClr val="tx1"/>
          </a:solidFill>
          <a:latin typeface="+mn-lt"/>
          <a:ea typeface="+mn-ea"/>
          <a:cs typeface="+mn-cs"/>
        </a:defRPr>
      </a:lvl3pPr>
      <a:lvl4pPr marL="5760720" algn="l" defTabSz="1920240" rtl="0" eaLnBrk="1" latinLnBrk="0" hangingPunct="1">
        <a:defRPr sz="7500" kern="1200">
          <a:solidFill>
            <a:schemeClr val="tx1"/>
          </a:solidFill>
          <a:latin typeface="+mn-lt"/>
          <a:ea typeface="+mn-ea"/>
          <a:cs typeface="+mn-cs"/>
        </a:defRPr>
      </a:lvl4pPr>
      <a:lvl5pPr marL="7680960" algn="l" defTabSz="1920240" rtl="0" eaLnBrk="1" latinLnBrk="0" hangingPunct="1">
        <a:defRPr sz="7500" kern="1200">
          <a:solidFill>
            <a:schemeClr val="tx1"/>
          </a:solidFill>
          <a:latin typeface="+mn-lt"/>
          <a:ea typeface="+mn-ea"/>
          <a:cs typeface="+mn-cs"/>
        </a:defRPr>
      </a:lvl5pPr>
      <a:lvl6pPr marL="9601200" algn="l" defTabSz="1920240" rtl="0" eaLnBrk="1" latinLnBrk="0" hangingPunct="1">
        <a:defRPr sz="7500" kern="1200">
          <a:solidFill>
            <a:schemeClr val="tx1"/>
          </a:solidFill>
          <a:latin typeface="+mn-lt"/>
          <a:ea typeface="+mn-ea"/>
          <a:cs typeface="+mn-cs"/>
        </a:defRPr>
      </a:lvl6pPr>
      <a:lvl7pPr marL="11521440" algn="l" defTabSz="1920240" rtl="0" eaLnBrk="1" latinLnBrk="0" hangingPunct="1">
        <a:defRPr sz="7500" kern="1200">
          <a:solidFill>
            <a:schemeClr val="tx1"/>
          </a:solidFill>
          <a:latin typeface="+mn-lt"/>
          <a:ea typeface="+mn-ea"/>
          <a:cs typeface="+mn-cs"/>
        </a:defRPr>
      </a:lvl7pPr>
      <a:lvl8pPr marL="13441680" algn="l" defTabSz="1920240" rtl="0" eaLnBrk="1" latinLnBrk="0" hangingPunct="1">
        <a:defRPr sz="7500" kern="1200">
          <a:solidFill>
            <a:schemeClr val="tx1"/>
          </a:solidFill>
          <a:latin typeface="+mn-lt"/>
          <a:ea typeface="+mn-ea"/>
          <a:cs typeface="+mn-cs"/>
        </a:defRPr>
      </a:lvl8pPr>
      <a:lvl9pPr marL="15361920" algn="l" defTabSz="1920240" rtl="0" eaLnBrk="1" latinLnBrk="0" hangingPunct="1">
        <a:defRPr sz="7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png"/><Relationship Id="rId14" Type="http://schemas.openxmlformats.org/officeDocument/2006/relationships/image" Target="../media/image13.jpeg"/><Relationship Id="rId15" Type="http://schemas.openxmlformats.org/officeDocument/2006/relationships/image" Target="../media/image14.jpeg"/><Relationship Id="rId16" Type="http://schemas.openxmlformats.org/officeDocument/2006/relationships/image" Target="../media/image15.jpeg"/><Relationship Id="rId17" Type="http://schemas.openxmlformats.org/officeDocument/2006/relationships/image" Target="../media/image16.jpeg"/><Relationship Id="rId18" Type="http://schemas.openxmlformats.org/officeDocument/2006/relationships/image" Target="../media/image17.pdf"/><Relationship Id="rId19" Type="http://schemas.openxmlformats.org/officeDocument/2006/relationships/image" Target="../media/image18.png"/><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df"/><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df"/><Relationship Id="rId8" Type="http://schemas.openxmlformats.org/officeDocument/2006/relationships/image" Target="../media/image7.png"/><Relationship Id="rId9" Type="http://schemas.openxmlformats.org/officeDocument/2006/relationships/image" Target="../media/image8.pdf"/><Relationship Id="rId10"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 name="TextBox 10"/>
          <p:cNvSpPr txBox="1"/>
          <p:nvPr/>
        </p:nvSpPr>
        <p:spPr>
          <a:xfrm>
            <a:off x="7721438" y="1397505"/>
            <a:ext cx="24618580" cy="1238801"/>
          </a:xfrm>
          <a:prstGeom prst="rect">
            <a:avLst/>
          </a:prstGeom>
        </p:spPr>
        <p:style>
          <a:lnRef idx="1">
            <a:schemeClr val="accent1"/>
          </a:lnRef>
          <a:fillRef idx="2">
            <a:schemeClr val="accent1"/>
          </a:fillRef>
          <a:effectRef idx="1">
            <a:schemeClr val="accent1"/>
          </a:effectRef>
          <a:fontRef idx="minor">
            <a:schemeClr val="dk1"/>
          </a:fontRef>
        </p:style>
        <p:txBody>
          <a:bodyPr wrap="square" lIns="80010" tIns="40005" rIns="80010" bIns="40005" rtlCol="0">
            <a:spAutoFit/>
          </a:bodyPr>
          <a:lstStyle/>
          <a:p>
            <a:pPr algn="ctr"/>
            <a:r>
              <a:rPr lang="en-US" dirty="0" smtClean="0">
                <a:latin typeface="Times New Roman"/>
                <a:cs typeface="Times New Roman"/>
              </a:rPr>
              <a:t>Solar cycle dependence of EMIC wave frequencies</a:t>
            </a:r>
            <a:endParaRPr lang="en-US" dirty="0" smtClean="0">
              <a:solidFill>
                <a:schemeClr val="tx2">
                  <a:lumMod val="60000"/>
                  <a:lumOff val="40000"/>
                  <a:alpha val="3000"/>
                </a:schemeClr>
              </a:solidFill>
              <a:latin typeface="Times New Roman"/>
              <a:cs typeface="Times New Roman"/>
            </a:endParaRPr>
          </a:p>
        </p:txBody>
      </p:sp>
      <p:sp>
        <p:nvSpPr>
          <p:cNvPr id="12" name="TextBox 11"/>
          <p:cNvSpPr txBox="1"/>
          <p:nvPr/>
        </p:nvSpPr>
        <p:spPr>
          <a:xfrm>
            <a:off x="1296367" y="3556790"/>
            <a:ext cx="36214802" cy="2065950"/>
          </a:xfrm>
          <a:prstGeom prst="rect">
            <a:avLst/>
          </a:prstGeom>
          <a:noFill/>
        </p:spPr>
        <p:txBody>
          <a:bodyPr wrap="square" lIns="80010" tIns="40005" rIns="80010" bIns="40005" rtlCol="0">
            <a:spAutoFit/>
          </a:bodyPr>
          <a:lstStyle/>
          <a:p>
            <a:pPr algn="ctr"/>
            <a:r>
              <a:rPr lang="en-US" sz="5300" dirty="0" smtClean="0">
                <a:latin typeface="Times New Roman"/>
                <a:cs typeface="Times New Roman"/>
              </a:rPr>
              <a:t>Marc Lessard, Carol Weaver, Erik </a:t>
            </a:r>
            <a:r>
              <a:rPr lang="en-US" sz="5300" dirty="0" smtClean="0">
                <a:latin typeface="Times New Roman"/>
                <a:cs typeface="Times New Roman"/>
              </a:rPr>
              <a:t>Lindgren</a:t>
            </a:r>
            <a:r>
              <a:rPr lang="en-US" sz="5300" baseline="30000" dirty="0" smtClean="0">
                <a:latin typeface="Times New Roman"/>
                <a:cs typeface="Times New Roman"/>
              </a:rPr>
              <a:t>1</a:t>
            </a:r>
            <a:r>
              <a:rPr lang="en-US" sz="5300" dirty="0" smtClean="0">
                <a:latin typeface="Times New Roman"/>
                <a:cs typeface="Times New Roman"/>
              </a:rPr>
              <a:t>	</a:t>
            </a:r>
            <a:r>
              <a:rPr lang="en-US" sz="5300" dirty="0" smtClean="0">
                <a:latin typeface="Times New Roman"/>
                <a:cs typeface="Times New Roman"/>
              </a:rPr>
              <a:t>Mark </a:t>
            </a:r>
            <a:r>
              <a:rPr lang="en-US" sz="5300" dirty="0" err="1" smtClean="0">
                <a:latin typeface="Times New Roman"/>
                <a:cs typeface="Times New Roman"/>
              </a:rPr>
              <a:t>Engebretson</a:t>
            </a:r>
            <a:endParaRPr lang="en-US" sz="5300" dirty="0" smtClean="0">
              <a:latin typeface="Times New Roman"/>
              <a:cs typeface="Times New Roman"/>
            </a:endParaRPr>
          </a:p>
          <a:p>
            <a:pPr algn="ctr"/>
            <a:r>
              <a:rPr lang="en-US" sz="4400" i="1" dirty="0" smtClean="0">
                <a:latin typeface="Times New Roman"/>
                <a:cs typeface="Times New Roman"/>
              </a:rPr>
              <a:t>           University of New Hampshire			Augsburg </a:t>
            </a:r>
            <a:r>
              <a:rPr lang="en-US" sz="4400" i="1" dirty="0" smtClean="0">
                <a:latin typeface="Times New Roman"/>
                <a:cs typeface="Times New Roman"/>
              </a:rPr>
              <a:t>College</a:t>
            </a:r>
            <a:endParaRPr lang="en-US" sz="4400" i="1" dirty="0" smtClean="0">
              <a:latin typeface="Times New Roman"/>
              <a:cs typeface="Times New Roman"/>
            </a:endParaRPr>
          </a:p>
          <a:p>
            <a:pPr algn="ctr"/>
            <a:r>
              <a:rPr lang="en-US" sz="3200" i="1" baseline="30000" dirty="0" smtClean="0">
                <a:latin typeface="Times New Roman"/>
                <a:cs typeface="Times New Roman"/>
              </a:rPr>
              <a:t>1</a:t>
            </a:r>
            <a:r>
              <a:rPr lang="en-US" sz="3200" i="1" dirty="0" smtClean="0">
                <a:latin typeface="Times New Roman"/>
                <a:cs typeface="Times New Roman"/>
              </a:rPr>
              <a:t>Now </a:t>
            </a:r>
            <a:r>
              <a:rPr lang="en-US" sz="3200" i="1" dirty="0" smtClean="0">
                <a:latin typeface="Times New Roman"/>
                <a:cs typeface="Times New Roman"/>
              </a:rPr>
              <a:t>at MIT</a:t>
            </a:r>
          </a:p>
        </p:txBody>
      </p:sp>
      <p:sp>
        <p:nvSpPr>
          <p:cNvPr id="13" name="TextBox 12"/>
          <p:cNvSpPr txBox="1"/>
          <p:nvPr/>
        </p:nvSpPr>
        <p:spPr>
          <a:xfrm>
            <a:off x="1296365" y="6019800"/>
            <a:ext cx="11505235" cy="30350614"/>
          </a:xfrm>
          <a:prstGeom prst="rect">
            <a:avLst/>
          </a:prstGeom>
          <a:ln w="50800"/>
        </p:spPr>
        <p:style>
          <a:lnRef idx="2">
            <a:schemeClr val="accent1"/>
          </a:lnRef>
          <a:fillRef idx="1">
            <a:schemeClr val="lt1"/>
          </a:fillRef>
          <a:effectRef idx="0">
            <a:schemeClr val="accent1"/>
          </a:effectRef>
          <a:fontRef idx="minor">
            <a:schemeClr val="dk1"/>
          </a:fontRef>
        </p:style>
        <p:txBody>
          <a:bodyPr wrap="square" lIns="80010" tIns="40005" rIns="80010" bIns="40005" rtlCol="0" anchor="t">
            <a:spAutoFit/>
          </a:bodyPr>
          <a:lstStyle/>
          <a:p>
            <a:pPr algn="ctr"/>
            <a:r>
              <a:rPr lang="en-US" sz="5400" b="1" dirty="0" smtClean="0">
                <a:latin typeface="+mj-lt"/>
                <a:cs typeface="Times New Roman"/>
              </a:rPr>
              <a:t>Introduction</a:t>
            </a:r>
            <a:endParaRPr lang="en-US" sz="3200" dirty="0" smtClean="0">
              <a:latin typeface="+mj-lt"/>
            </a:endParaRPr>
          </a:p>
          <a:p>
            <a:pPr algn="ctr"/>
            <a:endParaRPr lang="en-US" sz="3200" dirty="0" smtClean="0">
              <a:latin typeface="+mj-lt"/>
            </a:endParaRPr>
          </a:p>
          <a:p>
            <a:endParaRPr lang="en-US" sz="3200" dirty="0" smtClean="0">
              <a:latin typeface="+mj-lt"/>
              <a:cs typeface="Times New Roman"/>
            </a:endParaRPr>
          </a:p>
          <a:p>
            <a:endParaRPr lang="en-US" sz="3200" dirty="0" smtClean="0">
              <a:latin typeface="+mj-lt"/>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r>
              <a:rPr lang="en-US" sz="3500" b="1" dirty="0" smtClean="0">
                <a:cs typeface="Times New Roman"/>
              </a:rPr>
              <a:t>Spectacular sample event</a:t>
            </a: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500" b="1" dirty="0" smtClean="0">
              <a:latin typeface="Times New Roman"/>
              <a:cs typeface="Times New Roman"/>
            </a:endParaRPr>
          </a:p>
          <a:p>
            <a:pPr algn="ctr"/>
            <a:endParaRPr lang="en-US" sz="3200" b="1" dirty="0" smtClean="0">
              <a:latin typeface="+mj-lt"/>
              <a:cs typeface="Times New Roman"/>
            </a:endParaRPr>
          </a:p>
          <a:p>
            <a:pPr algn="ctr"/>
            <a:r>
              <a:rPr lang="en-US" sz="3200" b="1" dirty="0" smtClean="0">
                <a:latin typeface="+mj-lt"/>
                <a:cs typeface="Times New Roman"/>
              </a:rPr>
              <a:t>Event Selection</a:t>
            </a:r>
            <a:endParaRPr lang="en-US" sz="3500" dirty="0" smtClean="0">
              <a:latin typeface="Times New Roman"/>
              <a:cs typeface="Times New Roman"/>
            </a:endParaRPr>
          </a:p>
          <a:p>
            <a:pPr algn="ctr"/>
            <a:endParaRPr lang="en-US" sz="3500" dirty="0" smtClean="0">
              <a:latin typeface="Times New Roman"/>
              <a:cs typeface="Times New Roman"/>
            </a:endParaRPr>
          </a:p>
          <a:p>
            <a:pPr algn="ctr"/>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a:p>
            <a:endParaRPr lang="en-US" sz="3500" dirty="0" smtClean="0">
              <a:latin typeface="Times New Roman"/>
              <a:cs typeface="Times New Roman"/>
            </a:endParaRPr>
          </a:p>
        </p:txBody>
      </p:sp>
      <p:sp>
        <p:nvSpPr>
          <p:cNvPr id="22" name="TextBox 21"/>
          <p:cNvSpPr txBox="1"/>
          <p:nvPr/>
        </p:nvSpPr>
        <p:spPr>
          <a:xfrm>
            <a:off x="25636874" y="6036732"/>
            <a:ext cx="11601450" cy="30381394"/>
          </a:xfrm>
          <a:prstGeom prst="rect">
            <a:avLst/>
          </a:prstGeom>
          <a:ln w="50800"/>
        </p:spPr>
        <p:style>
          <a:lnRef idx="2">
            <a:schemeClr val="accent1"/>
          </a:lnRef>
          <a:fillRef idx="1">
            <a:schemeClr val="lt1"/>
          </a:fillRef>
          <a:effectRef idx="0">
            <a:schemeClr val="accent1"/>
          </a:effectRef>
          <a:fontRef idx="minor">
            <a:schemeClr val="dk1"/>
          </a:fontRef>
        </p:style>
        <p:txBody>
          <a:bodyPr wrap="square" lIns="80010" tIns="40005" rIns="80010" bIns="40005" rtlCol="0" anchor="t">
            <a:spAutoFit/>
          </a:bodyPr>
          <a:lstStyle/>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a:p>
            <a:pPr algn="ctr"/>
            <a:endParaRPr lang="en-US" sz="3500" b="1" dirty="0" smtClean="0"/>
          </a:p>
        </p:txBody>
      </p:sp>
      <p:sp>
        <p:nvSpPr>
          <p:cNvPr id="32" name="Rectangle 31"/>
          <p:cNvSpPr/>
          <p:nvPr/>
        </p:nvSpPr>
        <p:spPr>
          <a:xfrm>
            <a:off x="13301093" y="6019800"/>
            <a:ext cx="11904508" cy="30308435"/>
          </a:xfrm>
          <a:prstGeom prst="rect">
            <a:avLst/>
          </a:prstGeom>
          <a:ln w="50800"/>
        </p:spPr>
        <p:style>
          <a:lnRef idx="2">
            <a:schemeClr val="accent1"/>
          </a:lnRef>
          <a:fillRef idx="1">
            <a:schemeClr val="lt1"/>
          </a:fillRef>
          <a:effectRef idx="0">
            <a:schemeClr val="accent1"/>
          </a:effectRef>
          <a:fontRef idx="minor">
            <a:schemeClr val="dk1"/>
          </a:fontRef>
        </p:style>
        <p:txBody>
          <a:bodyPr lIns="80010" tIns="40005" rIns="80010" bIns="40005" rtlCol="0" anchor="t"/>
          <a:lstStyle/>
          <a:p>
            <a:pPr algn="ctr"/>
            <a:r>
              <a:rPr lang="en-US" sz="5400" b="1" dirty="0" smtClean="0"/>
              <a:t>EMIC frequencies versus solar cycle</a:t>
            </a:r>
          </a:p>
          <a:p>
            <a:endParaRPr lang="en-US" sz="2500" dirty="0" smtClean="0"/>
          </a:p>
          <a:p>
            <a:r>
              <a:rPr lang="en-US" sz="2500" dirty="0" smtClean="0"/>
              <a:t>	</a:t>
            </a:r>
            <a:r>
              <a:rPr lang="en-US" sz="2800" dirty="0" smtClean="0"/>
              <a:t>Number of events recorded:</a:t>
            </a:r>
          </a:p>
          <a:p>
            <a:r>
              <a:rPr lang="en-US" sz="2800" dirty="0" smtClean="0"/>
              <a:t>	2008: 	2009:	2010:	2011:	2012:</a:t>
            </a:r>
          </a:p>
          <a:p>
            <a:r>
              <a:rPr lang="en-US" sz="2800" dirty="0" smtClean="0"/>
              <a:t>	1029	624	1215	1174	1493</a:t>
            </a:r>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a:p>
            <a:endParaRPr lang="en-US" sz="3200" dirty="0" smtClean="0"/>
          </a:p>
        </p:txBody>
      </p:sp>
      <p:sp>
        <p:nvSpPr>
          <p:cNvPr id="57" name="TextBox 56"/>
          <p:cNvSpPr txBox="1"/>
          <p:nvPr/>
        </p:nvSpPr>
        <p:spPr>
          <a:xfrm>
            <a:off x="25941827" y="25669149"/>
            <a:ext cx="10960385" cy="7190430"/>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80010" tIns="40005" rIns="80010" bIns="40005" rtlCol="0">
            <a:spAutoFit/>
          </a:bodyPr>
          <a:lstStyle/>
          <a:p>
            <a:pPr algn="ctr"/>
            <a:r>
              <a:rPr lang="en-US" sz="5400" b="1" dirty="0" smtClean="0">
                <a:latin typeface="+mj-lt"/>
                <a:cs typeface="Times New Roman"/>
              </a:rPr>
              <a:t>Conclusions</a:t>
            </a:r>
          </a:p>
          <a:p>
            <a:pPr algn="ctr"/>
            <a:endParaRPr lang="en-US" sz="4400" b="1" dirty="0" smtClean="0">
              <a:latin typeface="+mj-lt"/>
              <a:cs typeface="Times New Roman"/>
            </a:endParaRPr>
          </a:p>
          <a:p>
            <a:pPr marL="450056" indent="-450056">
              <a:buAutoNum type="arabicPeriod"/>
            </a:pPr>
            <a:r>
              <a:rPr lang="en-US" sz="2800" dirty="0" smtClean="0">
                <a:cs typeface="Times New Roman"/>
              </a:rPr>
              <a:t>Observations from Halley Station in Antarctica (L=4.6) show that frequencies of EMIC waves have increased by approximately 50% from the solar minimum in 2009 through the end of 2012. </a:t>
            </a:r>
            <a:r>
              <a:rPr lang="en-US" sz="2800" dirty="0" smtClean="0">
                <a:cs typeface="Times New Roman"/>
              </a:rPr>
              <a:t>These waves tend to be located near 0700 MLT</a:t>
            </a:r>
            <a:r>
              <a:rPr lang="en-US" sz="2800" dirty="0" smtClean="0">
                <a:cs typeface="Times New Roman"/>
              </a:rPr>
              <a:t>.</a:t>
            </a:r>
          </a:p>
          <a:p>
            <a:pPr marL="450056" indent="-450056">
              <a:buAutoNum type="arabicPeriod"/>
            </a:pPr>
            <a:endParaRPr lang="en-US" sz="2800" dirty="0" smtClean="0">
              <a:cs typeface="Times New Roman"/>
            </a:endParaRPr>
          </a:p>
          <a:p>
            <a:pPr marL="450056" indent="-450056">
              <a:buAutoNum type="arabicPeriod"/>
            </a:pPr>
            <a:r>
              <a:rPr lang="en-US" sz="2800" dirty="0" smtClean="0">
                <a:cs typeface="Times New Roman"/>
              </a:rPr>
              <a:t>The change </a:t>
            </a:r>
            <a:r>
              <a:rPr lang="en-US" sz="2800" i="1" dirty="0" smtClean="0">
                <a:cs typeface="Times New Roman"/>
              </a:rPr>
              <a:t>may</a:t>
            </a:r>
            <a:r>
              <a:rPr lang="en-US" sz="2800" dirty="0" smtClean="0">
                <a:cs typeface="Times New Roman"/>
              </a:rPr>
              <a:t> be associated with a shift in the location of the </a:t>
            </a:r>
            <a:r>
              <a:rPr lang="en-US" sz="2800" dirty="0" err="1" smtClean="0">
                <a:cs typeface="Times New Roman"/>
              </a:rPr>
              <a:t>plasmapause</a:t>
            </a:r>
            <a:r>
              <a:rPr lang="en-US" sz="2800" dirty="0" smtClean="0">
                <a:cs typeface="Times New Roman"/>
              </a:rPr>
              <a:t> and </a:t>
            </a:r>
            <a:r>
              <a:rPr lang="en-US" sz="2800" i="1" dirty="0" smtClean="0">
                <a:cs typeface="Times New Roman"/>
              </a:rPr>
              <a:t>may </a:t>
            </a:r>
            <a:r>
              <a:rPr lang="en-US" sz="2800" dirty="0" smtClean="0">
                <a:cs typeface="Times New Roman"/>
              </a:rPr>
              <a:t>also be associated with increased magnitudes of solar wind pressure pulses. </a:t>
            </a:r>
            <a:r>
              <a:rPr lang="en-US" sz="2800" dirty="0" smtClean="0">
                <a:cs typeface="Times New Roman"/>
              </a:rPr>
              <a:t>This change affects possible interactions with radiation belt electrons</a:t>
            </a:r>
            <a:r>
              <a:rPr lang="en-US" sz="2800" dirty="0" smtClean="0">
                <a:cs typeface="Times New Roman"/>
              </a:rPr>
              <a:t>.</a:t>
            </a:r>
          </a:p>
          <a:p>
            <a:pPr marL="450056" indent="-450056">
              <a:buAutoNum type="arabicPeriod"/>
            </a:pPr>
            <a:endParaRPr lang="en-US" sz="2800" dirty="0" smtClean="0">
              <a:cs typeface="Times New Roman"/>
            </a:endParaRPr>
          </a:p>
          <a:p>
            <a:pPr marL="450056" indent="-450056">
              <a:buAutoNum type="arabicPeriod"/>
            </a:pPr>
            <a:r>
              <a:rPr lang="en-US" sz="2800" dirty="0" smtClean="0">
                <a:cs typeface="Times New Roman"/>
              </a:rPr>
              <a:t>Another possible mechanism that may cause the shift in frequencies is an increase in the fraction of heavy ions in the magnetosphere during storm times. </a:t>
            </a:r>
            <a:endParaRPr lang="en-US" sz="2800" dirty="0" smtClean="0">
              <a:cs typeface="Times New Roman"/>
            </a:endParaRPr>
          </a:p>
        </p:txBody>
      </p:sp>
      <p:sp>
        <p:nvSpPr>
          <p:cNvPr id="58" name="TextBox 57"/>
          <p:cNvSpPr txBox="1"/>
          <p:nvPr/>
        </p:nvSpPr>
        <p:spPr>
          <a:xfrm>
            <a:off x="26113026" y="32962223"/>
            <a:ext cx="10960385" cy="2666114"/>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80010" tIns="40005" rIns="80010" bIns="40005" rtlCol="0">
            <a:spAutoFit/>
          </a:bodyPr>
          <a:lstStyle/>
          <a:p>
            <a:pPr algn="ctr"/>
            <a:r>
              <a:rPr lang="en-US" sz="2800" b="1" dirty="0" smtClean="0">
                <a:latin typeface="+mj-lt"/>
                <a:cs typeface="Times New Roman"/>
              </a:rPr>
              <a:t>Acknowledgements</a:t>
            </a:r>
          </a:p>
          <a:p>
            <a:r>
              <a:rPr lang="en-US" sz="2800" dirty="0" smtClean="0">
                <a:latin typeface="+mj-lt"/>
              </a:rPr>
              <a:t>This research was supported by NSF grants ATM-0827903, ANT-0838917, ANT-0840133, and ARC-0806196 to Augsburg College, and grants ANT-0839938, ANT-0838910, and ARC-0806338 to the University of New Hampshire .</a:t>
            </a:r>
            <a:r>
              <a:rPr lang="en-US" sz="2800" dirty="0" smtClean="0">
                <a:latin typeface="+mj-lt"/>
                <a:cs typeface="Times New Roman"/>
              </a:rPr>
              <a:t>We gratefully acknowledge contributions by UNH undergraduates Matt </a:t>
            </a:r>
            <a:r>
              <a:rPr lang="en-US" sz="2800" dirty="0" err="1" smtClean="0">
                <a:latin typeface="+mj-lt"/>
                <a:cs typeface="Times New Roman"/>
              </a:rPr>
              <a:t>Blandin</a:t>
            </a:r>
            <a:r>
              <a:rPr lang="en-US" sz="2800" dirty="0" smtClean="0">
                <a:latin typeface="+mj-lt"/>
                <a:cs typeface="Times New Roman"/>
              </a:rPr>
              <a:t> and John </a:t>
            </a:r>
            <a:r>
              <a:rPr lang="en-US" sz="2800" dirty="0" err="1" smtClean="0">
                <a:latin typeface="+mj-lt"/>
                <a:cs typeface="Times New Roman"/>
              </a:rPr>
              <a:t>Heavisides</a:t>
            </a:r>
            <a:r>
              <a:rPr lang="en-US" sz="2800" dirty="0" smtClean="0">
                <a:latin typeface="+mj-lt"/>
                <a:cs typeface="Times New Roman"/>
              </a:rPr>
              <a:t>.</a:t>
            </a:r>
            <a:endParaRPr lang="en-US" sz="2800" dirty="0">
              <a:latin typeface="+mj-lt"/>
              <a:cs typeface="Times New Roman"/>
            </a:endParaRPr>
          </a:p>
        </p:txBody>
      </p:sp>
      <p:pic>
        <p:nvPicPr>
          <p:cNvPr id="56" name="Picture 55"/>
          <p:cNvPicPr>
            <a:picLocks noChangeAspect="1"/>
          </p:cNvPicPr>
          <p:nvPr/>
        </p:nvPicPr>
        <p:blipFill>
          <a:blip r:embed="rId2"/>
          <a:stretch>
            <a:fillRect/>
          </a:stretch>
        </p:blipFill>
        <p:spPr>
          <a:xfrm>
            <a:off x="25789390" y="7278878"/>
            <a:ext cx="5177483" cy="4532122"/>
          </a:xfrm>
          <a:prstGeom prst="rect">
            <a:avLst/>
          </a:prstGeom>
        </p:spPr>
      </p:pic>
      <p:pic>
        <p:nvPicPr>
          <p:cNvPr id="59" name="Picture 58"/>
          <p:cNvPicPr>
            <a:picLocks noChangeAspect="1"/>
          </p:cNvPicPr>
          <p:nvPr/>
        </p:nvPicPr>
        <p:blipFill>
          <a:blip r:embed="rId3"/>
          <a:stretch>
            <a:fillRect/>
          </a:stretch>
        </p:blipFill>
        <p:spPr>
          <a:xfrm>
            <a:off x="14645175" y="9238144"/>
            <a:ext cx="8986484" cy="6647334"/>
          </a:xfrm>
          <a:prstGeom prst="rect">
            <a:avLst/>
          </a:prstGeom>
        </p:spPr>
      </p:pic>
      <p:pic>
        <p:nvPicPr>
          <p:cNvPr id="25" name="Picture 24" descr="high_freq_2axes.pdf"/>
          <p:cNvPicPr>
            <a:picLocks noChangeAspect="1"/>
          </p:cNvPicPr>
          <p:nvPr/>
        </p:nvPicPr>
        <mc:AlternateContent>
          <mc:Choice xmlns:ma="http://schemas.microsoft.com/office/mac/drawingml/2008/main" Requires="ma">
            <p:blipFill>
              <a:blip r:embed="rId4"/>
              <a:stretch>
                <a:fillRect/>
              </a:stretch>
            </p:blipFill>
          </mc:Choice>
          <mc:Fallback>
            <p:blipFill>
              <a:blip r:embed="rId5"/>
              <a:stretch>
                <a:fillRect/>
              </a:stretch>
            </p:blipFill>
          </mc:Fallback>
        </mc:AlternateContent>
        <p:spPr>
          <a:xfrm>
            <a:off x="2870182" y="22643750"/>
            <a:ext cx="8420111" cy="5123997"/>
          </a:xfrm>
          <a:prstGeom prst="rect">
            <a:avLst/>
          </a:prstGeom>
        </p:spPr>
      </p:pic>
      <p:pic>
        <p:nvPicPr>
          <p:cNvPr id="26" name="Picture 25"/>
          <p:cNvPicPr>
            <a:picLocks noChangeAspect="1"/>
          </p:cNvPicPr>
          <p:nvPr/>
        </p:nvPicPr>
        <p:blipFill>
          <a:blip r:embed="rId6"/>
          <a:stretch>
            <a:fillRect/>
          </a:stretch>
        </p:blipFill>
        <p:spPr>
          <a:xfrm>
            <a:off x="3305150" y="28669667"/>
            <a:ext cx="7489659" cy="2969140"/>
          </a:xfrm>
          <a:prstGeom prst="rect">
            <a:avLst/>
          </a:prstGeom>
        </p:spPr>
      </p:pic>
      <p:pic>
        <p:nvPicPr>
          <p:cNvPr id="29" name="Picture 28" descr="sites.pdf"/>
          <p:cNvPicPr>
            <a:picLocks noChangeAspect="1"/>
          </p:cNvPicPr>
          <p:nvPr/>
        </p:nvPicPr>
        <mc:AlternateContent>
          <mc:Choice xmlns:ma="http://schemas.microsoft.com/office/mac/drawingml/2008/main" Requires="ma">
            <p:blipFill>
              <a:blip r:embed="rId7"/>
              <a:stretch>
                <a:fillRect/>
              </a:stretch>
            </p:blipFill>
          </mc:Choice>
          <mc:Fallback>
            <p:blipFill>
              <a:blip r:embed="rId8"/>
              <a:stretch>
                <a:fillRect/>
              </a:stretch>
            </p:blipFill>
          </mc:Fallback>
        </mc:AlternateContent>
        <p:spPr>
          <a:xfrm>
            <a:off x="4156606" y="12073116"/>
            <a:ext cx="7890615" cy="8268850"/>
          </a:xfrm>
          <a:prstGeom prst="rect">
            <a:avLst/>
          </a:prstGeom>
        </p:spPr>
      </p:pic>
      <p:pic>
        <p:nvPicPr>
          <p:cNvPr id="30" name="Picture 29" descr="freq_table.pdf"/>
          <p:cNvPicPr>
            <a:picLocks noChangeAspect="1"/>
          </p:cNvPicPr>
          <p:nvPr/>
        </p:nvPicPr>
        <mc:AlternateContent>
          <mc:Choice xmlns:ma="http://schemas.microsoft.com/office/mac/drawingml/2008/main" Requires="ma">
            <p:blipFill>
              <a:blip r:embed="rId9"/>
              <a:stretch>
                <a:fillRect/>
              </a:stretch>
            </p:blipFill>
          </mc:Choice>
          <mc:Fallback>
            <p:blipFill>
              <a:blip r:embed="rId10"/>
              <a:stretch>
                <a:fillRect/>
              </a:stretch>
            </p:blipFill>
          </mc:Fallback>
        </mc:AlternateContent>
        <p:spPr>
          <a:xfrm>
            <a:off x="13882507" y="24449664"/>
            <a:ext cx="4225183" cy="2831067"/>
          </a:xfrm>
          <a:prstGeom prst="rect">
            <a:avLst/>
          </a:prstGeom>
        </p:spPr>
      </p:pic>
      <p:sp>
        <p:nvSpPr>
          <p:cNvPr id="31" name="TextBox 30"/>
          <p:cNvSpPr txBox="1"/>
          <p:nvPr/>
        </p:nvSpPr>
        <p:spPr>
          <a:xfrm>
            <a:off x="13930609" y="16671441"/>
            <a:ext cx="10916941" cy="3820277"/>
          </a:xfrm>
          <a:prstGeom prst="rect">
            <a:avLst/>
          </a:prstGeom>
          <a:noFill/>
        </p:spPr>
        <p:txBody>
          <a:bodyPr wrap="square" lIns="80010" tIns="40005" rIns="80010" bIns="40005" rtlCol="0">
            <a:spAutoFit/>
          </a:bodyPr>
          <a:lstStyle/>
          <a:p>
            <a:r>
              <a:rPr lang="en-US" sz="2800" dirty="0" smtClean="0"/>
              <a:t>The plot above shows the average minimum and maximum EMIC frequency per year from 2008 through 2012. Note the ~50% increase in frequencies from 2009 to 2012, concurrent with increasing solar activity. The increased frequency implies a shift in the location of the generation </a:t>
            </a:r>
            <a:r>
              <a:rPr lang="en-US" sz="2800" dirty="0" err="1" smtClean="0"/>
              <a:t>radially</a:t>
            </a:r>
            <a:r>
              <a:rPr lang="en-US" sz="2800" dirty="0" smtClean="0"/>
              <a:t> inward. For these particular frequencies, the location apparently changes from  approximately L=6+ to L=5- (nearly an R</a:t>
            </a:r>
            <a:r>
              <a:rPr lang="en-US" sz="2800" baseline="-25000" dirty="0" smtClean="0"/>
              <a:t>E</a:t>
            </a:r>
            <a:r>
              <a:rPr lang="en-US" sz="2800" dirty="0" smtClean="0"/>
              <a:t>).</a:t>
            </a:r>
          </a:p>
          <a:p>
            <a:endParaRPr lang="en-US" dirty="0"/>
          </a:p>
        </p:txBody>
      </p:sp>
      <p:sp>
        <p:nvSpPr>
          <p:cNvPr id="37" name="TextBox 36"/>
          <p:cNvSpPr txBox="1"/>
          <p:nvPr/>
        </p:nvSpPr>
        <p:spPr>
          <a:xfrm>
            <a:off x="13930611" y="28837268"/>
            <a:ext cx="10550137" cy="3527889"/>
          </a:xfrm>
          <a:prstGeom prst="rect">
            <a:avLst/>
          </a:prstGeom>
          <a:noFill/>
        </p:spPr>
        <p:txBody>
          <a:bodyPr wrap="square" lIns="80010" tIns="40005" rIns="80010" bIns="40005" rtlCol="0">
            <a:spAutoFit/>
          </a:bodyPr>
          <a:lstStyle/>
          <a:p>
            <a:r>
              <a:rPr lang="en-US" sz="2800" dirty="0" smtClean="0"/>
              <a:t>Does the shift perhaps follow the location of the </a:t>
            </a:r>
            <a:r>
              <a:rPr lang="en-US" sz="2800" dirty="0" err="1" smtClean="0"/>
              <a:t>plasmapause</a:t>
            </a:r>
            <a:r>
              <a:rPr lang="en-US" sz="2800" dirty="0" smtClean="0"/>
              <a:t> (near dawn, where these events were primarily observed)? The plot on the right shows the </a:t>
            </a:r>
            <a:r>
              <a:rPr lang="en-US" sz="2800" dirty="0" err="1" smtClean="0"/>
              <a:t>plasmapause</a:t>
            </a:r>
            <a:r>
              <a:rPr lang="en-US" sz="2800" dirty="0" smtClean="0"/>
              <a:t> location (near dawn) as determined using the </a:t>
            </a:r>
            <a:r>
              <a:rPr lang="en-US" sz="2800" dirty="0" err="1" smtClean="0"/>
              <a:t>Moldwin</a:t>
            </a:r>
            <a:r>
              <a:rPr lang="en-US" sz="2800" dirty="0" smtClean="0"/>
              <a:t> et al. [2002] model, which is a </a:t>
            </a:r>
            <a:r>
              <a:rPr lang="en-US" sz="2800" dirty="0" err="1" smtClean="0"/>
              <a:t>K</a:t>
            </a:r>
            <a:r>
              <a:rPr lang="en-US" sz="2800" baseline="-25000" dirty="0" err="1" smtClean="0"/>
              <a:t>p</a:t>
            </a:r>
            <a:r>
              <a:rPr lang="en-US" sz="2800" dirty="0" smtClean="0"/>
              <a:t>-driven empirical model. The plot does show a weak trend in the right direction, though perhaps only the order of ~.6 R</a:t>
            </a:r>
            <a:r>
              <a:rPr lang="en-US" sz="2800" baseline="-25000" dirty="0" smtClean="0"/>
              <a:t>E</a:t>
            </a:r>
            <a:r>
              <a:rPr lang="en-US" sz="2800" dirty="0" smtClean="0"/>
              <a:t>. The implication is that the </a:t>
            </a:r>
            <a:r>
              <a:rPr lang="en-US" sz="2800" dirty="0" err="1" smtClean="0"/>
              <a:t>plasmapause</a:t>
            </a:r>
            <a:r>
              <a:rPr lang="en-US" sz="2800" dirty="0" smtClean="0"/>
              <a:t> </a:t>
            </a:r>
            <a:r>
              <a:rPr lang="en-US" sz="2800" i="1" dirty="0" smtClean="0"/>
              <a:t>may </a:t>
            </a:r>
            <a:r>
              <a:rPr lang="en-US" sz="2800" dirty="0" smtClean="0"/>
              <a:t>play a role here.</a:t>
            </a:r>
          </a:p>
          <a:p>
            <a:endParaRPr lang="en-US" sz="2800" dirty="0"/>
          </a:p>
        </p:txBody>
      </p:sp>
      <p:sp>
        <p:nvSpPr>
          <p:cNvPr id="42" name="TextBox 41"/>
          <p:cNvSpPr txBox="1"/>
          <p:nvPr/>
        </p:nvSpPr>
        <p:spPr>
          <a:xfrm>
            <a:off x="31123131" y="6821678"/>
            <a:ext cx="5687246" cy="5251438"/>
          </a:xfrm>
          <a:prstGeom prst="rect">
            <a:avLst/>
          </a:prstGeom>
          <a:noFill/>
        </p:spPr>
        <p:txBody>
          <a:bodyPr wrap="square" lIns="80010" tIns="40005" rIns="80010" bIns="40005" rtlCol="0">
            <a:spAutoFit/>
          </a:bodyPr>
          <a:lstStyle/>
          <a:p>
            <a:r>
              <a:rPr lang="en-US" sz="2800" dirty="0" smtClean="0"/>
              <a:t>Does the shift perhaps coincide increased solar wind pressure pulse magnitudes that </a:t>
            </a:r>
            <a:r>
              <a:rPr lang="en-US" sz="2800" dirty="0" smtClean="0"/>
              <a:t>might drive </a:t>
            </a:r>
            <a:r>
              <a:rPr lang="en-US" sz="2800" dirty="0" smtClean="0"/>
              <a:t>pressure perturbations deeper within the magnetosphere? </a:t>
            </a:r>
            <a:r>
              <a:rPr lang="en-US" sz="2800" dirty="0" smtClean="0"/>
              <a:t>Well, maybe. The plot above shows solar wind parameters over the same time period, with the bottom panel showing pressure. Clearly, pressure pulses increase both in magnitude and occurrence rate in the later years.</a:t>
            </a:r>
          </a:p>
          <a:p>
            <a:endParaRPr lang="en-US" sz="2800" dirty="0"/>
          </a:p>
        </p:txBody>
      </p:sp>
      <p:sp>
        <p:nvSpPr>
          <p:cNvPr id="43" name="TextBox 42"/>
          <p:cNvSpPr txBox="1"/>
          <p:nvPr/>
        </p:nvSpPr>
        <p:spPr>
          <a:xfrm>
            <a:off x="25941828" y="12888128"/>
            <a:ext cx="10960385" cy="4435830"/>
          </a:xfrm>
          <a:prstGeom prst="rect">
            <a:avLst/>
          </a:prstGeom>
          <a:noFill/>
        </p:spPr>
        <p:txBody>
          <a:bodyPr wrap="square" lIns="80010" tIns="40005" rIns="80010" bIns="40005" rtlCol="0">
            <a:spAutoFit/>
          </a:bodyPr>
          <a:lstStyle/>
          <a:p>
            <a:r>
              <a:rPr lang="en-US" sz="4000" b="1" dirty="0" smtClean="0"/>
              <a:t>3. Possible role of heavy ions during storms??</a:t>
            </a:r>
          </a:p>
          <a:p>
            <a:endParaRPr lang="en-US" sz="2800" dirty="0" smtClean="0"/>
          </a:p>
          <a:p>
            <a:r>
              <a:rPr lang="en-US" sz="2800" dirty="0" smtClean="0"/>
              <a:t>During </a:t>
            </a:r>
            <a:r>
              <a:rPr lang="en-US" sz="2800" dirty="0" smtClean="0"/>
              <a:t>geomagnetic storms, heavy ion densities are increased while proton densities remain largely unchanged. </a:t>
            </a:r>
            <a:r>
              <a:rPr lang="en-US" sz="2800" dirty="0" smtClean="0"/>
              <a:t>Lee et al. [J. </a:t>
            </a:r>
            <a:r>
              <a:rPr lang="en-US" sz="2800" dirty="0" err="1" smtClean="0"/>
              <a:t>Geophys</a:t>
            </a:r>
            <a:r>
              <a:rPr lang="en-US" sz="2800" dirty="0" smtClean="0"/>
              <a:t>. Res., 113, A11212, doi:10.1029/2008JA013088] discuss multi-ion hybrid resonances and the </a:t>
            </a:r>
            <a:r>
              <a:rPr lang="en-US" sz="2800" dirty="0" err="1" smtClean="0"/>
              <a:t>Buchsbaum-Bers</a:t>
            </a:r>
            <a:r>
              <a:rPr lang="en-US" sz="2800" dirty="0" smtClean="0"/>
              <a:t> resonant frequency, which is approximated by </a:t>
            </a:r>
          </a:p>
          <a:p>
            <a:endParaRPr lang="en-US" dirty="0"/>
          </a:p>
        </p:txBody>
      </p:sp>
      <p:sp>
        <p:nvSpPr>
          <p:cNvPr id="49" name="TextBox 48"/>
          <p:cNvSpPr txBox="1"/>
          <p:nvPr/>
        </p:nvSpPr>
        <p:spPr>
          <a:xfrm>
            <a:off x="1984047" y="7054903"/>
            <a:ext cx="10037446" cy="4820551"/>
          </a:xfrm>
          <a:prstGeom prst="rect">
            <a:avLst/>
          </a:prstGeom>
          <a:noFill/>
        </p:spPr>
        <p:txBody>
          <a:bodyPr wrap="square" lIns="80010" tIns="40005" rIns="80010" bIns="40005" rtlCol="0">
            <a:spAutoFit/>
          </a:bodyPr>
          <a:lstStyle/>
          <a:p>
            <a:r>
              <a:rPr lang="en-US" sz="2800" dirty="0" smtClean="0">
                <a:cs typeface="Times New Roman"/>
              </a:rPr>
              <a:t>Proton temperature anisotropies in the magnetosphere can generate electromagnetic ion cyclotron (EMIC) waves. These waves, generated near the equatorial region, often propagate to the ionosphere and couple energy through the ionosphere to produce a signature that can be observed on the ground. Such observations, acquired at Halley Station in Antarctica since February 17</a:t>
            </a:r>
            <a:r>
              <a:rPr lang="en-US" sz="2800" baseline="30000" dirty="0" smtClean="0">
                <a:cs typeface="Times New Roman"/>
              </a:rPr>
              <a:t>th</a:t>
            </a:r>
            <a:r>
              <a:rPr lang="en-US" sz="2800" dirty="0" smtClean="0">
                <a:cs typeface="Times New Roman"/>
              </a:rPr>
              <a:t>, 2005, were used in this statistical study. Here, we present results from a statistical analysis of EMIC waves at Halley from 2008 throughout 2012.  The focus of this study was motivated by a casual observation that spectra of these waves were increasingly reaching above 1 Hz over the past few years.</a:t>
            </a:r>
            <a:endParaRPr lang="en-US" sz="2800" dirty="0"/>
          </a:p>
        </p:txBody>
      </p:sp>
      <p:sp>
        <p:nvSpPr>
          <p:cNvPr id="50" name="TextBox 49"/>
          <p:cNvSpPr txBox="1"/>
          <p:nvPr/>
        </p:nvSpPr>
        <p:spPr>
          <a:xfrm>
            <a:off x="1906815" y="32147456"/>
            <a:ext cx="10535147" cy="4343497"/>
          </a:xfrm>
          <a:prstGeom prst="rect">
            <a:avLst/>
          </a:prstGeom>
          <a:noFill/>
        </p:spPr>
        <p:txBody>
          <a:bodyPr wrap="square" lIns="80010" tIns="40005" rIns="80010" bIns="40005" rtlCol="0">
            <a:spAutoFit/>
          </a:bodyPr>
          <a:lstStyle/>
          <a:p>
            <a:r>
              <a:rPr lang="en-US" sz="2800" dirty="0" smtClean="0"/>
              <a:t>The start and end time of an EMIC wave was determined to the closest quarter of an hour; wave duration was measured in increments of 15 minutes. The minimum and maximum frequencies were recorded for each event. Note that the event definition in this study differs from others in the sense that unless an event was clearly contiguous, it was treated as a superposition of multiple events. This is a result of recent work regarding </a:t>
            </a:r>
            <a:r>
              <a:rPr lang="en-US" sz="2800" dirty="0" err="1" smtClean="0"/>
              <a:t>ionospheric</a:t>
            </a:r>
            <a:r>
              <a:rPr lang="en-US" sz="2800" dirty="0" smtClean="0"/>
              <a:t> ducting of these waves, which implies that multiple sources of waves will superimpose to produce the blotchy appearance shown in the above plots.</a:t>
            </a:r>
          </a:p>
          <a:p>
            <a:endParaRPr lang="en-US" sz="2500" dirty="0"/>
          </a:p>
        </p:txBody>
      </p:sp>
      <p:sp>
        <p:nvSpPr>
          <p:cNvPr id="51" name="TextBox 50"/>
          <p:cNvSpPr txBox="1"/>
          <p:nvPr/>
        </p:nvSpPr>
        <p:spPr>
          <a:xfrm>
            <a:off x="15183640" y="32890319"/>
            <a:ext cx="8311360" cy="2666114"/>
          </a:xfrm>
          <a:prstGeom prst="rect">
            <a:avLst/>
          </a:prstGeom>
          <a:noFill/>
          <a:ln w="63500">
            <a:solidFill>
              <a:schemeClr val="tx1"/>
            </a:solidFill>
          </a:ln>
        </p:spPr>
        <p:txBody>
          <a:bodyPr wrap="square" lIns="80010" tIns="40005" rIns="80010" bIns="40005" rtlCol="0">
            <a:spAutoFit/>
          </a:bodyPr>
          <a:lstStyle/>
          <a:p>
            <a:pPr algn="just"/>
            <a:r>
              <a:rPr lang="en-US" sz="2800" i="1" dirty="0" smtClean="0"/>
              <a:t>By the way, VAP fans, EMIC waves interact with ~1 </a:t>
            </a:r>
            <a:r>
              <a:rPr lang="en-US" sz="2800" i="1" dirty="0" err="1" smtClean="0"/>
              <a:t>MeV</a:t>
            </a:r>
            <a:r>
              <a:rPr lang="en-US" sz="2800" i="1" dirty="0" smtClean="0"/>
              <a:t> electrons. From the AE-8 model, electron fluxes at L=6 during solar minimum at 1 </a:t>
            </a:r>
            <a:r>
              <a:rPr lang="en-US" sz="2800" i="1" dirty="0" err="1" smtClean="0"/>
              <a:t>MeV</a:t>
            </a:r>
            <a:r>
              <a:rPr lang="en-US" sz="2800" i="1" dirty="0" smtClean="0"/>
              <a:t> are 9.978E+05/cm^2-s. This changes during solar maximum and at L=5 to 2.794E+06/cm^2-s -- the EMIC waves move to a region of fluxes that are nearly tripled!!</a:t>
            </a:r>
            <a:endParaRPr lang="en-US" sz="2800" i="1" dirty="0"/>
          </a:p>
        </p:txBody>
      </p:sp>
      <p:pic>
        <p:nvPicPr>
          <p:cNvPr id="52" name="Picture 51"/>
          <p:cNvPicPr>
            <a:picLocks noChangeAspect="1"/>
          </p:cNvPicPr>
          <p:nvPr/>
        </p:nvPicPr>
        <p:blipFill>
          <a:blip r:embed="rId11"/>
          <a:stretch>
            <a:fillRect/>
          </a:stretch>
        </p:blipFill>
        <p:spPr>
          <a:xfrm>
            <a:off x="32895602" y="3881661"/>
            <a:ext cx="3355975" cy="1496484"/>
          </a:xfrm>
          <a:prstGeom prst="rect">
            <a:avLst/>
          </a:prstGeom>
        </p:spPr>
      </p:pic>
      <p:pic>
        <p:nvPicPr>
          <p:cNvPr id="54" name="Picture 53"/>
          <p:cNvPicPr>
            <a:picLocks noChangeAspect="1"/>
          </p:cNvPicPr>
          <p:nvPr/>
        </p:nvPicPr>
        <p:blipFill>
          <a:blip r:embed="rId12"/>
          <a:stretch>
            <a:fillRect/>
          </a:stretch>
        </p:blipFill>
        <p:spPr>
          <a:xfrm>
            <a:off x="1824295" y="3814314"/>
            <a:ext cx="5849235" cy="1496484"/>
          </a:xfrm>
          <a:prstGeom prst="rect">
            <a:avLst/>
          </a:prstGeom>
        </p:spPr>
      </p:pic>
      <p:pic>
        <p:nvPicPr>
          <p:cNvPr id="60" name="Picture 59"/>
          <p:cNvPicPr>
            <a:picLocks noChangeAspect="1"/>
          </p:cNvPicPr>
          <p:nvPr/>
        </p:nvPicPr>
        <p:blipFill>
          <a:blip r:embed="rId13"/>
          <a:stretch>
            <a:fillRect/>
          </a:stretch>
        </p:blipFill>
        <p:spPr>
          <a:xfrm>
            <a:off x="18042651" y="23657624"/>
            <a:ext cx="6034015" cy="5037666"/>
          </a:xfrm>
          <a:prstGeom prst="rect">
            <a:avLst/>
          </a:prstGeom>
        </p:spPr>
      </p:pic>
      <p:pic>
        <p:nvPicPr>
          <p:cNvPr id="36" name="Picture 35" descr="equation_bb.jpg"/>
          <p:cNvPicPr>
            <a:picLocks noChangeAspect="1"/>
          </p:cNvPicPr>
          <p:nvPr/>
        </p:nvPicPr>
        <p:blipFill>
          <a:blip r:embed="rId14"/>
          <a:stretch>
            <a:fillRect/>
          </a:stretch>
        </p:blipFill>
        <p:spPr>
          <a:xfrm>
            <a:off x="28581350" y="15952327"/>
            <a:ext cx="5325998" cy="1181514"/>
          </a:xfrm>
          <a:prstGeom prst="rect">
            <a:avLst/>
          </a:prstGeom>
        </p:spPr>
      </p:pic>
      <p:sp>
        <p:nvSpPr>
          <p:cNvPr id="38" name="TextBox 37"/>
          <p:cNvSpPr txBox="1"/>
          <p:nvPr/>
        </p:nvSpPr>
        <p:spPr>
          <a:xfrm>
            <a:off x="25964052" y="17299041"/>
            <a:ext cx="10938160" cy="8021426"/>
          </a:xfrm>
          <a:prstGeom prst="rect">
            <a:avLst/>
          </a:prstGeom>
          <a:noFill/>
        </p:spPr>
        <p:txBody>
          <a:bodyPr wrap="square" lIns="80010" tIns="40005" rIns="80010" bIns="40005" rtlCol="0">
            <a:spAutoFit/>
          </a:bodyPr>
          <a:lstStyle/>
          <a:p>
            <a:r>
              <a:rPr lang="en-US" sz="2800" dirty="0" smtClean="0"/>
              <a:t>where                       is the fraction of the ion density occupied by the </a:t>
            </a:r>
            <a:r>
              <a:rPr lang="en-US" sz="2800" i="1" dirty="0" err="1" smtClean="0"/>
              <a:t>j</a:t>
            </a:r>
            <a:r>
              <a:rPr lang="en-US" sz="2800" dirty="0" err="1" smtClean="0"/>
              <a:t>th</a:t>
            </a:r>
            <a:r>
              <a:rPr lang="en-US" sz="2800" dirty="0" smtClean="0"/>
              <a:t> ion species and                          is the electron density. It should be noted that the resonant frequency is determined only by the magnetic field and the relative population of each ion species.</a:t>
            </a:r>
          </a:p>
          <a:p>
            <a:endParaRPr lang="en-US" sz="2800" dirty="0" smtClean="0"/>
          </a:p>
          <a:p>
            <a:r>
              <a:rPr lang="en-US" sz="2800" dirty="0" smtClean="0"/>
              <a:t>In the limit where</a:t>
            </a:r>
          </a:p>
          <a:p>
            <a:r>
              <a:rPr lang="en-US" sz="2800" dirty="0" smtClean="0"/>
              <a:t>or</a:t>
            </a:r>
          </a:p>
          <a:p>
            <a:endParaRPr lang="en-US" sz="1200" dirty="0" smtClean="0"/>
          </a:p>
          <a:p>
            <a:endParaRPr lang="en-US" sz="2800" dirty="0" smtClean="0"/>
          </a:p>
          <a:p>
            <a:r>
              <a:rPr lang="en-US" sz="2800" dirty="0" smtClean="0"/>
              <a:t>the resonant frequency is</a:t>
            </a:r>
            <a:endParaRPr lang="en-US" sz="2800" dirty="0" smtClean="0"/>
          </a:p>
          <a:p>
            <a:endParaRPr lang="en-US" sz="2800" dirty="0" smtClean="0"/>
          </a:p>
          <a:p>
            <a:r>
              <a:rPr lang="en-US" sz="2800" dirty="0" smtClean="0"/>
              <a:t>which implies that as the He+ density is increased, the EMIC frequencies should shift closer to H+ gyro </a:t>
            </a:r>
            <a:r>
              <a:rPr lang="en-US" sz="2800" dirty="0" smtClean="0"/>
              <a:t>frequency.</a:t>
            </a:r>
            <a:r>
              <a:rPr lang="en-US" sz="2800" dirty="0" smtClean="0"/>
              <a:t> </a:t>
            </a:r>
            <a:r>
              <a:rPr lang="en-US" sz="2800" dirty="0" smtClean="0"/>
              <a:t>Qualitatively</a:t>
            </a:r>
            <a:r>
              <a:rPr lang="en-US" sz="2800" dirty="0" smtClean="0"/>
              <a:t>, at least,</a:t>
            </a:r>
            <a:r>
              <a:rPr lang="en-US" sz="2800" dirty="0" smtClean="0"/>
              <a:t> this points to the shift in EMIC wave frequency being due to a relative density change (in the magnetosphere) between protons and heavy ions.</a:t>
            </a:r>
          </a:p>
          <a:p>
            <a:endParaRPr lang="en-US" sz="2800" dirty="0" smtClean="0"/>
          </a:p>
          <a:p>
            <a:r>
              <a:rPr lang="en-US" sz="2800" dirty="0" smtClean="0"/>
              <a:t>Of course, it is certainly possible that frequencies are increased both as a result of a shift of the </a:t>
            </a:r>
            <a:r>
              <a:rPr lang="en-US" sz="2800" dirty="0" err="1" smtClean="0"/>
              <a:t>plasmapause</a:t>
            </a:r>
            <a:r>
              <a:rPr lang="en-US" sz="2800" dirty="0" smtClean="0"/>
              <a:t> location as well as a change in the relative composition.</a:t>
            </a:r>
            <a:endParaRPr lang="en-US" sz="2800" dirty="0" smtClean="0"/>
          </a:p>
        </p:txBody>
      </p:sp>
      <p:pic>
        <p:nvPicPr>
          <p:cNvPr id="40" name="Picture 39" descr="a_j.jpg"/>
          <p:cNvPicPr>
            <a:picLocks noChangeAspect="1"/>
          </p:cNvPicPr>
          <p:nvPr/>
        </p:nvPicPr>
        <p:blipFill>
          <a:blip r:embed="rId15"/>
          <a:srcRect b="5882"/>
          <a:stretch>
            <a:fillRect/>
          </a:stretch>
        </p:blipFill>
        <p:spPr>
          <a:xfrm>
            <a:off x="27152601" y="17399000"/>
            <a:ext cx="1416060" cy="413204"/>
          </a:xfrm>
          <a:prstGeom prst="rect">
            <a:avLst/>
          </a:prstGeom>
        </p:spPr>
      </p:pic>
      <p:pic>
        <p:nvPicPr>
          <p:cNvPr id="45" name="Picture 44" descr="n_e.jpg"/>
          <p:cNvPicPr>
            <a:picLocks noChangeAspect="1"/>
          </p:cNvPicPr>
          <p:nvPr/>
        </p:nvPicPr>
        <p:blipFill>
          <a:blip r:embed="rId16"/>
          <a:stretch>
            <a:fillRect/>
          </a:stretch>
        </p:blipFill>
        <p:spPr>
          <a:xfrm>
            <a:off x="27897665" y="17864669"/>
            <a:ext cx="1638200" cy="364705"/>
          </a:xfrm>
          <a:prstGeom prst="rect">
            <a:avLst/>
          </a:prstGeom>
        </p:spPr>
      </p:pic>
      <p:pic>
        <p:nvPicPr>
          <p:cNvPr id="47" name="Picture 46" descr="limiting_case.jpg"/>
          <p:cNvPicPr>
            <a:picLocks noChangeAspect="1"/>
          </p:cNvPicPr>
          <p:nvPr/>
        </p:nvPicPr>
        <p:blipFill>
          <a:blip r:embed="rId17"/>
          <a:stretch>
            <a:fillRect/>
          </a:stretch>
        </p:blipFill>
        <p:spPr>
          <a:xfrm>
            <a:off x="30257745" y="19643529"/>
            <a:ext cx="3356420" cy="1938909"/>
          </a:xfrm>
          <a:prstGeom prst="rect">
            <a:avLst/>
          </a:prstGeom>
        </p:spPr>
      </p:pic>
      <p:sp>
        <p:nvSpPr>
          <p:cNvPr id="48" name="Rectangle 47"/>
          <p:cNvSpPr/>
          <p:nvPr/>
        </p:nvSpPr>
        <p:spPr>
          <a:xfrm>
            <a:off x="25935226" y="6113792"/>
            <a:ext cx="9756346" cy="707886"/>
          </a:xfrm>
          <a:prstGeom prst="rect">
            <a:avLst/>
          </a:prstGeom>
        </p:spPr>
        <p:txBody>
          <a:bodyPr wrap="none">
            <a:spAutoFit/>
          </a:bodyPr>
          <a:lstStyle/>
          <a:p>
            <a:r>
              <a:rPr lang="en-US" sz="4000" b="1" dirty="0" smtClean="0"/>
              <a:t>2. Can increased SW pressure have an effect?</a:t>
            </a:r>
            <a:endParaRPr lang="en-US" sz="4000" dirty="0"/>
          </a:p>
        </p:txBody>
      </p:sp>
      <p:sp>
        <p:nvSpPr>
          <p:cNvPr id="53" name="Rectangle 52"/>
          <p:cNvSpPr/>
          <p:nvPr/>
        </p:nvSpPr>
        <p:spPr>
          <a:xfrm>
            <a:off x="13930611" y="22029385"/>
            <a:ext cx="10550137" cy="1323439"/>
          </a:xfrm>
          <a:prstGeom prst="rect">
            <a:avLst/>
          </a:prstGeom>
        </p:spPr>
        <p:txBody>
          <a:bodyPr wrap="square">
            <a:spAutoFit/>
          </a:bodyPr>
          <a:lstStyle/>
          <a:p>
            <a:r>
              <a:rPr lang="en-US" sz="4000" b="1" dirty="0" smtClean="0"/>
              <a:t>1. Could the frequency shift result from enhanced </a:t>
            </a:r>
            <a:r>
              <a:rPr lang="en-US" sz="4000" b="1" dirty="0" err="1" smtClean="0"/>
              <a:t>plasmapause</a:t>
            </a:r>
            <a:r>
              <a:rPr lang="en-US" sz="4000" b="1" dirty="0" smtClean="0"/>
              <a:t> erosion?</a:t>
            </a:r>
            <a:endParaRPr lang="en-US" sz="4000" b="1" dirty="0" smtClean="0"/>
          </a:p>
        </p:txBody>
      </p:sp>
      <p:sp>
        <p:nvSpPr>
          <p:cNvPr id="55" name="Rectangle 54"/>
          <p:cNvSpPr/>
          <p:nvPr/>
        </p:nvSpPr>
        <p:spPr>
          <a:xfrm>
            <a:off x="16752412" y="20771978"/>
            <a:ext cx="6256528" cy="923330"/>
          </a:xfrm>
          <a:prstGeom prst="rect">
            <a:avLst/>
          </a:prstGeom>
        </p:spPr>
        <p:txBody>
          <a:bodyPr wrap="none">
            <a:spAutoFit/>
          </a:bodyPr>
          <a:lstStyle/>
          <a:p>
            <a:r>
              <a:rPr lang="en-US" sz="5400" b="1" dirty="0" smtClean="0"/>
              <a:t>Possible mechanisms</a:t>
            </a:r>
            <a:endParaRPr lang="en-US" sz="5400" dirty="0"/>
          </a:p>
        </p:txBody>
      </p:sp>
      <p:grpSp>
        <p:nvGrpSpPr>
          <p:cNvPr id="63" name="Group 62"/>
          <p:cNvGrpSpPr/>
          <p:nvPr/>
        </p:nvGrpSpPr>
        <p:grpSpPr>
          <a:xfrm>
            <a:off x="1574800" y="18059400"/>
            <a:ext cx="4906705" cy="3015359"/>
            <a:chOff x="863600" y="15621000"/>
            <a:chExt cx="4906705" cy="3015359"/>
          </a:xfrm>
        </p:grpSpPr>
        <p:sp>
          <p:nvSpPr>
            <p:cNvPr id="62" name="Rectangle 61"/>
            <p:cNvSpPr/>
            <p:nvPr/>
          </p:nvSpPr>
          <p:spPr>
            <a:xfrm>
              <a:off x="863600" y="15621000"/>
              <a:ext cx="4902200" cy="3015359"/>
            </a:xfrm>
            <a:prstGeom prst="rect">
              <a:avLst/>
            </a:prstGeom>
            <a:solidFill>
              <a:schemeClr val="tx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8" name="Picture 27" descr="sites_table.pdf"/>
            <p:cNvPicPr>
              <a:picLocks noChangeAspect="1"/>
            </p:cNvPicPr>
            <p:nvPr/>
          </p:nvPicPr>
          <mc:AlternateContent>
            <mc:Choice xmlns:ma="http://schemas.microsoft.com/office/mac/drawingml/2008/main" Requires="ma">
              <p:blipFill>
                <a:blip r:embed="rId18"/>
                <a:stretch>
                  <a:fillRect/>
                </a:stretch>
              </p:blipFill>
            </mc:Choice>
            <mc:Fallback>
              <p:blipFill>
                <a:blip r:embed="rId19"/>
                <a:stretch>
                  <a:fillRect/>
                </a:stretch>
              </p:blipFill>
            </mc:Fallback>
          </mc:AlternateContent>
          <p:spPr>
            <a:xfrm>
              <a:off x="863600" y="15707523"/>
              <a:ext cx="4906705" cy="2852636"/>
            </a:xfrm>
            <a:prstGeom prst="rect">
              <a:avLst/>
            </a:prstGeom>
          </p:spPr>
        </p:pic>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9716</TotalTime>
  <Words>1013</Words>
  <Application>Microsoft Macintosh PowerPoint</Application>
  <PresentationFormat>Custom</PresentationFormat>
  <Paragraphs>162</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Erik Lindgren</dc:creator>
  <cp:lastModifiedBy>Marc Lessard</cp:lastModifiedBy>
  <cp:revision>68</cp:revision>
  <cp:lastPrinted>2014-06-12T20:39:49Z</cp:lastPrinted>
  <dcterms:created xsi:type="dcterms:W3CDTF">2014-06-11T10:26:35Z</dcterms:created>
  <dcterms:modified xsi:type="dcterms:W3CDTF">2014-06-12T20:41:27Z</dcterms:modified>
</cp:coreProperties>
</file>