
<file path=[Content_Types].xml><?xml version="1.0" encoding="utf-8"?>
<Types xmlns="http://schemas.openxmlformats.org/package/2006/content-types">
  <Default Extension="jpeg" ContentType="image/jpeg"/>
  <Override PartName="/docProps/core.xml" ContentType="application/vnd.openxmlformats-package.core-properties+xml"/>
  <Override PartName="/ppt/slideLayouts/slideLayout6.xml" ContentType="application/vnd.openxmlformats-officedocument.presentationml.slideLayout+xml"/>
  <Default Extension="rels" ContentType="application/vnd.openxmlformats-package.relationships+xml"/>
  <Override PartName="/ppt/slideLayouts/slideLayout8.xml" ContentType="application/vnd.openxmlformats-officedocument.presentationml.slideLayout+xml"/>
  <Override PartName="/ppt/slideLayouts/slideLayout1.xml" ContentType="application/vnd.openxmlformats-officedocument.presentationml.slideLayout+xml"/>
  <Default Extension="pict" ContentType="image/pict"/>
  <Default Extension="png" ContentType="image/png"/>
  <Override PartName="/ppt/slideLayouts/slideLayout11.xml" ContentType="application/vnd.openxmlformats-officedocument.presentationml.slideLayout+xml"/>
  <Override PartName="/ppt/slideLayouts/slideLayout3.xml" ContentType="application/vnd.openxmlformats-officedocument.presentationml.slideLayout+xml"/>
  <Default Extension="xml" ContentType="application/xml"/>
  <Override PartName="/docProps/app.xml" ContentType="application/vnd.openxmlformats-officedocument.extended-properties+xml"/>
  <Override PartName="/ppt/slideMasters/slideMaster1.xml" ContentType="application/vnd.openxmlformats-officedocument.presentationml.slideMaster+xml"/>
  <Override PartName="/ppt/slideLayouts/slideLayout5.xml" ContentType="application/vnd.openxmlformats-officedocument.presentationml.slideLayout+xml"/>
  <Override PartName="/ppt/viewProps.xml" ContentType="application/vnd.openxmlformats-officedocument.presentationml.viewProps+xml"/>
  <Override PartName="/ppt/slideLayouts/slideLayout7.xml" ContentType="application/vnd.openxmlformats-officedocument.presentationml.slideLayout+xml"/>
  <Default Extension="pdf" ContentType="application/pdf"/>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2.xml" ContentType="application/vnd.openxmlformats-officedocument.presentationml.slideLayout+xml"/>
  <Default Extension="bin" ContentType="application/vnd.openxmlformats-officedocument.presentationml.printerSettings"/>
  <Override PartName="/ppt/slides/slide1.xml" ContentType="application/vnd.openxmlformats-officedocument.presentationml.slide+xml"/>
  <Default Extension="vml" ContentType="application/vnd.openxmlformats-officedocument.vmlDrawing"/>
  <Override PartName="/ppt/slideLayouts/slideLayout4.xml" ContentType="application/vnd.openxmlformats-officedocument.presentationml.slideLayout+xml"/>
  <Override PartName="/ppt/tableStyles.xml" ContentType="application/vnd.openxmlformats-officedocument.presentationml.tableStyles+xml"/>
  <Override PartName="/ppt/theme/theme1.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aveSubsetFonts="1" autoCompressPictures="0">
  <p:sldMasterIdLst>
    <p:sldMasterId id="2147483648" r:id="rId1"/>
  </p:sldMasterIdLst>
  <p:sldIdLst>
    <p:sldId id="256" r:id="rId2"/>
  </p:sldIdLst>
  <p:sldSz cx="51206400" cy="32918400"/>
  <p:notesSz cx="6858000" cy="9144000"/>
  <p:defaultTextStyle>
    <a:defPPr>
      <a:defRPr lang="en-US"/>
    </a:defPPr>
    <a:lvl1pPr marL="0" algn="l" defTabSz="2403546" rtl="0" eaLnBrk="1" latinLnBrk="0" hangingPunct="1">
      <a:defRPr sz="9500" kern="1200">
        <a:solidFill>
          <a:schemeClr val="tx1"/>
        </a:solidFill>
        <a:latin typeface="+mn-lt"/>
        <a:ea typeface="+mn-ea"/>
        <a:cs typeface="+mn-cs"/>
      </a:defRPr>
    </a:lvl1pPr>
    <a:lvl2pPr marL="2403546" algn="l" defTabSz="2403546" rtl="0" eaLnBrk="1" latinLnBrk="0" hangingPunct="1">
      <a:defRPr sz="9500" kern="1200">
        <a:solidFill>
          <a:schemeClr val="tx1"/>
        </a:solidFill>
        <a:latin typeface="+mn-lt"/>
        <a:ea typeface="+mn-ea"/>
        <a:cs typeface="+mn-cs"/>
      </a:defRPr>
    </a:lvl2pPr>
    <a:lvl3pPr marL="4807092" algn="l" defTabSz="2403546" rtl="0" eaLnBrk="1" latinLnBrk="0" hangingPunct="1">
      <a:defRPr sz="9500" kern="1200">
        <a:solidFill>
          <a:schemeClr val="tx1"/>
        </a:solidFill>
        <a:latin typeface="+mn-lt"/>
        <a:ea typeface="+mn-ea"/>
        <a:cs typeface="+mn-cs"/>
      </a:defRPr>
    </a:lvl3pPr>
    <a:lvl4pPr marL="7210638" algn="l" defTabSz="2403546" rtl="0" eaLnBrk="1" latinLnBrk="0" hangingPunct="1">
      <a:defRPr sz="9500" kern="1200">
        <a:solidFill>
          <a:schemeClr val="tx1"/>
        </a:solidFill>
        <a:latin typeface="+mn-lt"/>
        <a:ea typeface="+mn-ea"/>
        <a:cs typeface="+mn-cs"/>
      </a:defRPr>
    </a:lvl4pPr>
    <a:lvl5pPr marL="9614184" algn="l" defTabSz="2403546" rtl="0" eaLnBrk="1" latinLnBrk="0" hangingPunct="1">
      <a:defRPr sz="9500" kern="1200">
        <a:solidFill>
          <a:schemeClr val="tx1"/>
        </a:solidFill>
        <a:latin typeface="+mn-lt"/>
        <a:ea typeface="+mn-ea"/>
        <a:cs typeface="+mn-cs"/>
      </a:defRPr>
    </a:lvl5pPr>
    <a:lvl6pPr marL="12017731" algn="l" defTabSz="2403546" rtl="0" eaLnBrk="1" latinLnBrk="0" hangingPunct="1">
      <a:defRPr sz="9500" kern="1200">
        <a:solidFill>
          <a:schemeClr val="tx1"/>
        </a:solidFill>
        <a:latin typeface="+mn-lt"/>
        <a:ea typeface="+mn-ea"/>
        <a:cs typeface="+mn-cs"/>
      </a:defRPr>
    </a:lvl6pPr>
    <a:lvl7pPr marL="14421277" algn="l" defTabSz="2403546" rtl="0" eaLnBrk="1" latinLnBrk="0" hangingPunct="1">
      <a:defRPr sz="9500" kern="1200">
        <a:solidFill>
          <a:schemeClr val="tx1"/>
        </a:solidFill>
        <a:latin typeface="+mn-lt"/>
        <a:ea typeface="+mn-ea"/>
        <a:cs typeface="+mn-cs"/>
      </a:defRPr>
    </a:lvl7pPr>
    <a:lvl8pPr marL="16824823" algn="l" defTabSz="2403546" rtl="0" eaLnBrk="1" latinLnBrk="0" hangingPunct="1">
      <a:defRPr sz="9500" kern="1200">
        <a:solidFill>
          <a:schemeClr val="tx1"/>
        </a:solidFill>
        <a:latin typeface="+mn-lt"/>
        <a:ea typeface="+mn-ea"/>
        <a:cs typeface="+mn-cs"/>
      </a:defRPr>
    </a:lvl8pPr>
    <a:lvl9pPr marL="19228369" algn="l" defTabSz="2403546" rtl="0" eaLnBrk="1" latinLnBrk="0" hangingPunct="1">
      <a:defRPr sz="95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normalViewPr snapVertSplitter="1" vertBarState="minimized">
    <p:restoredLeft sz="15620"/>
    <p:restoredTop sz="94660"/>
  </p:normalViewPr>
  <p:slideViewPr>
    <p:cSldViewPr snapToGrid="0" snapToObjects="1">
      <p:cViewPr>
        <p:scale>
          <a:sx n="75" d="100"/>
          <a:sy n="75" d="100"/>
        </p:scale>
        <p:origin x="-88" y="1928"/>
      </p:cViewPr>
      <p:guideLst>
        <p:guide orient="horz" pos="10368"/>
        <p:guide pos="16128"/>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3" Type="http://schemas.openxmlformats.org/officeDocument/2006/relationships/printerSettings" Target="printerSettings/printerSettings1.bin"/><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3.pict"/><Relationship Id="rId4" Type="http://schemas.openxmlformats.org/officeDocument/2006/relationships/image" Target="../media/image4.pict"/><Relationship Id="rId5" Type="http://schemas.openxmlformats.org/officeDocument/2006/relationships/image" Target="../media/image5.pict"/><Relationship Id="rId1" Type="http://schemas.openxmlformats.org/officeDocument/2006/relationships/image" Target="../media/image1.pict"/><Relationship Id="rId2" Type="http://schemas.openxmlformats.org/officeDocument/2006/relationships/image" Target="../media/image2.pict"/></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840480" y="10226044"/>
            <a:ext cx="43525440" cy="7056120"/>
          </a:xfrm>
        </p:spPr>
        <p:txBody>
          <a:bodyPr/>
          <a:lstStyle/>
          <a:p>
            <a:r>
              <a:rPr lang="en-US" smtClean="0"/>
              <a:t>Click to edit Master title style</a:t>
            </a:r>
            <a:endParaRPr lang="en-US"/>
          </a:p>
        </p:txBody>
      </p:sp>
      <p:sp>
        <p:nvSpPr>
          <p:cNvPr id="3" name="Subtitle 2"/>
          <p:cNvSpPr>
            <a:spLocks noGrp="1"/>
          </p:cNvSpPr>
          <p:nvPr>
            <p:ph type="subTitle" idx="1"/>
          </p:nvPr>
        </p:nvSpPr>
        <p:spPr>
          <a:xfrm>
            <a:off x="7680960" y="18653760"/>
            <a:ext cx="35844480" cy="8412480"/>
          </a:xfrm>
        </p:spPr>
        <p:txBody>
          <a:bodyPr/>
          <a:lstStyle>
            <a:lvl1pPr marL="0" indent="0" algn="ctr">
              <a:buNone/>
              <a:defRPr>
                <a:solidFill>
                  <a:schemeClr val="tx1">
                    <a:tint val="75000"/>
                  </a:schemeClr>
                </a:solidFill>
              </a:defRPr>
            </a:lvl1pPr>
            <a:lvl2pPr marL="2403546" indent="0" algn="ctr">
              <a:buNone/>
              <a:defRPr>
                <a:solidFill>
                  <a:schemeClr val="tx1">
                    <a:tint val="75000"/>
                  </a:schemeClr>
                </a:solidFill>
              </a:defRPr>
            </a:lvl2pPr>
            <a:lvl3pPr marL="4807092" indent="0" algn="ctr">
              <a:buNone/>
              <a:defRPr>
                <a:solidFill>
                  <a:schemeClr val="tx1">
                    <a:tint val="75000"/>
                  </a:schemeClr>
                </a:solidFill>
              </a:defRPr>
            </a:lvl3pPr>
            <a:lvl4pPr marL="7210638" indent="0" algn="ctr">
              <a:buNone/>
              <a:defRPr>
                <a:solidFill>
                  <a:schemeClr val="tx1">
                    <a:tint val="75000"/>
                  </a:schemeClr>
                </a:solidFill>
              </a:defRPr>
            </a:lvl4pPr>
            <a:lvl5pPr marL="9614184" indent="0" algn="ctr">
              <a:buNone/>
              <a:defRPr>
                <a:solidFill>
                  <a:schemeClr val="tx1">
                    <a:tint val="75000"/>
                  </a:schemeClr>
                </a:solidFill>
              </a:defRPr>
            </a:lvl5pPr>
            <a:lvl6pPr marL="12017731" indent="0" algn="ctr">
              <a:buNone/>
              <a:defRPr>
                <a:solidFill>
                  <a:schemeClr val="tx1">
                    <a:tint val="75000"/>
                  </a:schemeClr>
                </a:solidFill>
              </a:defRPr>
            </a:lvl6pPr>
            <a:lvl7pPr marL="14421277" indent="0" algn="ctr">
              <a:buNone/>
              <a:defRPr>
                <a:solidFill>
                  <a:schemeClr val="tx1">
                    <a:tint val="75000"/>
                  </a:schemeClr>
                </a:solidFill>
              </a:defRPr>
            </a:lvl7pPr>
            <a:lvl8pPr marL="16824823" indent="0" algn="ctr">
              <a:buNone/>
              <a:defRPr>
                <a:solidFill>
                  <a:schemeClr val="tx1">
                    <a:tint val="75000"/>
                  </a:schemeClr>
                </a:solidFill>
              </a:defRPr>
            </a:lvl8pPr>
            <a:lvl9pPr marL="19228369"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3DDA0194-89AB-3041-A261-5AF85493D693}" type="datetimeFigureOut">
              <a:rPr lang="en-US" smtClean="0"/>
              <a:pPr/>
              <a:t>6/16/14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08FA86-B712-3448-A9AA-379708894028}"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DDA0194-89AB-3041-A261-5AF85493D693}" type="datetimeFigureOut">
              <a:rPr lang="en-US" smtClean="0"/>
              <a:pPr/>
              <a:t>6/16/14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08FA86-B712-3448-A9AA-379708894028}"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044953" y="21153122"/>
            <a:ext cx="43525440" cy="6537960"/>
          </a:xfrm>
        </p:spPr>
        <p:txBody>
          <a:bodyPr anchor="t"/>
          <a:lstStyle>
            <a:lvl1pPr algn="l">
              <a:defRPr sz="21000" b="1" cap="all"/>
            </a:lvl1pPr>
          </a:lstStyle>
          <a:p>
            <a:r>
              <a:rPr lang="en-US" smtClean="0"/>
              <a:t>Click to edit Master title style</a:t>
            </a:r>
            <a:endParaRPr lang="en-US"/>
          </a:p>
        </p:txBody>
      </p:sp>
      <p:sp>
        <p:nvSpPr>
          <p:cNvPr id="3" name="Text Placeholder 2"/>
          <p:cNvSpPr>
            <a:spLocks noGrp="1"/>
          </p:cNvSpPr>
          <p:nvPr>
            <p:ph type="body" idx="1"/>
          </p:nvPr>
        </p:nvSpPr>
        <p:spPr>
          <a:xfrm>
            <a:off x="4044953" y="13952226"/>
            <a:ext cx="43525440" cy="7200897"/>
          </a:xfrm>
        </p:spPr>
        <p:txBody>
          <a:bodyPr anchor="b"/>
          <a:lstStyle>
            <a:lvl1pPr marL="0" indent="0">
              <a:buNone/>
              <a:defRPr sz="10500">
                <a:solidFill>
                  <a:schemeClr val="tx1">
                    <a:tint val="75000"/>
                  </a:schemeClr>
                </a:solidFill>
              </a:defRPr>
            </a:lvl1pPr>
            <a:lvl2pPr marL="2403546" indent="0">
              <a:buNone/>
              <a:defRPr sz="9500">
                <a:solidFill>
                  <a:schemeClr val="tx1">
                    <a:tint val="75000"/>
                  </a:schemeClr>
                </a:solidFill>
              </a:defRPr>
            </a:lvl2pPr>
            <a:lvl3pPr marL="4807092" indent="0">
              <a:buNone/>
              <a:defRPr sz="8400">
                <a:solidFill>
                  <a:schemeClr val="tx1">
                    <a:tint val="75000"/>
                  </a:schemeClr>
                </a:solidFill>
              </a:defRPr>
            </a:lvl3pPr>
            <a:lvl4pPr marL="7210638" indent="0">
              <a:buNone/>
              <a:defRPr sz="7400">
                <a:solidFill>
                  <a:schemeClr val="tx1">
                    <a:tint val="75000"/>
                  </a:schemeClr>
                </a:solidFill>
              </a:defRPr>
            </a:lvl4pPr>
            <a:lvl5pPr marL="9614184" indent="0">
              <a:buNone/>
              <a:defRPr sz="7400">
                <a:solidFill>
                  <a:schemeClr val="tx1">
                    <a:tint val="75000"/>
                  </a:schemeClr>
                </a:solidFill>
              </a:defRPr>
            </a:lvl5pPr>
            <a:lvl6pPr marL="12017731" indent="0">
              <a:buNone/>
              <a:defRPr sz="7400">
                <a:solidFill>
                  <a:schemeClr val="tx1">
                    <a:tint val="75000"/>
                  </a:schemeClr>
                </a:solidFill>
              </a:defRPr>
            </a:lvl6pPr>
            <a:lvl7pPr marL="14421277" indent="0">
              <a:buNone/>
              <a:defRPr sz="7400">
                <a:solidFill>
                  <a:schemeClr val="tx1">
                    <a:tint val="75000"/>
                  </a:schemeClr>
                </a:solidFill>
              </a:defRPr>
            </a:lvl7pPr>
            <a:lvl8pPr marL="16824823" indent="0">
              <a:buNone/>
              <a:defRPr sz="7400">
                <a:solidFill>
                  <a:schemeClr val="tx1">
                    <a:tint val="75000"/>
                  </a:schemeClr>
                </a:solidFill>
              </a:defRPr>
            </a:lvl8pPr>
            <a:lvl9pPr marL="19228369" indent="0">
              <a:buNone/>
              <a:defRPr sz="7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DDA0194-89AB-3041-A261-5AF85493D693}" type="datetimeFigureOut">
              <a:rPr lang="en-US" smtClean="0"/>
              <a:pPr/>
              <a:t>6/16/14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08FA86-B712-3448-A9AA-379708894028}"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560320" y="7680964"/>
            <a:ext cx="22616160" cy="21724622"/>
          </a:xfrm>
        </p:spPr>
        <p:txBody>
          <a:bodyPr/>
          <a:lstStyle>
            <a:lvl1pPr>
              <a:defRPr sz="14700"/>
            </a:lvl1pPr>
            <a:lvl2pPr>
              <a:defRPr sz="12600"/>
            </a:lvl2pPr>
            <a:lvl3pPr>
              <a:defRPr sz="10500"/>
            </a:lvl3pPr>
            <a:lvl4pPr>
              <a:defRPr sz="9500"/>
            </a:lvl4pPr>
            <a:lvl5pPr>
              <a:defRPr sz="9500"/>
            </a:lvl5pPr>
            <a:lvl6pPr>
              <a:defRPr sz="9500"/>
            </a:lvl6pPr>
            <a:lvl7pPr>
              <a:defRPr sz="9500"/>
            </a:lvl7pPr>
            <a:lvl8pPr>
              <a:defRPr sz="9500"/>
            </a:lvl8pPr>
            <a:lvl9pPr>
              <a:defRPr sz="9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6029920" y="7680964"/>
            <a:ext cx="22616160" cy="21724622"/>
          </a:xfrm>
        </p:spPr>
        <p:txBody>
          <a:bodyPr/>
          <a:lstStyle>
            <a:lvl1pPr>
              <a:defRPr sz="14700"/>
            </a:lvl1pPr>
            <a:lvl2pPr>
              <a:defRPr sz="12600"/>
            </a:lvl2pPr>
            <a:lvl3pPr>
              <a:defRPr sz="10500"/>
            </a:lvl3pPr>
            <a:lvl4pPr>
              <a:defRPr sz="9500"/>
            </a:lvl4pPr>
            <a:lvl5pPr>
              <a:defRPr sz="9500"/>
            </a:lvl5pPr>
            <a:lvl6pPr>
              <a:defRPr sz="9500"/>
            </a:lvl6pPr>
            <a:lvl7pPr>
              <a:defRPr sz="9500"/>
            </a:lvl7pPr>
            <a:lvl8pPr>
              <a:defRPr sz="9500"/>
            </a:lvl8pPr>
            <a:lvl9pPr>
              <a:defRPr sz="9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3DDA0194-89AB-3041-A261-5AF85493D693}" type="datetimeFigureOut">
              <a:rPr lang="en-US" smtClean="0"/>
              <a:pPr/>
              <a:t>6/16/14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908FA86-B712-3448-A9AA-379708894028}"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560324" y="7368542"/>
            <a:ext cx="22625053" cy="3070858"/>
          </a:xfrm>
        </p:spPr>
        <p:txBody>
          <a:bodyPr anchor="b"/>
          <a:lstStyle>
            <a:lvl1pPr marL="0" indent="0">
              <a:buNone/>
              <a:defRPr sz="12600" b="1"/>
            </a:lvl1pPr>
            <a:lvl2pPr marL="2403546" indent="0">
              <a:buNone/>
              <a:defRPr sz="10500" b="1"/>
            </a:lvl2pPr>
            <a:lvl3pPr marL="4807092" indent="0">
              <a:buNone/>
              <a:defRPr sz="9500" b="1"/>
            </a:lvl3pPr>
            <a:lvl4pPr marL="7210638" indent="0">
              <a:buNone/>
              <a:defRPr sz="8400" b="1"/>
            </a:lvl4pPr>
            <a:lvl5pPr marL="9614184" indent="0">
              <a:buNone/>
              <a:defRPr sz="8400" b="1"/>
            </a:lvl5pPr>
            <a:lvl6pPr marL="12017731" indent="0">
              <a:buNone/>
              <a:defRPr sz="8400" b="1"/>
            </a:lvl6pPr>
            <a:lvl7pPr marL="14421277" indent="0">
              <a:buNone/>
              <a:defRPr sz="8400" b="1"/>
            </a:lvl7pPr>
            <a:lvl8pPr marL="16824823" indent="0">
              <a:buNone/>
              <a:defRPr sz="8400" b="1"/>
            </a:lvl8pPr>
            <a:lvl9pPr marL="19228369" indent="0">
              <a:buNone/>
              <a:defRPr sz="8400" b="1"/>
            </a:lvl9pPr>
          </a:lstStyle>
          <a:p>
            <a:pPr lvl="0"/>
            <a:r>
              <a:rPr lang="en-US" smtClean="0"/>
              <a:t>Click to edit Master text styles</a:t>
            </a:r>
          </a:p>
        </p:txBody>
      </p:sp>
      <p:sp>
        <p:nvSpPr>
          <p:cNvPr id="4" name="Content Placeholder 3"/>
          <p:cNvSpPr>
            <a:spLocks noGrp="1"/>
          </p:cNvSpPr>
          <p:nvPr>
            <p:ph sz="half" idx="2"/>
          </p:nvPr>
        </p:nvSpPr>
        <p:spPr>
          <a:xfrm>
            <a:off x="2560324" y="10439400"/>
            <a:ext cx="22625053" cy="18966182"/>
          </a:xfrm>
        </p:spPr>
        <p:txBody>
          <a:bodyPr/>
          <a:lstStyle>
            <a:lvl1pPr>
              <a:defRPr sz="12600"/>
            </a:lvl1pPr>
            <a:lvl2pPr>
              <a:defRPr sz="10500"/>
            </a:lvl2pPr>
            <a:lvl3pPr>
              <a:defRPr sz="9500"/>
            </a:lvl3pPr>
            <a:lvl4pPr>
              <a:defRPr sz="8400"/>
            </a:lvl4pPr>
            <a:lvl5pPr>
              <a:defRPr sz="8400"/>
            </a:lvl5pPr>
            <a:lvl6pPr>
              <a:defRPr sz="8400"/>
            </a:lvl6pPr>
            <a:lvl7pPr>
              <a:defRPr sz="8400"/>
            </a:lvl7pPr>
            <a:lvl8pPr>
              <a:defRPr sz="8400"/>
            </a:lvl8pPr>
            <a:lvl9pPr>
              <a:defRPr sz="8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6012143" y="7368542"/>
            <a:ext cx="22633940" cy="3070858"/>
          </a:xfrm>
        </p:spPr>
        <p:txBody>
          <a:bodyPr anchor="b"/>
          <a:lstStyle>
            <a:lvl1pPr marL="0" indent="0">
              <a:buNone/>
              <a:defRPr sz="12600" b="1"/>
            </a:lvl1pPr>
            <a:lvl2pPr marL="2403546" indent="0">
              <a:buNone/>
              <a:defRPr sz="10500" b="1"/>
            </a:lvl2pPr>
            <a:lvl3pPr marL="4807092" indent="0">
              <a:buNone/>
              <a:defRPr sz="9500" b="1"/>
            </a:lvl3pPr>
            <a:lvl4pPr marL="7210638" indent="0">
              <a:buNone/>
              <a:defRPr sz="8400" b="1"/>
            </a:lvl4pPr>
            <a:lvl5pPr marL="9614184" indent="0">
              <a:buNone/>
              <a:defRPr sz="8400" b="1"/>
            </a:lvl5pPr>
            <a:lvl6pPr marL="12017731" indent="0">
              <a:buNone/>
              <a:defRPr sz="8400" b="1"/>
            </a:lvl6pPr>
            <a:lvl7pPr marL="14421277" indent="0">
              <a:buNone/>
              <a:defRPr sz="8400" b="1"/>
            </a:lvl7pPr>
            <a:lvl8pPr marL="16824823" indent="0">
              <a:buNone/>
              <a:defRPr sz="8400" b="1"/>
            </a:lvl8pPr>
            <a:lvl9pPr marL="19228369" indent="0">
              <a:buNone/>
              <a:defRPr sz="8400" b="1"/>
            </a:lvl9pPr>
          </a:lstStyle>
          <a:p>
            <a:pPr lvl="0"/>
            <a:r>
              <a:rPr lang="en-US" smtClean="0"/>
              <a:t>Click to edit Master text styles</a:t>
            </a:r>
          </a:p>
        </p:txBody>
      </p:sp>
      <p:sp>
        <p:nvSpPr>
          <p:cNvPr id="6" name="Content Placeholder 5"/>
          <p:cNvSpPr>
            <a:spLocks noGrp="1"/>
          </p:cNvSpPr>
          <p:nvPr>
            <p:ph sz="quarter" idx="4"/>
          </p:nvPr>
        </p:nvSpPr>
        <p:spPr>
          <a:xfrm>
            <a:off x="26012143" y="10439400"/>
            <a:ext cx="22633940" cy="18966182"/>
          </a:xfrm>
        </p:spPr>
        <p:txBody>
          <a:bodyPr/>
          <a:lstStyle>
            <a:lvl1pPr>
              <a:defRPr sz="12600"/>
            </a:lvl1pPr>
            <a:lvl2pPr>
              <a:defRPr sz="10500"/>
            </a:lvl2pPr>
            <a:lvl3pPr>
              <a:defRPr sz="9500"/>
            </a:lvl3pPr>
            <a:lvl4pPr>
              <a:defRPr sz="8400"/>
            </a:lvl4pPr>
            <a:lvl5pPr>
              <a:defRPr sz="8400"/>
            </a:lvl5pPr>
            <a:lvl6pPr>
              <a:defRPr sz="8400"/>
            </a:lvl6pPr>
            <a:lvl7pPr>
              <a:defRPr sz="8400"/>
            </a:lvl7pPr>
            <a:lvl8pPr>
              <a:defRPr sz="8400"/>
            </a:lvl8pPr>
            <a:lvl9pPr>
              <a:defRPr sz="8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3DDA0194-89AB-3041-A261-5AF85493D693}" type="datetimeFigureOut">
              <a:rPr lang="en-US" smtClean="0"/>
              <a:pPr/>
              <a:t>6/16/14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908FA86-B712-3448-A9AA-379708894028}"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3DDA0194-89AB-3041-A261-5AF85493D693}" type="datetimeFigureOut">
              <a:rPr lang="en-US" smtClean="0"/>
              <a:pPr/>
              <a:t>6/16/14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908FA86-B712-3448-A9AA-379708894028}"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DDA0194-89AB-3041-A261-5AF85493D693}" type="datetimeFigureOut">
              <a:rPr lang="en-US" smtClean="0"/>
              <a:pPr/>
              <a:t>6/16/14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908FA86-B712-3448-A9AA-379708894028}"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7" y="1310640"/>
            <a:ext cx="16846553" cy="5577840"/>
          </a:xfrm>
        </p:spPr>
        <p:txBody>
          <a:bodyPr anchor="b"/>
          <a:lstStyle>
            <a:lvl1pPr algn="l">
              <a:defRPr sz="10500" b="1"/>
            </a:lvl1pPr>
          </a:lstStyle>
          <a:p>
            <a:r>
              <a:rPr lang="en-US" smtClean="0"/>
              <a:t>Click to edit Master title style</a:t>
            </a:r>
            <a:endParaRPr lang="en-US"/>
          </a:p>
        </p:txBody>
      </p:sp>
      <p:sp>
        <p:nvSpPr>
          <p:cNvPr id="3" name="Content Placeholder 2"/>
          <p:cNvSpPr>
            <a:spLocks noGrp="1"/>
          </p:cNvSpPr>
          <p:nvPr>
            <p:ph idx="1"/>
          </p:nvPr>
        </p:nvSpPr>
        <p:spPr>
          <a:xfrm>
            <a:off x="20020280" y="1310643"/>
            <a:ext cx="28625800" cy="28094943"/>
          </a:xfrm>
        </p:spPr>
        <p:txBody>
          <a:bodyPr/>
          <a:lstStyle>
            <a:lvl1pPr>
              <a:defRPr sz="16800"/>
            </a:lvl1pPr>
            <a:lvl2pPr>
              <a:defRPr sz="14700"/>
            </a:lvl2pPr>
            <a:lvl3pPr>
              <a:defRPr sz="12600"/>
            </a:lvl3pPr>
            <a:lvl4pPr>
              <a:defRPr sz="10500"/>
            </a:lvl4pPr>
            <a:lvl5pPr>
              <a:defRPr sz="10500"/>
            </a:lvl5pPr>
            <a:lvl6pPr>
              <a:defRPr sz="10500"/>
            </a:lvl6pPr>
            <a:lvl7pPr>
              <a:defRPr sz="10500"/>
            </a:lvl7pPr>
            <a:lvl8pPr>
              <a:defRPr sz="10500"/>
            </a:lvl8pPr>
            <a:lvl9pPr>
              <a:defRPr sz="10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560327" y="6888483"/>
            <a:ext cx="16846553" cy="22517103"/>
          </a:xfrm>
        </p:spPr>
        <p:txBody>
          <a:bodyPr/>
          <a:lstStyle>
            <a:lvl1pPr marL="0" indent="0">
              <a:buNone/>
              <a:defRPr sz="7400"/>
            </a:lvl1pPr>
            <a:lvl2pPr marL="2403546" indent="0">
              <a:buNone/>
              <a:defRPr sz="6300"/>
            </a:lvl2pPr>
            <a:lvl3pPr marL="4807092" indent="0">
              <a:buNone/>
              <a:defRPr sz="5300"/>
            </a:lvl3pPr>
            <a:lvl4pPr marL="7210638" indent="0">
              <a:buNone/>
              <a:defRPr sz="4700"/>
            </a:lvl4pPr>
            <a:lvl5pPr marL="9614184" indent="0">
              <a:buNone/>
              <a:defRPr sz="4700"/>
            </a:lvl5pPr>
            <a:lvl6pPr marL="12017731" indent="0">
              <a:buNone/>
              <a:defRPr sz="4700"/>
            </a:lvl6pPr>
            <a:lvl7pPr marL="14421277" indent="0">
              <a:buNone/>
              <a:defRPr sz="4700"/>
            </a:lvl7pPr>
            <a:lvl8pPr marL="16824823" indent="0">
              <a:buNone/>
              <a:defRPr sz="4700"/>
            </a:lvl8pPr>
            <a:lvl9pPr marL="19228369" indent="0">
              <a:buNone/>
              <a:defRPr sz="47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DDA0194-89AB-3041-A261-5AF85493D693}" type="datetimeFigureOut">
              <a:rPr lang="en-US" smtClean="0"/>
              <a:pPr/>
              <a:t>6/16/14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908FA86-B712-3448-A9AA-379708894028}"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036813" y="23042881"/>
            <a:ext cx="30723840" cy="2720343"/>
          </a:xfrm>
        </p:spPr>
        <p:txBody>
          <a:bodyPr anchor="b"/>
          <a:lstStyle>
            <a:lvl1pPr algn="l">
              <a:defRPr sz="10500" b="1"/>
            </a:lvl1pPr>
          </a:lstStyle>
          <a:p>
            <a:r>
              <a:rPr lang="en-US" smtClean="0"/>
              <a:t>Click to edit Master title style</a:t>
            </a:r>
            <a:endParaRPr lang="en-US"/>
          </a:p>
        </p:txBody>
      </p:sp>
      <p:sp>
        <p:nvSpPr>
          <p:cNvPr id="3" name="Picture Placeholder 2"/>
          <p:cNvSpPr>
            <a:spLocks noGrp="1"/>
          </p:cNvSpPr>
          <p:nvPr>
            <p:ph type="pic" idx="1"/>
          </p:nvPr>
        </p:nvSpPr>
        <p:spPr>
          <a:xfrm>
            <a:off x="10036813" y="2941320"/>
            <a:ext cx="30723840" cy="19751040"/>
          </a:xfrm>
        </p:spPr>
        <p:txBody>
          <a:bodyPr/>
          <a:lstStyle>
            <a:lvl1pPr marL="0" indent="0">
              <a:buNone/>
              <a:defRPr sz="16800"/>
            </a:lvl1pPr>
            <a:lvl2pPr marL="2403546" indent="0">
              <a:buNone/>
              <a:defRPr sz="14700"/>
            </a:lvl2pPr>
            <a:lvl3pPr marL="4807092" indent="0">
              <a:buNone/>
              <a:defRPr sz="12600"/>
            </a:lvl3pPr>
            <a:lvl4pPr marL="7210638" indent="0">
              <a:buNone/>
              <a:defRPr sz="10500"/>
            </a:lvl4pPr>
            <a:lvl5pPr marL="9614184" indent="0">
              <a:buNone/>
              <a:defRPr sz="10500"/>
            </a:lvl5pPr>
            <a:lvl6pPr marL="12017731" indent="0">
              <a:buNone/>
              <a:defRPr sz="10500"/>
            </a:lvl6pPr>
            <a:lvl7pPr marL="14421277" indent="0">
              <a:buNone/>
              <a:defRPr sz="10500"/>
            </a:lvl7pPr>
            <a:lvl8pPr marL="16824823" indent="0">
              <a:buNone/>
              <a:defRPr sz="10500"/>
            </a:lvl8pPr>
            <a:lvl9pPr marL="19228369" indent="0">
              <a:buNone/>
              <a:defRPr sz="10500"/>
            </a:lvl9pPr>
          </a:lstStyle>
          <a:p>
            <a:endParaRPr lang="en-US"/>
          </a:p>
        </p:txBody>
      </p:sp>
      <p:sp>
        <p:nvSpPr>
          <p:cNvPr id="4" name="Text Placeholder 3"/>
          <p:cNvSpPr>
            <a:spLocks noGrp="1"/>
          </p:cNvSpPr>
          <p:nvPr>
            <p:ph type="body" sz="half" idx="2"/>
          </p:nvPr>
        </p:nvSpPr>
        <p:spPr>
          <a:xfrm>
            <a:off x="10036813" y="25763224"/>
            <a:ext cx="30723840" cy="3863337"/>
          </a:xfrm>
        </p:spPr>
        <p:txBody>
          <a:bodyPr/>
          <a:lstStyle>
            <a:lvl1pPr marL="0" indent="0">
              <a:buNone/>
              <a:defRPr sz="7400"/>
            </a:lvl1pPr>
            <a:lvl2pPr marL="2403546" indent="0">
              <a:buNone/>
              <a:defRPr sz="6300"/>
            </a:lvl2pPr>
            <a:lvl3pPr marL="4807092" indent="0">
              <a:buNone/>
              <a:defRPr sz="5300"/>
            </a:lvl3pPr>
            <a:lvl4pPr marL="7210638" indent="0">
              <a:buNone/>
              <a:defRPr sz="4700"/>
            </a:lvl4pPr>
            <a:lvl5pPr marL="9614184" indent="0">
              <a:buNone/>
              <a:defRPr sz="4700"/>
            </a:lvl5pPr>
            <a:lvl6pPr marL="12017731" indent="0">
              <a:buNone/>
              <a:defRPr sz="4700"/>
            </a:lvl6pPr>
            <a:lvl7pPr marL="14421277" indent="0">
              <a:buNone/>
              <a:defRPr sz="4700"/>
            </a:lvl7pPr>
            <a:lvl8pPr marL="16824823" indent="0">
              <a:buNone/>
              <a:defRPr sz="4700"/>
            </a:lvl8pPr>
            <a:lvl9pPr marL="19228369" indent="0">
              <a:buNone/>
              <a:defRPr sz="47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DDA0194-89AB-3041-A261-5AF85493D693}" type="datetimeFigureOut">
              <a:rPr lang="en-US" smtClean="0"/>
              <a:pPr/>
              <a:t>6/16/14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908FA86-B712-3448-A9AA-379708894028}"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DDA0194-89AB-3041-A261-5AF85493D693}" type="datetimeFigureOut">
              <a:rPr lang="en-US" smtClean="0"/>
              <a:pPr/>
              <a:t>6/16/14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08FA86-B712-3448-A9AA-379708894028}"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7124640" y="1318266"/>
            <a:ext cx="11521440" cy="2808732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560320" y="1318266"/>
            <a:ext cx="33710880" cy="2808732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DDA0194-89AB-3041-A261-5AF85493D693}" type="datetimeFigureOut">
              <a:rPr lang="en-US" smtClean="0"/>
              <a:pPr/>
              <a:t>6/16/14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08FA86-B712-3448-A9AA-379708894028}"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560320" y="1318262"/>
            <a:ext cx="46085760" cy="5486400"/>
          </a:xfrm>
          <a:prstGeom prst="rect">
            <a:avLst/>
          </a:prstGeom>
        </p:spPr>
        <p:txBody>
          <a:bodyPr vert="horz" lIns="480709" tIns="240355" rIns="480709" bIns="240355"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560320" y="7680964"/>
            <a:ext cx="46085760" cy="21724622"/>
          </a:xfrm>
          <a:prstGeom prst="rect">
            <a:avLst/>
          </a:prstGeom>
        </p:spPr>
        <p:txBody>
          <a:bodyPr vert="horz" lIns="480709" tIns="240355" rIns="480709" bIns="240355"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560320" y="30510483"/>
            <a:ext cx="11948160" cy="1752600"/>
          </a:xfrm>
          <a:prstGeom prst="rect">
            <a:avLst/>
          </a:prstGeom>
        </p:spPr>
        <p:txBody>
          <a:bodyPr vert="horz" lIns="480709" tIns="240355" rIns="480709" bIns="240355" rtlCol="0" anchor="ctr"/>
          <a:lstStyle>
            <a:lvl1pPr algn="l">
              <a:defRPr sz="6300">
                <a:solidFill>
                  <a:schemeClr val="tx1">
                    <a:tint val="75000"/>
                  </a:schemeClr>
                </a:solidFill>
              </a:defRPr>
            </a:lvl1pPr>
          </a:lstStyle>
          <a:p>
            <a:fld id="{3DDA0194-89AB-3041-A261-5AF85493D693}" type="datetimeFigureOut">
              <a:rPr lang="en-US" smtClean="0"/>
              <a:pPr/>
              <a:t>6/16/14</a:t>
            </a:fld>
            <a:endParaRPr lang="en-US"/>
          </a:p>
        </p:txBody>
      </p:sp>
      <p:sp>
        <p:nvSpPr>
          <p:cNvPr id="5" name="Footer Placeholder 4"/>
          <p:cNvSpPr>
            <a:spLocks noGrp="1"/>
          </p:cNvSpPr>
          <p:nvPr>
            <p:ph type="ftr" sz="quarter" idx="3"/>
          </p:nvPr>
        </p:nvSpPr>
        <p:spPr>
          <a:xfrm>
            <a:off x="17495520" y="30510483"/>
            <a:ext cx="16215360" cy="1752600"/>
          </a:xfrm>
          <a:prstGeom prst="rect">
            <a:avLst/>
          </a:prstGeom>
        </p:spPr>
        <p:txBody>
          <a:bodyPr vert="horz" lIns="480709" tIns="240355" rIns="480709" bIns="240355" rtlCol="0" anchor="ctr"/>
          <a:lstStyle>
            <a:lvl1pPr algn="ctr">
              <a:defRPr sz="63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6697920" y="30510483"/>
            <a:ext cx="11948160" cy="1752600"/>
          </a:xfrm>
          <a:prstGeom prst="rect">
            <a:avLst/>
          </a:prstGeom>
        </p:spPr>
        <p:txBody>
          <a:bodyPr vert="horz" lIns="480709" tIns="240355" rIns="480709" bIns="240355" rtlCol="0" anchor="ctr"/>
          <a:lstStyle>
            <a:lvl1pPr algn="r">
              <a:defRPr sz="6300">
                <a:solidFill>
                  <a:schemeClr val="tx1">
                    <a:tint val="75000"/>
                  </a:schemeClr>
                </a:solidFill>
              </a:defRPr>
            </a:lvl1pPr>
          </a:lstStyle>
          <a:p>
            <a:fld id="{B908FA86-B712-3448-A9AA-379708894028}"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2403546" rtl="0" eaLnBrk="1" latinLnBrk="0" hangingPunct="1">
        <a:spcBef>
          <a:spcPct val="0"/>
        </a:spcBef>
        <a:buNone/>
        <a:defRPr sz="23100" kern="1200">
          <a:solidFill>
            <a:schemeClr val="tx1"/>
          </a:solidFill>
          <a:latin typeface="+mj-lt"/>
          <a:ea typeface="+mj-ea"/>
          <a:cs typeface="+mj-cs"/>
        </a:defRPr>
      </a:lvl1pPr>
    </p:titleStyle>
    <p:bodyStyle>
      <a:lvl1pPr marL="1802660" indent="-1802660" algn="l" defTabSz="2403546" rtl="0" eaLnBrk="1" latinLnBrk="0" hangingPunct="1">
        <a:spcBef>
          <a:spcPct val="20000"/>
        </a:spcBef>
        <a:buFont typeface="Arial"/>
        <a:buChar char="•"/>
        <a:defRPr sz="16800" kern="1200">
          <a:solidFill>
            <a:schemeClr val="tx1"/>
          </a:solidFill>
          <a:latin typeface="+mn-lt"/>
          <a:ea typeface="+mn-ea"/>
          <a:cs typeface="+mn-cs"/>
        </a:defRPr>
      </a:lvl1pPr>
      <a:lvl2pPr marL="3905762" indent="-1502216" algn="l" defTabSz="2403546" rtl="0" eaLnBrk="1" latinLnBrk="0" hangingPunct="1">
        <a:spcBef>
          <a:spcPct val="20000"/>
        </a:spcBef>
        <a:buFont typeface="Arial"/>
        <a:buChar char="–"/>
        <a:defRPr sz="14700" kern="1200">
          <a:solidFill>
            <a:schemeClr val="tx1"/>
          </a:solidFill>
          <a:latin typeface="+mn-lt"/>
          <a:ea typeface="+mn-ea"/>
          <a:cs typeface="+mn-cs"/>
        </a:defRPr>
      </a:lvl2pPr>
      <a:lvl3pPr marL="6008865" indent="-1201773" algn="l" defTabSz="2403546" rtl="0" eaLnBrk="1" latinLnBrk="0" hangingPunct="1">
        <a:spcBef>
          <a:spcPct val="20000"/>
        </a:spcBef>
        <a:buFont typeface="Arial"/>
        <a:buChar char="•"/>
        <a:defRPr sz="12600" kern="1200">
          <a:solidFill>
            <a:schemeClr val="tx1"/>
          </a:solidFill>
          <a:latin typeface="+mn-lt"/>
          <a:ea typeface="+mn-ea"/>
          <a:cs typeface="+mn-cs"/>
        </a:defRPr>
      </a:lvl3pPr>
      <a:lvl4pPr marL="8412411" indent="-1201773" algn="l" defTabSz="2403546" rtl="0" eaLnBrk="1" latinLnBrk="0" hangingPunct="1">
        <a:spcBef>
          <a:spcPct val="20000"/>
        </a:spcBef>
        <a:buFont typeface="Arial"/>
        <a:buChar char="–"/>
        <a:defRPr sz="10500" kern="1200">
          <a:solidFill>
            <a:schemeClr val="tx1"/>
          </a:solidFill>
          <a:latin typeface="+mn-lt"/>
          <a:ea typeface="+mn-ea"/>
          <a:cs typeface="+mn-cs"/>
        </a:defRPr>
      </a:lvl4pPr>
      <a:lvl5pPr marL="10815958" indent="-1201773" algn="l" defTabSz="2403546" rtl="0" eaLnBrk="1" latinLnBrk="0" hangingPunct="1">
        <a:spcBef>
          <a:spcPct val="20000"/>
        </a:spcBef>
        <a:buFont typeface="Arial"/>
        <a:buChar char="»"/>
        <a:defRPr sz="10500" kern="1200">
          <a:solidFill>
            <a:schemeClr val="tx1"/>
          </a:solidFill>
          <a:latin typeface="+mn-lt"/>
          <a:ea typeface="+mn-ea"/>
          <a:cs typeface="+mn-cs"/>
        </a:defRPr>
      </a:lvl5pPr>
      <a:lvl6pPr marL="13219504" indent="-1201773" algn="l" defTabSz="2403546" rtl="0" eaLnBrk="1" latinLnBrk="0" hangingPunct="1">
        <a:spcBef>
          <a:spcPct val="20000"/>
        </a:spcBef>
        <a:buFont typeface="Arial"/>
        <a:buChar char="•"/>
        <a:defRPr sz="10500" kern="1200">
          <a:solidFill>
            <a:schemeClr val="tx1"/>
          </a:solidFill>
          <a:latin typeface="+mn-lt"/>
          <a:ea typeface="+mn-ea"/>
          <a:cs typeface="+mn-cs"/>
        </a:defRPr>
      </a:lvl6pPr>
      <a:lvl7pPr marL="15623050" indent="-1201773" algn="l" defTabSz="2403546" rtl="0" eaLnBrk="1" latinLnBrk="0" hangingPunct="1">
        <a:spcBef>
          <a:spcPct val="20000"/>
        </a:spcBef>
        <a:buFont typeface="Arial"/>
        <a:buChar char="•"/>
        <a:defRPr sz="10500" kern="1200">
          <a:solidFill>
            <a:schemeClr val="tx1"/>
          </a:solidFill>
          <a:latin typeface="+mn-lt"/>
          <a:ea typeface="+mn-ea"/>
          <a:cs typeface="+mn-cs"/>
        </a:defRPr>
      </a:lvl7pPr>
      <a:lvl8pPr marL="18026596" indent="-1201773" algn="l" defTabSz="2403546" rtl="0" eaLnBrk="1" latinLnBrk="0" hangingPunct="1">
        <a:spcBef>
          <a:spcPct val="20000"/>
        </a:spcBef>
        <a:buFont typeface="Arial"/>
        <a:buChar char="•"/>
        <a:defRPr sz="10500" kern="1200">
          <a:solidFill>
            <a:schemeClr val="tx1"/>
          </a:solidFill>
          <a:latin typeface="+mn-lt"/>
          <a:ea typeface="+mn-ea"/>
          <a:cs typeface="+mn-cs"/>
        </a:defRPr>
      </a:lvl8pPr>
      <a:lvl9pPr marL="20430142" indent="-1201773" algn="l" defTabSz="2403546" rtl="0" eaLnBrk="1" latinLnBrk="0" hangingPunct="1">
        <a:spcBef>
          <a:spcPct val="20000"/>
        </a:spcBef>
        <a:buFont typeface="Arial"/>
        <a:buChar char="•"/>
        <a:defRPr sz="10500" kern="1200">
          <a:solidFill>
            <a:schemeClr val="tx1"/>
          </a:solidFill>
          <a:latin typeface="+mn-lt"/>
          <a:ea typeface="+mn-ea"/>
          <a:cs typeface="+mn-cs"/>
        </a:defRPr>
      </a:lvl9pPr>
    </p:bodyStyle>
    <p:otherStyle>
      <a:defPPr>
        <a:defRPr lang="en-US"/>
      </a:defPPr>
      <a:lvl1pPr marL="0" algn="l" defTabSz="2403546" rtl="0" eaLnBrk="1" latinLnBrk="0" hangingPunct="1">
        <a:defRPr sz="9500" kern="1200">
          <a:solidFill>
            <a:schemeClr val="tx1"/>
          </a:solidFill>
          <a:latin typeface="+mn-lt"/>
          <a:ea typeface="+mn-ea"/>
          <a:cs typeface="+mn-cs"/>
        </a:defRPr>
      </a:lvl1pPr>
      <a:lvl2pPr marL="2403546" algn="l" defTabSz="2403546" rtl="0" eaLnBrk="1" latinLnBrk="0" hangingPunct="1">
        <a:defRPr sz="9500" kern="1200">
          <a:solidFill>
            <a:schemeClr val="tx1"/>
          </a:solidFill>
          <a:latin typeface="+mn-lt"/>
          <a:ea typeface="+mn-ea"/>
          <a:cs typeface="+mn-cs"/>
        </a:defRPr>
      </a:lvl2pPr>
      <a:lvl3pPr marL="4807092" algn="l" defTabSz="2403546" rtl="0" eaLnBrk="1" latinLnBrk="0" hangingPunct="1">
        <a:defRPr sz="9500" kern="1200">
          <a:solidFill>
            <a:schemeClr val="tx1"/>
          </a:solidFill>
          <a:latin typeface="+mn-lt"/>
          <a:ea typeface="+mn-ea"/>
          <a:cs typeface="+mn-cs"/>
        </a:defRPr>
      </a:lvl3pPr>
      <a:lvl4pPr marL="7210638" algn="l" defTabSz="2403546" rtl="0" eaLnBrk="1" latinLnBrk="0" hangingPunct="1">
        <a:defRPr sz="9500" kern="1200">
          <a:solidFill>
            <a:schemeClr val="tx1"/>
          </a:solidFill>
          <a:latin typeface="+mn-lt"/>
          <a:ea typeface="+mn-ea"/>
          <a:cs typeface="+mn-cs"/>
        </a:defRPr>
      </a:lvl4pPr>
      <a:lvl5pPr marL="9614184" algn="l" defTabSz="2403546" rtl="0" eaLnBrk="1" latinLnBrk="0" hangingPunct="1">
        <a:defRPr sz="9500" kern="1200">
          <a:solidFill>
            <a:schemeClr val="tx1"/>
          </a:solidFill>
          <a:latin typeface="+mn-lt"/>
          <a:ea typeface="+mn-ea"/>
          <a:cs typeface="+mn-cs"/>
        </a:defRPr>
      </a:lvl5pPr>
      <a:lvl6pPr marL="12017731" algn="l" defTabSz="2403546" rtl="0" eaLnBrk="1" latinLnBrk="0" hangingPunct="1">
        <a:defRPr sz="9500" kern="1200">
          <a:solidFill>
            <a:schemeClr val="tx1"/>
          </a:solidFill>
          <a:latin typeface="+mn-lt"/>
          <a:ea typeface="+mn-ea"/>
          <a:cs typeface="+mn-cs"/>
        </a:defRPr>
      </a:lvl6pPr>
      <a:lvl7pPr marL="14421277" algn="l" defTabSz="2403546" rtl="0" eaLnBrk="1" latinLnBrk="0" hangingPunct="1">
        <a:defRPr sz="9500" kern="1200">
          <a:solidFill>
            <a:schemeClr val="tx1"/>
          </a:solidFill>
          <a:latin typeface="+mn-lt"/>
          <a:ea typeface="+mn-ea"/>
          <a:cs typeface="+mn-cs"/>
        </a:defRPr>
      </a:lvl7pPr>
      <a:lvl8pPr marL="16824823" algn="l" defTabSz="2403546" rtl="0" eaLnBrk="1" latinLnBrk="0" hangingPunct="1">
        <a:defRPr sz="9500" kern="1200">
          <a:solidFill>
            <a:schemeClr val="tx1"/>
          </a:solidFill>
          <a:latin typeface="+mn-lt"/>
          <a:ea typeface="+mn-ea"/>
          <a:cs typeface="+mn-cs"/>
        </a:defRPr>
      </a:lvl8pPr>
      <a:lvl9pPr marL="19228369" algn="l" defTabSz="2403546" rtl="0" eaLnBrk="1" latinLnBrk="0" hangingPunct="1">
        <a:defRPr sz="95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9" Type="http://schemas.openxmlformats.org/officeDocument/2006/relationships/image" Target="../media/image7.pdf"/><Relationship Id="rId20" Type="http://schemas.openxmlformats.org/officeDocument/2006/relationships/image" Target="../media/image18.png"/><Relationship Id="rId21" Type="http://schemas.openxmlformats.org/officeDocument/2006/relationships/image" Target="../media/image19.pdf"/><Relationship Id="rId22" Type="http://schemas.openxmlformats.org/officeDocument/2006/relationships/image" Target="../media/image20.png"/><Relationship Id="rId23" Type="http://schemas.openxmlformats.org/officeDocument/2006/relationships/image" Target="../media/image21.pdf"/><Relationship Id="rId24" Type="http://schemas.openxmlformats.org/officeDocument/2006/relationships/image" Target="../media/image22.png"/><Relationship Id="rId25" Type="http://schemas.openxmlformats.org/officeDocument/2006/relationships/image" Target="../media/image23.pdf"/><Relationship Id="rId26" Type="http://schemas.openxmlformats.org/officeDocument/2006/relationships/image" Target="../media/image24.png"/><Relationship Id="rId27" Type="http://schemas.openxmlformats.org/officeDocument/2006/relationships/image" Target="../media/image25.pdf"/><Relationship Id="rId28" Type="http://schemas.openxmlformats.org/officeDocument/2006/relationships/image" Target="../media/image26.png"/><Relationship Id="rId29" Type="http://schemas.openxmlformats.org/officeDocument/2006/relationships/image" Target="../media/image27.pdf"/><Relationship Id="rId30" Type="http://schemas.openxmlformats.org/officeDocument/2006/relationships/image" Target="../media/image28.png"/><Relationship Id="rId10" Type="http://schemas.openxmlformats.org/officeDocument/2006/relationships/image" Target="../media/image8.png"/><Relationship Id="rId11" Type="http://schemas.openxmlformats.org/officeDocument/2006/relationships/image" Target="../media/image9.pdf"/><Relationship Id="rId12" Type="http://schemas.openxmlformats.org/officeDocument/2006/relationships/image" Target="../media/image10.png"/><Relationship Id="rId13" Type="http://schemas.openxmlformats.org/officeDocument/2006/relationships/image" Target="../media/image11.pdf"/><Relationship Id="rId14" Type="http://schemas.openxmlformats.org/officeDocument/2006/relationships/image" Target="../media/image12.png"/><Relationship Id="rId15" Type="http://schemas.openxmlformats.org/officeDocument/2006/relationships/image" Target="../media/image13.pdf"/><Relationship Id="rId16" Type="http://schemas.openxmlformats.org/officeDocument/2006/relationships/image" Target="../media/image14.png"/><Relationship Id="rId17" Type="http://schemas.openxmlformats.org/officeDocument/2006/relationships/image" Target="../media/image15.pdf"/><Relationship Id="rId18" Type="http://schemas.openxmlformats.org/officeDocument/2006/relationships/image" Target="../media/image16.png"/><Relationship Id="rId19" Type="http://schemas.openxmlformats.org/officeDocument/2006/relationships/image" Target="../media/image17.pdf"/><Relationship Id="rId1" Type="http://schemas.openxmlformats.org/officeDocument/2006/relationships/vmlDrawing" Target="../drawings/vmlDrawing1.vml"/><Relationship Id="rId2" Type="http://schemas.openxmlformats.org/officeDocument/2006/relationships/slideLayout" Target="../slideLayouts/slideLayout6.xml"/><Relationship Id="rId3" Type="http://schemas.openxmlformats.org/officeDocument/2006/relationships/image" Target="../media/image6.jpeg"/><Relationship Id="rId4" Type="http://schemas.openxmlformats.org/officeDocument/2006/relationships/oleObject" Target="!_GoBack" TargetMode="External"/><Relationship Id="rId5" Type="http://schemas.openxmlformats.org/officeDocument/2006/relationships/oleObject" Target="!OLE_LINK2" TargetMode="External"/><Relationship Id="rId6" Type="http://schemas.openxmlformats.org/officeDocument/2006/relationships/oleObject" Target="!OLE_LINK3" TargetMode="External"/><Relationship Id="rId7" Type="http://schemas.openxmlformats.org/officeDocument/2006/relationships/oleObject" Target="!OLE_LINK4" TargetMode="External"/><Relationship Id="rId8" Type="http://schemas.openxmlformats.org/officeDocument/2006/relationships/oleObject" Target="!OLE_LINK5"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81" name="Rectangle 80"/>
          <p:cNvSpPr/>
          <p:nvPr/>
        </p:nvSpPr>
        <p:spPr>
          <a:xfrm>
            <a:off x="16256000" y="17824290"/>
            <a:ext cx="16916466" cy="13303454"/>
          </a:xfrm>
          <a:prstGeom prst="rect">
            <a:avLst/>
          </a:prstGeom>
          <a:solidFill>
            <a:schemeClr val="bg2">
              <a:lumMod val="9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57" name="Rectangle 56"/>
          <p:cNvSpPr/>
          <p:nvPr/>
        </p:nvSpPr>
        <p:spPr>
          <a:xfrm>
            <a:off x="1092200" y="31309255"/>
            <a:ext cx="32080266" cy="1186289"/>
          </a:xfrm>
          <a:prstGeom prst="rect">
            <a:avLst/>
          </a:prstGeom>
          <a:solidFill>
            <a:schemeClr val="bg1">
              <a:lumMod val="75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smtClean="0"/>
          </a:p>
        </p:txBody>
      </p:sp>
      <p:sp>
        <p:nvSpPr>
          <p:cNvPr id="55" name="Rectangle 54"/>
          <p:cNvSpPr/>
          <p:nvPr/>
        </p:nvSpPr>
        <p:spPr>
          <a:xfrm>
            <a:off x="33898615" y="25349200"/>
            <a:ext cx="16256000" cy="7146344"/>
          </a:xfrm>
          <a:prstGeom prst="rect">
            <a:avLst/>
          </a:prstGeom>
          <a:solidFill>
            <a:schemeClr val="accent4">
              <a:lumMod val="60000"/>
              <a:lumOff val="4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4" name="Rectangle 53"/>
          <p:cNvSpPr/>
          <p:nvPr/>
        </p:nvSpPr>
        <p:spPr>
          <a:xfrm>
            <a:off x="33934403" y="4869320"/>
            <a:ext cx="16256001" cy="20224879"/>
          </a:xfrm>
          <a:prstGeom prst="rect">
            <a:avLst/>
          </a:prstGeom>
          <a:solidFill>
            <a:schemeClr val="accent6">
              <a:lumMod val="60000"/>
              <a:lumOff val="4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3" name="Rectangle 52"/>
          <p:cNvSpPr/>
          <p:nvPr/>
        </p:nvSpPr>
        <p:spPr>
          <a:xfrm>
            <a:off x="16256000" y="4869321"/>
            <a:ext cx="16916466" cy="12633890"/>
          </a:xfrm>
          <a:prstGeom prst="rect">
            <a:avLst/>
          </a:prstGeom>
          <a:solidFill>
            <a:schemeClr val="accent3">
              <a:lumMod val="60000"/>
              <a:lumOff val="4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51" name="Rectangle 50"/>
          <p:cNvSpPr/>
          <p:nvPr/>
        </p:nvSpPr>
        <p:spPr>
          <a:xfrm>
            <a:off x="1066619" y="11616723"/>
            <a:ext cx="14274800" cy="19523677"/>
          </a:xfrm>
          <a:prstGeom prst="rect">
            <a:avLst/>
          </a:prstGeom>
          <a:solidFill>
            <a:schemeClr val="accent1">
              <a:lumMod val="60000"/>
              <a:lumOff val="4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0" name="Rectangle 49"/>
          <p:cNvSpPr/>
          <p:nvPr/>
        </p:nvSpPr>
        <p:spPr>
          <a:xfrm>
            <a:off x="1092200" y="4869320"/>
            <a:ext cx="14274800" cy="6459080"/>
          </a:xfrm>
          <a:prstGeom prst="rect">
            <a:avLst/>
          </a:prstGeom>
          <a:solidFill>
            <a:schemeClr val="accent2">
              <a:lumMod val="60000"/>
              <a:lumOff val="4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4" name="Title 3"/>
          <p:cNvSpPr>
            <a:spLocks noGrp="1"/>
          </p:cNvSpPr>
          <p:nvPr>
            <p:ph type="title"/>
          </p:nvPr>
        </p:nvSpPr>
        <p:spPr>
          <a:xfrm>
            <a:off x="2560320" y="692760"/>
            <a:ext cx="46085760" cy="3513275"/>
          </a:xfrm>
        </p:spPr>
        <p:txBody>
          <a:bodyPr>
            <a:normAutofit fontScale="90000"/>
          </a:bodyPr>
          <a:lstStyle/>
          <a:p>
            <a:r>
              <a:rPr lang="en-US" sz="8889" b="1" dirty="0" smtClean="0">
                <a:latin typeface="Optima"/>
                <a:cs typeface="Optima"/>
              </a:rPr>
              <a:t>A </a:t>
            </a:r>
            <a:r>
              <a:rPr lang="en-US" sz="8889" b="1" dirty="0" smtClean="0">
                <a:latin typeface="Optima"/>
                <a:cs typeface="Optima"/>
              </a:rPr>
              <a:t>new broadband UV/Vis (300-700 nm) instrument for measuring in situ ambient aerosol extinction</a:t>
            </a:r>
            <a:r>
              <a:rPr lang="en-US" sz="8889" b="1" dirty="0" smtClean="0">
                <a:latin typeface="Optima"/>
                <a:cs typeface="Optima"/>
              </a:rPr>
              <a:t> </a:t>
            </a:r>
            <a:r>
              <a:rPr lang="en-US" sz="8000" b="1" dirty="0" smtClean="0">
                <a:latin typeface="Optima"/>
                <a:cs typeface="Optima"/>
              </a:rPr>
              <a:t> </a:t>
            </a:r>
            <a:r>
              <a:rPr lang="en-US" sz="7200" dirty="0" smtClean="0">
                <a:latin typeface="Times New Roman"/>
                <a:cs typeface="Times New Roman"/>
              </a:rPr>
              <a:t/>
            </a:r>
            <a:br>
              <a:rPr lang="en-US" sz="7200" dirty="0" smtClean="0">
                <a:latin typeface="Times New Roman"/>
                <a:cs typeface="Times New Roman"/>
              </a:rPr>
            </a:br>
            <a:r>
              <a:rPr lang="en-US" sz="4800" dirty="0" smtClean="0">
                <a:latin typeface="Optima"/>
                <a:cs typeface="Optima"/>
              </a:rPr>
              <a:t>C. Jordan</a:t>
            </a:r>
            <a:r>
              <a:rPr lang="en-US" sz="4800" baseline="30000" dirty="0" smtClean="0">
                <a:latin typeface="Optima"/>
                <a:cs typeface="Optima"/>
              </a:rPr>
              <a:t>1</a:t>
            </a:r>
            <a:r>
              <a:rPr lang="en-US" sz="4800" dirty="0" smtClean="0">
                <a:latin typeface="Optima"/>
                <a:cs typeface="Optima"/>
              </a:rPr>
              <a:t>, B. Anderson</a:t>
            </a:r>
            <a:r>
              <a:rPr lang="en-US" sz="4800" baseline="30000" dirty="0" smtClean="0">
                <a:latin typeface="Optima"/>
                <a:cs typeface="Optima"/>
              </a:rPr>
              <a:t>2</a:t>
            </a:r>
            <a:r>
              <a:rPr lang="en-US" sz="4800" dirty="0" smtClean="0">
                <a:latin typeface="Optima"/>
                <a:cs typeface="Optima"/>
              </a:rPr>
              <a:t>, A. </a:t>
            </a:r>
            <a:r>
              <a:rPr lang="en-US" sz="4800" dirty="0" smtClean="0">
                <a:latin typeface="Optima"/>
                <a:cs typeface="Optima"/>
              </a:rPr>
              <a:t>Beyersdorf</a:t>
            </a:r>
            <a:r>
              <a:rPr lang="en-US" sz="4800" baseline="30000" dirty="0" smtClean="0">
                <a:latin typeface="Optima"/>
                <a:cs typeface="Optima"/>
              </a:rPr>
              <a:t>2</a:t>
            </a:r>
            <a:r>
              <a:rPr lang="en-US" sz="4800" dirty="0" smtClean="0">
                <a:latin typeface="Optima"/>
                <a:cs typeface="Optima"/>
              </a:rPr>
              <a:t>, </a:t>
            </a:r>
            <a:r>
              <a:rPr lang="en-US" sz="4800" dirty="0" smtClean="0">
                <a:latin typeface="Optima"/>
                <a:cs typeface="Optima"/>
              </a:rPr>
              <a:t>J. Dibb</a:t>
            </a:r>
            <a:r>
              <a:rPr lang="en-US" sz="4800" baseline="30000" dirty="0" smtClean="0">
                <a:latin typeface="Optima"/>
                <a:cs typeface="Optima"/>
              </a:rPr>
              <a:t>1</a:t>
            </a:r>
            <a:r>
              <a:rPr lang="en-US" sz="4800" dirty="0" smtClean="0">
                <a:latin typeface="Optima"/>
                <a:cs typeface="Optima"/>
              </a:rPr>
              <a:t>, M. Greenslade</a:t>
            </a:r>
            <a:r>
              <a:rPr lang="en-US" sz="4800" baseline="30000" dirty="0" smtClean="0">
                <a:latin typeface="Optima"/>
                <a:cs typeface="Optima"/>
              </a:rPr>
              <a:t>1</a:t>
            </a:r>
            <a:r>
              <a:rPr lang="en-US" sz="4800" dirty="0" smtClean="0">
                <a:latin typeface="Optima"/>
                <a:cs typeface="Optima"/>
              </a:rPr>
              <a:t>, R. Martin</a:t>
            </a:r>
            <a:r>
              <a:rPr lang="en-US" sz="4800" baseline="30000" dirty="0" smtClean="0">
                <a:latin typeface="Optima"/>
                <a:cs typeface="Optima"/>
              </a:rPr>
              <a:t>2</a:t>
            </a:r>
            <a:r>
              <a:rPr lang="en-US" sz="4800" dirty="0" smtClean="0">
                <a:latin typeface="Optima"/>
                <a:cs typeface="Optima"/>
              </a:rPr>
              <a:t>, E. Scheuer</a:t>
            </a:r>
            <a:r>
              <a:rPr lang="en-US" sz="4800" baseline="30000" dirty="0" smtClean="0">
                <a:latin typeface="Optima"/>
                <a:cs typeface="Optima"/>
              </a:rPr>
              <a:t>1</a:t>
            </a:r>
            <a:r>
              <a:rPr lang="en-US" sz="4800" dirty="0" smtClean="0">
                <a:latin typeface="Optima"/>
                <a:cs typeface="Optima"/>
              </a:rPr>
              <a:t>, L. Thornhill</a:t>
            </a:r>
            <a:r>
              <a:rPr lang="en-US" sz="4800" baseline="30000" dirty="0" smtClean="0">
                <a:latin typeface="Optima"/>
                <a:cs typeface="Optima"/>
              </a:rPr>
              <a:t>2</a:t>
            </a:r>
            <a:r>
              <a:rPr lang="en-US" sz="4800" dirty="0" smtClean="0">
                <a:latin typeface="Optima"/>
                <a:cs typeface="Optima"/>
              </a:rPr>
              <a:t>, D. Troop</a:t>
            </a:r>
            <a:r>
              <a:rPr lang="en-US" sz="4800" baseline="30000" dirty="0" smtClean="0">
                <a:latin typeface="Optima"/>
                <a:cs typeface="Optima"/>
              </a:rPr>
              <a:t>1</a:t>
            </a:r>
            <a:r>
              <a:rPr lang="en-US" sz="4800" dirty="0" smtClean="0">
                <a:latin typeface="Optima"/>
                <a:cs typeface="Optima"/>
              </a:rPr>
              <a:t>, E. Winstead</a:t>
            </a:r>
            <a:r>
              <a:rPr lang="en-US" sz="4800" baseline="30000" dirty="0" smtClean="0">
                <a:latin typeface="Optima"/>
                <a:cs typeface="Optima"/>
              </a:rPr>
              <a:t>2</a:t>
            </a:r>
            <a:r>
              <a:rPr lang="en-US" sz="4800" dirty="0" smtClean="0">
                <a:latin typeface="Optima"/>
                <a:cs typeface="Optima"/>
              </a:rPr>
              <a:t>, and L. Ziemba</a:t>
            </a:r>
            <a:r>
              <a:rPr lang="en-US" sz="4800" baseline="30000" dirty="0" smtClean="0">
                <a:latin typeface="Optima"/>
                <a:cs typeface="Optima"/>
              </a:rPr>
              <a:t>2</a:t>
            </a:r>
            <a:r>
              <a:rPr lang="en-US" sz="5333" dirty="0" smtClean="0">
                <a:latin typeface="Optima"/>
                <a:cs typeface="Optima"/>
              </a:rPr>
              <a:t> </a:t>
            </a:r>
            <a:r>
              <a:rPr lang="en-US" sz="6000" dirty="0" smtClean="0">
                <a:latin typeface="Times New Roman"/>
                <a:cs typeface="Times New Roman"/>
              </a:rPr>
              <a:t/>
            </a:r>
            <a:br>
              <a:rPr lang="en-US" sz="6000" dirty="0" smtClean="0">
                <a:latin typeface="Times New Roman"/>
                <a:cs typeface="Times New Roman"/>
              </a:rPr>
            </a:br>
            <a:r>
              <a:rPr lang="en-US" sz="4000" baseline="30000" dirty="0" smtClean="0">
                <a:latin typeface="Times New Roman"/>
                <a:cs typeface="Times New Roman"/>
              </a:rPr>
              <a:t>1</a:t>
            </a:r>
            <a:r>
              <a:rPr lang="en-US" sz="4000" dirty="0" smtClean="0">
                <a:latin typeface="Optima"/>
                <a:cs typeface="Optima"/>
              </a:rPr>
              <a:t>Institute for the Study of Earth, Oceans, &amp; Space, University of New Hampshire, Durham, NH; </a:t>
            </a:r>
            <a:r>
              <a:rPr lang="en-US" sz="4000" baseline="30000" dirty="0" smtClean="0">
                <a:latin typeface="Optima"/>
                <a:cs typeface="Optima"/>
              </a:rPr>
              <a:t>2</a:t>
            </a:r>
            <a:r>
              <a:rPr lang="en-US" sz="4000" dirty="0" smtClean="0">
                <a:latin typeface="Optima"/>
                <a:cs typeface="Optima"/>
              </a:rPr>
              <a:t>NASA Langley Research Center, Hampton, </a:t>
            </a:r>
            <a:r>
              <a:rPr lang="en-US" sz="4000" dirty="0" smtClean="0">
                <a:latin typeface="Optima"/>
                <a:cs typeface="Optima"/>
              </a:rPr>
              <a:t>VA</a:t>
            </a:r>
            <a:endParaRPr lang="en-US" sz="4000" dirty="0">
              <a:latin typeface="Optima"/>
              <a:cs typeface="Optima"/>
            </a:endParaRPr>
          </a:p>
        </p:txBody>
      </p:sp>
      <p:sp>
        <p:nvSpPr>
          <p:cNvPr id="29" name="TextBox 28"/>
          <p:cNvSpPr txBox="1"/>
          <p:nvPr/>
        </p:nvSpPr>
        <p:spPr>
          <a:xfrm>
            <a:off x="1092200" y="11668548"/>
            <a:ext cx="14274800" cy="6494085"/>
          </a:xfrm>
          <a:prstGeom prst="rect">
            <a:avLst/>
          </a:prstGeom>
          <a:noFill/>
        </p:spPr>
        <p:txBody>
          <a:bodyPr wrap="square" rtlCol="0">
            <a:spAutoFit/>
          </a:bodyPr>
          <a:lstStyle/>
          <a:p>
            <a:r>
              <a:rPr lang="en-US" sz="3600" b="1" dirty="0" smtClean="0">
                <a:latin typeface="Optima"/>
                <a:cs typeface="Optima"/>
              </a:rPr>
              <a:t>Introduction.     </a:t>
            </a:r>
            <a:r>
              <a:rPr lang="en-US" sz="2800" b="1" dirty="0" smtClean="0">
                <a:latin typeface="Optima"/>
                <a:cs typeface="Optima"/>
              </a:rPr>
              <a:t>Why Measure Broadband Aerosol Extinction?</a:t>
            </a:r>
            <a:r>
              <a:rPr lang="en-US" sz="3600" b="1" dirty="0" smtClean="0">
                <a:latin typeface="Optima"/>
                <a:cs typeface="Optima"/>
              </a:rPr>
              <a:t> </a:t>
            </a:r>
            <a:endParaRPr lang="en-US" sz="3600" dirty="0" smtClean="0"/>
          </a:p>
          <a:p>
            <a:r>
              <a:rPr lang="en-US" sz="2400" dirty="0" smtClean="0">
                <a:latin typeface="Optima"/>
                <a:cs typeface="Optima"/>
              </a:rPr>
              <a:t>      Aerosols interact with light both by scattering and absorbing it: the sum of these is known as extinction.  This interaction is wavelength (</a:t>
            </a:r>
            <a:r>
              <a:rPr lang="en-US" sz="2400" dirty="0" err="1" smtClean="0">
                <a:latin typeface="Symbol" charset="2"/>
                <a:cs typeface="Symbol" charset="2"/>
              </a:rPr>
              <a:t>l</a:t>
            </a:r>
            <a:r>
              <a:rPr lang="en-US" sz="2400" dirty="0" smtClean="0">
                <a:latin typeface="Optima"/>
                <a:cs typeface="Optima"/>
              </a:rPr>
              <a:t>) dependent, often characterized by a power law, where the </a:t>
            </a:r>
            <a:r>
              <a:rPr lang="en-US" sz="2400" dirty="0" err="1" smtClean="0">
                <a:latin typeface="Optima"/>
                <a:cs typeface="Optima"/>
              </a:rPr>
              <a:t>Ångström</a:t>
            </a:r>
            <a:r>
              <a:rPr lang="en-US" sz="2400" dirty="0" smtClean="0">
                <a:latin typeface="Optima"/>
                <a:cs typeface="Optima"/>
              </a:rPr>
              <a:t> exponent (</a:t>
            </a:r>
            <a:r>
              <a:rPr lang="en-US" sz="2400" dirty="0" smtClean="0">
                <a:latin typeface="Symbol" charset="2"/>
                <a:cs typeface="Symbol" charset="2"/>
              </a:rPr>
              <a:t>a</a:t>
            </a:r>
            <a:r>
              <a:rPr lang="en-US" sz="2400" dirty="0" smtClean="0">
                <a:latin typeface="Optima"/>
                <a:cs typeface="Optima"/>
              </a:rPr>
              <a:t>) is the power that defines the slope of that relationship to wavelength [</a:t>
            </a:r>
            <a:r>
              <a:rPr lang="en-US" sz="2400" dirty="0" err="1" smtClean="0">
                <a:latin typeface="Optima"/>
                <a:cs typeface="Optima"/>
              </a:rPr>
              <a:t>Ångström</a:t>
            </a:r>
            <a:r>
              <a:rPr lang="en-US" sz="2400" dirty="0" smtClean="0">
                <a:latin typeface="Optima"/>
                <a:cs typeface="Optima"/>
              </a:rPr>
              <a:t>, 1929; </a:t>
            </a:r>
            <a:r>
              <a:rPr lang="en-US" sz="2400" dirty="0" err="1" smtClean="0">
                <a:latin typeface="Optima"/>
                <a:cs typeface="Optima"/>
              </a:rPr>
              <a:t>Moosmüller</a:t>
            </a:r>
            <a:r>
              <a:rPr lang="en-US" sz="2400" dirty="0" smtClean="0">
                <a:latin typeface="Optima"/>
                <a:cs typeface="Optima"/>
              </a:rPr>
              <a:t> and </a:t>
            </a:r>
            <a:r>
              <a:rPr lang="en-US" sz="2400" dirty="0" err="1" smtClean="0">
                <a:latin typeface="Optima"/>
                <a:cs typeface="Optima"/>
              </a:rPr>
              <a:t>Chakrabarty</a:t>
            </a:r>
            <a:r>
              <a:rPr lang="en-US" sz="2400" dirty="0" smtClean="0">
                <a:latin typeface="Optima"/>
                <a:cs typeface="Optima"/>
              </a:rPr>
              <a:t>, 2011]:</a:t>
            </a:r>
            <a:endParaRPr lang="en-US" sz="2400" dirty="0" smtClean="0"/>
          </a:p>
          <a:p>
            <a:r>
              <a:rPr lang="en-US" sz="2400" dirty="0" smtClean="0"/>
              <a:t>		</a:t>
            </a:r>
            <a:r>
              <a:rPr lang="en-US" sz="2400" dirty="0" err="1" smtClean="0">
                <a:latin typeface="Optima"/>
                <a:cs typeface="Optima"/>
              </a:rPr>
              <a:t>p(</a:t>
            </a:r>
            <a:r>
              <a:rPr lang="en-US" sz="2400" dirty="0" err="1" smtClean="0">
                <a:latin typeface="Symbol" charset="2"/>
                <a:cs typeface="Symbol" charset="2"/>
              </a:rPr>
              <a:t>l</a:t>
            </a:r>
            <a:r>
              <a:rPr lang="en-US" sz="2400" dirty="0" smtClean="0">
                <a:latin typeface="Optima"/>
                <a:cs typeface="Optima"/>
              </a:rPr>
              <a:t>)</a:t>
            </a:r>
            <a:r>
              <a:rPr lang="en-US" sz="2400" dirty="0" smtClean="0"/>
              <a:t> </a:t>
            </a:r>
            <a:r>
              <a:rPr lang="en-US" sz="2400" dirty="0" smtClean="0">
                <a:latin typeface="Optima"/>
                <a:cs typeface="Optima"/>
              </a:rPr>
              <a:t>= </a:t>
            </a:r>
            <a:r>
              <a:rPr lang="en-US" sz="2400" dirty="0" err="1" smtClean="0">
                <a:latin typeface="Symbol" charset="2"/>
                <a:cs typeface="Symbol" charset="2"/>
              </a:rPr>
              <a:t>l</a:t>
            </a:r>
            <a:r>
              <a:rPr lang="en-US" sz="2400" baseline="30000" dirty="0" smtClean="0"/>
              <a:t>-</a:t>
            </a:r>
            <a:r>
              <a:rPr lang="en-US" sz="2400" baseline="30000" dirty="0" smtClean="0">
                <a:latin typeface="Symbol" charset="2"/>
                <a:cs typeface="Symbol" charset="2"/>
              </a:rPr>
              <a:t>a</a:t>
            </a:r>
            <a:r>
              <a:rPr lang="en-US" sz="2400" dirty="0" smtClean="0"/>
              <a:t>	</a:t>
            </a:r>
            <a:r>
              <a:rPr lang="en-US" sz="2400" dirty="0" smtClean="0">
                <a:latin typeface="Optima"/>
                <a:cs typeface="Optima"/>
              </a:rPr>
              <a:t>(1)</a:t>
            </a:r>
          </a:p>
          <a:p>
            <a:r>
              <a:rPr lang="en-US" sz="2400" dirty="0" smtClean="0">
                <a:latin typeface="Optima"/>
                <a:cs typeface="Optima"/>
              </a:rPr>
              <a:t>where </a:t>
            </a:r>
            <a:r>
              <a:rPr lang="en-US" sz="2400" dirty="0" err="1" smtClean="0">
                <a:latin typeface="Optima"/>
                <a:cs typeface="Optima"/>
              </a:rPr>
              <a:t>p(</a:t>
            </a:r>
            <a:r>
              <a:rPr lang="en-US" sz="2400" dirty="0" err="1" smtClean="0">
                <a:latin typeface="Symbol" charset="2"/>
                <a:cs typeface="Symbol" charset="2"/>
              </a:rPr>
              <a:t>l</a:t>
            </a:r>
            <a:r>
              <a:rPr lang="en-US" sz="2400" dirty="0" smtClean="0">
                <a:latin typeface="Optima"/>
                <a:cs typeface="Optima"/>
              </a:rPr>
              <a:t>) represents any parameter that can be represented with a power law.  For ambient atmospheric aerosols various optical properties (extinction, scattering, and absorption) may be represented in this way.</a:t>
            </a:r>
          </a:p>
          <a:p>
            <a:r>
              <a:rPr lang="en-US" sz="2400" dirty="0" smtClean="0">
                <a:latin typeface="Optima"/>
                <a:cs typeface="Optima"/>
              </a:rPr>
              <a:t>      Many currently available commercial aerosol instruments (e.g., laser-based methods) obtain these parameters at relatively few (typically 3) wavelengths.  For these instruments, </a:t>
            </a:r>
            <a:r>
              <a:rPr lang="en-US" sz="2400" dirty="0" smtClean="0">
                <a:latin typeface="Symbol" charset="2"/>
                <a:cs typeface="Symbol" charset="2"/>
              </a:rPr>
              <a:t>a</a:t>
            </a:r>
            <a:r>
              <a:rPr lang="en-US" sz="2400" dirty="0" smtClean="0">
                <a:latin typeface="Optima"/>
                <a:cs typeface="Optima"/>
              </a:rPr>
              <a:t> is calculated for two wavelengths (</a:t>
            </a:r>
            <a:r>
              <a:rPr lang="en-US" sz="2400" dirty="0" smtClean="0">
                <a:latin typeface="Symbol" charset="2"/>
                <a:cs typeface="Symbol" charset="2"/>
              </a:rPr>
              <a:t>l</a:t>
            </a:r>
            <a:r>
              <a:rPr lang="en-US" sz="2400" baseline="-25000" dirty="0" smtClean="0">
                <a:latin typeface="Optima"/>
                <a:cs typeface="Optima"/>
              </a:rPr>
              <a:t>1</a:t>
            </a:r>
            <a:r>
              <a:rPr lang="en-US" sz="2400" dirty="0" smtClean="0">
                <a:latin typeface="Optima"/>
                <a:cs typeface="Optima"/>
              </a:rPr>
              <a:t>, </a:t>
            </a:r>
            <a:r>
              <a:rPr lang="en-US" sz="2400" dirty="0" smtClean="0">
                <a:latin typeface="Symbol" charset="2"/>
                <a:cs typeface="Symbol" charset="2"/>
              </a:rPr>
              <a:t>l</a:t>
            </a:r>
            <a:r>
              <a:rPr lang="en-US" sz="2400" baseline="-25000" dirty="0" smtClean="0">
                <a:latin typeface="Optima"/>
                <a:cs typeface="Optima"/>
              </a:rPr>
              <a:t>2</a:t>
            </a:r>
            <a:r>
              <a:rPr lang="en-US" sz="2400" dirty="0" smtClean="0">
                <a:latin typeface="Optima"/>
                <a:cs typeface="Optima"/>
              </a:rPr>
              <a:t>) and it is assumed that a power law represents the full wavelength range between those two endpoints [</a:t>
            </a:r>
            <a:r>
              <a:rPr lang="en-US" sz="2400" dirty="0" err="1" smtClean="0">
                <a:latin typeface="Optima"/>
                <a:cs typeface="Optima"/>
              </a:rPr>
              <a:t>Moosmüller</a:t>
            </a:r>
            <a:r>
              <a:rPr lang="en-US" sz="2400" dirty="0" smtClean="0">
                <a:latin typeface="Optima"/>
                <a:cs typeface="Optima"/>
              </a:rPr>
              <a:t> and </a:t>
            </a:r>
            <a:r>
              <a:rPr lang="en-US" sz="2400" dirty="0" err="1" smtClean="0">
                <a:latin typeface="Optima"/>
                <a:cs typeface="Optima"/>
              </a:rPr>
              <a:t>Chakrabarty</a:t>
            </a:r>
            <a:r>
              <a:rPr lang="en-US" sz="2400" dirty="0" smtClean="0">
                <a:latin typeface="Optima"/>
                <a:cs typeface="Optima"/>
              </a:rPr>
              <a:t>, 2011], e.g.</a:t>
            </a:r>
            <a:r>
              <a:rPr lang="en-US" sz="2400" dirty="0" smtClean="0"/>
              <a:t>,</a:t>
            </a:r>
          </a:p>
          <a:p>
            <a:endParaRPr lang="en-US" sz="3200" dirty="0" smtClean="0"/>
          </a:p>
          <a:p>
            <a:endParaRPr lang="en-US" sz="2400" dirty="0" smtClean="0"/>
          </a:p>
          <a:p>
            <a:endParaRPr lang="en-US" sz="2400" dirty="0" smtClean="0">
              <a:latin typeface="Optima"/>
              <a:cs typeface="Optima"/>
            </a:endParaRPr>
          </a:p>
          <a:p>
            <a:r>
              <a:rPr lang="en-US" sz="3600" dirty="0" smtClean="0"/>
              <a:t>  </a:t>
            </a:r>
            <a:endParaRPr lang="en-US" sz="3600" b="1" dirty="0"/>
          </a:p>
        </p:txBody>
      </p:sp>
      <p:pic>
        <p:nvPicPr>
          <p:cNvPr id="38" name="Picture 37" descr=":Figures:Mach2_photo.jpg"/>
          <p:cNvPicPr/>
          <p:nvPr/>
        </p:nvPicPr>
        <p:blipFill>
          <a:blip r:embed="rId3"/>
          <a:srcRect/>
          <a:stretch>
            <a:fillRect/>
          </a:stretch>
        </p:blipFill>
        <p:spPr bwMode="auto">
          <a:xfrm>
            <a:off x="26187400" y="12796687"/>
            <a:ext cx="5486400" cy="4119245"/>
          </a:xfrm>
          <a:prstGeom prst="rect">
            <a:avLst/>
          </a:prstGeom>
          <a:noFill/>
          <a:ln w="9525">
            <a:noFill/>
            <a:miter lim="800000"/>
            <a:headEnd/>
            <a:tailEnd/>
          </a:ln>
        </p:spPr>
      </p:pic>
      <p:graphicFrame>
        <p:nvGraphicFramePr>
          <p:cNvPr id="3080" name="Object 8"/>
          <p:cNvGraphicFramePr>
            <a:graphicFrameLocks noChangeAspect="1"/>
          </p:cNvGraphicFramePr>
          <p:nvPr/>
        </p:nvGraphicFramePr>
        <p:xfrm>
          <a:off x="16589768" y="12796687"/>
          <a:ext cx="8574686" cy="4126449"/>
        </p:xfrm>
        <a:graphic>
          <a:graphicData uri="http://schemas.openxmlformats.org/presentationml/2006/ole">
            <p:oleObj spid="_x0000_s3080" name="Document" r:id="rId4" imgW="5753100" imgH="2768600" progId="Word.Document.12">
              <p:link updateAutomatic="1"/>
            </p:oleObj>
          </a:graphicData>
        </a:graphic>
      </p:graphicFrame>
      <p:sp>
        <p:nvSpPr>
          <p:cNvPr id="40" name="TextBox 39"/>
          <p:cNvSpPr txBox="1"/>
          <p:nvPr/>
        </p:nvSpPr>
        <p:spPr>
          <a:xfrm>
            <a:off x="16589768" y="17041545"/>
            <a:ext cx="16447257" cy="461665"/>
          </a:xfrm>
          <a:prstGeom prst="rect">
            <a:avLst/>
          </a:prstGeom>
          <a:noFill/>
        </p:spPr>
        <p:txBody>
          <a:bodyPr wrap="none" rtlCol="0">
            <a:spAutoFit/>
          </a:bodyPr>
          <a:lstStyle/>
          <a:p>
            <a:r>
              <a:rPr lang="en-US" sz="2400" b="1" dirty="0" smtClean="0">
                <a:latin typeface="Optima"/>
                <a:cs typeface="Optima"/>
              </a:rPr>
              <a:t>Figure 1.  </a:t>
            </a:r>
            <a:r>
              <a:rPr lang="en-US" sz="2400" dirty="0" smtClean="0">
                <a:latin typeface="Optima"/>
                <a:cs typeface="Optima"/>
              </a:rPr>
              <a:t>Simplified schematic of DOAX (left) along with a photo of DOAX rack-mounted in the MACH-2 laboratory (right).</a:t>
            </a:r>
            <a:endParaRPr lang="en-US" sz="2400" dirty="0">
              <a:latin typeface="Optima"/>
              <a:cs typeface="Optima"/>
            </a:endParaRPr>
          </a:p>
        </p:txBody>
      </p:sp>
      <p:sp>
        <p:nvSpPr>
          <p:cNvPr id="42" name="TextBox 41"/>
          <p:cNvSpPr txBox="1"/>
          <p:nvPr/>
        </p:nvSpPr>
        <p:spPr>
          <a:xfrm>
            <a:off x="16256000" y="24388085"/>
            <a:ext cx="16916466" cy="830997"/>
          </a:xfrm>
          <a:prstGeom prst="rect">
            <a:avLst/>
          </a:prstGeom>
          <a:noFill/>
        </p:spPr>
        <p:txBody>
          <a:bodyPr wrap="square" rtlCol="0">
            <a:spAutoFit/>
          </a:bodyPr>
          <a:lstStyle/>
          <a:p>
            <a:r>
              <a:rPr lang="en-US" sz="2400" b="1" dirty="0" smtClean="0">
                <a:latin typeface="Optima"/>
                <a:cs typeface="Optima"/>
              </a:rPr>
              <a:t>Figure 2. </a:t>
            </a:r>
            <a:r>
              <a:rPr lang="en-US" sz="2400" b="1" dirty="0" smtClean="0">
                <a:latin typeface="Optima"/>
                <a:cs typeface="Optima"/>
              </a:rPr>
              <a:t> </a:t>
            </a:r>
            <a:r>
              <a:rPr lang="en-US" sz="2400" dirty="0" smtClean="0">
                <a:latin typeface="Optima"/>
                <a:cs typeface="Optima"/>
              </a:rPr>
              <a:t>NO</a:t>
            </a:r>
            <a:r>
              <a:rPr lang="en-US" sz="2400" baseline="-25000" dirty="0" smtClean="0">
                <a:latin typeface="Optima"/>
                <a:cs typeface="Optima"/>
              </a:rPr>
              <a:t>2</a:t>
            </a:r>
            <a:r>
              <a:rPr lang="en-US" sz="2400" dirty="0" smtClean="0">
                <a:latin typeface="Optima"/>
                <a:cs typeface="Optima"/>
              </a:rPr>
              <a:t> absorption measured by DOAX compared to theoretical calculations for 5 </a:t>
            </a:r>
            <a:r>
              <a:rPr lang="en-US" sz="2400" dirty="0" err="1" smtClean="0">
                <a:latin typeface="Optima"/>
                <a:cs typeface="Optima"/>
              </a:rPr>
              <a:t>ppm</a:t>
            </a:r>
            <a:r>
              <a:rPr lang="en-US" sz="2400" dirty="0" smtClean="0">
                <a:latin typeface="Optima"/>
                <a:cs typeface="Optima"/>
              </a:rPr>
              <a:t> NO</a:t>
            </a:r>
            <a:r>
              <a:rPr lang="en-US" sz="2400" baseline="-25000" dirty="0" smtClean="0">
                <a:latin typeface="Optima"/>
                <a:cs typeface="Optima"/>
              </a:rPr>
              <a:t>2</a:t>
            </a:r>
            <a:r>
              <a:rPr lang="en-US" sz="2400" dirty="0" smtClean="0">
                <a:latin typeface="Optima"/>
                <a:cs typeface="Optima"/>
              </a:rPr>
              <a:t> (</a:t>
            </a:r>
            <a:r>
              <a:rPr lang="en-US" sz="2400" dirty="0" smtClean="0">
                <a:latin typeface="Optima"/>
                <a:cs typeface="Optima"/>
              </a:rPr>
              <a:t>2 left </a:t>
            </a:r>
            <a:r>
              <a:rPr lang="en-US" sz="2400" dirty="0" smtClean="0">
                <a:latin typeface="Optima"/>
                <a:cs typeface="Optima"/>
              </a:rPr>
              <a:t>panels).  DOAX measurements at 250 ppb calibrated </a:t>
            </a:r>
            <a:r>
              <a:rPr lang="en-US" sz="2400" dirty="0" smtClean="0">
                <a:latin typeface="Optima"/>
                <a:cs typeface="Optima"/>
              </a:rPr>
              <a:t>with corrections determined from 5 </a:t>
            </a:r>
            <a:r>
              <a:rPr lang="en-US" sz="2400" dirty="0" err="1" smtClean="0">
                <a:latin typeface="Optima"/>
                <a:cs typeface="Optima"/>
              </a:rPr>
              <a:t>ppm</a:t>
            </a:r>
            <a:r>
              <a:rPr lang="en-US" sz="2400" dirty="0" smtClean="0">
                <a:latin typeface="Optima"/>
                <a:cs typeface="Optima"/>
              </a:rPr>
              <a:t> tests, compared with CAPS measurements (right).</a:t>
            </a:r>
            <a:endParaRPr lang="en-US" sz="2400" dirty="0">
              <a:latin typeface="Optima"/>
              <a:cs typeface="Optima"/>
            </a:endParaRPr>
          </a:p>
        </p:txBody>
      </p:sp>
      <p:sp>
        <p:nvSpPr>
          <p:cNvPr id="58" name="TextBox 57"/>
          <p:cNvSpPr txBox="1"/>
          <p:nvPr/>
        </p:nvSpPr>
        <p:spPr>
          <a:xfrm>
            <a:off x="33934398" y="25349200"/>
            <a:ext cx="16256000" cy="6924972"/>
          </a:xfrm>
          <a:prstGeom prst="rect">
            <a:avLst/>
          </a:prstGeom>
          <a:noFill/>
        </p:spPr>
        <p:txBody>
          <a:bodyPr wrap="square" rtlCol="0">
            <a:spAutoFit/>
          </a:bodyPr>
          <a:lstStyle/>
          <a:p>
            <a:r>
              <a:rPr lang="en-US" sz="3600" b="1" dirty="0" smtClean="0">
                <a:latin typeface="Optima"/>
                <a:cs typeface="Optima"/>
              </a:rPr>
              <a:t>Future Plans &amp; Prospects</a:t>
            </a:r>
            <a:endParaRPr lang="en-US" sz="2400" dirty="0" smtClean="0">
              <a:latin typeface="Optima"/>
              <a:cs typeface="Optima"/>
            </a:endParaRPr>
          </a:p>
          <a:p>
            <a:endParaRPr lang="en-US" sz="2400" i="1" dirty="0" smtClean="0">
              <a:latin typeface="Optima"/>
              <a:cs typeface="Optima"/>
            </a:endParaRPr>
          </a:p>
          <a:p>
            <a:r>
              <a:rPr lang="en-US" sz="2400" i="1" dirty="0" smtClean="0">
                <a:latin typeface="Optima"/>
                <a:cs typeface="Optima"/>
              </a:rPr>
              <a:t>Immediate </a:t>
            </a:r>
            <a:r>
              <a:rPr lang="en-US" sz="2400" i="1" dirty="0" smtClean="0">
                <a:latin typeface="Optima"/>
                <a:cs typeface="Optima"/>
              </a:rPr>
              <a:t>Plans</a:t>
            </a:r>
          </a:p>
          <a:p>
            <a:r>
              <a:rPr lang="en-US" sz="2400" dirty="0" smtClean="0">
                <a:latin typeface="Optima"/>
                <a:cs typeface="Optima"/>
              </a:rPr>
              <a:t>•The first </a:t>
            </a:r>
            <a:r>
              <a:rPr lang="en-US" sz="2400" dirty="0" smtClean="0">
                <a:latin typeface="Optima"/>
                <a:cs typeface="Optima"/>
              </a:rPr>
              <a:t>field deployment of DOAX in Houston, TX, September 2013 provided essential information to assess instrument design and operation under field conditions.  Those preliminary data were used to improve instrument configuration and operation in the laboratory and to design characterization tests conducted at NASA-</a:t>
            </a:r>
            <a:r>
              <a:rPr lang="en-US" sz="2400" dirty="0" err="1" smtClean="0">
                <a:latin typeface="Optima"/>
                <a:cs typeface="Optima"/>
              </a:rPr>
              <a:t>LaRC</a:t>
            </a:r>
            <a:r>
              <a:rPr lang="en-US" sz="2400" dirty="0" smtClean="0">
                <a:latin typeface="Optima"/>
                <a:cs typeface="Optima"/>
              </a:rPr>
              <a:t>, Langley, VA, in March 2014.</a:t>
            </a:r>
            <a:endParaRPr lang="en-US" sz="2400" dirty="0" smtClean="0">
              <a:latin typeface="Optima"/>
              <a:cs typeface="Optima"/>
            </a:endParaRPr>
          </a:p>
          <a:p>
            <a:r>
              <a:rPr lang="en-US" sz="2400" dirty="0" smtClean="0">
                <a:latin typeface="Optima"/>
                <a:cs typeface="Optima"/>
              </a:rPr>
              <a:t>•Analyses of these laboratory d</a:t>
            </a:r>
            <a:r>
              <a:rPr lang="en-US" sz="2400" dirty="0" smtClean="0">
                <a:latin typeface="Optima"/>
                <a:cs typeface="Optima"/>
              </a:rPr>
              <a:t>ata are ongoing, calibration </a:t>
            </a:r>
            <a:r>
              <a:rPr lang="en-US" sz="2400" dirty="0" smtClean="0">
                <a:latin typeface="Optima"/>
                <a:cs typeface="Optima"/>
              </a:rPr>
              <a:t>methods are being assessed to produce a final data set.</a:t>
            </a:r>
            <a:endParaRPr lang="en-US" sz="2400" dirty="0" smtClean="0">
              <a:latin typeface="Optima"/>
              <a:cs typeface="Optima"/>
            </a:endParaRPr>
          </a:p>
          <a:p>
            <a:r>
              <a:rPr lang="en-US" sz="2400" dirty="0" smtClean="0">
                <a:latin typeface="Optima"/>
                <a:cs typeface="Optima"/>
              </a:rPr>
              <a:t>•Instrument development and characterization are ongoing to improve precision and stability under field conditions.</a:t>
            </a:r>
          </a:p>
          <a:p>
            <a:r>
              <a:rPr lang="en-US" sz="2400" dirty="0" smtClean="0">
                <a:latin typeface="Optima"/>
                <a:cs typeface="Optima"/>
              </a:rPr>
              <a:t>•The next field test of DOAX will be in Colorado, summer 2014, during the DISCOVER-AQ field campaign</a:t>
            </a:r>
            <a:r>
              <a:rPr lang="en-US" sz="2400" dirty="0" smtClean="0">
                <a:latin typeface="Optima"/>
                <a:cs typeface="Optima"/>
              </a:rPr>
              <a:t>.</a:t>
            </a:r>
          </a:p>
          <a:p>
            <a:endParaRPr lang="en-US" sz="1200" dirty="0" smtClean="0">
              <a:latin typeface="Optima"/>
              <a:cs typeface="Optima"/>
            </a:endParaRPr>
          </a:p>
          <a:p>
            <a:endParaRPr lang="en-US" sz="1200" dirty="0" smtClean="0">
              <a:latin typeface="Optima"/>
              <a:cs typeface="Optima"/>
            </a:endParaRPr>
          </a:p>
          <a:p>
            <a:r>
              <a:rPr lang="en-US" sz="2400" i="1" dirty="0" smtClean="0">
                <a:latin typeface="Optima"/>
                <a:cs typeface="Optima"/>
              </a:rPr>
              <a:t>Long Term </a:t>
            </a:r>
            <a:r>
              <a:rPr lang="en-US" sz="2400" i="1" dirty="0" smtClean="0">
                <a:latin typeface="Optima"/>
                <a:cs typeface="Optima"/>
              </a:rPr>
              <a:t>Prospects</a:t>
            </a:r>
            <a:endParaRPr lang="en-US" sz="2400" i="1" dirty="0" smtClean="0">
              <a:latin typeface="Optima"/>
              <a:cs typeface="Optima"/>
            </a:endParaRPr>
          </a:p>
          <a:p>
            <a:r>
              <a:rPr lang="en-US" sz="2400" dirty="0" smtClean="0">
                <a:latin typeface="Optima"/>
                <a:cs typeface="Optima"/>
              </a:rPr>
              <a:t>•</a:t>
            </a:r>
            <a:r>
              <a:rPr lang="en-US" sz="2400" dirty="0" smtClean="0">
                <a:latin typeface="Optima"/>
                <a:cs typeface="Optima"/>
              </a:rPr>
              <a:t>Along with other measurement techniques that quantify aerosol scattering and absorption, DOAX is anticipated to help constrain the wavelength dependence of </a:t>
            </a:r>
            <a:r>
              <a:rPr lang="en-US" sz="2400" dirty="0" err="1" smtClean="0">
                <a:latin typeface="Symbol" charset="2"/>
                <a:cs typeface="Symbol" charset="2"/>
              </a:rPr>
              <a:t>w</a:t>
            </a:r>
            <a:r>
              <a:rPr lang="en-US" sz="2400" dirty="0" err="1" smtClean="0">
                <a:latin typeface="Optima"/>
                <a:cs typeface="Optima"/>
              </a:rPr>
              <a:t>(</a:t>
            </a:r>
            <a:r>
              <a:rPr lang="en-US" sz="2400" dirty="0" err="1" smtClean="0">
                <a:latin typeface="Symbol" charset="2"/>
                <a:cs typeface="Symbol" charset="2"/>
              </a:rPr>
              <a:t>l</a:t>
            </a:r>
            <a:r>
              <a:rPr lang="en-US" sz="2400" dirty="0" smtClean="0">
                <a:latin typeface="Optima"/>
                <a:cs typeface="Optima"/>
              </a:rPr>
              <a:t>) thereby helping to reduce uncertainties in models of Earth’s radiation budget</a:t>
            </a:r>
            <a:endParaRPr lang="en-US" sz="2400" dirty="0" smtClean="0">
              <a:latin typeface="Optima"/>
              <a:cs typeface="Optima"/>
            </a:endParaRPr>
          </a:p>
          <a:p>
            <a:r>
              <a:rPr lang="en-US" sz="2400" dirty="0" smtClean="0">
                <a:latin typeface="Optima"/>
                <a:cs typeface="Optima"/>
              </a:rPr>
              <a:t>•</a:t>
            </a:r>
            <a:r>
              <a:rPr lang="en-US" sz="2400" dirty="0" smtClean="0">
                <a:latin typeface="Optima"/>
                <a:cs typeface="Optima"/>
              </a:rPr>
              <a:t>Laboratory instruments similar to DOAX have been used to retrieve complex refractive indices of laboratory generated aerosols;</a:t>
            </a:r>
            <a:r>
              <a:rPr lang="en-US" sz="2400" dirty="0" smtClean="0">
                <a:latin typeface="Optima"/>
                <a:cs typeface="Optima"/>
              </a:rPr>
              <a:t> it may </a:t>
            </a:r>
            <a:r>
              <a:rPr lang="en-US" sz="2400" dirty="0" smtClean="0">
                <a:latin typeface="Optima"/>
                <a:cs typeface="Optima"/>
              </a:rPr>
              <a:t>be possible to use</a:t>
            </a:r>
            <a:r>
              <a:rPr lang="en-US" sz="2400" dirty="0" smtClean="0">
                <a:latin typeface="Optima"/>
                <a:cs typeface="Optima"/>
              </a:rPr>
              <a:t> </a:t>
            </a:r>
            <a:r>
              <a:rPr lang="en-US" sz="2400" dirty="0" smtClean="0">
                <a:latin typeface="Optima"/>
                <a:cs typeface="Optima"/>
              </a:rPr>
              <a:t>DOAX </a:t>
            </a:r>
            <a:r>
              <a:rPr lang="en-US" sz="2400" dirty="0" smtClean="0">
                <a:latin typeface="Optima"/>
                <a:cs typeface="Optima"/>
              </a:rPr>
              <a:t>to </a:t>
            </a:r>
            <a:r>
              <a:rPr lang="en-US" sz="2400" dirty="0" smtClean="0">
                <a:latin typeface="Optima"/>
                <a:cs typeface="Optima"/>
              </a:rPr>
              <a:t>retrieve refractive indices of ambient aerosols</a:t>
            </a:r>
          </a:p>
          <a:p>
            <a:r>
              <a:rPr lang="en-US" sz="2400" dirty="0" smtClean="0">
                <a:latin typeface="Optima"/>
                <a:cs typeface="Optima"/>
              </a:rPr>
              <a:t>•DOAX measurements, when coupled with </a:t>
            </a:r>
            <a:r>
              <a:rPr lang="en-US" sz="2400" i="1" dirty="0" smtClean="0">
                <a:latin typeface="Optima"/>
                <a:cs typeface="Optima"/>
              </a:rPr>
              <a:t>in situ </a:t>
            </a:r>
            <a:r>
              <a:rPr lang="en-US" sz="2400" dirty="0" smtClean="0">
                <a:latin typeface="Optima"/>
                <a:cs typeface="Optima"/>
              </a:rPr>
              <a:t>aerosol physical and chemical measurements, may help to reveal linkages between aerosol optical properties and physicochemical properties in a way that enhances our ability to derive new information from remotely sensed properties of aerosols</a:t>
            </a:r>
            <a:endParaRPr lang="en-US" sz="2400" dirty="0" smtClean="0"/>
          </a:p>
        </p:txBody>
      </p:sp>
      <p:graphicFrame>
        <p:nvGraphicFramePr>
          <p:cNvPr id="3081" name="Object 9"/>
          <p:cNvGraphicFramePr>
            <a:graphicFrameLocks noChangeAspect="1"/>
          </p:cNvGraphicFramePr>
          <p:nvPr/>
        </p:nvGraphicFramePr>
        <p:xfrm>
          <a:off x="3243186" y="17041545"/>
          <a:ext cx="2299635" cy="1103825"/>
        </p:xfrm>
        <a:graphic>
          <a:graphicData uri="http://schemas.openxmlformats.org/presentationml/2006/ole">
            <p:oleObj spid="_x0000_s3081" name="Document" r:id="rId5" imgW="952500" imgH="457200" progId="Word.Document.12">
              <p:link updateAutomatic="1"/>
            </p:oleObj>
          </a:graphicData>
        </a:graphic>
      </p:graphicFrame>
      <p:sp>
        <p:nvSpPr>
          <p:cNvPr id="59" name="TextBox 58"/>
          <p:cNvSpPr txBox="1"/>
          <p:nvPr/>
        </p:nvSpPr>
        <p:spPr>
          <a:xfrm>
            <a:off x="5915658" y="17362625"/>
            <a:ext cx="766363" cy="461665"/>
          </a:xfrm>
          <a:prstGeom prst="rect">
            <a:avLst/>
          </a:prstGeom>
          <a:noFill/>
        </p:spPr>
        <p:txBody>
          <a:bodyPr wrap="none" rtlCol="0">
            <a:spAutoFit/>
          </a:bodyPr>
          <a:lstStyle/>
          <a:p>
            <a:r>
              <a:rPr lang="en-US" sz="2400" dirty="0" smtClean="0">
                <a:latin typeface="Optima"/>
                <a:cs typeface="Optima"/>
              </a:rPr>
              <a:t>(2.a)</a:t>
            </a:r>
            <a:endParaRPr lang="en-US" sz="2400" dirty="0">
              <a:latin typeface="Optima"/>
              <a:cs typeface="Optima"/>
            </a:endParaRPr>
          </a:p>
        </p:txBody>
      </p:sp>
      <p:graphicFrame>
        <p:nvGraphicFramePr>
          <p:cNvPr id="3082" name="Object 10"/>
          <p:cNvGraphicFramePr>
            <a:graphicFrameLocks noChangeAspect="1"/>
          </p:cNvGraphicFramePr>
          <p:nvPr/>
        </p:nvGraphicFramePr>
        <p:xfrm>
          <a:off x="8204019" y="16626083"/>
          <a:ext cx="3810361" cy="1807836"/>
        </p:xfrm>
        <a:graphic>
          <a:graphicData uri="http://schemas.openxmlformats.org/presentationml/2006/ole">
            <p:oleObj spid="_x0000_s3082" name="Document" r:id="rId6" imgW="1739900" imgH="825500" progId="Word.Document.12">
              <p:link updateAutomatic="1"/>
            </p:oleObj>
          </a:graphicData>
        </a:graphic>
      </p:graphicFrame>
      <p:sp>
        <p:nvSpPr>
          <p:cNvPr id="60" name="TextBox 59"/>
          <p:cNvSpPr txBox="1"/>
          <p:nvPr/>
        </p:nvSpPr>
        <p:spPr>
          <a:xfrm>
            <a:off x="12547600" y="17362625"/>
            <a:ext cx="783599" cy="461665"/>
          </a:xfrm>
          <a:prstGeom prst="rect">
            <a:avLst/>
          </a:prstGeom>
          <a:noFill/>
        </p:spPr>
        <p:txBody>
          <a:bodyPr wrap="none" rtlCol="0">
            <a:spAutoFit/>
          </a:bodyPr>
          <a:lstStyle/>
          <a:p>
            <a:r>
              <a:rPr lang="en-US" sz="2400" dirty="0" smtClean="0">
                <a:latin typeface="Optima"/>
                <a:cs typeface="Optima"/>
              </a:rPr>
              <a:t>(2.b)</a:t>
            </a:r>
            <a:endParaRPr lang="en-US" sz="2400" dirty="0">
              <a:latin typeface="Optima"/>
              <a:cs typeface="Optima"/>
            </a:endParaRPr>
          </a:p>
        </p:txBody>
      </p:sp>
      <p:sp>
        <p:nvSpPr>
          <p:cNvPr id="61" name="TextBox 60"/>
          <p:cNvSpPr txBox="1"/>
          <p:nvPr/>
        </p:nvSpPr>
        <p:spPr>
          <a:xfrm>
            <a:off x="1066617" y="18433919"/>
            <a:ext cx="14274800" cy="4893647"/>
          </a:xfrm>
          <a:prstGeom prst="rect">
            <a:avLst/>
          </a:prstGeom>
          <a:noFill/>
        </p:spPr>
        <p:txBody>
          <a:bodyPr wrap="square" rtlCol="0">
            <a:spAutoFit/>
          </a:bodyPr>
          <a:lstStyle/>
          <a:p>
            <a:r>
              <a:rPr lang="en-US" sz="2400" dirty="0" smtClean="0">
                <a:latin typeface="Optima"/>
                <a:cs typeface="Optima"/>
              </a:rPr>
              <a:t>However, there is evidence that other mathematical relationships (e.g., non-linear expressions to account for curvature in log space) may offer a better fit for certain optical parameters of specific types of aerosol over particular wavelength ranges (e.g., Eck et al. [1999]; Schuster et al. [2006]).  This suggests that observations at several wavelengths, or broadband data over a range of wavelengths, would be useful in more fully characterizing wavelength-dependent optical properties of ambient aerosols.</a:t>
            </a:r>
          </a:p>
          <a:p>
            <a:r>
              <a:rPr lang="en-US" sz="2400" dirty="0" smtClean="0">
                <a:latin typeface="Optima"/>
                <a:cs typeface="Optima"/>
              </a:rPr>
              <a:t>      Single scatter </a:t>
            </a:r>
            <a:r>
              <a:rPr lang="en-US" sz="2400" dirty="0" err="1" smtClean="0">
                <a:latin typeface="Optima"/>
                <a:cs typeface="Optima"/>
              </a:rPr>
              <a:t>albedo</a:t>
            </a:r>
            <a:r>
              <a:rPr lang="en-US" sz="2400" dirty="0" smtClean="0">
                <a:latin typeface="Optima"/>
                <a:cs typeface="Optima"/>
              </a:rPr>
              <a:t> (</a:t>
            </a:r>
            <a:r>
              <a:rPr lang="en-US" sz="2400" dirty="0" err="1" smtClean="0">
                <a:latin typeface="Symbol" charset="2"/>
                <a:cs typeface="Symbol" charset="2"/>
              </a:rPr>
              <a:t>w</a:t>
            </a:r>
            <a:r>
              <a:rPr lang="en-US" sz="2400" dirty="0" err="1" smtClean="0">
                <a:latin typeface="Optima"/>
                <a:cs typeface="Optima"/>
              </a:rPr>
              <a:t>(</a:t>
            </a:r>
            <a:r>
              <a:rPr lang="en-US" sz="2400" dirty="0" err="1" smtClean="0">
                <a:latin typeface="Symbol" charset="2"/>
                <a:cs typeface="Symbol" charset="2"/>
              </a:rPr>
              <a:t>l</a:t>
            </a:r>
            <a:r>
              <a:rPr lang="en-US" sz="2400" dirty="0" smtClean="0">
                <a:latin typeface="Optima"/>
                <a:cs typeface="Optima"/>
              </a:rPr>
              <a:t>)) is a measure of the fraction of light scattered from the total extinction defined by the ratio of the scattering coefficient (</a:t>
            </a:r>
            <a:r>
              <a:rPr lang="en-US" sz="2400" dirty="0" err="1" smtClean="0">
                <a:latin typeface="Symbol" charset="2"/>
                <a:cs typeface="Symbol" charset="2"/>
              </a:rPr>
              <a:t>b</a:t>
            </a:r>
            <a:r>
              <a:rPr lang="en-US" sz="2400" dirty="0" err="1" smtClean="0">
                <a:latin typeface="Optima"/>
                <a:cs typeface="Optima"/>
              </a:rPr>
              <a:t>(</a:t>
            </a:r>
            <a:r>
              <a:rPr lang="en-US" sz="2400" dirty="0" err="1" smtClean="0">
                <a:latin typeface="Symbol" charset="2"/>
                <a:cs typeface="Symbol" charset="2"/>
              </a:rPr>
              <a:t>l</a:t>
            </a:r>
            <a:r>
              <a:rPr lang="en-US" sz="2400" dirty="0" smtClean="0">
                <a:latin typeface="Optima"/>
                <a:cs typeface="Optima"/>
              </a:rPr>
              <a:t>)) to the extinction coefficient (</a:t>
            </a:r>
            <a:r>
              <a:rPr lang="en-US" sz="2400" dirty="0" err="1" smtClean="0">
                <a:latin typeface="Symbol" charset="2"/>
                <a:cs typeface="Symbol" charset="2"/>
              </a:rPr>
              <a:t>g</a:t>
            </a:r>
            <a:r>
              <a:rPr lang="en-US" sz="2400" dirty="0" err="1" smtClean="0">
                <a:latin typeface="Optima"/>
                <a:cs typeface="Optima"/>
              </a:rPr>
              <a:t>(</a:t>
            </a:r>
            <a:r>
              <a:rPr lang="en-US" sz="2400" dirty="0" err="1" smtClean="0">
                <a:latin typeface="Symbol" charset="2"/>
                <a:cs typeface="Symbol" charset="2"/>
              </a:rPr>
              <a:t>l</a:t>
            </a:r>
            <a:r>
              <a:rPr lang="en-US" sz="2400" dirty="0" smtClean="0">
                <a:latin typeface="Optima"/>
                <a:cs typeface="Optima"/>
              </a:rPr>
              <a:t>)) [</a:t>
            </a:r>
            <a:r>
              <a:rPr lang="en-US" sz="2400" dirty="0" err="1" smtClean="0">
                <a:latin typeface="Optima"/>
                <a:cs typeface="Optima"/>
              </a:rPr>
              <a:t>Moosmüller</a:t>
            </a:r>
            <a:r>
              <a:rPr lang="en-US" sz="2400" dirty="0" smtClean="0">
                <a:latin typeface="Optima"/>
                <a:cs typeface="Optima"/>
              </a:rPr>
              <a:t> and </a:t>
            </a:r>
            <a:r>
              <a:rPr lang="en-US" sz="2400" dirty="0" err="1" smtClean="0">
                <a:latin typeface="Optima"/>
                <a:cs typeface="Optima"/>
              </a:rPr>
              <a:t>Chakrabarty</a:t>
            </a:r>
            <a:r>
              <a:rPr lang="en-US" sz="2400" dirty="0" smtClean="0">
                <a:latin typeface="Optima"/>
                <a:cs typeface="Optima"/>
              </a:rPr>
              <a:t>, 2011],  </a:t>
            </a:r>
          </a:p>
          <a:p>
            <a:endParaRPr lang="en-US" sz="2400" dirty="0" smtClean="0">
              <a:latin typeface="Optima"/>
              <a:cs typeface="Optima"/>
            </a:endParaRPr>
          </a:p>
          <a:p>
            <a:endParaRPr lang="en-US" sz="2400" dirty="0" smtClean="0">
              <a:latin typeface="Optima"/>
              <a:cs typeface="Optima"/>
            </a:endParaRPr>
          </a:p>
          <a:p>
            <a:endParaRPr lang="en-US" sz="2400" dirty="0" smtClean="0">
              <a:latin typeface="Optima"/>
              <a:cs typeface="Optima"/>
            </a:endParaRPr>
          </a:p>
          <a:p>
            <a:endParaRPr lang="en-US" sz="2400" dirty="0" smtClean="0">
              <a:latin typeface="Optima"/>
              <a:cs typeface="Optima"/>
            </a:endParaRPr>
          </a:p>
          <a:p>
            <a:endParaRPr lang="en-US" sz="2400" dirty="0">
              <a:latin typeface="Optima"/>
              <a:cs typeface="Optima"/>
            </a:endParaRPr>
          </a:p>
        </p:txBody>
      </p:sp>
      <p:graphicFrame>
        <p:nvGraphicFramePr>
          <p:cNvPr id="3083" name="Object 11"/>
          <p:cNvGraphicFramePr>
            <a:graphicFrameLocks noChangeAspect="1"/>
          </p:cNvGraphicFramePr>
          <p:nvPr/>
        </p:nvGraphicFramePr>
        <p:xfrm>
          <a:off x="5082934" y="21305573"/>
          <a:ext cx="4463810" cy="998894"/>
        </p:xfrm>
        <a:graphic>
          <a:graphicData uri="http://schemas.openxmlformats.org/presentationml/2006/ole">
            <p:oleObj spid="_x0000_s3083" name="Document" r:id="rId7" imgW="1816100" imgH="406400" progId="Word.Document.12">
              <p:link updateAutomatic="1"/>
            </p:oleObj>
          </a:graphicData>
        </a:graphic>
      </p:graphicFrame>
      <p:sp>
        <p:nvSpPr>
          <p:cNvPr id="62" name="TextBox 61"/>
          <p:cNvSpPr txBox="1"/>
          <p:nvPr/>
        </p:nvSpPr>
        <p:spPr>
          <a:xfrm>
            <a:off x="10744200" y="21523794"/>
            <a:ext cx="526913" cy="461665"/>
          </a:xfrm>
          <a:prstGeom prst="rect">
            <a:avLst/>
          </a:prstGeom>
          <a:noFill/>
        </p:spPr>
        <p:txBody>
          <a:bodyPr wrap="none" rtlCol="0">
            <a:spAutoFit/>
          </a:bodyPr>
          <a:lstStyle/>
          <a:p>
            <a:r>
              <a:rPr lang="en-US" sz="2400" dirty="0" smtClean="0">
                <a:latin typeface="Optima"/>
                <a:cs typeface="Optima"/>
              </a:rPr>
              <a:t>(3)</a:t>
            </a:r>
            <a:endParaRPr lang="en-US" sz="2400" dirty="0">
              <a:latin typeface="Optima"/>
              <a:cs typeface="Optima"/>
            </a:endParaRPr>
          </a:p>
        </p:txBody>
      </p:sp>
      <p:sp>
        <p:nvSpPr>
          <p:cNvPr id="63" name="TextBox 62"/>
          <p:cNvSpPr txBox="1"/>
          <p:nvPr/>
        </p:nvSpPr>
        <p:spPr>
          <a:xfrm>
            <a:off x="1066617" y="22540780"/>
            <a:ext cx="14274800" cy="8586964"/>
          </a:xfrm>
          <a:prstGeom prst="rect">
            <a:avLst/>
          </a:prstGeom>
          <a:noFill/>
        </p:spPr>
        <p:txBody>
          <a:bodyPr wrap="square" rtlCol="0">
            <a:spAutoFit/>
          </a:bodyPr>
          <a:lstStyle/>
          <a:p>
            <a:r>
              <a:rPr lang="en-US" sz="2400" dirty="0" smtClean="0">
                <a:latin typeface="Optima"/>
                <a:cs typeface="Optima"/>
              </a:rPr>
              <a:t>where the extinction coefficient may also be represented by the sum of the scattering coefficient (</a:t>
            </a:r>
            <a:r>
              <a:rPr lang="en-US" sz="2400" dirty="0" err="1" smtClean="0">
                <a:latin typeface="Symbol" charset="2"/>
                <a:cs typeface="Symbol" charset="2"/>
              </a:rPr>
              <a:t>b</a:t>
            </a:r>
            <a:r>
              <a:rPr lang="en-US" sz="2400" dirty="0" err="1" smtClean="0">
                <a:latin typeface="Optima"/>
                <a:cs typeface="Optima"/>
              </a:rPr>
              <a:t>(</a:t>
            </a:r>
            <a:r>
              <a:rPr lang="en-US" sz="2400" dirty="0" err="1" smtClean="0">
                <a:latin typeface="Symbol" charset="2"/>
                <a:cs typeface="Symbol" charset="2"/>
              </a:rPr>
              <a:t>l</a:t>
            </a:r>
            <a:r>
              <a:rPr lang="en-US" sz="2400" dirty="0" smtClean="0">
                <a:latin typeface="Optima"/>
                <a:cs typeface="Optima"/>
              </a:rPr>
              <a:t>)) and absorption coefficient (</a:t>
            </a:r>
            <a:r>
              <a:rPr lang="en-US" sz="2400" dirty="0" err="1" smtClean="0">
                <a:latin typeface="Symbol" charset="2"/>
                <a:cs typeface="Symbol" charset="2"/>
              </a:rPr>
              <a:t>a</a:t>
            </a:r>
            <a:r>
              <a:rPr lang="en-US" sz="2400" dirty="0" err="1" smtClean="0">
                <a:latin typeface="Optima"/>
                <a:cs typeface="Optima"/>
              </a:rPr>
              <a:t>(</a:t>
            </a:r>
            <a:r>
              <a:rPr lang="en-US" sz="2400" dirty="0" err="1" smtClean="0">
                <a:latin typeface="Symbol" charset="2"/>
                <a:cs typeface="Symbol" charset="2"/>
              </a:rPr>
              <a:t>l</a:t>
            </a:r>
            <a:r>
              <a:rPr lang="en-US" sz="2400" dirty="0" smtClean="0">
                <a:latin typeface="Optima"/>
                <a:cs typeface="Optima"/>
              </a:rPr>
              <a:t>)).  This is an intensive property of a particle, a function of its composition and independent of total aerosol concentration [Yang et al., 2009].  For non-absorbing particles, </a:t>
            </a:r>
            <a:r>
              <a:rPr lang="en-US" sz="2400" dirty="0" err="1" smtClean="0">
                <a:latin typeface="Symbol" charset="2"/>
                <a:cs typeface="Symbol" charset="2"/>
              </a:rPr>
              <a:t>w</a:t>
            </a:r>
            <a:r>
              <a:rPr lang="en-US" sz="2400" dirty="0" smtClean="0">
                <a:latin typeface="Optima"/>
                <a:cs typeface="Optima"/>
              </a:rPr>
              <a:t> = 1 at all wavelengths.  This parameter is used in models to determine the sign and magnitude of </a:t>
            </a:r>
            <a:r>
              <a:rPr lang="en-US" sz="2400" dirty="0" err="1" smtClean="0">
                <a:latin typeface="Optima"/>
                <a:cs typeface="Optima"/>
              </a:rPr>
              <a:t>radiative</a:t>
            </a:r>
            <a:r>
              <a:rPr lang="en-US" sz="2400" dirty="0" smtClean="0">
                <a:latin typeface="Optima"/>
                <a:cs typeface="Optima"/>
              </a:rPr>
              <a:t> forcing [</a:t>
            </a:r>
            <a:r>
              <a:rPr lang="en-US" sz="2400" dirty="0" err="1" smtClean="0">
                <a:latin typeface="Optima"/>
                <a:cs typeface="Optima"/>
              </a:rPr>
              <a:t>Moosmüller</a:t>
            </a:r>
            <a:r>
              <a:rPr lang="en-US" sz="2400" dirty="0" smtClean="0">
                <a:latin typeface="Optima"/>
                <a:cs typeface="Optima"/>
              </a:rPr>
              <a:t> and </a:t>
            </a:r>
            <a:r>
              <a:rPr lang="en-US" sz="2400" dirty="0" err="1" smtClean="0">
                <a:latin typeface="Optima"/>
                <a:cs typeface="Optima"/>
              </a:rPr>
              <a:t>Chakrabarty</a:t>
            </a:r>
            <a:r>
              <a:rPr lang="en-US" sz="2400" dirty="0" smtClean="0">
                <a:latin typeface="Optima"/>
                <a:cs typeface="Optima"/>
              </a:rPr>
              <a:t>, 2011].  Often for </a:t>
            </a:r>
            <a:r>
              <a:rPr lang="en-US" sz="2400" i="1" dirty="0" smtClean="0">
                <a:latin typeface="Optima"/>
                <a:cs typeface="Optima"/>
              </a:rPr>
              <a:t>in situ</a:t>
            </a:r>
            <a:r>
              <a:rPr lang="en-US" sz="2400" dirty="0" smtClean="0">
                <a:latin typeface="Optima"/>
                <a:cs typeface="Optima"/>
              </a:rPr>
              <a:t> measurements, scattering is measured (e.g., </a:t>
            </a:r>
            <a:r>
              <a:rPr lang="en-US" sz="2400" dirty="0" err="1" smtClean="0">
                <a:latin typeface="Optima"/>
                <a:cs typeface="Optima"/>
              </a:rPr>
              <a:t>nephelometry</a:t>
            </a:r>
            <a:r>
              <a:rPr lang="en-US" sz="2400" dirty="0" smtClean="0">
                <a:latin typeface="Optima"/>
                <a:cs typeface="Optima"/>
              </a:rPr>
              <a:t>) and absorption is measured (e.g., </a:t>
            </a:r>
            <a:r>
              <a:rPr lang="en-US" sz="2400" dirty="0" err="1" smtClean="0">
                <a:latin typeface="Optima"/>
                <a:cs typeface="Optima"/>
              </a:rPr>
              <a:t>aethalometry</a:t>
            </a:r>
            <a:r>
              <a:rPr lang="en-US" sz="2400" dirty="0" smtClean="0">
                <a:latin typeface="Optima"/>
                <a:cs typeface="Optima"/>
              </a:rPr>
              <a:t>), then summed to obtain extinction for the calculation of </a:t>
            </a:r>
            <a:r>
              <a:rPr lang="en-US" sz="2400" dirty="0" err="1" smtClean="0">
                <a:latin typeface="Symbol" charset="2"/>
                <a:cs typeface="Symbol" charset="2"/>
              </a:rPr>
              <a:t>w</a:t>
            </a:r>
            <a:r>
              <a:rPr lang="en-US" sz="2400" dirty="0" err="1" smtClean="0">
                <a:latin typeface="Optima"/>
                <a:cs typeface="Optima"/>
              </a:rPr>
              <a:t>(</a:t>
            </a:r>
            <a:r>
              <a:rPr lang="en-US" sz="2400" dirty="0" err="1" smtClean="0">
                <a:latin typeface="Symbol" charset="2"/>
                <a:cs typeface="Symbol" charset="2"/>
              </a:rPr>
              <a:t>l</a:t>
            </a:r>
            <a:r>
              <a:rPr lang="en-US" sz="2400" dirty="0" smtClean="0">
                <a:latin typeface="Optima"/>
                <a:cs typeface="Optima"/>
              </a:rPr>
              <a:t>).  Direct extinction measurements of </a:t>
            </a:r>
            <a:r>
              <a:rPr lang="en-US" sz="2400" dirty="0" err="1" smtClean="0">
                <a:latin typeface="Symbol" charset="2"/>
                <a:cs typeface="Symbol" charset="2"/>
              </a:rPr>
              <a:t>g</a:t>
            </a:r>
            <a:r>
              <a:rPr lang="en-US" sz="2400" dirty="0" err="1" smtClean="0">
                <a:latin typeface="Optima"/>
                <a:cs typeface="Optima"/>
              </a:rPr>
              <a:t>(</a:t>
            </a:r>
            <a:r>
              <a:rPr lang="en-US" sz="2400" dirty="0" err="1" smtClean="0">
                <a:latin typeface="Symbol" charset="2"/>
                <a:cs typeface="Symbol" charset="2"/>
              </a:rPr>
              <a:t>l</a:t>
            </a:r>
            <a:r>
              <a:rPr lang="en-US" sz="2400" dirty="0" smtClean="0">
                <a:latin typeface="Optima"/>
                <a:cs typeface="Optima"/>
              </a:rPr>
              <a:t>) over both the UV and visible range would provide a useful addition to current measurement techniques for the calculation of </a:t>
            </a:r>
            <a:r>
              <a:rPr lang="en-US" sz="2400" dirty="0" err="1" smtClean="0">
                <a:latin typeface="Symbol" charset="2"/>
                <a:cs typeface="Symbol" charset="2"/>
              </a:rPr>
              <a:t>w</a:t>
            </a:r>
            <a:r>
              <a:rPr lang="en-US" sz="2400" dirty="0" err="1" smtClean="0">
                <a:latin typeface="Optima"/>
                <a:cs typeface="Optima"/>
              </a:rPr>
              <a:t>(</a:t>
            </a:r>
            <a:r>
              <a:rPr lang="en-US" sz="2400" dirty="0" err="1" smtClean="0">
                <a:latin typeface="Symbol" charset="2"/>
                <a:cs typeface="Symbol" charset="2"/>
              </a:rPr>
              <a:t>l</a:t>
            </a:r>
            <a:r>
              <a:rPr lang="en-US" sz="2400" dirty="0" smtClean="0">
                <a:latin typeface="Optima"/>
                <a:cs typeface="Optima"/>
              </a:rPr>
              <a:t>).</a:t>
            </a:r>
          </a:p>
          <a:p>
            <a:r>
              <a:rPr lang="en-US" sz="2400" dirty="0" smtClean="0">
                <a:latin typeface="Optima"/>
                <a:cs typeface="Optima"/>
              </a:rPr>
              <a:t>      Wavelength-dependent optical properties are used to distinguish four aerosol types from each other: black carbon (BC), brown carbon (</a:t>
            </a:r>
            <a:r>
              <a:rPr lang="en-US" sz="2400" dirty="0" err="1" smtClean="0">
                <a:latin typeface="Optima"/>
                <a:cs typeface="Optima"/>
              </a:rPr>
              <a:t>BrC</a:t>
            </a:r>
            <a:r>
              <a:rPr lang="en-US" sz="2400" dirty="0" smtClean="0">
                <a:latin typeface="Optima"/>
                <a:cs typeface="Optima"/>
              </a:rPr>
              <a:t>), dust, and non-absorbing aerosols.  The wavelength-dependence of aerosol light scattering depends on the size distribution and particle shape, and less on the chemical composition of the aerosol.  Aerosol light absorption, however, depends heavily on the chemical or molecular structure within the particles.  </a:t>
            </a:r>
            <a:r>
              <a:rPr lang="en-US" sz="2400" dirty="0" err="1" smtClean="0">
                <a:latin typeface="Optima"/>
                <a:cs typeface="Optima"/>
              </a:rPr>
              <a:t>Chromophores</a:t>
            </a:r>
            <a:r>
              <a:rPr lang="en-US" sz="2400" dirty="0" smtClean="0">
                <a:latin typeface="Optima"/>
                <a:cs typeface="Optima"/>
              </a:rPr>
              <a:t> may comprise a minor fraction of ambient aerosol mass, such that large changes in optical properties with aerosol age are not necessarily accompanied by large changes in mass spectra, FTIR, or NMR spectra [Bones et al., 2010].  Hence, tools are needed to assess the optical evolution of ambient aerosols, as well as tools used to investigate their chemical and physical qualities.  </a:t>
            </a:r>
          </a:p>
          <a:p>
            <a:r>
              <a:rPr lang="en-US" sz="2400" dirty="0" smtClean="0">
                <a:latin typeface="Optima"/>
                <a:cs typeface="Optima"/>
              </a:rPr>
              <a:t>      To explore the wavelength-dependence of ambient aerosol extinction, a prototype field instrument has been </a:t>
            </a:r>
            <a:r>
              <a:rPr lang="en-US" sz="2400" dirty="0" smtClean="0">
                <a:latin typeface="Optima"/>
                <a:cs typeface="Optima"/>
              </a:rPr>
              <a:t>developed, field</a:t>
            </a:r>
            <a:r>
              <a:rPr lang="en-US" sz="2400" dirty="0" smtClean="0">
                <a:latin typeface="Optima"/>
                <a:cs typeface="Optima"/>
              </a:rPr>
              <a:t>-</a:t>
            </a:r>
            <a:r>
              <a:rPr lang="en-US" sz="2400" dirty="0" smtClean="0">
                <a:latin typeface="Optima"/>
                <a:cs typeface="Optima"/>
              </a:rPr>
              <a:t>tested, and characterized in the laboratory.  </a:t>
            </a:r>
            <a:r>
              <a:rPr lang="en-US" sz="2400" dirty="0" smtClean="0">
                <a:latin typeface="Optima"/>
                <a:cs typeface="Optima"/>
              </a:rPr>
              <a:t>The instrument uses broadband UV/Vis spectrometry to measure aerosol extinction in a White-type cell.  The key challenge in developing an instrument of this kind for use under ambient conditions is to achieve a sufficiently small detection limit (on the order of 1 Mm</a:t>
            </a:r>
            <a:r>
              <a:rPr lang="en-US" sz="2400" baseline="30000" dirty="0" smtClean="0">
                <a:latin typeface="Optima"/>
                <a:cs typeface="Optima"/>
              </a:rPr>
              <a:t>-1</a:t>
            </a:r>
            <a:r>
              <a:rPr lang="en-US" sz="2400" dirty="0" smtClean="0">
                <a:latin typeface="Optima"/>
                <a:cs typeface="Optima"/>
              </a:rPr>
              <a:t>) while maintaining a small enough physical footprint to make the instrument readily portable for field work.</a:t>
            </a:r>
            <a:r>
              <a:rPr lang="en-US" sz="2400" dirty="0" smtClean="0">
                <a:latin typeface="Optima"/>
                <a:cs typeface="Optima"/>
              </a:rPr>
              <a:t> </a:t>
            </a:r>
            <a:endParaRPr lang="en-US" sz="2400" dirty="0" smtClean="0">
              <a:latin typeface="Optima"/>
              <a:cs typeface="Optima"/>
            </a:endParaRPr>
          </a:p>
        </p:txBody>
      </p:sp>
      <p:sp>
        <p:nvSpPr>
          <p:cNvPr id="64" name="TextBox 63"/>
          <p:cNvSpPr txBox="1"/>
          <p:nvPr/>
        </p:nvSpPr>
        <p:spPr>
          <a:xfrm>
            <a:off x="16256000" y="4869320"/>
            <a:ext cx="16916466" cy="3046988"/>
          </a:xfrm>
          <a:prstGeom prst="rect">
            <a:avLst/>
          </a:prstGeom>
          <a:noFill/>
        </p:spPr>
        <p:txBody>
          <a:bodyPr wrap="square" rtlCol="0">
            <a:spAutoFit/>
          </a:bodyPr>
          <a:lstStyle/>
          <a:p>
            <a:r>
              <a:rPr lang="en-US" sz="3600" b="1" dirty="0" smtClean="0">
                <a:latin typeface="Optima"/>
                <a:cs typeface="Optima"/>
              </a:rPr>
              <a:t>Instrument Description</a:t>
            </a:r>
            <a:endParaRPr lang="en-US" sz="2400" b="1" dirty="0" smtClean="0">
              <a:latin typeface="Optima"/>
              <a:cs typeface="Optima"/>
            </a:endParaRPr>
          </a:p>
          <a:p>
            <a:r>
              <a:rPr lang="en-US" sz="2400" dirty="0" smtClean="0">
                <a:latin typeface="Optima"/>
                <a:cs typeface="Optima"/>
              </a:rPr>
              <a:t>•Extinction, in units of inverse length, is calculated from the difference in light intensity between a sample and a reference volume of air </a:t>
            </a:r>
            <a:r>
              <a:rPr lang="en-US" sz="2400" dirty="0" smtClean="0">
                <a:latin typeface="Optima"/>
                <a:cs typeface="Optima"/>
              </a:rPr>
              <a:t>using</a:t>
            </a:r>
          </a:p>
          <a:p>
            <a:r>
              <a:rPr lang="en-US" sz="2400" dirty="0" smtClean="0">
                <a:latin typeface="Optima"/>
                <a:cs typeface="Optima"/>
              </a:rPr>
              <a:t>			where</a:t>
            </a:r>
            <a:r>
              <a:rPr lang="en-US" sz="2400" dirty="0" smtClean="0">
                <a:latin typeface="Optima"/>
                <a:cs typeface="Optima"/>
              </a:rPr>
              <a:t>,    </a:t>
            </a:r>
            <a:r>
              <a:rPr lang="en-US" sz="2400" i="1" dirty="0" smtClean="0">
                <a:latin typeface="Optima"/>
                <a:cs typeface="Optima"/>
              </a:rPr>
              <a:t>I</a:t>
            </a:r>
            <a:r>
              <a:rPr lang="en-US" sz="2400" dirty="0" smtClean="0">
                <a:latin typeface="Optima"/>
                <a:cs typeface="Optima"/>
              </a:rPr>
              <a:t>  = intensity of light passing through sample</a:t>
            </a:r>
          </a:p>
          <a:p>
            <a:r>
              <a:rPr lang="en-US" sz="2400" dirty="0" smtClean="0">
                <a:latin typeface="Optima"/>
                <a:cs typeface="Optima"/>
              </a:rPr>
              <a:t>                        </a:t>
            </a:r>
            <a:r>
              <a:rPr lang="en-US" sz="2400" dirty="0" smtClean="0">
                <a:latin typeface="Optima"/>
                <a:cs typeface="Optima"/>
              </a:rPr>
              <a:t> 			              </a:t>
            </a:r>
            <a:r>
              <a:rPr lang="en-US" sz="2400" i="1" dirty="0" smtClean="0">
                <a:latin typeface="Optima"/>
                <a:cs typeface="Optima"/>
              </a:rPr>
              <a:t>I</a:t>
            </a:r>
            <a:r>
              <a:rPr lang="en-US" sz="2400" i="1" baseline="-25000" dirty="0" smtClean="0">
                <a:latin typeface="Optima"/>
                <a:cs typeface="Optima"/>
              </a:rPr>
              <a:t>0</a:t>
            </a:r>
            <a:r>
              <a:rPr lang="en-US" sz="2400" dirty="0" smtClean="0">
                <a:latin typeface="Optima"/>
                <a:cs typeface="Optima"/>
              </a:rPr>
              <a:t> = intensity of light passing through reference</a:t>
            </a:r>
          </a:p>
          <a:p>
            <a:r>
              <a:rPr lang="en-US" sz="2400" dirty="0" smtClean="0">
                <a:latin typeface="Optima"/>
                <a:cs typeface="Optima"/>
              </a:rPr>
              <a:t>                      </a:t>
            </a:r>
            <a:r>
              <a:rPr lang="en-US" sz="2400" dirty="0" smtClean="0">
                <a:latin typeface="Optima"/>
                <a:cs typeface="Optima"/>
              </a:rPr>
              <a:t> 			               </a:t>
            </a:r>
            <a:r>
              <a:rPr lang="en-US" sz="2400" i="1" dirty="0" smtClean="0">
                <a:latin typeface="Optima"/>
                <a:cs typeface="Optima"/>
              </a:rPr>
              <a:t>L</a:t>
            </a:r>
            <a:r>
              <a:rPr lang="en-US" sz="2400" dirty="0" smtClean="0">
                <a:latin typeface="Optima"/>
                <a:cs typeface="Optima"/>
              </a:rPr>
              <a:t> = optical path length</a:t>
            </a:r>
          </a:p>
          <a:p>
            <a:endParaRPr lang="en-US" sz="3600" dirty="0">
              <a:latin typeface="Optima"/>
              <a:cs typeface="Optima"/>
            </a:endParaRPr>
          </a:p>
        </p:txBody>
      </p:sp>
      <p:graphicFrame>
        <p:nvGraphicFramePr>
          <p:cNvPr id="3084" name="Object 12"/>
          <p:cNvGraphicFramePr>
            <a:graphicFrameLocks noChangeAspect="1"/>
          </p:cNvGraphicFramePr>
          <p:nvPr/>
        </p:nvGraphicFramePr>
        <p:xfrm>
          <a:off x="19293737" y="6024616"/>
          <a:ext cx="2433250" cy="1324427"/>
        </p:xfrm>
        <a:graphic>
          <a:graphicData uri="http://schemas.openxmlformats.org/presentationml/2006/ole">
            <p:oleObj spid="_x0000_s3084" name="Document" r:id="rId8" imgW="1003300" imgH="546100" progId="Word.Document.12">
              <p:link updateAutomatic="1"/>
            </p:oleObj>
          </a:graphicData>
        </a:graphic>
      </p:graphicFrame>
      <p:sp>
        <p:nvSpPr>
          <p:cNvPr id="65" name="TextBox 64"/>
          <p:cNvSpPr txBox="1"/>
          <p:nvPr/>
        </p:nvSpPr>
        <p:spPr>
          <a:xfrm>
            <a:off x="22131867" y="6521939"/>
            <a:ext cx="526913" cy="461665"/>
          </a:xfrm>
          <a:prstGeom prst="rect">
            <a:avLst/>
          </a:prstGeom>
          <a:noFill/>
        </p:spPr>
        <p:txBody>
          <a:bodyPr wrap="none" rtlCol="0">
            <a:spAutoFit/>
          </a:bodyPr>
          <a:lstStyle/>
          <a:p>
            <a:r>
              <a:rPr lang="en-US" sz="2400" dirty="0" smtClean="0">
                <a:latin typeface="Optima"/>
                <a:cs typeface="Optima"/>
              </a:rPr>
              <a:t>(4)</a:t>
            </a:r>
            <a:endParaRPr lang="en-US" sz="2400" dirty="0">
              <a:latin typeface="Optima"/>
              <a:cs typeface="Optima"/>
            </a:endParaRPr>
          </a:p>
        </p:txBody>
      </p:sp>
      <p:sp>
        <p:nvSpPr>
          <p:cNvPr id="66" name="TextBox 65"/>
          <p:cNvSpPr txBox="1"/>
          <p:nvPr/>
        </p:nvSpPr>
        <p:spPr>
          <a:xfrm>
            <a:off x="16256000" y="7349043"/>
            <a:ext cx="16916466" cy="5447644"/>
          </a:xfrm>
          <a:prstGeom prst="rect">
            <a:avLst/>
          </a:prstGeom>
          <a:noFill/>
        </p:spPr>
        <p:txBody>
          <a:bodyPr wrap="square" rtlCol="0">
            <a:spAutoFit/>
          </a:bodyPr>
          <a:lstStyle/>
          <a:p>
            <a:r>
              <a:rPr lang="en-US" sz="2400" dirty="0" smtClean="0">
                <a:latin typeface="Optima"/>
                <a:cs typeface="Optima"/>
              </a:rPr>
              <a:t>For </a:t>
            </a:r>
            <a:r>
              <a:rPr lang="en-US" sz="2400" dirty="0" smtClean="0">
                <a:latin typeface="Optima"/>
                <a:cs typeface="Optima"/>
              </a:rPr>
              <a:t>convenience, in the ambient atmosphere the units typically used are inverse </a:t>
            </a:r>
            <a:r>
              <a:rPr lang="en-US" sz="2400" dirty="0" err="1" smtClean="0">
                <a:latin typeface="Optima"/>
                <a:cs typeface="Optima"/>
              </a:rPr>
              <a:t>megameters</a:t>
            </a:r>
            <a:r>
              <a:rPr lang="en-US" sz="2400" dirty="0" smtClean="0">
                <a:latin typeface="Optima"/>
                <a:cs typeface="Optima"/>
              </a:rPr>
              <a:t> (Mm</a:t>
            </a:r>
            <a:r>
              <a:rPr lang="en-US" sz="2400" baseline="30000" dirty="0" smtClean="0">
                <a:latin typeface="Optima"/>
                <a:cs typeface="Optima"/>
              </a:rPr>
              <a:t>-1</a:t>
            </a:r>
            <a:r>
              <a:rPr lang="en-US" sz="2400" dirty="0" smtClean="0">
                <a:latin typeface="Optima"/>
                <a:cs typeface="Optima"/>
              </a:rPr>
              <a:t>). </a:t>
            </a:r>
            <a:r>
              <a:rPr lang="en-US" sz="2400" dirty="0" smtClean="0">
                <a:latin typeface="Optima"/>
                <a:cs typeface="Optima"/>
              </a:rPr>
              <a:t> Unfiltered </a:t>
            </a:r>
            <a:r>
              <a:rPr lang="en-US" sz="2400" dirty="0" smtClean="0">
                <a:latin typeface="Optima"/>
                <a:cs typeface="Optima"/>
              </a:rPr>
              <a:t>ambient air</a:t>
            </a:r>
            <a:r>
              <a:rPr lang="en-US" sz="2400" dirty="0" smtClean="0">
                <a:latin typeface="Optima"/>
                <a:cs typeface="Optima"/>
              </a:rPr>
              <a:t> is </a:t>
            </a:r>
            <a:r>
              <a:rPr lang="en-US" sz="2400" dirty="0" smtClean="0">
                <a:latin typeface="Optima"/>
                <a:cs typeface="Optima"/>
              </a:rPr>
              <a:t>the sample through which </a:t>
            </a:r>
            <a:r>
              <a:rPr lang="en-US" sz="2400" i="1" dirty="0" smtClean="0">
                <a:latin typeface="Optima"/>
                <a:cs typeface="Optima"/>
              </a:rPr>
              <a:t>I</a:t>
            </a:r>
            <a:r>
              <a:rPr lang="en-US" sz="2400" dirty="0" smtClean="0">
                <a:latin typeface="Optima"/>
                <a:cs typeface="Optima"/>
              </a:rPr>
              <a:t> is measured, while the reference is filtered ambient </a:t>
            </a:r>
            <a:r>
              <a:rPr lang="en-US" sz="2400" dirty="0" smtClean="0">
                <a:latin typeface="Optima"/>
                <a:cs typeface="Optima"/>
              </a:rPr>
              <a:t>air, providing direct </a:t>
            </a:r>
            <a:r>
              <a:rPr lang="en-US" sz="2400" dirty="0" smtClean="0">
                <a:latin typeface="Optima"/>
                <a:cs typeface="Optima"/>
              </a:rPr>
              <a:t>measurement of</a:t>
            </a:r>
            <a:r>
              <a:rPr lang="en-US" sz="2400" dirty="0" smtClean="0">
                <a:latin typeface="Optima"/>
                <a:cs typeface="Optima"/>
              </a:rPr>
              <a:t> </a:t>
            </a:r>
            <a:r>
              <a:rPr lang="en-US" sz="2400" dirty="0" smtClean="0">
                <a:latin typeface="Optima"/>
                <a:cs typeface="Optima"/>
              </a:rPr>
              <a:t>ambient aerosol</a:t>
            </a:r>
            <a:r>
              <a:rPr lang="en-US" sz="2400" dirty="0" smtClean="0">
                <a:latin typeface="Optima"/>
                <a:cs typeface="Optima"/>
              </a:rPr>
              <a:t> </a:t>
            </a:r>
            <a:r>
              <a:rPr lang="en-US" sz="2400" dirty="0" smtClean="0">
                <a:latin typeface="Optima"/>
                <a:cs typeface="Optima"/>
              </a:rPr>
              <a:t>extinction. </a:t>
            </a:r>
          </a:p>
          <a:p>
            <a:endParaRPr lang="en-US" sz="1200" dirty="0" smtClean="0">
              <a:latin typeface="Optima"/>
              <a:cs typeface="Optima"/>
            </a:endParaRPr>
          </a:p>
          <a:p>
            <a:r>
              <a:rPr lang="en-US" sz="2400" dirty="0" smtClean="0">
                <a:latin typeface="Optima"/>
                <a:cs typeface="Optima"/>
              </a:rPr>
              <a:t>•The rack mountable instrument (Fig. 1) is comprised of a UV 5000 gas analyzer system (</a:t>
            </a:r>
            <a:r>
              <a:rPr lang="en-US" sz="2400" dirty="0" err="1" smtClean="0">
                <a:latin typeface="Optima"/>
                <a:cs typeface="Optima"/>
              </a:rPr>
              <a:t>Cerex</a:t>
            </a:r>
            <a:r>
              <a:rPr lang="en-US" sz="2400" dirty="0" smtClean="0">
                <a:latin typeface="Optima"/>
                <a:cs typeface="Optima"/>
              </a:rPr>
              <a:t> Monitoring Solutions, LLC, Atlanta, GA) with a 150 W xenon lamp source, integrated with an Ocean Optics, Inc. (Dunedin, FL) QE65Pro spectrometer, and coupled to a fully custom designed White-type optical cell using 600 µ</a:t>
            </a:r>
            <a:r>
              <a:rPr lang="en-US" sz="2400" dirty="0" err="1" smtClean="0">
                <a:latin typeface="Optima"/>
                <a:cs typeface="Optima"/>
              </a:rPr>
              <a:t>m</a:t>
            </a:r>
            <a:r>
              <a:rPr lang="en-US" sz="2400" dirty="0" smtClean="0">
                <a:latin typeface="Optima"/>
                <a:cs typeface="Optima"/>
              </a:rPr>
              <a:t> fiber optic cables.  Additional mechanical and electrical components allow for unattended automated sampling in the field using custom-designed </a:t>
            </a:r>
            <a:r>
              <a:rPr lang="en-US" sz="2400" dirty="0" err="1" smtClean="0">
                <a:latin typeface="Optima"/>
                <a:cs typeface="Optima"/>
              </a:rPr>
              <a:t>LabView</a:t>
            </a:r>
            <a:r>
              <a:rPr lang="en-US" sz="2400" dirty="0" smtClean="0">
                <a:latin typeface="Optima"/>
                <a:cs typeface="Optima"/>
              </a:rPr>
              <a:t> software.</a:t>
            </a:r>
            <a:endParaRPr lang="en-US" sz="2400" dirty="0" smtClean="0">
              <a:latin typeface="Optima"/>
              <a:cs typeface="Optima"/>
            </a:endParaRPr>
          </a:p>
          <a:p>
            <a:endParaRPr lang="en-US" sz="1200" dirty="0" smtClean="0">
              <a:latin typeface="Optima"/>
              <a:cs typeface="Optima"/>
            </a:endParaRPr>
          </a:p>
          <a:p>
            <a:r>
              <a:rPr lang="en-US" sz="2400" dirty="0" smtClean="0">
                <a:latin typeface="Optima"/>
                <a:cs typeface="Optima"/>
              </a:rPr>
              <a:t>•The custom White-type cell is a rectangular aluminum box (6” </a:t>
            </a:r>
            <a:r>
              <a:rPr lang="en-US" sz="2400" dirty="0" err="1" smtClean="0">
                <a:latin typeface="Optima"/>
                <a:cs typeface="Optima"/>
              </a:rPr>
              <a:t>x</a:t>
            </a:r>
            <a:r>
              <a:rPr lang="en-US" sz="2400" dirty="0" smtClean="0">
                <a:latin typeface="Optima"/>
                <a:cs typeface="Optima"/>
              </a:rPr>
              <a:t> 4.25” </a:t>
            </a:r>
            <a:r>
              <a:rPr lang="en-US" sz="2400" dirty="0" err="1" smtClean="0">
                <a:latin typeface="Optima"/>
                <a:cs typeface="Optima"/>
              </a:rPr>
              <a:t>x</a:t>
            </a:r>
            <a:r>
              <a:rPr lang="en-US" sz="2400" dirty="0" smtClean="0">
                <a:latin typeface="Optima"/>
                <a:cs typeface="Optima"/>
              </a:rPr>
              <a:t> 56.18” or 15.24 </a:t>
            </a:r>
            <a:r>
              <a:rPr lang="en-US" sz="2400" dirty="0" err="1" smtClean="0">
                <a:latin typeface="Optima"/>
                <a:cs typeface="Optima"/>
              </a:rPr>
              <a:t>x</a:t>
            </a:r>
            <a:r>
              <a:rPr lang="en-US" sz="2400" dirty="0" smtClean="0">
                <a:latin typeface="Optima"/>
                <a:cs typeface="Optima"/>
              </a:rPr>
              <a:t> 10.8 </a:t>
            </a:r>
            <a:r>
              <a:rPr lang="en-US" sz="2400" dirty="0" err="1" smtClean="0">
                <a:latin typeface="Optima"/>
                <a:cs typeface="Optima"/>
              </a:rPr>
              <a:t>x</a:t>
            </a:r>
            <a:r>
              <a:rPr lang="en-US" sz="2400" dirty="0" smtClean="0">
                <a:latin typeface="Optima"/>
                <a:cs typeface="Optima"/>
              </a:rPr>
              <a:t> 142.7 cm) containing a primary mirror and two secondary mirrors with a 48” (1.23 </a:t>
            </a:r>
            <a:r>
              <a:rPr lang="en-US" sz="2400" dirty="0" err="1" smtClean="0">
                <a:latin typeface="Optima"/>
                <a:cs typeface="Optima"/>
              </a:rPr>
              <a:t>m</a:t>
            </a:r>
            <a:r>
              <a:rPr lang="en-US" sz="2400" dirty="0" smtClean="0">
                <a:latin typeface="Optima"/>
                <a:cs typeface="Optima"/>
              </a:rPr>
              <a:t>) base path between the mirrors.  Given the light source and the efficiency of the mirror coatings, the optimal optical path length is 39.4 </a:t>
            </a:r>
            <a:r>
              <a:rPr lang="en-US" sz="2400" dirty="0" err="1" smtClean="0">
                <a:latin typeface="Optima"/>
                <a:cs typeface="Optima"/>
              </a:rPr>
              <a:t>m</a:t>
            </a:r>
            <a:r>
              <a:rPr lang="en-US" sz="2400" dirty="0" smtClean="0">
                <a:latin typeface="Optima"/>
                <a:cs typeface="Optima"/>
              </a:rPr>
              <a:t>. Two top ports provide internal access for optical alignment of the mirrors.  The internal volume is ~17 </a:t>
            </a:r>
            <a:r>
              <a:rPr lang="en-US" sz="2400" dirty="0" err="1" smtClean="0">
                <a:latin typeface="Optima"/>
                <a:cs typeface="Optima"/>
              </a:rPr>
              <a:t>l</a:t>
            </a:r>
            <a:r>
              <a:rPr lang="en-US" sz="2400" dirty="0" smtClean="0">
                <a:latin typeface="Optima"/>
                <a:cs typeface="Optima"/>
              </a:rPr>
              <a:t>.  A flow rate of 100 </a:t>
            </a:r>
            <a:r>
              <a:rPr lang="en-US" sz="2400" dirty="0" err="1" smtClean="0">
                <a:latin typeface="Optima"/>
                <a:cs typeface="Optima"/>
              </a:rPr>
              <a:t>lpm</a:t>
            </a:r>
            <a:r>
              <a:rPr lang="en-US" sz="2400" dirty="0" smtClean="0">
                <a:latin typeface="Optima"/>
                <a:cs typeface="Optima"/>
              </a:rPr>
              <a:t> through 0.5” (1.27 cm) tubing allows for rapid air exchange, ~31 </a:t>
            </a:r>
            <a:r>
              <a:rPr lang="en-US" sz="2400" dirty="0" err="1" smtClean="0">
                <a:latin typeface="Optima"/>
                <a:cs typeface="Optima"/>
              </a:rPr>
              <a:t>s</a:t>
            </a:r>
            <a:r>
              <a:rPr lang="en-US" sz="2400" dirty="0" smtClean="0">
                <a:latin typeface="Optima"/>
                <a:cs typeface="Optima"/>
              </a:rPr>
              <a:t> to exchange 3 times the internal volume. Four side ports allow for flexible configuration of air inflow and outflow from the cell.  </a:t>
            </a:r>
          </a:p>
        </p:txBody>
      </p:sp>
      <p:sp>
        <p:nvSpPr>
          <p:cNvPr id="67" name="TextBox 66"/>
          <p:cNvSpPr txBox="1"/>
          <p:nvPr/>
        </p:nvSpPr>
        <p:spPr>
          <a:xfrm>
            <a:off x="16256000" y="17824290"/>
            <a:ext cx="16916466" cy="2492990"/>
          </a:xfrm>
          <a:prstGeom prst="rect">
            <a:avLst/>
          </a:prstGeom>
          <a:noFill/>
        </p:spPr>
        <p:txBody>
          <a:bodyPr wrap="square" rtlCol="0">
            <a:spAutoFit/>
          </a:bodyPr>
          <a:lstStyle/>
          <a:p>
            <a:r>
              <a:rPr lang="en-US" sz="3600" b="1" dirty="0" smtClean="0">
                <a:latin typeface="Optima"/>
                <a:cs typeface="Optima"/>
              </a:rPr>
              <a:t>Instrument Calibration &amp; Comparison</a:t>
            </a:r>
          </a:p>
          <a:p>
            <a:r>
              <a:rPr lang="en-US" sz="2400" dirty="0" smtClean="0">
                <a:latin typeface="Optima"/>
                <a:cs typeface="Optima"/>
              </a:rPr>
              <a:t>•DOAX measured NO</a:t>
            </a:r>
            <a:r>
              <a:rPr lang="en-US" sz="2400" baseline="-25000" dirty="0" smtClean="0">
                <a:latin typeface="Optima"/>
                <a:cs typeface="Optima"/>
              </a:rPr>
              <a:t>2</a:t>
            </a:r>
            <a:r>
              <a:rPr lang="en-US" sz="2400" dirty="0" smtClean="0">
                <a:latin typeface="Optima"/>
                <a:cs typeface="Optima"/>
              </a:rPr>
              <a:t> absorption captures the structure of the expected spectrum calculated from theoretical cross-sections</a:t>
            </a:r>
          </a:p>
          <a:p>
            <a:r>
              <a:rPr lang="en-US" sz="2400" dirty="0" smtClean="0">
                <a:latin typeface="Optima"/>
                <a:cs typeface="Optima"/>
              </a:rPr>
              <a:t>  (Figure 2), but not the expected magnitude.</a:t>
            </a:r>
            <a:endParaRPr lang="en-US" sz="2400" dirty="0" smtClean="0">
              <a:latin typeface="Optima"/>
              <a:cs typeface="Optima"/>
            </a:endParaRPr>
          </a:p>
          <a:p>
            <a:r>
              <a:rPr lang="en-US" sz="2400" dirty="0" smtClean="0">
                <a:latin typeface="Optima"/>
                <a:cs typeface="Optima"/>
              </a:rPr>
              <a:t>•Good agreement was found between the </a:t>
            </a:r>
            <a:r>
              <a:rPr lang="en-US" sz="2400" dirty="0" smtClean="0">
                <a:latin typeface="Optima"/>
                <a:cs typeface="Optima"/>
              </a:rPr>
              <a:t>Cavity Attenuated Phase Shift</a:t>
            </a:r>
            <a:r>
              <a:rPr lang="en-US" sz="2400" dirty="0" smtClean="0">
                <a:latin typeface="Optima"/>
                <a:cs typeface="Optima"/>
              </a:rPr>
              <a:t> (</a:t>
            </a:r>
            <a:r>
              <a:rPr lang="en-US" sz="2400" dirty="0" smtClean="0">
                <a:latin typeface="Optima"/>
                <a:cs typeface="Optima"/>
              </a:rPr>
              <a:t>CAPS </a:t>
            </a:r>
            <a:r>
              <a:rPr lang="en-US" sz="2400" dirty="0" err="1" smtClean="0">
                <a:latin typeface="Optima"/>
                <a:cs typeface="Optima"/>
              </a:rPr>
              <a:t>PMex</a:t>
            </a:r>
            <a:r>
              <a:rPr lang="en-US" sz="2400" dirty="0" smtClean="0">
                <a:latin typeface="Optima"/>
                <a:cs typeface="Optima"/>
              </a:rPr>
              <a:t>, Aerodyne </a:t>
            </a:r>
            <a:r>
              <a:rPr lang="en-US" sz="2400" dirty="0" smtClean="0">
                <a:latin typeface="Optima"/>
                <a:cs typeface="Optima"/>
              </a:rPr>
              <a:t>Research) extinction measurements (at 450, 530, and 630 nm) and theory (Figure 2), suggesting comparison to CAPS offers another calibration tool for wavelengths &gt; 500 nm, beyond the useful range of the NO</a:t>
            </a:r>
            <a:r>
              <a:rPr lang="en-US" sz="2400" baseline="-25000" dirty="0" smtClean="0">
                <a:latin typeface="Optima"/>
                <a:cs typeface="Optima"/>
              </a:rPr>
              <a:t>2</a:t>
            </a:r>
            <a:r>
              <a:rPr lang="en-US" sz="2400" dirty="0" smtClean="0">
                <a:latin typeface="Optima"/>
                <a:cs typeface="Optima"/>
              </a:rPr>
              <a:t> absorption spectrum, e.g., Figure 3.</a:t>
            </a:r>
            <a:endParaRPr lang="en-US" sz="2400" dirty="0" smtClean="0">
              <a:latin typeface="Optima"/>
              <a:cs typeface="Optima"/>
            </a:endParaRPr>
          </a:p>
        </p:txBody>
      </p:sp>
      <p:sp>
        <p:nvSpPr>
          <p:cNvPr id="69" name="TextBox 68"/>
          <p:cNvSpPr txBox="1"/>
          <p:nvPr/>
        </p:nvSpPr>
        <p:spPr>
          <a:xfrm>
            <a:off x="33934398" y="4882615"/>
            <a:ext cx="15345358" cy="646331"/>
          </a:xfrm>
          <a:prstGeom prst="rect">
            <a:avLst/>
          </a:prstGeom>
          <a:noFill/>
        </p:spPr>
        <p:txBody>
          <a:bodyPr wrap="square" rtlCol="0">
            <a:spAutoFit/>
          </a:bodyPr>
          <a:lstStyle/>
          <a:p>
            <a:r>
              <a:rPr lang="en-US" sz="3600" b="1" dirty="0" smtClean="0">
                <a:latin typeface="Optima"/>
                <a:cs typeface="Optima"/>
              </a:rPr>
              <a:t>Gallery of Laboratory Aerosol Extinction Spectra</a:t>
            </a:r>
            <a:r>
              <a:rPr lang="en-US" sz="2400" dirty="0" smtClean="0">
                <a:latin typeface="Optima"/>
                <a:cs typeface="Optima"/>
              </a:rPr>
              <a:t> </a:t>
            </a:r>
          </a:p>
        </p:txBody>
      </p:sp>
      <p:sp>
        <p:nvSpPr>
          <p:cNvPr id="71" name="TextBox 70"/>
          <p:cNvSpPr txBox="1"/>
          <p:nvPr/>
        </p:nvSpPr>
        <p:spPr>
          <a:xfrm>
            <a:off x="1066617" y="31295216"/>
            <a:ext cx="24316449" cy="1200328"/>
          </a:xfrm>
          <a:prstGeom prst="rect">
            <a:avLst/>
          </a:prstGeom>
          <a:noFill/>
        </p:spPr>
        <p:txBody>
          <a:bodyPr wrap="square" rtlCol="0">
            <a:spAutoFit/>
          </a:bodyPr>
          <a:lstStyle/>
          <a:p>
            <a:r>
              <a:rPr lang="en-US" sz="2400" b="1" dirty="0" smtClean="0">
                <a:latin typeface="Optima"/>
                <a:cs typeface="Optima"/>
              </a:rPr>
              <a:t>References.				</a:t>
            </a:r>
            <a:r>
              <a:rPr lang="en-US" sz="1600" dirty="0" err="1" smtClean="0">
                <a:latin typeface="Optima"/>
                <a:cs typeface="Optima"/>
              </a:rPr>
              <a:t>Moosmüller</a:t>
            </a:r>
            <a:r>
              <a:rPr lang="en-US" sz="1600" dirty="0" smtClean="0">
                <a:latin typeface="Optima"/>
                <a:cs typeface="Optima"/>
              </a:rPr>
              <a:t>, H., &amp; </a:t>
            </a:r>
            <a:r>
              <a:rPr lang="en-US" sz="1600" dirty="0" err="1" smtClean="0">
                <a:latin typeface="Optima"/>
                <a:cs typeface="Optima"/>
              </a:rPr>
              <a:t>Chakrabarty</a:t>
            </a:r>
            <a:r>
              <a:rPr lang="en-US" sz="1600" dirty="0" smtClean="0">
                <a:latin typeface="Optima"/>
                <a:cs typeface="Optima"/>
              </a:rPr>
              <a:t>, R. K., Atmos. Chem. Phys., 11, 10677-10680, doi:10.5194/ acp-11-10677-2011, 2011.</a:t>
            </a:r>
            <a:endParaRPr lang="en-US" sz="1600" b="1" dirty="0" smtClean="0">
              <a:latin typeface="Optima"/>
              <a:cs typeface="Optima"/>
            </a:endParaRPr>
          </a:p>
          <a:p>
            <a:r>
              <a:rPr lang="en-US" sz="1600" dirty="0" err="1" smtClean="0">
                <a:latin typeface="Optima"/>
                <a:cs typeface="Optima"/>
              </a:rPr>
              <a:t>Ångström</a:t>
            </a:r>
            <a:r>
              <a:rPr lang="en-US" sz="1600" dirty="0" smtClean="0">
                <a:latin typeface="Optima"/>
                <a:cs typeface="Optima"/>
              </a:rPr>
              <a:t>, A., </a:t>
            </a:r>
            <a:r>
              <a:rPr lang="en-US" sz="1600" dirty="0" err="1" smtClean="0">
                <a:latin typeface="Optima"/>
                <a:cs typeface="Optima"/>
              </a:rPr>
              <a:t>Geogr</a:t>
            </a:r>
            <a:r>
              <a:rPr lang="en-US" sz="1600" dirty="0" smtClean="0">
                <a:latin typeface="Optima"/>
                <a:cs typeface="Optima"/>
              </a:rPr>
              <a:t>. Ann. A., 11, 156–166, 1929</a:t>
            </a:r>
            <a:r>
              <a:rPr lang="en-US" sz="1600" dirty="0" smtClean="0">
                <a:latin typeface="Optima"/>
                <a:cs typeface="Optima"/>
              </a:rPr>
              <a:t>.</a:t>
            </a:r>
            <a:r>
              <a:rPr lang="en-US" sz="1600" dirty="0" smtClean="0">
                <a:latin typeface="Optima"/>
                <a:cs typeface="Optima"/>
              </a:rPr>
              <a:t>			</a:t>
            </a:r>
            <a:r>
              <a:rPr lang="en-US" sz="1600" dirty="0" smtClean="0">
                <a:latin typeface="Optima"/>
                <a:cs typeface="Optima"/>
              </a:rPr>
              <a:t>Schuster, G. L., </a:t>
            </a:r>
            <a:r>
              <a:rPr lang="en-US" sz="1600" dirty="0" err="1" smtClean="0">
                <a:latin typeface="Optima"/>
                <a:cs typeface="Optima"/>
              </a:rPr>
              <a:t>Dubovik</a:t>
            </a:r>
            <a:r>
              <a:rPr lang="en-US" sz="1600" dirty="0" smtClean="0">
                <a:latin typeface="Optima"/>
                <a:cs typeface="Optima"/>
              </a:rPr>
              <a:t>, O., &amp; </a:t>
            </a:r>
            <a:r>
              <a:rPr lang="en-US" sz="1600" dirty="0" err="1" smtClean="0">
                <a:latin typeface="Optima"/>
                <a:cs typeface="Optima"/>
              </a:rPr>
              <a:t>Holben</a:t>
            </a:r>
            <a:r>
              <a:rPr lang="en-US" sz="1600" dirty="0" smtClean="0">
                <a:latin typeface="Optima"/>
                <a:cs typeface="Optima"/>
              </a:rPr>
              <a:t>, B. N., J. </a:t>
            </a:r>
            <a:r>
              <a:rPr lang="en-US" sz="1600" dirty="0" err="1" smtClean="0">
                <a:latin typeface="Optima"/>
                <a:cs typeface="Optima"/>
              </a:rPr>
              <a:t>Geophys</a:t>
            </a:r>
            <a:r>
              <a:rPr lang="en-US" sz="1600" dirty="0" smtClean="0">
                <a:latin typeface="Optima"/>
                <a:cs typeface="Optima"/>
              </a:rPr>
              <a:t>. Res., 111, D07207, doi:10.1029/2005JD006328, 2006.</a:t>
            </a:r>
          </a:p>
          <a:p>
            <a:r>
              <a:rPr lang="en-US" sz="1600" dirty="0" smtClean="0">
                <a:latin typeface="Optima"/>
                <a:cs typeface="Optima"/>
              </a:rPr>
              <a:t>Bones,</a:t>
            </a:r>
            <a:r>
              <a:rPr lang="en-US" sz="1600" dirty="0" smtClean="0">
                <a:latin typeface="Optima"/>
                <a:cs typeface="Optima"/>
              </a:rPr>
              <a:t> D. L., et </a:t>
            </a:r>
            <a:r>
              <a:rPr lang="en-US" sz="1600" dirty="0" err="1" smtClean="0">
                <a:latin typeface="Optima"/>
                <a:cs typeface="Optima"/>
              </a:rPr>
              <a:t>al.,J</a:t>
            </a:r>
            <a:r>
              <a:rPr lang="en-US" sz="1600" dirty="0" smtClean="0">
                <a:latin typeface="Optima"/>
                <a:cs typeface="Optima"/>
              </a:rPr>
              <a:t>. </a:t>
            </a:r>
            <a:r>
              <a:rPr lang="en-US" sz="1600" dirty="0" err="1" smtClean="0">
                <a:latin typeface="Optima"/>
                <a:cs typeface="Optima"/>
              </a:rPr>
              <a:t>Geophys</a:t>
            </a:r>
            <a:r>
              <a:rPr lang="en-US" sz="1600" dirty="0" smtClean="0">
                <a:latin typeface="Optima"/>
                <a:cs typeface="Optima"/>
              </a:rPr>
              <a:t>. Res., 115, D05203, doi:10.1029/2009JD012864, 2010.</a:t>
            </a:r>
            <a:r>
              <a:rPr lang="en-US" sz="1600" dirty="0" smtClean="0">
                <a:latin typeface="Optima"/>
                <a:cs typeface="Optima"/>
              </a:rPr>
              <a:t>	Yang</a:t>
            </a:r>
            <a:r>
              <a:rPr lang="en-US" sz="1600" dirty="0" smtClean="0">
                <a:latin typeface="Optima"/>
                <a:cs typeface="Optima"/>
              </a:rPr>
              <a:t>, M., et al.,, Atmos. Chem. Phys., 9, 2035-2050, 2009</a:t>
            </a:r>
            <a:r>
              <a:rPr lang="en-US" sz="1600" dirty="0" smtClean="0">
                <a:latin typeface="Optima"/>
                <a:cs typeface="Optima"/>
              </a:rPr>
              <a:t>.</a:t>
            </a:r>
          </a:p>
          <a:p>
            <a:r>
              <a:rPr lang="en-US" sz="1600" dirty="0" smtClean="0">
                <a:latin typeface="Optima"/>
                <a:cs typeface="Optima"/>
              </a:rPr>
              <a:t>Eck, T. </a:t>
            </a:r>
            <a:r>
              <a:rPr lang="en-US" sz="1600" dirty="0" smtClean="0">
                <a:latin typeface="Optima"/>
                <a:cs typeface="Optima"/>
              </a:rPr>
              <a:t>F. et </a:t>
            </a:r>
            <a:r>
              <a:rPr lang="en-US" sz="1600" dirty="0" err="1" smtClean="0">
                <a:latin typeface="Optima"/>
                <a:cs typeface="Optima"/>
              </a:rPr>
              <a:t>al.,Geophys</a:t>
            </a:r>
            <a:r>
              <a:rPr lang="en-US" sz="1600" dirty="0" smtClean="0">
                <a:latin typeface="Optima"/>
                <a:cs typeface="Optima"/>
              </a:rPr>
              <a:t>. Res., 104, D24, 31333–31349, 1999</a:t>
            </a:r>
            <a:r>
              <a:rPr lang="en-US" sz="1600" dirty="0" smtClean="0">
                <a:latin typeface="Optima"/>
                <a:cs typeface="Optima"/>
              </a:rPr>
              <a:t>.</a:t>
            </a:r>
            <a:endParaRPr lang="en-US" sz="1600" dirty="0" smtClean="0">
              <a:latin typeface="Optima"/>
              <a:cs typeface="Optima"/>
            </a:endParaRPr>
          </a:p>
        </p:txBody>
      </p:sp>
      <p:sp>
        <p:nvSpPr>
          <p:cNvPr id="72" name="TextBox 71"/>
          <p:cNvSpPr txBox="1"/>
          <p:nvPr/>
        </p:nvSpPr>
        <p:spPr>
          <a:xfrm>
            <a:off x="25620134" y="31309255"/>
            <a:ext cx="6773336" cy="1015663"/>
          </a:xfrm>
          <a:prstGeom prst="rect">
            <a:avLst/>
          </a:prstGeom>
          <a:noFill/>
        </p:spPr>
        <p:txBody>
          <a:bodyPr wrap="square" rtlCol="0">
            <a:spAutoFit/>
          </a:bodyPr>
          <a:lstStyle/>
          <a:p>
            <a:r>
              <a:rPr lang="en-US" sz="2400" b="1" dirty="0" smtClean="0">
                <a:latin typeface="Optima"/>
                <a:cs typeface="Optima"/>
              </a:rPr>
              <a:t>Acknowledgments.</a:t>
            </a:r>
            <a:r>
              <a:rPr lang="en-US" sz="2400" b="1" dirty="0" smtClean="0">
                <a:latin typeface="Optima"/>
                <a:cs typeface="Optima"/>
              </a:rPr>
              <a:t>  </a:t>
            </a:r>
            <a:r>
              <a:rPr lang="en-US" sz="1800" i="1" dirty="0" smtClean="0">
                <a:latin typeface="Optima"/>
                <a:cs typeface="Optima"/>
              </a:rPr>
              <a:t>The </a:t>
            </a:r>
            <a:r>
              <a:rPr lang="en-US" sz="1800" i="1" dirty="0" smtClean="0">
                <a:latin typeface="Optima"/>
                <a:cs typeface="Optima"/>
              </a:rPr>
              <a:t>authors would like to acknowledge the support of NOAA (grant NA10OAR4590134) and the NASA DISCOVER-AQ program for their support of this work.</a:t>
            </a:r>
            <a:endParaRPr lang="en-US" sz="1800" i="1" dirty="0">
              <a:latin typeface="Optima"/>
              <a:cs typeface="Optima"/>
            </a:endParaRPr>
          </a:p>
        </p:txBody>
      </p:sp>
      <p:sp>
        <p:nvSpPr>
          <p:cNvPr id="73" name="TextBox 72"/>
          <p:cNvSpPr txBox="1"/>
          <p:nvPr/>
        </p:nvSpPr>
        <p:spPr>
          <a:xfrm>
            <a:off x="1092200" y="4938892"/>
            <a:ext cx="14274800" cy="6186308"/>
          </a:xfrm>
          <a:prstGeom prst="rect">
            <a:avLst/>
          </a:prstGeom>
          <a:noFill/>
        </p:spPr>
        <p:txBody>
          <a:bodyPr wrap="square" rtlCol="0">
            <a:spAutoFit/>
          </a:bodyPr>
          <a:lstStyle/>
          <a:p>
            <a:r>
              <a:rPr lang="en-US" sz="3600" b="1" dirty="0" smtClean="0">
                <a:latin typeface="Optima"/>
                <a:cs typeface="Optima"/>
              </a:rPr>
              <a:t>Abstract</a:t>
            </a:r>
            <a:endParaRPr lang="en-US" sz="2400" b="1" dirty="0" smtClean="0">
              <a:latin typeface="Optima"/>
              <a:cs typeface="Optima"/>
            </a:endParaRPr>
          </a:p>
          <a:p>
            <a:r>
              <a:rPr lang="en-US" sz="2400" b="1" dirty="0" smtClean="0">
                <a:latin typeface="Optima"/>
                <a:cs typeface="Optima"/>
              </a:rPr>
              <a:t>      </a:t>
            </a:r>
            <a:r>
              <a:rPr lang="en-US" sz="2400" dirty="0" smtClean="0">
                <a:latin typeface="Optima"/>
                <a:cs typeface="Optima"/>
              </a:rPr>
              <a:t>A broadband optical instrument has been developed to investigate aerosol extinction in the ambient atmosphere.  Based on a White-type cell design and using a differential optical approach, aerosol extinction spectra over the 300-700 nm ultraviolet and visible (UV/Vis) wavelength range are obtained.  A preliminary configuration of this instrument was tested during the DISCOVER-AQ Houston deployment in September 2013. </a:t>
            </a:r>
            <a:r>
              <a:rPr lang="en-US" sz="2400" dirty="0" smtClean="0">
                <a:latin typeface="Optima"/>
                <a:cs typeface="Optima"/>
              </a:rPr>
              <a:t> That test provided useful feedback under field conditions that guided changes in the instrument configuration and operation.  Subsequent laboratory tests conducted at NASA Langley Research Center (NASA </a:t>
            </a:r>
            <a:r>
              <a:rPr lang="en-US" sz="2400" dirty="0" err="1" smtClean="0">
                <a:latin typeface="Optima"/>
                <a:cs typeface="Optima"/>
              </a:rPr>
              <a:t>LaRC</a:t>
            </a:r>
            <a:r>
              <a:rPr lang="en-US" sz="2400" dirty="0" smtClean="0">
                <a:latin typeface="Optima"/>
                <a:cs typeface="Optima"/>
              </a:rPr>
              <a:t>) in March 2014 resulted in a significantly improved </a:t>
            </a:r>
            <a:r>
              <a:rPr lang="en-US" sz="2400" dirty="0" smtClean="0">
                <a:latin typeface="Optima"/>
                <a:cs typeface="Optima"/>
              </a:rPr>
              <a:t>measurement capability that was tested with NO</a:t>
            </a:r>
            <a:r>
              <a:rPr lang="en-US" sz="2400" baseline="-25000" dirty="0" smtClean="0">
                <a:latin typeface="Optima"/>
                <a:cs typeface="Optima"/>
              </a:rPr>
              <a:t>2</a:t>
            </a:r>
            <a:r>
              <a:rPr lang="en-US" sz="2400" dirty="0" smtClean="0">
                <a:latin typeface="Optima"/>
                <a:cs typeface="Optima"/>
              </a:rPr>
              <a:t> for calibration purposes and with a variety of aerosols: </a:t>
            </a:r>
            <a:r>
              <a:rPr lang="en-US" sz="2400" dirty="0" err="1" smtClean="0">
                <a:latin typeface="Optima"/>
                <a:cs typeface="Optima"/>
              </a:rPr>
              <a:t>scatterers</a:t>
            </a:r>
            <a:r>
              <a:rPr lang="en-US" sz="2400" dirty="0" smtClean="0">
                <a:latin typeface="Optima"/>
                <a:cs typeface="Optima"/>
              </a:rPr>
              <a:t> such as polystyrene latex spheres and ammonium sulfate; absorbers such as dust (including pigmented minerals), smoke and laboratory smoke analogs (e.g., fullerene soot and </a:t>
            </a:r>
            <a:r>
              <a:rPr lang="en-US" sz="2400" dirty="0" err="1" smtClean="0">
                <a:latin typeface="Optima"/>
                <a:cs typeface="Optima"/>
              </a:rPr>
              <a:t>aquadag</a:t>
            </a:r>
            <a:r>
              <a:rPr lang="en-US" sz="2400" dirty="0" smtClean="0">
                <a:latin typeface="Optima"/>
                <a:cs typeface="Optima"/>
              </a:rPr>
              <a:t>), and a few miscellaneous aerosols as well.  The smoke was generated by burning propane in a </a:t>
            </a:r>
            <a:r>
              <a:rPr lang="en-US" sz="2400" dirty="0" err="1" smtClean="0">
                <a:latin typeface="Optima"/>
                <a:cs typeface="Optima"/>
              </a:rPr>
              <a:t>miniCAST</a:t>
            </a:r>
            <a:r>
              <a:rPr lang="en-US" sz="2400" dirty="0" smtClean="0">
                <a:latin typeface="Optima"/>
                <a:cs typeface="Optima"/>
              </a:rPr>
              <a:t> instrument under conditions which allowed for the generation of black and brown carbon.  Analyses of these data are ongoing, here present the rationale for developing an instrument of this type (introduction), a brief instrument description, preliminary calibration examples, the gallery of laboratory spectra collected, and a brief sketch of future plans and prospects for this instrument</a:t>
            </a:r>
            <a:r>
              <a:rPr lang="en-US" sz="2400" dirty="0" smtClean="0">
                <a:latin typeface="Optima"/>
                <a:cs typeface="Optima"/>
              </a:rPr>
              <a:t>. </a:t>
            </a:r>
            <a:endParaRPr lang="en-US" sz="3600" dirty="0">
              <a:latin typeface="Optima"/>
              <a:cs typeface="Optima"/>
            </a:endParaRPr>
          </a:p>
        </p:txBody>
      </p:sp>
      <p:pic>
        <p:nvPicPr>
          <p:cNvPr id="52" name="Picture 51" descr="PSL_AS_plots.pdf"/>
          <p:cNvPicPr>
            <a:picLocks noChangeAspect="1"/>
          </p:cNvPicPr>
          <p:nvPr/>
        </p:nvPicPr>
        <mc:AlternateContent>
          <mc:Choice xmlns:ma="http://schemas.microsoft.com/office/mac/drawingml/2008/main" Requires="ma">
            <p:blipFill>
              <a:blip r:embed="rId9"/>
              <a:srcRect t="1337" b="28002"/>
              <a:stretch>
                <a:fillRect/>
              </a:stretch>
            </p:blipFill>
          </mc:Choice>
          <mc:Fallback>
            <p:blipFill>
              <a:blip r:embed="rId10"/>
              <a:srcRect t="1337" b="28002"/>
              <a:stretch>
                <a:fillRect/>
              </a:stretch>
            </p:blipFill>
          </mc:Fallback>
        </mc:AlternateContent>
        <p:spPr>
          <a:xfrm>
            <a:off x="33898615" y="6024616"/>
            <a:ext cx="8307598" cy="7596774"/>
          </a:xfrm>
          <a:prstGeom prst="rect">
            <a:avLst/>
          </a:prstGeom>
        </p:spPr>
      </p:pic>
      <p:pic>
        <p:nvPicPr>
          <p:cNvPr id="56" name="Picture 55" descr="Montmorillonite_plots.pdf"/>
          <p:cNvPicPr>
            <a:picLocks noChangeAspect="1"/>
          </p:cNvPicPr>
          <p:nvPr/>
        </p:nvPicPr>
        <mc:AlternateContent>
          <mc:Choice xmlns:ma="http://schemas.microsoft.com/office/mac/drawingml/2008/main" Requires="ma">
            <p:blipFill>
              <a:blip r:embed="rId11"/>
              <a:srcRect t="1274" b="51344"/>
              <a:stretch>
                <a:fillRect/>
              </a:stretch>
            </p:blipFill>
          </mc:Choice>
          <mc:Fallback>
            <p:blipFill>
              <a:blip r:embed="rId12"/>
              <a:srcRect t="1274" b="51344"/>
              <a:stretch>
                <a:fillRect/>
              </a:stretch>
            </p:blipFill>
          </mc:Fallback>
        </mc:AlternateContent>
        <p:spPr>
          <a:xfrm>
            <a:off x="42026615" y="6052166"/>
            <a:ext cx="8273400" cy="5073034"/>
          </a:xfrm>
          <a:prstGeom prst="rect">
            <a:avLst/>
          </a:prstGeom>
        </p:spPr>
      </p:pic>
      <p:pic>
        <p:nvPicPr>
          <p:cNvPr id="74" name="Picture 73" descr="Pigmented_Dust_plots.pdf"/>
          <p:cNvPicPr>
            <a:picLocks noChangeAspect="1"/>
          </p:cNvPicPr>
          <p:nvPr/>
        </p:nvPicPr>
        <mc:AlternateContent>
          <mc:Choice xmlns:ma="http://schemas.microsoft.com/office/mac/drawingml/2008/main" Requires="ma">
            <p:blipFill>
              <a:blip r:embed="rId13"/>
              <a:srcRect b="3318"/>
              <a:stretch>
                <a:fillRect/>
              </a:stretch>
            </p:blipFill>
          </mc:Choice>
          <mc:Fallback>
            <p:blipFill>
              <a:blip r:embed="rId14"/>
              <a:srcRect b="3318"/>
              <a:stretch>
                <a:fillRect/>
              </a:stretch>
            </p:blipFill>
          </mc:Fallback>
        </mc:AlternateContent>
        <p:spPr>
          <a:xfrm>
            <a:off x="42026615" y="10954040"/>
            <a:ext cx="8273400" cy="10351533"/>
          </a:xfrm>
          <a:prstGeom prst="rect">
            <a:avLst/>
          </a:prstGeom>
        </p:spPr>
      </p:pic>
      <p:sp>
        <p:nvSpPr>
          <p:cNvPr id="75" name="TextBox 74"/>
          <p:cNvSpPr txBox="1"/>
          <p:nvPr/>
        </p:nvSpPr>
        <p:spPr>
          <a:xfrm>
            <a:off x="34086798" y="5528946"/>
            <a:ext cx="15345358" cy="523220"/>
          </a:xfrm>
          <a:prstGeom prst="rect">
            <a:avLst/>
          </a:prstGeom>
          <a:noFill/>
        </p:spPr>
        <p:txBody>
          <a:bodyPr wrap="square" rtlCol="0">
            <a:spAutoFit/>
          </a:bodyPr>
          <a:lstStyle/>
          <a:p>
            <a:r>
              <a:rPr lang="en-US" sz="2800" b="1" dirty="0" smtClean="0">
                <a:latin typeface="Optima"/>
                <a:cs typeface="Optima"/>
              </a:rPr>
              <a:t>	           </a:t>
            </a:r>
            <a:r>
              <a:rPr lang="en-US" sz="2800" b="1" dirty="0" err="1" smtClean="0">
                <a:latin typeface="Optima"/>
                <a:cs typeface="Optima"/>
              </a:rPr>
              <a:t>Scatterers</a:t>
            </a:r>
            <a:r>
              <a:rPr lang="en-US" sz="2800" b="1" dirty="0" smtClean="0">
                <a:latin typeface="Optima"/>
                <a:cs typeface="Optima"/>
              </a:rPr>
              <a:t>		                  Dust</a:t>
            </a:r>
            <a:endParaRPr lang="en-US" sz="2800" dirty="0" smtClean="0">
              <a:latin typeface="Optima"/>
              <a:cs typeface="Optima"/>
            </a:endParaRPr>
          </a:p>
        </p:txBody>
      </p:sp>
      <p:pic>
        <p:nvPicPr>
          <p:cNvPr id="76" name="Picture 75" descr="Tur_Cin_Citric_plots.pdf"/>
          <p:cNvPicPr>
            <a:picLocks noChangeAspect="1"/>
          </p:cNvPicPr>
          <p:nvPr/>
        </p:nvPicPr>
        <mc:AlternateContent>
          <mc:Choice xmlns:ma="http://schemas.microsoft.com/office/mac/drawingml/2008/main" Requires="ma">
            <p:blipFill>
              <a:blip r:embed="rId15"/>
              <a:srcRect b="28300"/>
              <a:stretch>
                <a:fillRect/>
              </a:stretch>
            </p:blipFill>
          </mc:Choice>
          <mc:Fallback>
            <p:blipFill>
              <a:blip r:embed="rId16"/>
              <a:srcRect b="28300"/>
              <a:stretch>
                <a:fillRect/>
              </a:stretch>
            </p:blipFill>
          </mc:Fallback>
        </mc:AlternateContent>
        <p:spPr>
          <a:xfrm>
            <a:off x="33934403" y="13990641"/>
            <a:ext cx="8271809" cy="7675237"/>
          </a:xfrm>
          <a:prstGeom prst="rect">
            <a:avLst/>
          </a:prstGeom>
        </p:spPr>
      </p:pic>
      <p:sp>
        <p:nvSpPr>
          <p:cNvPr id="77" name="TextBox 76"/>
          <p:cNvSpPr txBox="1"/>
          <p:nvPr/>
        </p:nvSpPr>
        <p:spPr>
          <a:xfrm>
            <a:off x="34086798" y="13621390"/>
            <a:ext cx="7939817" cy="523220"/>
          </a:xfrm>
          <a:prstGeom prst="rect">
            <a:avLst/>
          </a:prstGeom>
          <a:noFill/>
        </p:spPr>
        <p:txBody>
          <a:bodyPr wrap="square" rtlCol="0">
            <a:spAutoFit/>
          </a:bodyPr>
          <a:lstStyle/>
          <a:p>
            <a:r>
              <a:rPr lang="en-US" sz="2800" b="1" dirty="0" smtClean="0">
                <a:latin typeface="Optima"/>
                <a:cs typeface="Optima"/>
              </a:rPr>
              <a:t>	     Miscellaneous	</a:t>
            </a:r>
            <a:endParaRPr lang="en-US" sz="2800" dirty="0" smtClean="0">
              <a:latin typeface="Optima"/>
              <a:cs typeface="Optima"/>
            </a:endParaRPr>
          </a:p>
        </p:txBody>
      </p:sp>
      <p:sp>
        <p:nvSpPr>
          <p:cNvPr id="78" name="TextBox 77"/>
          <p:cNvSpPr txBox="1"/>
          <p:nvPr/>
        </p:nvSpPr>
        <p:spPr>
          <a:xfrm>
            <a:off x="34086798" y="21754627"/>
            <a:ext cx="15712217" cy="523220"/>
          </a:xfrm>
          <a:prstGeom prst="rect">
            <a:avLst/>
          </a:prstGeom>
          <a:noFill/>
        </p:spPr>
        <p:txBody>
          <a:bodyPr wrap="square" rtlCol="0">
            <a:spAutoFit/>
          </a:bodyPr>
          <a:lstStyle/>
          <a:p>
            <a:r>
              <a:rPr lang="en-US" sz="2800" b="1" dirty="0" smtClean="0">
                <a:latin typeface="Optima"/>
                <a:cs typeface="Optima"/>
              </a:rPr>
              <a:t>	         	         Smoke Analogs &amp; Smoke	</a:t>
            </a:r>
            <a:endParaRPr lang="en-US" sz="2800" dirty="0" smtClean="0">
              <a:latin typeface="Optima"/>
              <a:cs typeface="Optima"/>
            </a:endParaRPr>
          </a:p>
        </p:txBody>
      </p:sp>
      <p:pic>
        <p:nvPicPr>
          <p:cNvPr id="79" name="Picture 78" descr="Fullerene_Aquadag_plots.pdf"/>
          <p:cNvPicPr>
            <a:picLocks/>
          </p:cNvPicPr>
          <p:nvPr/>
        </p:nvPicPr>
        <mc:AlternateContent>
          <mc:Choice xmlns:ma="http://schemas.microsoft.com/office/mac/drawingml/2008/main" Requires="ma">
            <p:blipFill>
              <a:blip r:embed="rId17"/>
              <a:srcRect t="2368" b="73145"/>
              <a:stretch>
                <a:fillRect/>
              </a:stretch>
            </p:blipFill>
          </mc:Choice>
          <mc:Fallback>
            <p:blipFill>
              <a:blip r:embed="rId18"/>
              <a:srcRect t="2368" b="73145"/>
              <a:stretch>
                <a:fillRect/>
              </a:stretch>
            </p:blipFill>
          </mc:Fallback>
        </mc:AlternateContent>
        <p:spPr>
          <a:xfrm>
            <a:off x="33898614" y="22277847"/>
            <a:ext cx="8307597" cy="2816352"/>
          </a:xfrm>
          <a:prstGeom prst="rect">
            <a:avLst/>
          </a:prstGeom>
        </p:spPr>
      </p:pic>
      <p:pic>
        <p:nvPicPr>
          <p:cNvPr id="80" name="Picture 79" descr="Low_High_OC_in_OA.pdf"/>
          <p:cNvPicPr>
            <a:picLocks/>
          </p:cNvPicPr>
          <p:nvPr/>
        </p:nvPicPr>
        <mc:AlternateContent>
          <mc:Choice xmlns:ma="http://schemas.microsoft.com/office/mac/drawingml/2008/main" Requires="ma">
            <p:blipFill>
              <a:blip r:embed="rId19"/>
              <a:srcRect t="1974" b="73534"/>
              <a:stretch>
                <a:fillRect/>
              </a:stretch>
            </p:blipFill>
          </mc:Choice>
          <mc:Fallback>
            <p:blipFill>
              <a:blip r:embed="rId20"/>
              <a:srcRect t="1974" b="73534"/>
              <a:stretch>
                <a:fillRect/>
              </a:stretch>
            </p:blipFill>
          </mc:Fallback>
        </mc:AlternateContent>
        <p:spPr>
          <a:xfrm>
            <a:off x="41988119" y="22277847"/>
            <a:ext cx="8311896" cy="2816352"/>
          </a:xfrm>
          <a:prstGeom prst="rect">
            <a:avLst/>
          </a:prstGeom>
        </p:spPr>
      </p:pic>
      <p:sp>
        <p:nvSpPr>
          <p:cNvPr id="83" name="Rectangle 82"/>
          <p:cNvSpPr/>
          <p:nvPr/>
        </p:nvSpPr>
        <p:spPr>
          <a:xfrm>
            <a:off x="21985563" y="20364725"/>
            <a:ext cx="5303520" cy="3975915"/>
          </a:xfrm>
          <a:prstGeom prst="rect">
            <a:avLst/>
          </a:prstGeom>
          <a:solidFill>
            <a:schemeClr val="bg1"/>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7" name="Rectangle 86"/>
          <p:cNvSpPr/>
          <p:nvPr/>
        </p:nvSpPr>
        <p:spPr>
          <a:xfrm>
            <a:off x="16423467" y="20336719"/>
            <a:ext cx="5303520" cy="3975915"/>
          </a:xfrm>
          <a:prstGeom prst="rect">
            <a:avLst/>
          </a:prstGeom>
          <a:solidFill>
            <a:srgbClr val="FFFFFF"/>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5" name="Rectangle 84"/>
          <p:cNvSpPr/>
          <p:nvPr/>
        </p:nvSpPr>
        <p:spPr>
          <a:xfrm>
            <a:off x="27581692" y="20336719"/>
            <a:ext cx="5455333" cy="3975915"/>
          </a:xfrm>
          <a:prstGeom prst="rect">
            <a:avLst/>
          </a:prstGeom>
          <a:solidFill>
            <a:srgbClr val="FFFFFF"/>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84" name="Picture 83" descr="Michaels_250ppb_plot.pdf"/>
          <p:cNvPicPr>
            <a:picLocks/>
          </p:cNvPicPr>
          <p:nvPr/>
        </p:nvPicPr>
        <mc:AlternateContent>
          <mc:Choice xmlns:ma="http://schemas.microsoft.com/office/mac/drawingml/2008/main" Requires="ma">
            <p:blipFill>
              <a:blip r:embed="rId21"/>
              <a:srcRect l="2961" t="1624" r="11874" b="53109"/>
              <a:stretch>
                <a:fillRect/>
              </a:stretch>
            </p:blipFill>
          </mc:Choice>
          <mc:Fallback>
            <p:blipFill>
              <a:blip r:embed="rId22"/>
              <a:srcRect l="2961" t="1624" r="11874" b="53109"/>
              <a:stretch>
                <a:fillRect/>
              </a:stretch>
            </p:blipFill>
          </mc:Fallback>
        </mc:AlternateContent>
        <p:spPr>
          <a:xfrm>
            <a:off x="27733505" y="20248855"/>
            <a:ext cx="5303520" cy="4023360"/>
          </a:xfrm>
          <a:prstGeom prst="rect">
            <a:avLst/>
          </a:prstGeom>
        </p:spPr>
      </p:pic>
      <p:pic>
        <p:nvPicPr>
          <p:cNvPr id="86" name="Picture 85" descr="5ppm_close-up.pdf"/>
          <p:cNvPicPr>
            <a:picLocks/>
          </p:cNvPicPr>
          <p:nvPr/>
        </p:nvPicPr>
        <mc:AlternateContent>
          <mc:Choice xmlns:ma="http://schemas.microsoft.com/office/mac/drawingml/2008/main" Requires="ma">
            <p:blipFill>
              <a:blip r:embed="rId23"/>
              <a:srcRect l="2807" t="2287" r="10528" b="50822"/>
              <a:stretch>
                <a:fillRect/>
              </a:stretch>
            </p:blipFill>
          </mc:Choice>
          <mc:Fallback>
            <p:blipFill>
              <a:blip r:embed="rId24"/>
              <a:srcRect l="2807" t="2287" r="10528" b="50822"/>
              <a:stretch>
                <a:fillRect/>
              </a:stretch>
            </p:blipFill>
          </mc:Fallback>
        </mc:AlternateContent>
        <p:spPr>
          <a:xfrm>
            <a:off x="21985563" y="20364725"/>
            <a:ext cx="5303520" cy="4023360"/>
          </a:xfrm>
          <a:prstGeom prst="rect">
            <a:avLst/>
          </a:prstGeom>
        </p:spPr>
      </p:pic>
      <p:pic>
        <p:nvPicPr>
          <p:cNvPr id="82" name="Picture 81" descr="5ppm_DOAX_Theory_plot.pdf"/>
          <p:cNvPicPr>
            <a:picLocks noChangeAspect="1"/>
          </p:cNvPicPr>
          <p:nvPr/>
        </p:nvPicPr>
        <mc:AlternateContent>
          <mc:Choice xmlns:ma="http://schemas.microsoft.com/office/mac/drawingml/2008/main" Requires="ma">
            <p:blipFill>
              <a:blip r:embed="rId25"/>
              <a:srcRect l="2895" t="2329" r="16930" b="51699"/>
              <a:stretch>
                <a:fillRect/>
              </a:stretch>
            </p:blipFill>
          </mc:Choice>
          <mc:Fallback>
            <p:blipFill>
              <a:blip r:embed="rId26"/>
              <a:srcRect l="2895" t="2329" r="16930" b="51699"/>
              <a:stretch>
                <a:fillRect/>
              </a:stretch>
            </p:blipFill>
          </mc:Fallback>
        </mc:AlternateContent>
        <p:spPr>
          <a:xfrm>
            <a:off x="16427314" y="20336719"/>
            <a:ext cx="5303520" cy="3935496"/>
          </a:xfrm>
          <a:prstGeom prst="rect">
            <a:avLst/>
          </a:prstGeom>
        </p:spPr>
      </p:pic>
      <p:sp>
        <p:nvSpPr>
          <p:cNvPr id="88" name="TextBox 87"/>
          <p:cNvSpPr txBox="1"/>
          <p:nvPr/>
        </p:nvSpPr>
        <p:spPr>
          <a:xfrm>
            <a:off x="16256000" y="30296747"/>
            <a:ext cx="16916466" cy="830997"/>
          </a:xfrm>
          <a:prstGeom prst="rect">
            <a:avLst/>
          </a:prstGeom>
          <a:noFill/>
        </p:spPr>
        <p:txBody>
          <a:bodyPr wrap="square" rtlCol="0">
            <a:spAutoFit/>
          </a:bodyPr>
          <a:lstStyle/>
          <a:p>
            <a:r>
              <a:rPr lang="en-US" sz="2400" b="1" dirty="0" smtClean="0">
                <a:latin typeface="Optima"/>
                <a:cs typeface="Optima"/>
              </a:rPr>
              <a:t>Figure</a:t>
            </a:r>
            <a:r>
              <a:rPr lang="en-US" sz="2400" b="1" dirty="0" smtClean="0">
                <a:latin typeface="Optima"/>
                <a:cs typeface="Optima"/>
              </a:rPr>
              <a:t> 3.  </a:t>
            </a:r>
            <a:r>
              <a:rPr lang="en-US" sz="2400" dirty="0" smtClean="0">
                <a:latin typeface="Optima"/>
                <a:cs typeface="Optima"/>
              </a:rPr>
              <a:t>Two cases of DOAX measured extinction compared to CAPS extinction and TSI </a:t>
            </a:r>
            <a:r>
              <a:rPr lang="en-US" sz="2400" dirty="0" err="1" smtClean="0">
                <a:latin typeface="Optima"/>
                <a:cs typeface="Optima"/>
              </a:rPr>
              <a:t>nephelometer</a:t>
            </a:r>
            <a:r>
              <a:rPr lang="en-US" sz="2400" dirty="0" smtClean="0">
                <a:latin typeface="Optima"/>
                <a:cs typeface="Optima"/>
              </a:rPr>
              <a:t> scattering. </a:t>
            </a:r>
            <a:r>
              <a:rPr lang="en-US" sz="2400" dirty="0" smtClean="0">
                <a:latin typeface="Optima"/>
                <a:cs typeface="Optima"/>
              </a:rPr>
              <a:t>Calibrations based on NO</a:t>
            </a:r>
            <a:r>
              <a:rPr lang="en-US" sz="2400" baseline="-25000" dirty="0" smtClean="0">
                <a:latin typeface="Optima"/>
                <a:cs typeface="Optima"/>
              </a:rPr>
              <a:t>2</a:t>
            </a:r>
            <a:r>
              <a:rPr lang="en-US" sz="2400" dirty="0" smtClean="0">
                <a:latin typeface="Optima"/>
                <a:cs typeface="Optima"/>
              </a:rPr>
              <a:t> (gray dotted lines, factor of 1.48) and CAPS based calibrations (colored dotted lines, factor of 2).</a:t>
            </a:r>
            <a:endParaRPr lang="en-US" sz="2400" dirty="0">
              <a:latin typeface="Optima"/>
              <a:cs typeface="Optima"/>
            </a:endParaRPr>
          </a:p>
        </p:txBody>
      </p:sp>
      <p:sp>
        <p:nvSpPr>
          <p:cNvPr id="91" name="Rectangle 90"/>
          <p:cNvSpPr/>
          <p:nvPr/>
        </p:nvSpPr>
        <p:spPr>
          <a:xfrm>
            <a:off x="17233491" y="25219082"/>
            <a:ext cx="7160819" cy="4953180"/>
          </a:xfrm>
          <a:prstGeom prst="rect">
            <a:avLst/>
          </a:prstGeom>
          <a:solidFill>
            <a:srgbClr val="FFFFFF"/>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2" name="Rectangle 91"/>
          <p:cNvSpPr/>
          <p:nvPr/>
        </p:nvSpPr>
        <p:spPr>
          <a:xfrm>
            <a:off x="24841200" y="25219082"/>
            <a:ext cx="7272867" cy="5024426"/>
          </a:xfrm>
          <a:prstGeom prst="rect">
            <a:avLst/>
          </a:prstGeom>
          <a:solidFill>
            <a:srgbClr val="FFFFFF"/>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89" name="Picture 88" descr="PSL900_plot.pdf"/>
          <p:cNvPicPr>
            <a:picLocks noChangeAspect="1"/>
          </p:cNvPicPr>
          <p:nvPr/>
        </p:nvPicPr>
        <mc:AlternateContent>
          <mc:Choice xmlns:ma="http://schemas.microsoft.com/office/mac/drawingml/2008/main" Requires="ma">
            <p:blipFill>
              <a:blip r:embed="rId27"/>
              <a:srcRect l="2501" t="3595" r="18355" b="25560"/>
              <a:stretch>
                <a:fillRect/>
              </a:stretch>
            </p:blipFill>
          </mc:Choice>
          <mc:Fallback>
            <p:blipFill>
              <a:blip r:embed="rId28"/>
              <a:srcRect l="2501" t="3595" r="18355" b="25560"/>
              <a:stretch>
                <a:fillRect/>
              </a:stretch>
            </p:blipFill>
          </mc:Fallback>
        </mc:AlternateContent>
        <p:spPr>
          <a:xfrm>
            <a:off x="17233491" y="25219082"/>
            <a:ext cx="7160819" cy="4953180"/>
          </a:xfrm>
          <a:prstGeom prst="rect">
            <a:avLst/>
          </a:prstGeom>
        </p:spPr>
      </p:pic>
      <p:pic>
        <p:nvPicPr>
          <p:cNvPr id="90" name="Picture 89" descr="MontmorillonitePM2_5.pdf"/>
          <p:cNvPicPr>
            <a:picLocks noChangeAspect="1"/>
          </p:cNvPicPr>
          <p:nvPr/>
        </p:nvPicPr>
        <mc:AlternateContent>
          <mc:Choice xmlns:ma="http://schemas.microsoft.com/office/mac/drawingml/2008/main" Requires="ma">
            <p:blipFill>
              <a:blip r:embed="rId29"/>
              <a:srcRect l="2404" t="3330" r="18345" b="25817"/>
              <a:stretch>
                <a:fillRect/>
              </a:stretch>
            </p:blipFill>
          </mc:Choice>
          <mc:Fallback>
            <p:blipFill>
              <a:blip r:embed="rId30"/>
              <a:srcRect l="2404" t="3330" r="18345" b="25817"/>
              <a:stretch>
                <a:fillRect/>
              </a:stretch>
            </p:blipFill>
          </mc:Fallback>
        </mc:AlternateContent>
        <p:spPr>
          <a:xfrm>
            <a:off x="24841200" y="25219082"/>
            <a:ext cx="7272867" cy="5024426"/>
          </a:xfrm>
          <a:prstGeom prst="rect">
            <a:avLst/>
          </a:prstGeo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5128</TotalTime>
  <Words>2189</Words>
  <Application>Microsoft Macintosh PowerPoint</Application>
  <PresentationFormat>Custom</PresentationFormat>
  <Paragraphs>63</Paragraphs>
  <Slides>1</Slides>
  <Notes>0</Notes>
  <HiddenSlides>0</HiddenSlides>
  <MMClips>0</MMClips>
  <ScaleCrop>false</ScaleCrop>
  <HeadingPairs>
    <vt:vector size="6" baseType="variant">
      <vt:variant>
        <vt:lpstr>Design Template</vt:lpstr>
      </vt:variant>
      <vt:variant>
        <vt:i4>1</vt:i4>
      </vt:variant>
      <vt:variant>
        <vt:lpstr>Links</vt:lpstr>
      </vt:variant>
      <vt:variant>
        <vt:i4>5</vt:i4>
      </vt:variant>
      <vt:variant>
        <vt:lpstr>Slide Titles</vt:lpstr>
      </vt:variant>
      <vt:variant>
        <vt:i4>1</vt:i4>
      </vt:variant>
    </vt:vector>
  </HeadingPairs>
  <TitlesOfParts>
    <vt:vector size="7" baseType="lpstr">
      <vt:lpstr>Office Theme</vt:lpstr>
      <vt:lpstr>!_GoBack</vt:lpstr>
      <vt:lpstr>!OLE_LINK2</vt:lpstr>
      <vt:lpstr>!OLE_LINK3</vt:lpstr>
      <vt:lpstr>!OLE_LINK4</vt:lpstr>
      <vt:lpstr>!OLE_LINK5</vt:lpstr>
      <vt:lpstr>A new broadband UV/Vis (300-700 nm) instrument for measuring in situ ambient aerosol extinction   C. Jordan1, B. Anderson2, A. Beyersdorf2, J. Dibb1, M. Greenslade1, R. Martin2, E. Scheuer1, L. Thornhill2, D. Troop1, E. Winstead2, and L. Ziemba2  1Institute for the Study of Earth, Oceans, &amp; Space, University of New Hampshire, Durham, NH; 2NASA Langley Research Center, Hampton, VA</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Shipboard in situ aerosol measurements during CBODAQ, potential shipboard in situ aerosol measurements for GoMex, and developing a framework for interdisciplinary science studies C. Jordan, K. Carpenter, E. Scheuer, &amp; A. Degree Institute for the Study of Earth, Oceans, &amp; Space, University of New Hampshire, Durham, NH</dc:title>
  <dc:creator>Carolyn Jordan</dc:creator>
  <cp:lastModifiedBy>Carolyn Jordan</cp:lastModifiedBy>
  <cp:revision>252</cp:revision>
  <dcterms:created xsi:type="dcterms:W3CDTF">2014-06-16T12:00:19Z</dcterms:created>
  <dcterms:modified xsi:type="dcterms:W3CDTF">2014-06-16T18:57:57Z</dcterms:modified>
</cp:coreProperties>
</file>