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64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ECCE"/>
    <a:srgbClr val="EDEECF"/>
    <a:srgbClr val="E3EEDA"/>
    <a:srgbClr val="042890"/>
    <a:srgbClr val="0734B9"/>
    <a:srgbClr val="0B3ED5"/>
    <a:srgbClr val="0F2ED5"/>
    <a:srgbClr val="CF4C08"/>
    <a:srgbClr val="B62F03"/>
    <a:srgbClr val="71A0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3" autoAdjust="0"/>
    <p:restoredTop sz="94591" autoAdjust="0"/>
  </p:normalViewPr>
  <p:slideViewPr>
    <p:cSldViewPr snapToGrid="0" snapToObjects="1">
      <p:cViewPr>
        <p:scale>
          <a:sx n="25" d="100"/>
          <a:sy n="25" d="100"/>
        </p:scale>
        <p:origin x="-872" y="-80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97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4DBECB-968B-D344-BC55-592445C1A493}" type="datetimeFigureOut">
              <a:rPr lang="en-US" smtClean="0"/>
              <a:t>6/26/14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AD8BDE-791D-7445-9D87-C8D13A15F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146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D8BDE-791D-7445-9D87-C8D13A15FB7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261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950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85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30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930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542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673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981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456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02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097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44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C2347-7E86-124B-8981-5F0B0FC1629E}" type="datetimeFigureOut">
              <a:rPr lang="en-US" smtClean="0"/>
              <a:t>6/26/14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5422D-996E-654A-A73A-8F244249F7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61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openxmlformats.org/officeDocument/2006/relationships/image" Target="../media/image7.png"/><Relationship Id="rId10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42890"/>
            </a:gs>
            <a:gs pos="78000">
              <a:srgbClr val="FFFF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Picture 121" descr="hdrg14_15_1900small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638" y="23482927"/>
            <a:ext cx="2801112" cy="3774948"/>
          </a:xfrm>
          <a:prstGeom prst="rect">
            <a:avLst/>
          </a:prstGeom>
          <a:ln w="12700" cmpd="sng">
            <a:solidFill>
              <a:schemeClr val="tx1"/>
            </a:solidFill>
          </a:ln>
        </p:spPr>
      </p:pic>
      <p:sp>
        <p:nvSpPr>
          <p:cNvPr id="74" name="Rounded Rectangle 73"/>
          <p:cNvSpPr/>
          <p:nvPr/>
        </p:nvSpPr>
        <p:spPr>
          <a:xfrm>
            <a:off x="20703581" y="12249746"/>
            <a:ext cx="3633971" cy="4219612"/>
          </a:xfrm>
          <a:prstGeom prst="round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800" dirty="0"/>
          </a:p>
          <a:p>
            <a:pPr algn="ctr"/>
            <a:r>
              <a:rPr lang="en-US" sz="3200" b="1" dirty="0" smtClean="0"/>
              <a:t>Search Server</a:t>
            </a:r>
            <a:endParaRPr lang="en-US" sz="3200" b="1" dirty="0"/>
          </a:p>
          <a:p>
            <a:pPr algn="ctr"/>
            <a:r>
              <a:rPr lang="en-US" sz="3200" dirty="0" smtClean="0"/>
              <a:t>Index</a:t>
            </a:r>
            <a:endParaRPr lang="en-US" sz="32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03523" y="802068"/>
            <a:ext cx="39752864" cy="5213472"/>
          </a:xfrm>
        </p:spPr>
        <p:txBody>
          <a:bodyPr>
            <a:normAutofit/>
          </a:bodyPr>
          <a:lstStyle/>
          <a:p>
            <a:r>
              <a:rPr lang="en-US" sz="9600" b="1" smtClean="0">
                <a:solidFill>
                  <a:schemeClr val="bg1"/>
                </a:solidFill>
              </a:rPr>
              <a:t>Somewhere There’s </a:t>
            </a:r>
            <a:r>
              <a:rPr lang="en-US" sz="9600" b="1" dirty="0">
                <a:solidFill>
                  <a:schemeClr val="bg1"/>
                </a:solidFill>
              </a:rPr>
              <a:t>a PLACE for </a:t>
            </a:r>
            <a:r>
              <a:rPr lang="en-US" sz="9600" b="1" dirty="0" smtClean="0">
                <a:solidFill>
                  <a:schemeClr val="bg1"/>
                </a:solidFill>
              </a:rPr>
              <a:t>Us</a:t>
            </a:r>
            <a:r>
              <a:rPr lang="en-US" sz="9600" b="1" dirty="0">
                <a:solidFill>
                  <a:schemeClr val="bg1"/>
                </a:solidFill>
              </a:rPr>
              <a:t>:</a:t>
            </a:r>
            <a:r>
              <a:rPr lang="en-US" sz="9600" b="1" dirty="0" smtClean="0">
                <a:solidFill>
                  <a:schemeClr val="bg1"/>
                </a:solidFill>
              </a:rPr>
              <a:t> </a:t>
            </a:r>
            <a:br>
              <a:rPr lang="en-US" sz="9600" b="1" dirty="0" smtClean="0">
                <a:solidFill>
                  <a:schemeClr val="bg1"/>
                </a:solidFill>
              </a:rPr>
            </a:br>
            <a:r>
              <a:rPr lang="en-US" sz="9600" b="1" dirty="0" smtClean="0">
                <a:solidFill>
                  <a:schemeClr val="bg1"/>
                </a:solidFill>
              </a:rPr>
              <a:t>Linking </a:t>
            </a:r>
            <a:r>
              <a:rPr lang="en-US" sz="9600" b="1" dirty="0">
                <a:solidFill>
                  <a:schemeClr val="bg1"/>
                </a:solidFill>
              </a:rPr>
              <a:t>Fedora Digital Collections and Open </a:t>
            </a:r>
            <a:r>
              <a:rPr lang="en-US" sz="9600" b="1" dirty="0" err="1">
                <a:solidFill>
                  <a:schemeClr val="bg1"/>
                </a:solidFill>
              </a:rPr>
              <a:t>Geoportal</a:t>
            </a:r>
            <a:r>
              <a:rPr lang="en-US" sz="7200" dirty="0" smtClean="0">
                <a:solidFill>
                  <a:schemeClr val="bg1"/>
                </a:solidFill>
                <a:latin typeface="Helvetica"/>
                <a:cs typeface="Helvetica"/>
              </a:rPr>
              <a:t/>
            </a:r>
            <a:br>
              <a:rPr lang="en-US" sz="7200" dirty="0" smtClean="0">
                <a:solidFill>
                  <a:schemeClr val="bg1"/>
                </a:solidFill>
                <a:latin typeface="Helvetica"/>
                <a:cs typeface="Helvetica"/>
              </a:rPr>
            </a:br>
            <a:r>
              <a:rPr lang="en-US" sz="6000" dirty="0" smtClean="0">
                <a:solidFill>
                  <a:schemeClr val="bg1"/>
                </a:solidFill>
                <a:latin typeface="Helvetica"/>
                <a:cs typeface="Helvetica"/>
              </a:rPr>
              <a:t/>
            </a:r>
            <a:br>
              <a:rPr lang="en-US" sz="6000" dirty="0" smtClean="0">
                <a:solidFill>
                  <a:schemeClr val="bg1"/>
                </a:solidFill>
                <a:latin typeface="Helvetica"/>
                <a:cs typeface="Helvetica"/>
              </a:rPr>
            </a:br>
            <a:r>
              <a:rPr lang="en-US" sz="6000" dirty="0" smtClean="0">
                <a:solidFill>
                  <a:schemeClr val="bg1"/>
                </a:solidFill>
                <a:latin typeface="Helvetica"/>
                <a:cs typeface="Helvetica"/>
              </a:rPr>
              <a:t>Eleta Exline, Thelma Thompson, and Michael </a:t>
            </a:r>
            <a:r>
              <a:rPr lang="en-US" sz="6000" dirty="0" err="1" smtClean="0">
                <a:solidFill>
                  <a:schemeClr val="bg1"/>
                </a:solidFill>
                <a:latin typeface="Helvetica"/>
                <a:cs typeface="Helvetica"/>
              </a:rPr>
              <a:t>Routhier</a:t>
            </a:r>
            <a:r>
              <a:rPr lang="en-US" sz="6000" dirty="0" smtClean="0">
                <a:solidFill>
                  <a:schemeClr val="bg1"/>
                </a:solidFill>
                <a:latin typeface="Helvetica"/>
                <a:cs typeface="Helvetica"/>
              </a:rPr>
              <a:t>, University of New Hampshire</a:t>
            </a:r>
            <a:endParaRPr lang="en-US" sz="6000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2103523" y="7371239"/>
            <a:ext cx="11425392" cy="60231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n-US" sz="3200" b="1" dirty="0" smtClean="0">
                <a:solidFill>
                  <a:srgbClr val="000000"/>
                </a:solidFill>
                <a:latin typeface="Garamond"/>
                <a:cs typeface="Garamond"/>
              </a:rPr>
              <a:t>Introduction</a:t>
            </a:r>
          </a:p>
          <a:p>
            <a:pPr algn="l">
              <a:spcAft>
                <a:spcPts val="600"/>
              </a:spcAft>
            </a:pP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PLACE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, the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P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osition-based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L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ocation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rchive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oordinate </a:t>
            </a:r>
            <a:r>
              <a:rPr 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E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xplorer, will 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be a 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geospatial search 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interface 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using embedded 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geospatial coordinates to enable easier discovery of information that can be difficult to locate through 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text-based 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searching.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Through PLACE, via a click or delineation of a search polygon on a web map, users will zoom to a region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and locate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all UNH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Digital Library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collections whose geographic extents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intersect. 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The project will integrate Fedora Commons and Open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Geoportal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ramond"/>
                <a:cs typeface="Garamond"/>
              </a:rPr>
              <a:t> (OGP) open source software to enhance geospatial-ready collections.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Garamond"/>
              <a:cs typeface="Garamond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03523" y="13636355"/>
            <a:ext cx="11425392" cy="650024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rgbClr val="000000"/>
                </a:solidFill>
                <a:latin typeface="Garamond"/>
                <a:cs typeface="Garamond"/>
              </a:rPr>
              <a:t>Collections</a:t>
            </a:r>
          </a:p>
          <a:p>
            <a:pPr algn="l"/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The </a:t>
            </a:r>
            <a:r>
              <a:rPr lang="en-US" sz="3200" dirty="0">
                <a:solidFill>
                  <a:schemeClr val="tx1"/>
                </a:solidFill>
                <a:latin typeface="Garamond"/>
                <a:cs typeface="Garamond"/>
              </a:rPr>
              <a:t>collections </a:t>
            </a:r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chosen for initial implementation represent </a:t>
            </a:r>
            <a:r>
              <a:rPr lang="en-US" sz="3200" dirty="0">
                <a:solidFill>
                  <a:schemeClr val="tx1"/>
                </a:solidFill>
                <a:latin typeface="Garamond"/>
                <a:cs typeface="Garamond"/>
              </a:rPr>
              <a:t>a variety of </a:t>
            </a:r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New Hampshire materials our of interest </a:t>
            </a:r>
            <a:r>
              <a:rPr lang="en-US" sz="3200" dirty="0">
                <a:solidFill>
                  <a:schemeClr val="tx1"/>
                </a:solidFill>
                <a:latin typeface="Garamond"/>
                <a:cs typeface="Garamond"/>
              </a:rPr>
              <a:t>to </a:t>
            </a:r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our users:</a:t>
            </a:r>
            <a:endParaRPr lang="en-US" sz="3200" dirty="0">
              <a:solidFill>
                <a:schemeClr val="tx1"/>
              </a:solidFill>
              <a:latin typeface="Garamond"/>
              <a:cs typeface="Garamond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2800" b="1" dirty="0" smtClean="0">
                <a:solidFill>
                  <a:schemeClr val="tx1"/>
                </a:solidFill>
                <a:latin typeface="Garamond"/>
                <a:cs typeface="Garamond"/>
              </a:rPr>
              <a:t>Topographic </a:t>
            </a:r>
            <a:r>
              <a:rPr lang="en-US" sz="2800" b="1" dirty="0">
                <a:solidFill>
                  <a:schemeClr val="tx1"/>
                </a:solidFill>
                <a:latin typeface="Garamond"/>
                <a:cs typeface="Garamond"/>
              </a:rPr>
              <a:t>maps </a:t>
            </a:r>
            <a:r>
              <a:rPr lang="en-US" sz="2800" dirty="0">
                <a:solidFill>
                  <a:schemeClr val="tx1"/>
                </a:solidFill>
                <a:latin typeface="Garamond"/>
                <a:cs typeface="Garamond"/>
              </a:rPr>
              <a:t>USGS 15’ maps for </a:t>
            </a:r>
            <a:r>
              <a:rPr lang="en-US" sz="2800" dirty="0" smtClean="0">
                <a:solidFill>
                  <a:schemeClr val="tx1"/>
                </a:solidFill>
                <a:latin typeface="Garamond"/>
                <a:cs typeface="Garamond"/>
              </a:rPr>
              <a:t>NH, c. </a:t>
            </a:r>
            <a:r>
              <a:rPr lang="en-US" sz="2800" dirty="0">
                <a:solidFill>
                  <a:schemeClr val="tx1"/>
                </a:solidFill>
                <a:latin typeface="Garamond"/>
                <a:cs typeface="Garamond"/>
              </a:rPr>
              <a:t>1880-</a:t>
            </a:r>
            <a:r>
              <a:rPr lang="en-US" sz="2800" dirty="0" smtClean="0">
                <a:solidFill>
                  <a:schemeClr val="tx1"/>
                </a:solidFill>
                <a:latin typeface="Garamond"/>
                <a:cs typeface="Garamond"/>
              </a:rPr>
              <a:t>1950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sz="2800" b="1" dirty="0" smtClean="0">
                <a:solidFill>
                  <a:schemeClr val="tx1"/>
                </a:solidFill>
                <a:latin typeface="Garamond"/>
                <a:cs typeface="Garamond"/>
              </a:rPr>
              <a:t>Air </a:t>
            </a:r>
            <a:r>
              <a:rPr lang="en-US" sz="2800" b="1" dirty="0">
                <a:solidFill>
                  <a:schemeClr val="tx1"/>
                </a:solidFill>
                <a:latin typeface="Garamond"/>
                <a:cs typeface="Garamond"/>
              </a:rPr>
              <a:t>photos </a:t>
            </a:r>
            <a:r>
              <a:rPr lang="en-US" sz="2800" dirty="0">
                <a:solidFill>
                  <a:schemeClr val="tx1"/>
                </a:solidFill>
                <a:latin typeface="Garamond"/>
                <a:cs typeface="Garamond"/>
              </a:rPr>
              <a:t>Brown Co. photos of northern </a:t>
            </a:r>
            <a:r>
              <a:rPr lang="en-US" sz="2800" dirty="0" smtClean="0">
                <a:solidFill>
                  <a:schemeClr val="tx1"/>
                </a:solidFill>
                <a:latin typeface="Garamond"/>
                <a:cs typeface="Garamond"/>
              </a:rPr>
              <a:t>NH, c. </a:t>
            </a:r>
            <a:r>
              <a:rPr lang="en-US" sz="2800" dirty="0">
                <a:solidFill>
                  <a:schemeClr val="tx1"/>
                </a:solidFill>
                <a:latin typeface="Garamond"/>
                <a:cs typeface="Garamond"/>
              </a:rPr>
              <a:t>1942-1943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sz="2800" b="1" dirty="0" smtClean="0">
                <a:solidFill>
                  <a:schemeClr val="tx1"/>
                </a:solidFill>
                <a:latin typeface="Garamond"/>
                <a:cs typeface="Garamond"/>
              </a:rPr>
              <a:t>Field </a:t>
            </a:r>
            <a:r>
              <a:rPr lang="en-US" sz="2800" b="1" dirty="0">
                <a:solidFill>
                  <a:schemeClr val="tx1"/>
                </a:solidFill>
                <a:latin typeface="Garamond"/>
                <a:cs typeface="Garamond"/>
              </a:rPr>
              <a:t>trip guidebooks </a:t>
            </a:r>
            <a:r>
              <a:rPr lang="en-US" sz="2800" dirty="0">
                <a:solidFill>
                  <a:schemeClr val="tx1"/>
                </a:solidFill>
                <a:latin typeface="Garamond"/>
                <a:cs typeface="Garamond"/>
              </a:rPr>
              <a:t>from New England Intercollegiate Geological Conference (NEIGC</a:t>
            </a:r>
            <a:r>
              <a:rPr lang="en-US" sz="2800" dirty="0" smtClean="0">
                <a:solidFill>
                  <a:schemeClr val="tx1"/>
                </a:solidFill>
                <a:latin typeface="Garamond"/>
                <a:cs typeface="Garamond"/>
              </a:rPr>
              <a:t>), c. 1920-1989</a:t>
            </a:r>
            <a:endParaRPr lang="en-US" sz="2800" dirty="0">
              <a:solidFill>
                <a:schemeClr val="tx1"/>
              </a:solidFill>
              <a:latin typeface="Garamond"/>
              <a:cs typeface="Garamond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2800" b="1" dirty="0" smtClean="0">
                <a:solidFill>
                  <a:schemeClr val="tx1"/>
                </a:solidFill>
                <a:latin typeface="Garamond"/>
                <a:cs typeface="Garamond"/>
              </a:rPr>
              <a:t>Geologic </a:t>
            </a:r>
            <a:r>
              <a:rPr lang="en-US" sz="2800" b="1" dirty="0">
                <a:solidFill>
                  <a:schemeClr val="tx1"/>
                </a:solidFill>
                <a:latin typeface="Garamond"/>
                <a:cs typeface="Garamond"/>
              </a:rPr>
              <a:t>maps </a:t>
            </a:r>
            <a:r>
              <a:rPr lang="en-US" sz="2800" dirty="0">
                <a:solidFill>
                  <a:schemeClr val="tx1"/>
                </a:solidFill>
                <a:latin typeface="Garamond"/>
                <a:cs typeface="Garamond"/>
              </a:rPr>
              <a:t>from Hitchcock, </a:t>
            </a:r>
            <a:r>
              <a:rPr lang="en-US" sz="2800" i="1" dirty="0">
                <a:solidFill>
                  <a:schemeClr val="tx1"/>
                </a:solidFill>
                <a:latin typeface="Garamond"/>
                <a:cs typeface="Garamond"/>
              </a:rPr>
              <a:t>Atlas accompanying the Geology of New Hampshire, </a:t>
            </a:r>
            <a:r>
              <a:rPr lang="en-US" sz="2800" dirty="0" smtClean="0">
                <a:solidFill>
                  <a:schemeClr val="tx1"/>
                </a:solidFill>
                <a:latin typeface="Garamond"/>
                <a:cs typeface="Garamond"/>
              </a:rPr>
              <a:t>1878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sz="2800" b="1" dirty="0" smtClean="0">
                <a:solidFill>
                  <a:schemeClr val="tx1"/>
                </a:solidFill>
                <a:latin typeface="Garamond"/>
                <a:cs typeface="Garamond"/>
              </a:rPr>
              <a:t>Maps </a:t>
            </a:r>
            <a:r>
              <a:rPr lang="en-US" sz="2800" b="1" dirty="0">
                <a:solidFill>
                  <a:schemeClr val="tx1"/>
                </a:solidFill>
                <a:latin typeface="Garamond"/>
                <a:cs typeface="Garamond"/>
              </a:rPr>
              <a:t>of counties and towns </a:t>
            </a:r>
            <a:r>
              <a:rPr lang="en-US" sz="2800" dirty="0">
                <a:solidFill>
                  <a:schemeClr val="tx1"/>
                </a:solidFill>
                <a:latin typeface="Garamond"/>
                <a:cs typeface="Garamond"/>
              </a:rPr>
              <a:t>from </a:t>
            </a:r>
            <a:r>
              <a:rPr lang="en-US" sz="2800" dirty="0" err="1">
                <a:solidFill>
                  <a:schemeClr val="tx1"/>
                </a:solidFill>
                <a:latin typeface="Garamond"/>
                <a:cs typeface="Garamond"/>
              </a:rPr>
              <a:t>Hurd</a:t>
            </a:r>
            <a:r>
              <a:rPr lang="en-US" sz="2800" dirty="0">
                <a:solidFill>
                  <a:schemeClr val="tx1"/>
                </a:solidFill>
                <a:latin typeface="Garamond"/>
                <a:cs typeface="Garamond"/>
              </a:rPr>
              <a:t>, </a:t>
            </a:r>
            <a:r>
              <a:rPr lang="en-US" sz="2800" i="1" dirty="0">
                <a:solidFill>
                  <a:schemeClr val="tx1"/>
                </a:solidFill>
                <a:latin typeface="Garamond"/>
                <a:cs typeface="Garamond"/>
              </a:rPr>
              <a:t>Town and city atlas of New Hampshire</a:t>
            </a:r>
            <a:r>
              <a:rPr lang="en-US" sz="2800" dirty="0">
                <a:solidFill>
                  <a:schemeClr val="tx1"/>
                </a:solidFill>
                <a:latin typeface="Garamond"/>
                <a:cs typeface="Garamond"/>
              </a:rPr>
              <a:t>, </a:t>
            </a:r>
            <a:r>
              <a:rPr lang="en-US" sz="2800" dirty="0" smtClean="0">
                <a:solidFill>
                  <a:schemeClr val="tx1"/>
                </a:solidFill>
                <a:latin typeface="Garamond"/>
                <a:cs typeface="Garamond"/>
              </a:rPr>
              <a:t>1892</a:t>
            </a:r>
            <a:endParaRPr lang="en-US" sz="2800" dirty="0">
              <a:solidFill>
                <a:schemeClr val="tx1"/>
              </a:solidFill>
              <a:latin typeface="Garamond"/>
              <a:cs typeface="Garamond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30627792" y="7402252"/>
            <a:ext cx="11358443" cy="49613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57200" tIns="457200" rIns="438912" bIns="4572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rgbClr val="000000"/>
                </a:solidFill>
                <a:latin typeface="Garamond"/>
                <a:cs typeface="Garamond"/>
              </a:rPr>
              <a:t>Universal </a:t>
            </a:r>
            <a:r>
              <a:rPr lang="en-US" sz="3200" b="1" dirty="0">
                <a:solidFill>
                  <a:srgbClr val="000000"/>
                </a:solidFill>
                <a:latin typeface="Garamond"/>
                <a:cs typeface="Garamond"/>
              </a:rPr>
              <a:t>Gazetteer </a:t>
            </a:r>
            <a:r>
              <a:rPr lang="en-US" sz="3200" b="1" dirty="0" smtClean="0">
                <a:solidFill>
                  <a:srgbClr val="000000"/>
                </a:solidFill>
                <a:latin typeface="Garamond"/>
                <a:cs typeface="Garamond"/>
              </a:rPr>
              <a:t>Search</a:t>
            </a:r>
          </a:p>
          <a:p>
            <a:pPr algn="l"/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Currently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OGP users can search metadata via a geospatial zoom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extent search. The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gazetteer tool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will extend and refine OGP search functionality by allowing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users to search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the border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extent of a polygon, such as a county polygon, for all collections that intersect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it.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The construction of this tool incorporates creation of a common library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of polygons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for states, counties, and municipalities/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towns to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use via a pull down list. </a:t>
            </a: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30627792" y="12559977"/>
            <a:ext cx="11358443" cy="49613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57200" tIns="457200" rIns="438912" bIns="4572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>
                <a:solidFill>
                  <a:srgbClr val="000000"/>
                </a:solidFill>
                <a:latin typeface="Garamond"/>
                <a:cs typeface="Garamond"/>
              </a:rPr>
              <a:t>Time Series Collection </a:t>
            </a:r>
            <a:r>
              <a:rPr lang="en-US" sz="3200" b="1" dirty="0" smtClean="0">
                <a:solidFill>
                  <a:srgbClr val="000000"/>
                </a:solidFill>
                <a:latin typeface="Garamond"/>
                <a:cs typeface="Garamond"/>
              </a:rPr>
              <a:t>Capabilities</a:t>
            </a:r>
            <a:endParaRPr lang="en-US" sz="3200" b="1" dirty="0">
              <a:solidFill>
                <a:srgbClr val="000000"/>
              </a:solidFill>
              <a:latin typeface="Garamond"/>
              <a:cs typeface="Garamond"/>
            </a:endParaRPr>
          </a:p>
          <a:p>
            <a:pPr algn="l"/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Time series information is very important to assess changes at a location over time.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For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instance, the USGS topographic quadrangle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maps may range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four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or more dates for the same location, with each map showing different stages of development. A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time series cross reference table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will establish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time series linkages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between datasets. A </a:t>
            </a:r>
            <a:r>
              <a:rPr lang="en-US" sz="3200" dirty="0">
                <a:solidFill>
                  <a:srgbClr val="000000"/>
                </a:solidFill>
                <a:latin typeface="Garamond"/>
                <a:cs typeface="Garamond"/>
              </a:rPr>
              <a:t>time slider tool will be </a:t>
            </a:r>
            <a:r>
              <a:rPr lang="en-US" sz="3200" dirty="0" smtClean="0">
                <a:solidFill>
                  <a:srgbClr val="000000"/>
                </a:solidFill>
                <a:latin typeface="Garamond"/>
                <a:cs typeface="Garamond"/>
              </a:rPr>
              <a:t>integrated into the OGP interface to facilitate time series access. </a:t>
            </a:r>
            <a:endParaRPr lang="en-US" sz="3200" dirty="0">
              <a:solidFill>
                <a:srgbClr val="000000"/>
              </a:solidFill>
              <a:latin typeface="Garamond"/>
              <a:cs typeface="Garamond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0627792" y="22506094"/>
            <a:ext cx="11358443" cy="49613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57200" tIns="457200" rIns="438912" bIns="457200" rtlCol="0">
            <a:spAutoFit/>
          </a:bodyPr>
          <a:lstStyle>
            <a:defPPr>
              <a:defRPr lang="en-US"/>
            </a:defPPr>
            <a:lvl1pPr marL="457200" indent="-457200">
              <a:spcBef>
                <a:spcPct val="20000"/>
              </a:spcBef>
              <a:buClr>
                <a:schemeClr val="accent6">
                  <a:lumMod val="50000"/>
                </a:schemeClr>
              </a:buClr>
              <a:buSzPct val="125000"/>
              <a:buFont typeface="Lucida Grande"/>
              <a:buChar char="✗"/>
              <a:defRPr sz="3200">
                <a:solidFill>
                  <a:srgbClr val="000000"/>
                </a:solidFill>
                <a:latin typeface="Garamond"/>
              </a:defRPr>
            </a:lvl1pPr>
            <a:lvl2pPr indent="0" algn="ctr">
              <a:spcBef>
                <a:spcPct val="20000"/>
              </a:spcBef>
              <a:buFont typeface="Arial"/>
              <a:buNone/>
              <a:defRPr sz="134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/>
              <a:buNone/>
              <a:defRPr sz="115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indent="0">
              <a:buNone/>
            </a:pPr>
            <a:r>
              <a:rPr lang="en-US" b="1" dirty="0" smtClean="0"/>
              <a:t>Toolkit</a:t>
            </a:r>
          </a:p>
          <a:p>
            <a:pPr marL="0" indent="0">
              <a:buNone/>
            </a:pPr>
            <a:r>
              <a:rPr lang="en-US" dirty="0" smtClean="0"/>
              <a:t>Throughout </a:t>
            </a:r>
            <a:r>
              <a:rPr lang="en-US" dirty="0"/>
              <a:t>this project we will document our planning processes, assessment methods, any best </a:t>
            </a:r>
            <a:r>
              <a:rPr lang="en-US" dirty="0" smtClean="0"/>
              <a:t>practices developed</a:t>
            </a:r>
            <a:r>
              <a:rPr lang="en-US" dirty="0"/>
              <a:t>, technical and staffing requirements, and recommended resources in order to provide </a:t>
            </a:r>
            <a:r>
              <a:rPr lang="en-US" dirty="0" smtClean="0"/>
              <a:t>a roadmap </a:t>
            </a:r>
            <a:r>
              <a:rPr lang="en-US" dirty="0"/>
              <a:t>for other institutions to make geospatial-ready collections accessible, regardless of </a:t>
            </a:r>
            <a:r>
              <a:rPr lang="en-US" dirty="0" smtClean="0"/>
              <a:t>platform. This </a:t>
            </a:r>
            <a:r>
              <a:rPr lang="en-US" dirty="0"/>
              <a:t>information will be published </a:t>
            </a:r>
            <a:r>
              <a:rPr lang="en-US" dirty="0" smtClean="0"/>
              <a:t>in </a:t>
            </a:r>
            <a:r>
              <a:rPr lang="en-US" dirty="0"/>
              <a:t>the form of </a:t>
            </a:r>
            <a:r>
              <a:rPr lang="en-US" dirty="0" smtClean="0"/>
              <a:t>an online </a:t>
            </a:r>
            <a:r>
              <a:rPr lang="en-US" dirty="0"/>
              <a:t>toolkit, and presented </a:t>
            </a:r>
            <a:r>
              <a:rPr lang="en-US" dirty="0" smtClean="0"/>
              <a:t>via workshops </a:t>
            </a:r>
            <a:r>
              <a:rPr lang="en-US" dirty="0"/>
              <a:t>held in the third year of the project. 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0627792" y="17717702"/>
            <a:ext cx="11358443" cy="45920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57200" tIns="457200" rIns="438912" bIns="457200" rtlCol="0">
            <a:spAutoFit/>
          </a:bodyPr>
          <a:lstStyle>
            <a:defPPr>
              <a:defRPr lang="en-US"/>
            </a:defPPr>
            <a:lvl1pPr marL="914400" indent="-914400">
              <a:spcBef>
                <a:spcPct val="20000"/>
              </a:spcBef>
              <a:buSzPct val="150000"/>
              <a:buFont typeface="Wingdings" charset="2"/>
              <a:buChar char=""/>
              <a:defRPr sz="3200">
                <a:solidFill>
                  <a:srgbClr val="000000"/>
                </a:solidFill>
                <a:latin typeface="Garamond"/>
              </a:defRPr>
            </a:lvl1pPr>
            <a:lvl2pPr indent="0" algn="ctr">
              <a:spcBef>
                <a:spcPct val="20000"/>
              </a:spcBef>
              <a:buFont typeface="Arial"/>
              <a:buNone/>
              <a:defRPr sz="134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/>
              <a:buNone/>
              <a:defRPr sz="115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/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indent="0">
              <a:buNone/>
            </a:pPr>
            <a:r>
              <a:rPr lang="en-US" b="1" dirty="0" smtClean="0"/>
              <a:t>Usability Improvements</a:t>
            </a:r>
          </a:p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UNH Library </a:t>
            </a:r>
            <a:r>
              <a:rPr lang="en-US" dirty="0" smtClean="0"/>
              <a:t>conducts regular usability </a:t>
            </a:r>
            <a:r>
              <a:rPr lang="en-US" dirty="0"/>
              <a:t>testing of </a:t>
            </a:r>
            <a:r>
              <a:rPr lang="en-US" dirty="0" smtClean="0"/>
              <a:t>its web </a:t>
            </a:r>
            <a:r>
              <a:rPr lang="en-US" dirty="0"/>
              <a:t>sites and </a:t>
            </a:r>
            <a:r>
              <a:rPr lang="en-US" dirty="0" smtClean="0"/>
              <a:t>applications. The PLACE interface </a:t>
            </a:r>
            <a:r>
              <a:rPr lang="en-US" dirty="0"/>
              <a:t>will </a:t>
            </a:r>
            <a:r>
              <a:rPr lang="en-US" dirty="0" smtClean="0"/>
              <a:t>be tested at various stages of the project with expert </a:t>
            </a:r>
            <a:r>
              <a:rPr lang="en-US" dirty="0"/>
              <a:t>and novice </a:t>
            </a:r>
            <a:r>
              <a:rPr lang="en-US" dirty="0" smtClean="0"/>
              <a:t>users in mind. </a:t>
            </a:r>
            <a:r>
              <a:rPr lang="en-US" dirty="0"/>
              <a:t>Tasks will be </a:t>
            </a:r>
            <a:r>
              <a:rPr lang="en-US" dirty="0" smtClean="0"/>
              <a:t>chosen based </a:t>
            </a:r>
            <a:r>
              <a:rPr lang="en-US" dirty="0"/>
              <a:t>on our personas and </a:t>
            </a:r>
            <a:r>
              <a:rPr lang="en-US" dirty="0" smtClean="0"/>
              <a:t>interactions </a:t>
            </a:r>
            <a:r>
              <a:rPr lang="en-US" dirty="0"/>
              <a:t>with users. </a:t>
            </a:r>
            <a:r>
              <a:rPr lang="en-US" dirty="0" smtClean="0"/>
              <a:t>The first test of the project was conducted in May 2014 using the Tufts University implementation of OGP.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93022" y="29318973"/>
            <a:ext cx="9651821" cy="252225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8400" y="28038666"/>
            <a:ext cx="9296400" cy="4229100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1190074" y="29875427"/>
            <a:ext cx="156831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This </a:t>
            </a:r>
            <a:r>
              <a:rPr lang="en-US" sz="3200" dirty="0"/>
              <a:t>project was made possible in part by the </a:t>
            </a:r>
            <a:r>
              <a:rPr lang="en-US" sz="3200" dirty="0" smtClean="0"/>
              <a:t>Institute of Museum </a:t>
            </a:r>
            <a:r>
              <a:rPr lang="en-US" sz="3200" dirty="0"/>
              <a:t>and Library </a:t>
            </a:r>
            <a:r>
              <a:rPr lang="en-US" sz="3200" dirty="0" smtClean="0"/>
              <a:t>Services, </a:t>
            </a:r>
            <a:r>
              <a:rPr lang="en-US" sz="3200" dirty="0"/>
              <a:t>National Leadership Grants for Libraries Program (Grant Award Number: LG-05-13-0350-13</a:t>
            </a:r>
            <a:r>
              <a:rPr lang="en-US" sz="3200" dirty="0" smtClean="0"/>
              <a:t>)</a:t>
            </a:r>
            <a:r>
              <a:rPr lang="en-US" sz="4000" dirty="0" smtClean="0"/>
              <a:t>.   </a:t>
            </a:r>
            <a:endParaRPr lang="en-US" sz="4000" dirty="0"/>
          </a:p>
        </p:txBody>
      </p:sp>
      <p:sp>
        <p:nvSpPr>
          <p:cNvPr id="37" name="Rectangle 36"/>
          <p:cNvSpPr/>
          <p:nvPr/>
        </p:nvSpPr>
        <p:spPr>
          <a:xfrm>
            <a:off x="20277247" y="7625239"/>
            <a:ext cx="4571687" cy="3916412"/>
          </a:xfrm>
          <a:prstGeom prst="rect">
            <a:avLst/>
          </a:prstGeom>
          <a:solidFill>
            <a:srgbClr val="ECECCE"/>
          </a:solidFill>
          <a:ln>
            <a:solidFill>
              <a:srgbClr val="7F7F7F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800" dirty="0"/>
          </a:p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Search Interface</a:t>
            </a:r>
          </a:p>
          <a:p>
            <a:pPr algn="ctr"/>
            <a:r>
              <a:rPr lang="en-US" sz="3200" dirty="0" smtClean="0">
                <a:solidFill>
                  <a:schemeClr val="tx1"/>
                </a:solidFill>
              </a:rPr>
              <a:t>Polygon searching</a:t>
            </a:r>
          </a:p>
          <a:p>
            <a:pPr algn="ctr"/>
            <a:r>
              <a:rPr lang="en-US" sz="3200" dirty="0" smtClean="0">
                <a:solidFill>
                  <a:schemeClr val="tx1"/>
                </a:solidFill>
              </a:rPr>
              <a:t>Zoom and pan</a:t>
            </a:r>
          </a:p>
          <a:p>
            <a:pPr algn="ctr"/>
            <a:r>
              <a:rPr lang="en-US" sz="3200" dirty="0" smtClean="0">
                <a:solidFill>
                  <a:schemeClr val="tx1"/>
                </a:solidFill>
              </a:rPr>
              <a:t>Time slider</a:t>
            </a:r>
          </a:p>
          <a:p>
            <a:pPr algn="ctr"/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0333210" y="17148052"/>
            <a:ext cx="4374712" cy="409855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 smtClean="0"/>
          </a:p>
          <a:p>
            <a:pPr algn="ctr"/>
            <a:endParaRPr lang="en-US" sz="4000" dirty="0"/>
          </a:p>
          <a:p>
            <a:pPr algn="ctr"/>
            <a:r>
              <a:rPr lang="en-US" sz="3200" b="1" dirty="0" smtClean="0"/>
              <a:t>Repository</a:t>
            </a:r>
          </a:p>
          <a:p>
            <a:pPr algn="ctr"/>
            <a:r>
              <a:rPr lang="en-US" sz="3200" dirty="0" smtClean="0"/>
              <a:t>Images</a:t>
            </a:r>
          </a:p>
          <a:p>
            <a:pPr algn="ctr"/>
            <a:r>
              <a:rPr lang="en-US" sz="3200" dirty="0" smtClean="0"/>
              <a:t>Metadata</a:t>
            </a:r>
          </a:p>
          <a:p>
            <a:pPr algn="ctr"/>
            <a:r>
              <a:rPr lang="en-US" sz="3200" dirty="0" smtClean="0"/>
              <a:t>Relationships</a:t>
            </a:r>
            <a:endParaRPr lang="en-US" sz="3200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91766" y="17533809"/>
            <a:ext cx="3657600" cy="12700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42388" y="12534397"/>
            <a:ext cx="3156357" cy="17399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497378" y="8085733"/>
            <a:ext cx="4046377" cy="741321"/>
          </a:xfrm>
          <a:prstGeom prst="rect">
            <a:avLst/>
          </a:prstGeom>
        </p:spPr>
      </p:pic>
      <p:sp>
        <p:nvSpPr>
          <p:cNvPr id="67" name="Curved Left Arrow 66"/>
          <p:cNvSpPr/>
          <p:nvPr/>
        </p:nvSpPr>
        <p:spPr>
          <a:xfrm flipH="1" flipV="1">
            <a:off x="15976600" y="8085732"/>
            <a:ext cx="3823878" cy="10811865"/>
          </a:xfrm>
          <a:prstGeom prst="curvedLeftArrow">
            <a:avLst>
              <a:gd name="adj1" fmla="val 11571"/>
              <a:gd name="adj2" fmla="val 22198"/>
              <a:gd name="adj3" fmla="val 12529"/>
            </a:avLst>
          </a:prstGeom>
          <a:solidFill>
            <a:schemeClr val="bg1">
              <a:lumMod val="85000"/>
            </a:schemeClr>
          </a:solidFill>
          <a:ln>
            <a:solidFill>
              <a:srgbClr val="7F7F7F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Curved Left Arrow 70"/>
          <p:cNvSpPr/>
          <p:nvPr/>
        </p:nvSpPr>
        <p:spPr>
          <a:xfrm flipV="1">
            <a:off x="25192527" y="14022051"/>
            <a:ext cx="2277957" cy="4972587"/>
          </a:xfrm>
          <a:prstGeom prst="curvedLeftArrow">
            <a:avLst>
              <a:gd name="adj1" fmla="val 18953"/>
              <a:gd name="adj2" fmla="val 34945"/>
              <a:gd name="adj3" fmla="val 19065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4" name="Curved Left Arrow 103"/>
          <p:cNvSpPr/>
          <p:nvPr/>
        </p:nvSpPr>
        <p:spPr>
          <a:xfrm flipH="1" flipV="1">
            <a:off x="16916397" y="9163255"/>
            <a:ext cx="2833279" cy="5808138"/>
          </a:xfrm>
          <a:prstGeom prst="curvedLeftArrow">
            <a:avLst>
              <a:gd name="adj1" fmla="val 15340"/>
              <a:gd name="adj2" fmla="val 30034"/>
              <a:gd name="adj3" fmla="val 17273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5" name="Curved Left Arrow 104"/>
          <p:cNvSpPr/>
          <p:nvPr/>
        </p:nvSpPr>
        <p:spPr>
          <a:xfrm flipH="1">
            <a:off x="17475200" y="10490774"/>
            <a:ext cx="2184400" cy="3557234"/>
          </a:xfrm>
          <a:prstGeom prst="curvedLeftArrow">
            <a:avLst>
              <a:gd name="adj1" fmla="val 18953"/>
              <a:gd name="adj2" fmla="val 35196"/>
              <a:gd name="adj3" fmla="val 19065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8" name="Up Arrow 107"/>
          <p:cNvSpPr/>
          <p:nvPr/>
        </p:nvSpPr>
        <p:spPr>
          <a:xfrm>
            <a:off x="22063366" y="21486335"/>
            <a:ext cx="914400" cy="1978657"/>
          </a:xfrm>
          <a:prstGeom prst="upArrow">
            <a:avLst/>
          </a:prstGeom>
          <a:solidFill>
            <a:schemeClr val="bg1">
              <a:lumMod val="65000"/>
            </a:schemeClr>
          </a:solidFill>
          <a:ln>
            <a:solidFill>
              <a:srgbClr val="7F7F7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" name="Picture 1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90626" y="23494592"/>
            <a:ext cx="2762250" cy="3763283"/>
          </a:xfrm>
          <a:prstGeom prst="rect">
            <a:avLst/>
          </a:prstGeom>
          <a:ln w="12700" cmpd="sng">
            <a:solidFill>
              <a:schemeClr val="tx1"/>
            </a:solidFill>
          </a:ln>
        </p:spPr>
      </p:pic>
      <p:sp>
        <p:nvSpPr>
          <p:cNvPr id="114" name="TextBox 113"/>
          <p:cNvSpPr txBox="1"/>
          <p:nvPr/>
        </p:nvSpPr>
        <p:spPr>
          <a:xfrm>
            <a:off x="22695501" y="21620348"/>
            <a:ext cx="2182324" cy="20313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438912" tIns="457200" rIns="438912" bIns="457200" rtlCol="0">
            <a:spAutoFit/>
          </a:bodyPr>
          <a:lstStyle/>
          <a:p>
            <a:pPr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4000" b="1" dirty="0" smtClean="0"/>
              <a:t>Ingest</a:t>
            </a:r>
            <a:endParaRPr lang="en-US" sz="4000" b="1" dirty="0"/>
          </a:p>
          <a:p>
            <a:pPr algn="l">
              <a:buClr>
                <a:schemeClr val="accent6">
                  <a:lumMod val="50000"/>
                </a:schemeClr>
              </a:buClr>
              <a:buSzPct val="125000"/>
            </a:pPr>
            <a:endParaRPr lang="en-US" sz="3200" dirty="0" smtClean="0">
              <a:solidFill>
                <a:srgbClr val="000000"/>
              </a:solidFill>
              <a:latin typeface="Garamond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24844532" y="15744678"/>
            <a:ext cx="2712067" cy="20313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438912" tIns="457200" rIns="438912" bIns="457200" rtlCol="0">
            <a:spAutoFit/>
          </a:bodyPr>
          <a:lstStyle/>
          <a:p>
            <a:pPr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4000" b="1" dirty="0" smtClean="0"/>
              <a:t>Indexing</a:t>
            </a:r>
            <a:endParaRPr lang="en-US" sz="4000" b="1" dirty="0"/>
          </a:p>
          <a:p>
            <a:pPr algn="l">
              <a:buClr>
                <a:schemeClr val="accent6">
                  <a:lumMod val="50000"/>
                </a:schemeClr>
              </a:buClr>
              <a:buSzPct val="125000"/>
            </a:pPr>
            <a:endParaRPr lang="en-US" sz="3200" dirty="0" smtClean="0">
              <a:solidFill>
                <a:srgbClr val="000000"/>
              </a:solidFill>
              <a:latin typeface="Garamond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17501266" y="16469357"/>
            <a:ext cx="2399731" cy="20313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438912" tIns="457200" rIns="438912" bIns="457200" rtlCol="0">
            <a:spAutoFit/>
          </a:bodyPr>
          <a:lstStyle/>
          <a:p>
            <a:pPr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4000" b="1" dirty="0" smtClean="0"/>
              <a:t>Images</a:t>
            </a:r>
            <a:endParaRPr lang="en-US" sz="4000" b="1" dirty="0"/>
          </a:p>
          <a:p>
            <a:pPr algn="l">
              <a:buClr>
                <a:schemeClr val="accent6">
                  <a:lumMod val="50000"/>
                </a:schemeClr>
              </a:buClr>
              <a:buSzPct val="125000"/>
            </a:pPr>
            <a:endParaRPr lang="en-US" sz="3200" dirty="0" smtClean="0">
              <a:solidFill>
                <a:srgbClr val="000000"/>
              </a:solidFill>
              <a:latin typeface="Garamond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7645090" y="14599711"/>
            <a:ext cx="1894034" cy="20313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438912" tIns="457200" rIns="438912" bIns="457200" rtlCol="0">
            <a:spAutoFit/>
          </a:bodyPr>
          <a:lstStyle/>
          <a:p>
            <a:pPr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</a:rPr>
              <a:t>Data</a:t>
            </a:r>
            <a:endParaRPr lang="en-US" sz="4000" b="1" dirty="0">
              <a:solidFill>
                <a:schemeClr val="accent3">
                  <a:lumMod val="50000"/>
                </a:schemeClr>
              </a:solidFill>
            </a:endParaRPr>
          </a:p>
          <a:p>
            <a:pPr algn="l">
              <a:buClr>
                <a:schemeClr val="accent6">
                  <a:lumMod val="50000"/>
                </a:schemeClr>
              </a:buClr>
              <a:buSzPct val="125000"/>
            </a:pPr>
            <a:endParaRPr lang="en-US" sz="3200" dirty="0" smtClean="0">
              <a:solidFill>
                <a:srgbClr val="000000"/>
              </a:solidFill>
              <a:latin typeface="Garamond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17564943" y="11425188"/>
            <a:ext cx="2197102" cy="15388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438912" tIns="457200" rIns="438912" bIns="457200" rtlCol="0">
            <a:spAutoFit/>
          </a:bodyPr>
          <a:lstStyle/>
          <a:p>
            <a:pPr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</a:rPr>
              <a:t>Query</a:t>
            </a:r>
            <a:endParaRPr lang="en-US" sz="3200" dirty="0" smtClean="0">
              <a:solidFill>
                <a:srgbClr val="000000"/>
              </a:solidFill>
              <a:latin typeface="Garamond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25508251" y="26994483"/>
            <a:ext cx="1949713" cy="1969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438912" tIns="457200" rIns="438912" bIns="457200" rtlCol="0">
            <a:spAutoFit/>
          </a:bodyPr>
          <a:lstStyle/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600" b="1" dirty="0" smtClean="0"/>
              <a:t>Maps</a:t>
            </a:r>
            <a:endParaRPr lang="en-US" sz="3600" b="1" dirty="0"/>
          </a:p>
          <a:p>
            <a:pPr algn="l">
              <a:buClr>
                <a:schemeClr val="accent6">
                  <a:lumMod val="50000"/>
                </a:schemeClr>
              </a:buClr>
              <a:buSzPct val="125000"/>
            </a:pPr>
            <a:endParaRPr lang="en-US" sz="3200" dirty="0" smtClean="0">
              <a:solidFill>
                <a:srgbClr val="000000"/>
              </a:solidFill>
              <a:latin typeface="Garamond"/>
            </a:endParaRPr>
          </a:p>
        </p:txBody>
      </p:sp>
      <p:sp>
        <p:nvSpPr>
          <p:cNvPr id="120" name="Subtitle 2"/>
          <p:cNvSpPr txBox="1">
            <a:spLocks/>
          </p:cNvSpPr>
          <p:nvPr/>
        </p:nvSpPr>
        <p:spPr>
          <a:xfrm>
            <a:off x="2104989" y="20378526"/>
            <a:ext cx="11422461" cy="55307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n-US" sz="3200" b="1" dirty="0" smtClean="0">
                <a:solidFill>
                  <a:srgbClr val="000000"/>
                </a:solidFill>
                <a:latin typeface="Garamond"/>
                <a:cs typeface="Garamond"/>
              </a:rPr>
              <a:t>Audience</a:t>
            </a:r>
          </a:p>
          <a:p>
            <a:pPr algn="l"/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For </a:t>
            </a:r>
            <a:r>
              <a:rPr lang="en-US" sz="3200" dirty="0">
                <a:solidFill>
                  <a:schemeClr val="tx1"/>
                </a:solidFill>
                <a:latin typeface="Garamond"/>
                <a:cs typeface="Garamond"/>
              </a:rPr>
              <a:t>this project </a:t>
            </a:r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we have </a:t>
            </a:r>
            <a:r>
              <a:rPr lang="en-US" sz="3200" dirty="0">
                <a:solidFill>
                  <a:schemeClr val="tx1"/>
                </a:solidFill>
                <a:latin typeface="Garamond"/>
                <a:cs typeface="Garamond"/>
              </a:rPr>
              <a:t>developed four </a:t>
            </a:r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personas to guide our work: </a:t>
            </a:r>
            <a:r>
              <a:rPr lang="en-US" sz="3200" dirty="0">
                <a:solidFill>
                  <a:schemeClr val="tx1"/>
                </a:solidFill>
                <a:latin typeface="Garamond"/>
                <a:cs typeface="Garamond"/>
              </a:rPr>
              <a:t>a student, a local citizen, a faculty member, and a </a:t>
            </a:r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non-university professional. </a:t>
            </a:r>
            <a:r>
              <a:rPr lang="en-US" sz="3200" dirty="0">
                <a:solidFill>
                  <a:schemeClr val="tx1"/>
                </a:solidFill>
                <a:latin typeface="Garamond"/>
                <a:cs typeface="Garamond"/>
              </a:rPr>
              <a:t>For each we have devised a typical information need based on </a:t>
            </a:r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our knowledge </a:t>
            </a:r>
            <a:r>
              <a:rPr lang="en-US" sz="3200" dirty="0">
                <a:solidFill>
                  <a:schemeClr val="tx1"/>
                </a:solidFill>
                <a:latin typeface="Garamond"/>
                <a:cs typeface="Garamond"/>
              </a:rPr>
              <a:t>of actual library users </a:t>
            </a:r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and </a:t>
            </a:r>
            <a:r>
              <a:rPr lang="en-US" sz="3200" dirty="0">
                <a:solidFill>
                  <a:schemeClr val="tx1"/>
                </a:solidFill>
                <a:latin typeface="Garamond"/>
                <a:cs typeface="Garamond"/>
              </a:rPr>
              <a:t>initial user survey results, and we have outlined the </a:t>
            </a:r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geospatial products </a:t>
            </a:r>
            <a:r>
              <a:rPr lang="en-US" sz="3200" dirty="0">
                <a:solidFill>
                  <a:schemeClr val="tx1"/>
                </a:solidFill>
                <a:latin typeface="Garamond"/>
                <a:cs typeface="Garamond"/>
              </a:rPr>
              <a:t>that would help meet that need</a:t>
            </a:r>
            <a:r>
              <a:rPr lang="en-US" sz="3200" dirty="0" smtClean="0">
                <a:solidFill>
                  <a:schemeClr val="tx1"/>
                </a:solidFill>
                <a:latin typeface="Garamond"/>
                <a:cs typeface="Garamond"/>
              </a:rPr>
              <a:t>.  Our advisory board includes members of the Fedora and OGP communities, and representatives from primary user groups.</a:t>
            </a:r>
            <a:endParaRPr lang="en-US" sz="3200" dirty="0">
              <a:solidFill>
                <a:schemeClr val="tx1"/>
              </a:solidFill>
              <a:latin typeface="Garamond"/>
              <a:cs typeface="Garamond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16970131" y="26994483"/>
            <a:ext cx="3171728" cy="1969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438912" tIns="457200" rIns="438912" bIns="457200" rtlCol="0">
            <a:spAutoFit/>
          </a:bodyPr>
          <a:lstStyle/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600" b="1" dirty="0" smtClean="0"/>
              <a:t>Guidebooks</a:t>
            </a:r>
            <a:endParaRPr lang="en-US" sz="3600" b="1" dirty="0"/>
          </a:p>
          <a:p>
            <a:pPr algn="l">
              <a:buClr>
                <a:schemeClr val="accent6">
                  <a:lumMod val="50000"/>
                </a:schemeClr>
              </a:buClr>
              <a:buSzPct val="125000"/>
            </a:pPr>
            <a:endParaRPr lang="en-US" sz="3200" dirty="0" smtClean="0">
              <a:solidFill>
                <a:srgbClr val="000000"/>
              </a:solidFill>
              <a:latin typeface="Garamond"/>
            </a:endParaRPr>
          </a:p>
        </p:txBody>
      </p:sp>
      <p:pic>
        <p:nvPicPr>
          <p:cNvPr id="125" name="Picture 124" descr="ny-8612_8-8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7864" y="23909995"/>
            <a:ext cx="3365405" cy="3347880"/>
          </a:xfrm>
          <a:prstGeom prst="rect">
            <a:avLst/>
          </a:prstGeom>
          <a:ln w="12700" cmpd="sng">
            <a:solidFill>
              <a:schemeClr val="tx1"/>
            </a:solidFill>
          </a:ln>
        </p:spPr>
      </p:pic>
      <p:sp>
        <p:nvSpPr>
          <p:cNvPr id="126" name="TextBox 125"/>
          <p:cNvSpPr txBox="1"/>
          <p:nvPr/>
        </p:nvSpPr>
        <p:spPr>
          <a:xfrm>
            <a:off x="20841315" y="26994483"/>
            <a:ext cx="3455760" cy="1969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438912" tIns="457200" rIns="438912" bIns="457200" rtlCol="0">
            <a:spAutoFit/>
          </a:bodyPr>
          <a:lstStyle/>
          <a:p>
            <a:pPr algn="ctr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600" b="1" dirty="0" smtClean="0"/>
              <a:t>Aerial Photos</a:t>
            </a:r>
            <a:endParaRPr lang="en-US" sz="3600" b="1" dirty="0"/>
          </a:p>
          <a:p>
            <a:pPr algn="l">
              <a:buClr>
                <a:schemeClr val="accent6">
                  <a:lumMod val="50000"/>
                </a:schemeClr>
              </a:buClr>
              <a:buSzPct val="125000"/>
            </a:pPr>
            <a:endParaRPr lang="en-US" sz="3200" dirty="0" smtClean="0">
              <a:solidFill>
                <a:srgbClr val="000000"/>
              </a:solidFill>
              <a:latin typeface="Garamond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25402226" y="9519571"/>
            <a:ext cx="4449273" cy="33855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/>
          <a:p>
            <a:pPr algn="l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200" dirty="0" smtClean="0">
                <a:solidFill>
                  <a:schemeClr val="bg1"/>
                </a:solidFill>
              </a:rPr>
              <a:t>PLACE will contribute open source code to the Fedora Commons and Open </a:t>
            </a:r>
            <a:r>
              <a:rPr lang="en-US" sz="3200" dirty="0" err="1" smtClean="0">
                <a:solidFill>
                  <a:schemeClr val="bg1"/>
                </a:solidFill>
              </a:rPr>
              <a:t>Geoportal</a:t>
            </a:r>
            <a:r>
              <a:rPr lang="en-US" sz="3200" dirty="0" smtClean="0">
                <a:solidFill>
                  <a:schemeClr val="bg1"/>
                </a:solidFill>
              </a:rPr>
              <a:t> communities.</a:t>
            </a:r>
          </a:p>
        </p:txBody>
      </p:sp>
      <p:sp>
        <p:nvSpPr>
          <p:cNvPr id="130" name="TextBox 129"/>
          <p:cNvSpPr txBox="1"/>
          <p:nvPr/>
        </p:nvSpPr>
        <p:spPr>
          <a:xfrm>
            <a:off x="2193600" y="25822881"/>
            <a:ext cx="11142896" cy="24006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/>
          <a:p>
            <a:pPr algn="l">
              <a:buClr>
                <a:schemeClr val="accent6">
                  <a:lumMod val="50000"/>
                </a:schemeClr>
              </a:buClr>
              <a:buSzPct val="125000"/>
            </a:pPr>
            <a:r>
              <a:rPr lang="en-US" sz="3200" b="1" dirty="0" smtClean="0">
                <a:solidFill>
                  <a:srgbClr val="000000"/>
                </a:solidFill>
                <a:latin typeface="+mj-lt"/>
              </a:rPr>
              <a:t>Project Team: </a:t>
            </a:r>
            <a:r>
              <a:rPr lang="en-US" sz="3200" dirty="0" smtClean="0">
                <a:solidFill>
                  <a:srgbClr val="000000"/>
                </a:solidFill>
                <a:latin typeface="+mj-lt"/>
              </a:rPr>
              <a:t>Thelma Thompson (PI), Eleta Exline (Co-PI), Michael </a:t>
            </a:r>
            <a:r>
              <a:rPr lang="en-US" sz="3200" dirty="0" err="1" smtClean="0">
                <a:solidFill>
                  <a:srgbClr val="000000"/>
                </a:solidFill>
                <a:latin typeface="+mj-lt"/>
              </a:rPr>
              <a:t>Routhier</a:t>
            </a:r>
            <a:r>
              <a:rPr lang="en-US" sz="3200" dirty="0" smtClean="0">
                <a:solidFill>
                  <a:srgbClr val="000000"/>
                </a:solidFill>
                <a:latin typeface="+mj-lt"/>
              </a:rPr>
              <a:t> (Co-PI), </a:t>
            </a:r>
            <a:r>
              <a:rPr lang="en-US" sz="3200" dirty="0" err="1" smtClean="0">
                <a:solidFill>
                  <a:srgbClr val="000000"/>
                </a:solidFill>
                <a:latin typeface="+mj-lt"/>
              </a:rPr>
              <a:t>Ilya</a:t>
            </a:r>
            <a:r>
              <a:rPr lang="en-US" sz="3200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+mj-lt"/>
              </a:rPr>
              <a:t>Atkin</a:t>
            </a:r>
            <a:r>
              <a:rPr lang="en-US" sz="3200" dirty="0" smtClean="0">
                <a:solidFill>
                  <a:srgbClr val="000000"/>
                </a:solidFill>
                <a:latin typeface="+mj-lt"/>
              </a:rPr>
              <a:t>, Betsy Coleman, Val Harper, Meredith Ricker, Sherry Vellucci, and Rob Wolf.</a:t>
            </a:r>
          </a:p>
        </p:txBody>
      </p:sp>
    </p:spTree>
    <p:extLst>
      <p:ext uri="{BB962C8B-B14F-4D97-AF65-F5344CB8AC3E}">
        <p14:creationId xmlns:p14="http://schemas.microsoft.com/office/powerpoint/2010/main" val="198809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 vert="horz" wrap="square" lIns="438912" tIns="457200" rIns="438912" bIns="457200" rtlCol="0">
        <a:spAutoFit/>
      </a:bodyPr>
      <a:lstStyle>
        <a:defPPr marL="457200" indent="-457200" algn="l">
          <a:buClr>
            <a:schemeClr val="accent6">
              <a:lumMod val="50000"/>
            </a:schemeClr>
          </a:buClr>
          <a:buSzPct val="125000"/>
          <a:buFont typeface="Lucida Grande"/>
          <a:buChar char="✗"/>
          <a:defRPr sz="3200" dirty="0" smtClean="0">
            <a:solidFill>
              <a:srgbClr val="000000"/>
            </a:solidFill>
            <a:latin typeface="Garamond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2434</TotalTime>
  <Words>715</Words>
  <Application>Microsoft Macintosh PowerPoint</Application>
  <PresentationFormat>Custom</PresentationFormat>
  <Paragraphs>46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Somewhere There’s a PLACE for Us:  Linking Fedora Digital Collections and Open Geoportal  Eleta Exline, Thelma Thompson, and Michael Routhier, University of New Hampshire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Eleta Exline</dc:creator>
  <cp:lastModifiedBy>Eleta Exline</cp:lastModifiedBy>
  <cp:revision>108</cp:revision>
  <dcterms:created xsi:type="dcterms:W3CDTF">2013-04-08T14:59:17Z</dcterms:created>
  <dcterms:modified xsi:type="dcterms:W3CDTF">2014-06-26T15:19:25Z</dcterms:modified>
</cp:coreProperties>
</file>