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6576000" cy="36576000"/>
  <p:notesSz cx="6858000" cy="9144000"/>
  <p:defaultTextStyle>
    <a:defPPr>
      <a:defRPr lang="en-US"/>
    </a:defPPr>
    <a:lvl1pPr marL="0" algn="l" defTabSz="4180088" rtl="0" eaLnBrk="1" latinLnBrk="0" hangingPunct="1">
      <a:defRPr sz="8200" kern="1200">
        <a:solidFill>
          <a:schemeClr val="tx1"/>
        </a:solidFill>
        <a:latin typeface="+mn-lt"/>
        <a:ea typeface="+mn-ea"/>
        <a:cs typeface="+mn-cs"/>
      </a:defRPr>
    </a:lvl1pPr>
    <a:lvl2pPr marL="2090044" algn="l" defTabSz="4180088" rtl="0" eaLnBrk="1" latinLnBrk="0" hangingPunct="1">
      <a:defRPr sz="8200" kern="1200">
        <a:solidFill>
          <a:schemeClr val="tx1"/>
        </a:solidFill>
        <a:latin typeface="+mn-lt"/>
        <a:ea typeface="+mn-ea"/>
        <a:cs typeface="+mn-cs"/>
      </a:defRPr>
    </a:lvl2pPr>
    <a:lvl3pPr marL="4180088" algn="l" defTabSz="4180088" rtl="0" eaLnBrk="1" latinLnBrk="0" hangingPunct="1">
      <a:defRPr sz="8200" kern="1200">
        <a:solidFill>
          <a:schemeClr val="tx1"/>
        </a:solidFill>
        <a:latin typeface="+mn-lt"/>
        <a:ea typeface="+mn-ea"/>
        <a:cs typeface="+mn-cs"/>
      </a:defRPr>
    </a:lvl3pPr>
    <a:lvl4pPr marL="6270132" algn="l" defTabSz="4180088" rtl="0" eaLnBrk="1" latinLnBrk="0" hangingPunct="1">
      <a:defRPr sz="8200" kern="1200">
        <a:solidFill>
          <a:schemeClr val="tx1"/>
        </a:solidFill>
        <a:latin typeface="+mn-lt"/>
        <a:ea typeface="+mn-ea"/>
        <a:cs typeface="+mn-cs"/>
      </a:defRPr>
    </a:lvl4pPr>
    <a:lvl5pPr marL="8360176" algn="l" defTabSz="4180088" rtl="0" eaLnBrk="1" latinLnBrk="0" hangingPunct="1">
      <a:defRPr sz="8200" kern="1200">
        <a:solidFill>
          <a:schemeClr val="tx1"/>
        </a:solidFill>
        <a:latin typeface="+mn-lt"/>
        <a:ea typeface="+mn-ea"/>
        <a:cs typeface="+mn-cs"/>
      </a:defRPr>
    </a:lvl5pPr>
    <a:lvl6pPr marL="10450220" algn="l" defTabSz="4180088" rtl="0" eaLnBrk="1" latinLnBrk="0" hangingPunct="1">
      <a:defRPr sz="8200" kern="1200">
        <a:solidFill>
          <a:schemeClr val="tx1"/>
        </a:solidFill>
        <a:latin typeface="+mn-lt"/>
        <a:ea typeface="+mn-ea"/>
        <a:cs typeface="+mn-cs"/>
      </a:defRPr>
    </a:lvl6pPr>
    <a:lvl7pPr marL="12540264" algn="l" defTabSz="4180088" rtl="0" eaLnBrk="1" latinLnBrk="0" hangingPunct="1">
      <a:defRPr sz="8200" kern="1200">
        <a:solidFill>
          <a:schemeClr val="tx1"/>
        </a:solidFill>
        <a:latin typeface="+mn-lt"/>
        <a:ea typeface="+mn-ea"/>
        <a:cs typeface="+mn-cs"/>
      </a:defRPr>
    </a:lvl7pPr>
    <a:lvl8pPr marL="14630309" algn="l" defTabSz="4180088" rtl="0" eaLnBrk="1" latinLnBrk="0" hangingPunct="1">
      <a:defRPr sz="8200" kern="1200">
        <a:solidFill>
          <a:schemeClr val="tx1"/>
        </a:solidFill>
        <a:latin typeface="+mn-lt"/>
        <a:ea typeface="+mn-ea"/>
        <a:cs typeface="+mn-cs"/>
      </a:defRPr>
    </a:lvl8pPr>
    <a:lvl9pPr marL="16720353" algn="l" defTabSz="4180088"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3" d="100"/>
          <a:sy n="33" d="100"/>
        </p:scale>
        <p:origin x="-1816" y="-112"/>
      </p:cViewPr>
      <p:guideLst>
        <p:guide orient="horz" pos="11520"/>
        <p:guide pos="115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11362270"/>
            <a:ext cx="31089600" cy="784013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20726400"/>
            <a:ext cx="25603200" cy="934720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7/17/14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7/17/14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23503469"/>
            <a:ext cx="31089600" cy="726440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5502472"/>
            <a:ext cx="31089600" cy="8000997"/>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7/17/14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8534403"/>
            <a:ext cx="16154400" cy="24138469"/>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8534403"/>
            <a:ext cx="16154400" cy="24138469"/>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7/17/14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8187269"/>
            <a:ext cx="16160752" cy="3412064"/>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1828800" y="11599333"/>
            <a:ext cx="16160752" cy="21073536"/>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2" y="8187269"/>
            <a:ext cx="16167100" cy="3412064"/>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18580102" y="11599333"/>
            <a:ext cx="16167100" cy="21073536"/>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7/17/14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7/17/14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7/17/14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456267"/>
            <a:ext cx="12033252" cy="619760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4300200" y="1456269"/>
            <a:ext cx="20447000" cy="31216603"/>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2" y="7653869"/>
            <a:ext cx="12033252" cy="25019003"/>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7/17/14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5603200"/>
            <a:ext cx="21945600" cy="3022603"/>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7169152" y="3268133"/>
            <a:ext cx="21945600" cy="21945600"/>
          </a:xfrm>
        </p:spPr>
        <p:txBody>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endParaRPr lang="en-US"/>
          </a:p>
        </p:txBody>
      </p:sp>
      <p:sp>
        <p:nvSpPr>
          <p:cNvPr id="4" name="Text Placeholder 3"/>
          <p:cNvSpPr>
            <a:spLocks noGrp="1"/>
          </p:cNvSpPr>
          <p:nvPr>
            <p:ph type="body" sz="half" idx="2"/>
          </p:nvPr>
        </p:nvSpPr>
        <p:spPr>
          <a:xfrm>
            <a:off x="7169152" y="28625803"/>
            <a:ext cx="21945600" cy="4292597"/>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7/17/14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7/17/14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464739"/>
            <a:ext cx="8229600" cy="3120813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464739"/>
            <a:ext cx="24079200" cy="31208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7/17/14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464736"/>
            <a:ext cx="32918400" cy="6096000"/>
          </a:xfrm>
          <a:prstGeom prst="rect">
            <a:avLst/>
          </a:prstGeom>
        </p:spPr>
        <p:txBody>
          <a:bodyPr vert="horz" lIns="418009" tIns="209004" rIns="418009" bIns="2090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8534403"/>
            <a:ext cx="32918400" cy="24138469"/>
          </a:xfrm>
          <a:prstGeom prst="rect">
            <a:avLst/>
          </a:prstGeom>
        </p:spPr>
        <p:txBody>
          <a:bodyPr vert="horz" lIns="418009" tIns="209004" rIns="418009" bIns="2090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33900536"/>
            <a:ext cx="8534400" cy="1947333"/>
          </a:xfrm>
          <a:prstGeom prst="rect">
            <a:avLst/>
          </a:prstGeom>
        </p:spPr>
        <p:txBody>
          <a:bodyPr vert="horz" lIns="418009" tIns="209004" rIns="418009" bIns="209004" rtlCol="0" anchor="ctr"/>
          <a:lstStyle>
            <a:lvl1pPr algn="l">
              <a:defRPr sz="5500">
                <a:solidFill>
                  <a:schemeClr val="tx1">
                    <a:tint val="75000"/>
                  </a:schemeClr>
                </a:solidFill>
              </a:defRPr>
            </a:lvl1pPr>
          </a:lstStyle>
          <a:p>
            <a:fld id="{1D8BD707-D9CF-40AE-B4C6-C98DA3205C09}" type="datetimeFigureOut">
              <a:rPr lang="en-US" smtClean="0"/>
              <a:pPr/>
              <a:t>7/17/14</a:t>
            </a:fld>
            <a:endParaRPr lang="en-US"/>
          </a:p>
        </p:txBody>
      </p:sp>
      <p:sp>
        <p:nvSpPr>
          <p:cNvPr id="5" name="Footer Placeholder 4"/>
          <p:cNvSpPr>
            <a:spLocks noGrp="1"/>
          </p:cNvSpPr>
          <p:nvPr>
            <p:ph type="ftr" sz="quarter" idx="3"/>
          </p:nvPr>
        </p:nvSpPr>
        <p:spPr>
          <a:xfrm>
            <a:off x="12496800" y="33900536"/>
            <a:ext cx="11582400" cy="1947333"/>
          </a:xfrm>
          <a:prstGeom prst="rect">
            <a:avLst/>
          </a:prstGeom>
        </p:spPr>
        <p:txBody>
          <a:bodyPr vert="horz" lIns="418009" tIns="209004" rIns="418009" bIns="209004"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33900536"/>
            <a:ext cx="8534400" cy="1947333"/>
          </a:xfrm>
          <a:prstGeom prst="rect">
            <a:avLst/>
          </a:prstGeom>
        </p:spPr>
        <p:txBody>
          <a:bodyPr vert="horz" lIns="418009" tIns="209004" rIns="418009" bIns="209004" rtlCol="0" anchor="ctr"/>
          <a:lstStyle>
            <a:lvl1pPr algn="r">
              <a:defRPr sz="55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80088" rtl="0" eaLnBrk="1" latinLnBrk="0" hangingPunct="1">
        <a:spcBef>
          <a:spcPct val="0"/>
        </a:spcBef>
        <a:buNone/>
        <a:defRPr sz="20100" kern="1200">
          <a:solidFill>
            <a:schemeClr val="tx1"/>
          </a:solidFill>
          <a:latin typeface="+mj-lt"/>
          <a:ea typeface="+mj-ea"/>
          <a:cs typeface="+mj-cs"/>
        </a:defRPr>
      </a:lvl1pPr>
    </p:titleStyle>
    <p:bodyStyle>
      <a:lvl1pPr marL="1567533" indent="-1567533" algn="l" defTabSz="4180088" rtl="0" eaLnBrk="1" latinLnBrk="0" hangingPunct="1">
        <a:spcBef>
          <a:spcPct val="20000"/>
        </a:spcBef>
        <a:buFont typeface="Arial" pitchFamily="34" charset="0"/>
        <a:buChar char="•"/>
        <a:defRPr sz="14600" kern="1200">
          <a:solidFill>
            <a:schemeClr val="tx1"/>
          </a:solidFill>
          <a:latin typeface="+mn-lt"/>
          <a:ea typeface="+mn-ea"/>
          <a:cs typeface="+mn-cs"/>
        </a:defRPr>
      </a:lvl1pPr>
      <a:lvl2pPr marL="3396322" indent="-1306278" algn="l" defTabSz="4180088" rtl="0" eaLnBrk="1" latinLnBrk="0" hangingPunct="1">
        <a:spcBef>
          <a:spcPct val="20000"/>
        </a:spcBef>
        <a:buFont typeface="Arial" pitchFamily="34" charset="0"/>
        <a:buChar char="–"/>
        <a:defRPr sz="12800" kern="1200">
          <a:solidFill>
            <a:schemeClr val="tx1"/>
          </a:solidFill>
          <a:latin typeface="+mn-lt"/>
          <a:ea typeface="+mn-ea"/>
          <a:cs typeface="+mn-cs"/>
        </a:defRPr>
      </a:lvl2pPr>
      <a:lvl3pPr marL="5225110" indent="-1045022" algn="l" defTabSz="4180088" rtl="0" eaLnBrk="1" latinLnBrk="0" hangingPunct="1">
        <a:spcBef>
          <a:spcPct val="20000"/>
        </a:spcBef>
        <a:buFont typeface="Arial" pitchFamily="34" charset="0"/>
        <a:buChar char="•"/>
        <a:defRPr sz="11000" kern="1200">
          <a:solidFill>
            <a:schemeClr val="tx1"/>
          </a:solidFill>
          <a:latin typeface="+mn-lt"/>
          <a:ea typeface="+mn-ea"/>
          <a:cs typeface="+mn-cs"/>
        </a:defRPr>
      </a:lvl3pPr>
      <a:lvl4pPr marL="7315154"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4pPr>
      <a:lvl5pPr marL="9405198"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5pPr>
      <a:lvl6pPr marL="11495242"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85287"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75331"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65375"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9pPr>
    </p:bodyStyle>
    <p:otherStyle>
      <a:defPPr>
        <a:defRPr lang="en-US"/>
      </a:defPPr>
      <a:lvl1pPr marL="0" algn="l" defTabSz="4180088" rtl="0" eaLnBrk="1" latinLnBrk="0" hangingPunct="1">
        <a:defRPr sz="8200" kern="1200">
          <a:solidFill>
            <a:schemeClr val="tx1"/>
          </a:solidFill>
          <a:latin typeface="+mn-lt"/>
          <a:ea typeface="+mn-ea"/>
          <a:cs typeface="+mn-cs"/>
        </a:defRPr>
      </a:lvl1pPr>
      <a:lvl2pPr marL="2090044" algn="l" defTabSz="4180088" rtl="0" eaLnBrk="1" latinLnBrk="0" hangingPunct="1">
        <a:defRPr sz="8200" kern="1200">
          <a:solidFill>
            <a:schemeClr val="tx1"/>
          </a:solidFill>
          <a:latin typeface="+mn-lt"/>
          <a:ea typeface="+mn-ea"/>
          <a:cs typeface="+mn-cs"/>
        </a:defRPr>
      </a:lvl2pPr>
      <a:lvl3pPr marL="4180088" algn="l" defTabSz="4180088" rtl="0" eaLnBrk="1" latinLnBrk="0" hangingPunct="1">
        <a:defRPr sz="8200" kern="1200">
          <a:solidFill>
            <a:schemeClr val="tx1"/>
          </a:solidFill>
          <a:latin typeface="+mn-lt"/>
          <a:ea typeface="+mn-ea"/>
          <a:cs typeface="+mn-cs"/>
        </a:defRPr>
      </a:lvl3pPr>
      <a:lvl4pPr marL="6270132" algn="l" defTabSz="4180088" rtl="0" eaLnBrk="1" latinLnBrk="0" hangingPunct="1">
        <a:defRPr sz="8200" kern="1200">
          <a:solidFill>
            <a:schemeClr val="tx1"/>
          </a:solidFill>
          <a:latin typeface="+mn-lt"/>
          <a:ea typeface="+mn-ea"/>
          <a:cs typeface="+mn-cs"/>
        </a:defRPr>
      </a:lvl4pPr>
      <a:lvl5pPr marL="8360176" algn="l" defTabSz="4180088" rtl="0" eaLnBrk="1" latinLnBrk="0" hangingPunct="1">
        <a:defRPr sz="8200" kern="1200">
          <a:solidFill>
            <a:schemeClr val="tx1"/>
          </a:solidFill>
          <a:latin typeface="+mn-lt"/>
          <a:ea typeface="+mn-ea"/>
          <a:cs typeface="+mn-cs"/>
        </a:defRPr>
      </a:lvl5pPr>
      <a:lvl6pPr marL="10450220" algn="l" defTabSz="4180088" rtl="0" eaLnBrk="1" latinLnBrk="0" hangingPunct="1">
        <a:defRPr sz="8200" kern="1200">
          <a:solidFill>
            <a:schemeClr val="tx1"/>
          </a:solidFill>
          <a:latin typeface="+mn-lt"/>
          <a:ea typeface="+mn-ea"/>
          <a:cs typeface="+mn-cs"/>
        </a:defRPr>
      </a:lvl6pPr>
      <a:lvl7pPr marL="12540264" algn="l" defTabSz="4180088" rtl="0" eaLnBrk="1" latinLnBrk="0" hangingPunct="1">
        <a:defRPr sz="8200" kern="1200">
          <a:solidFill>
            <a:schemeClr val="tx1"/>
          </a:solidFill>
          <a:latin typeface="+mn-lt"/>
          <a:ea typeface="+mn-ea"/>
          <a:cs typeface="+mn-cs"/>
        </a:defRPr>
      </a:lvl7pPr>
      <a:lvl8pPr marL="14630309" algn="l" defTabSz="4180088" rtl="0" eaLnBrk="1" latinLnBrk="0" hangingPunct="1">
        <a:defRPr sz="8200" kern="1200">
          <a:solidFill>
            <a:schemeClr val="tx1"/>
          </a:solidFill>
          <a:latin typeface="+mn-lt"/>
          <a:ea typeface="+mn-ea"/>
          <a:cs typeface="+mn-cs"/>
        </a:defRPr>
      </a:lvl8pPr>
      <a:lvl9pPr marL="16720353" algn="l" defTabSz="4180088"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emf"/><Relationship Id="rId8" Type="http://schemas.openxmlformats.org/officeDocument/2006/relationships/image" Target="../media/image7.emf"/><Relationship Id="rId9" Type="http://schemas.openxmlformats.org/officeDocument/2006/relationships/image" Target="../media/image8.emf"/><Relationship Id="rId10" Type="http://schemas.openxmlformats.org/officeDocument/2006/relationships/image" Target="../media/image9.jpe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95599" y="0"/>
            <a:ext cx="31318201" cy="2308324"/>
          </a:xfrm>
          <a:prstGeom prst="rect">
            <a:avLst/>
          </a:prstGeom>
        </p:spPr>
        <p:txBody>
          <a:bodyPr wrap="square">
            <a:spAutoFit/>
          </a:bodyPr>
          <a:lstStyle/>
          <a:p>
            <a:pPr algn="ctr"/>
            <a:r>
              <a:rPr lang="en-US" sz="5400" b="1" dirty="0" smtClean="0"/>
              <a:t>Elevated </a:t>
            </a:r>
            <a:r>
              <a:rPr lang="en-US" sz="5400" b="1" dirty="0" smtClean="0"/>
              <a:t>Astronaut Radiation Hazards in a New Era of Decreasing Solar Activity </a:t>
            </a:r>
            <a:endParaRPr lang="en-US" sz="5400" b="1" dirty="0" smtClean="0">
              <a:solidFill>
                <a:schemeClr val="accent1">
                  <a:lumMod val="50000"/>
                </a:schemeClr>
              </a:solidFill>
            </a:endParaRPr>
          </a:p>
          <a:p>
            <a:pPr algn="ctr"/>
            <a:endParaRPr lang="en-US" sz="1000" dirty="0" smtClean="0">
              <a:solidFill>
                <a:schemeClr val="accent1">
                  <a:lumMod val="50000"/>
                </a:schemeClr>
              </a:solidFill>
            </a:endParaRPr>
          </a:p>
          <a:p>
            <a:pPr algn="ctr"/>
            <a:r>
              <a:rPr lang="en-US" sz="4000" b="1" dirty="0">
                <a:solidFill>
                  <a:srgbClr val="1F497D"/>
                </a:solidFill>
              </a:rPr>
              <a:t>N. A. </a:t>
            </a:r>
            <a:r>
              <a:rPr lang="en-US" sz="4000" b="1" dirty="0" smtClean="0">
                <a:solidFill>
                  <a:schemeClr val="tx2"/>
                </a:solidFill>
              </a:rPr>
              <a:t>Schwadron</a:t>
            </a:r>
            <a:r>
              <a:rPr lang="en-US" sz="4000" b="1" baseline="30000" dirty="0" smtClean="0">
                <a:solidFill>
                  <a:schemeClr val="tx2"/>
                </a:solidFill>
              </a:rPr>
              <a:t>1</a:t>
            </a:r>
            <a:r>
              <a:rPr lang="en-US" sz="4000" b="1" dirty="0" smtClean="0">
                <a:solidFill>
                  <a:schemeClr val="tx2"/>
                </a:solidFill>
              </a:rPr>
              <a:t>, </a:t>
            </a:r>
            <a:r>
              <a:rPr lang="en-US" sz="4000" b="1" dirty="0">
                <a:solidFill>
                  <a:schemeClr val="tx2"/>
                </a:solidFill>
              </a:rPr>
              <a:t>C </a:t>
            </a:r>
            <a:r>
              <a:rPr lang="en-US" sz="4000" b="1" dirty="0" smtClean="0">
                <a:solidFill>
                  <a:schemeClr val="tx2"/>
                </a:solidFill>
              </a:rPr>
              <a:t>Bancroft</a:t>
            </a:r>
            <a:r>
              <a:rPr lang="en-US" sz="4000" b="1" baseline="30000" dirty="0" smtClean="0">
                <a:solidFill>
                  <a:schemeClr val="tx2"/>
                </a:solidFill>
              </a:rPr>
              <a:t>1</a:t>
            </a:r>
            <a:r>
              <a:rPr lang="en-US" sz="4000" b="1" dirty="0" smtClean="0">
                <a:solidFill>
                  <a:schemeClr val="tx2"/>
                </a:solidFill>
              </a:rPr>
              <a:t>, </a:t>
            </a:r>
            <a:r>
              <a:rPr lang="en-US" sz="4000" b="1" dirty="0">
                <a:solidFill>
                  <a:schemeClr val="tx2"/>
                </a:solidFill>
              </a:rPr>
              <a:t>P. </a:t>
            </a:r>
            <a:r>
              <a:rPr lang="en-US" sz="4000" b="1" dirty="0" smtClean="0">
                <a:solidFill>
                  <a:schemeClr val="tx2"/>
                </a:solidFill>
              </a:rPr>
              <a:t>Bloser</a:t>
            </a:r>
            <a:r>
              <a:rPr lang="en-US" sz="4000" b="1" baseline="30000" dirty="0" smtClean="0">
                <a:solidFill>
                  <a:schemeClr val="tx2"/>
                </a:solidFill>
              </a:rPr>
              <a:t>1</a:t>
            </a:r>
            <a:r>
              <a:rPr lang="en-US" sz="4000" b="1" dirty="0" smtClean="0">
                <a:solidFill>
                  <a:schemeClr val="tx2"/>
                </a:solidFill>
              </a:rPr>
              <a:t>, </a:t>
            </a:r>
            <a:r>
              <a:rPr lang="en-US" sz="4000" b="1" dirty="0">
                <a:solidFill>
                  <a:schemeClr val="tx2"/>
                </a:solidFill>
              </a:rPr>
              <a:t>J </a:t>
            </a:r>
            <a:r>
              <a:rPr lang="en-US" sz="4000" b="1" dirty="0" smtClean="0">
                <a:solidFill>
                  <a:schemeClr val="tx2"/>
                </a:solidFill>
              </a:rPr>
              <a:t>Legere</a:t>
            </a:r>
            <a:r>
              <a:rPr lang="en-US" sz="4000" b="1" baseline="30000" dirty="0" smtClean="0">
                <a:solidFill>
                  <a:schemeClr val="tx2"/>
                </a:solidFill>
              </a:rPr>
              <a:t>1</a:t>
            </a:r>
            <a:r>
              <a:rPr lang="en-US" sz="4000" b="1" dirty="0" smtClean="0">
                <a:solidFill>
                  <a:schemeClr val="tx2"/>
                </a:solidFill>
              </a:rPr>
              <a:t>, </a:t>
            </a:r>
            <a:r>
              <a:rPr lang="en-US" sz="4000" b="1" dirty="0">
                <a:solidFill>
                  <a:schemeClr val="tx2"/>
                </a:solidFill>
              </a:rPr>
              <a:t>J. </a:t>
            </a:r>
            <a:r>
              <a:rPr lang="en-US" sz="4000" b="1" dirty="0" smtClean="0">
                <a:solidFill>
                  <a:schemeClr val="tx2"/>
                </a:solidFill>
              </a:rPr>
              <a:t>Ryan</a:t>
            </a:r>
            <a:r>
              <a:rPr lang="en-US" sz="4000" b="1" baseline="30000" dirty="0" smtClean="0">
                <a:solidFill>
                  <a:schemeClr val="tx2"/>
                </a:solidFill>
              </a:rPr>
              <a:t>1</a:t>
            </a:r>
            <a:r>
              <a:rPr lang="en-US" sz="4000" b="1" dirty="0" smtClean="0">
                <a:solidFill>
                  <a:schemeClr val="tx2"/>
                </a:solidFill>
              </a:rPr>
              <a:t>, </a:t>
            </a:r>
            <a:r>
              <a:rPr lang="en-US" sz="4000" b="1" dirty="0">
                <a:solidFill>
                  <a:schemeClr val="tx2"/>
                </a:solidFill>
              </a:rPr>
              <a:t>S. </a:t>
            </a:r>
            <a:r>
              <a:rPr lang="en-US" sz="4000" b="1" dirty="0" smtClean="0">
                <a:solidFill>
                  <a:schemeClr val="tx2"/>
                </a:solidFill>
              </a:rPr>
              <a:t>Smith</a:t>
            </a:r>
            <a:r>
              <a:rPr lang="en-US" sz="4000" b="1" baseline="30000" dirty="0" smtClean="0">
                <a:solidFill>
                  <a:schemeClr val="tx2"/>
                </a:solidFill>
              </a:rPr>
              <a:t>1</a:t>
            </a:r>
            <a:r>
              <a:rPr lang="en-US" sz="4000" b="1" dirty="0" smtClean="0">
                <a:solidFill>
                  <a:schemeClr val="tx2"/>
                </a:solidFill>
              </a:rPr>
              <a:t>, </a:t>
            </a:r>
            <a:r>
              <a:rPr lang="en-US" sz="4000" b="1" dirty="0">
                <a:solidFill>
                  <a:schemeClr val="tx2"/>
                </a:solidFill>
              </a:rPr>
              <a:t>H. </a:t>
            </a:r>
            <a:r>
              <a:rPr lang="en-US" sz="4000" b="1" dirty="0" smtClean="0">
                <a:solidFill>
                  <a:schemeClr val="tx2"/>
                </a:solidFill>
              </a:rPr>
              <a:t>Spence</a:t>
            </a:r>
            <a:r>
              <a:rPr lang="en-US" sz="4000" b="1" baseline="30000" dirty="0" smtClean="0">
                <a:solidFill>
                  <a:schemeClr val="tx2"/>
                </a:solidFill>
              </a:rPr>
              <a:t>1</a:t>
            </a:r>
            <a:r>
              <a:rPr lang="en-US" sz="4000" b="1" dirty="0" smtClean="0">
                <a:solidFill>
                  <a:schemeClr val="tx2"/>
                </a:solidFill>
              </a:rPr>
              <a:t>, </a:t>
            </a:r>
            <a:r>
              <a:rPr lang="en-US" sz="4000" b="1" dirty="0">
                <a:solidFill>
                  <a:schemeClr val="tx2"/>
                </a:solidFill>
              </a:rPr>
              <a:t>J. </a:t>
            </a:r>
            <a:r>
              <a:rPr lang="en-US" sz="4000" b="1" dirty="0" smtClean="0">
                <a:solidFill>
                  <a:schemeClr val="tx2"/>
                </a:solidFill>
              </a:rPr>
              <a:t>Mazur</a:t>
            </a:r>
            <a:r>
              <a:rPr lang="en-US" sz="4000" b="1" baseline="30000" dirty="0" smtClean="0">
                <a:solidFill>
                  <a:schemeClr val="tx2"/>
                </a:solidFill>
              </a:rPr>
              <a:t>2</a:t>
            </a:r>
            <a:r>
              <a:rPr lang="en-US" sz="4000" b="1" dirty="0" smtClean="0">
                <a:solidFill>
                  <a:schemeClr val="tx2"/>
                </a:solidFill>
              </a:rPr>
              <a:t>, </a:t>
            </a:r>
            <a:r>
              <a:rPr lang="en-US" sz="4000" b="1" dirty="0">
                <a:solidFill>
                  <a:schemeClr val="tx2"/>
                </a:solidFill>
              </a:rPr>
              <a:t>C. </a:t>
            </a:r>
            <a:r>
              <a:rPr lang="en-US" sz="4000" b="1" dirty="0" smtClean="0">
                <a:solidFill>
                  <a:schemeClr val="tx2"/>
                </a:solidFill>
              </a:rPr>
              <a:t>Zeitlin</a:t>
            </a:r>
            <a:r>
              <a:rPr lang="en-US" sz="4000" b="1" baseline="30000" dirty="0" smtClean="0">
                <a:solidFill>
                  <a:schemeClr val="tx2"/>
                </a:solidFill>
              </a:rPr>
              <a:t>3</a:t>
            </a:r>
            <a:r>
              <a:rPr lang="en-US" sz="4000" b="1" dirty="0" smtClean="0">
                <a:solidFill>
                  <a:schemeClr val="tx2"/>
                </a:solidFill>
              </a:rPr>
              <a:t>, </a:t>
            </a:r>
            <a:r>
              <a:rPr lang="en-US" sz="4000" b="1" dirty="0">
                <a:solidFill>
                  <a:schemeClr val="tx2"/>
                </a:solidFill>
              </a:rPr>
              <a:t>J. B. Blake</a:t>
            </a:r>
            <a:r>
              <a:rPr lang="en-US" sz="4000" b="1" baseline="30000" dirty="0">
                <a:solidFill>
                  <a:schemeClr val="tx2"/>
                </a:solidFill>
              </a:rPr>
              <a:t>2</a:t>
            </a:r>
            <a:r>
              <a:rPr lang="en-US" sz="4000" b="1" dirty="0">
                <a:solidFill>
                  <a:schemeClr val="tx2"/>
                </a:solidFill>
              </a:rPr>
              <a:t>, A. W. </a:t>
            </a:r>
            <a:r>
              <a:rPr lang="en-US" sz="4000" b="1" dirty="0" smtClean="0">
                <a:solidFill>
                  <a:schemeClr val="tx2"/>
                </a:solidFill>
              </a:rPr>
              <a:t>Case</a:t>
            </a:r>
            <a:r>
              <a:rPr lang="en-US" sz="4000" b="1" baseline="30000" dirty="0">
                <a:solidFill>
                  <a:schemeClr val="tx2"/>
                </a:solidFill>
              </a:rPr>
              <a:t>4</a:t>
            </a:r>
            <a:r>
              <a:rPr lang="en-US" sz="4000" b="1" dirty="0" smtClean="0">
                <a:solidFill>
                  <a:schemeClr val="tx2"/>
                </a:solidFill>
              </a:rPr>
              <a:t>, </a:t>
            </a:r>
            <a:r>
              <a:rPr lang="en-US" sz="4000" b="1" dirty="0">
                <a:solidFill>
                  <a:schemeClr val="tx2"/>
                </a:solidFill>
              </a:rPr>
              <a:t>C. J. Joyce</a:t>
            </a:r>
            <a:r>
              <a:rPr lang="en-US" sz="4000" b="1" baseline="30000" dirty="0">
                <a:solidFill>
                  <a:schemeClr val="tx2"/>
                </a:solidFill>
              </a:rPr>
              <a:t>1</a:t>
            </a:r>
            <a:r>
              <a:rPr lang="en-US" sz="4000" b="1" dirty="0">
                <a:solidFill>
                  <a:schemeClr val="tx2"/>
                </a:solidFill>
              </a:rPr>
              <a:t>, J. </a:t>
            </a:r>
            <a:r>
              <a:rPr lang="en-US" sz="4000" b="1" dirty="0" smtClean="0">
                <a:solidFill>
                  <a:schemeClr val="tx2"/>
                </a:solidFill>
              </a:rPr>
              <a:t>Kasper</a:t>
            </a:r>
            <a:r>
              <a:rPr lang="en-US" sz="4000" b="1" baseline="30000" dirty="0" smtClean="0">
                <a:solidFill>
                  <a:schemeClr val="tx2"/>
                </a:solidFill>
              </a:rPr>
              <a:t>4,5</a:t>
            </a:r>
            <a:r>
              <a:rPr lang="en-US" sz="4000" b="1" dirty="0" smtClean="0">
                <a:solidFill>
                  <a:schemeClr val="tx2"/>
                </a:solidFill>
              </a:rPr>
              <a:t>, </a:t>
            </a:r>
            <a:r>
              <a:rPr lang="en-US" sz="4000" b="1" dirty="0">
                <a:solidFill>
                  <a:schemeClr val="tx2"/>
                </a:solidFill>
              </a:rPr>
              <a:t>N. </a:t>
            </a:r>
            <a:r>
              <a:rPr lang="en-US" sz="4000" b="1" dirty="0" smtClean="0">
                <a:solidFill>
                  <a:schemeClr val="tx2"/>
                </a:solidFill>
              </a:rPr>
              <a:t>Petro</a:t>
            </a:r>
            <a:r>
              <a:rPr lang="en-US" sz="4000" b="1" baseline="30000" dirty="0">
                <a:solidFill>
                  <a:schemeClr val="tx2"/>
                </a:solidFill>
              </a:rPr>
              <a:t>6</a:t>
            </a:r>
            <a:r>
              <a:rPr lang="en-US" sz="4000" b="1" dirty="0" smtClean="0">
                <a:solidFill>
                  <a:schemeClr val="tx2"/>
                </a:solidFill>
              </a:rPr>
              <a:t>, </a:t>
            </a:r>
            <a:r>
              <a:rPr lang="en-US" sz="4000" b="1" dirty="0">
                <a:solidFill>
                  <a:schemeClr val="tx2"/>
                </a:solidFill>
              </a:rPr>
              <a:t>J. A. </a:t>
            </a:r>
            <a:r>
              <a:rPr lang="en-US" sz="4000" b="1" dirty="0" smtClean="0">
                <a:solidFill>
                  <a:schemeClr val="tx2"/>
                </a:solidFill>
              </a:rPr>
              <a:t>Porter</a:t>
            </a:r>
            <a:r>
              <a:rPr lang="en-US" sz="4000" b="1" baseline="30000" dirty="0">
                <a:solidFill>
                  <a:schemeClr val="tx2"/>
                </a:solidFill>
              </a:rPr>
              <a:t>7</a:t>
            </a:r>
            <a:r>
              <a:rPr lang="en-US" sz="4000" b="1" dirty="0" smtClean="0">
                <a:solidFill>
                  <a:schemeClr val="tx2"/>
                </a:solidFill>
              </a:rPr>
              <a:t>, </a:t>
            </a:r>
            <a:r>
              <a:rPr lang="en-US" sz="4000" b="1" dirty="0">
                <a:solidFill>
                  <a:schemeClr val="tx2"/>
                </a:solidFill>
              </a:rPr>
              <a:t>L. W. </a:t>
            </a:r>
            <a:r>
              <a:rPr lang="en-US" sz="4000" b="1" dirty="0" smtClean="0">
                <a:solidFill>
                  <a:schemeClr val="tx2"/>
                </a:solidFill>
              </a:rPr>
              <a:t>Townsend</a:t>
            </a:r>
            <a:r>
              <a:rPr lang="en-US" sz="4000" b="1" baseline="30000" dirty="0">
                <a:solidFill>
                  <a:schemeClr val="tx2"/>
                </a:solidFill>
              </a:rPr>
              <a:t>7</a:t>
            </a:r>
            <a:r>
              <a:rPr lang="en-US" sz="4000" b="1" dirty="0" smtClean="0">
                <a:solidFill>
                  <a:schemeClr val="tx2"/>
                </a:solidFill>
              </a:rPr>
              <a:t>, </a:t>
            </a:r>
            <a:r>
              <a:rPr lang="en-US" sz="4000" b="1" dirty="0">
                <a:solidFill>
                  <a:schemeClr val="tx2"/>
                </a:solidFill>
              </a:rPr>
              <a:t>R. </a:t>
            </a:r>
            <a:r>
              <a:rPr lang="en-US" sz="4000" b="1" dirty="0" smtClean="0">
                <a:solidFill>
                  <a:schemeClr val="tx2"/>
                </a:solidFill>
              </a:rPr>
              <a:t>Turner</a:t>
            </a:r>
            <a:r>
              <a:rPr lang="en-US" sz="4000" b="1" baseline="30000" dirty="0">
                <a:solidFill>
                  <a:schemeClr val="tx2"/>
                </a:solidFill>
              </a:rPr>
              <a:t>8</a:t>
            </a:r>
            <a:r>
              <a:rPr lang="en-US" sz="4000" b="1" dirty="0" smtClean="0">
                <a:solidFill>
                  <a:schemeClr val="tx2"/>
                </a:solidFill>
              </a:rPr>
              <a:t>, </a:t>
            </a:r>
            <a:r>
              <a:rPr lang="en-US" sz="4000" b="1" dirty="0">
                <a:solidFill>
                  <a:schemeClr val="tx2"/>
                </a:solidFill>
              </a:rPr>
              <a:t>J. K. </a:t>
            </a:r>
            <a:r>
              <a:rPr lang="en-US" sz="4000" b="1" dirty="0" smtClean="0">
                <a:solidFill>
                  <a:schemeClr val="tx2"/>
                </a:solidFill>
              </a:rPr>
              <a:t>Wilson</a:t>
            </a:r>
            <a:r>
              <a:rPr lang="en-US" sz="4000" b="1" baseline="30000" dirty="0" smtClean="0">
                <a:solidFill>
                  <a:schemeClr val="tx2"/>
                </a:solidFill>
              </a:rPr>
              <a:t>1</a:t>
            </a:r>
            <a:endParaRPr lang="en-US" sz="4000" b="1" dirty="0">
              <a:solidFill>
                <a:schemeClr val="tx2"/>
              </a:solidFill>
            </a:endParaRPr>
          </a:p>
        </p:txBody>
      </p:sp>
      <p:cxnSp>
        <p:nvCxnSpPr>
          <p:cNvPr id="6" name="Straight Connector 5"/>
          <p:cNvCxnSpPr/>
          <p:nvPr/>
        </p:nvCxnSpPr>
        <p:spPr>
          <a:xfrm>
            <a:off x="0" y="3352800"/>
            <a:ext cx="36576000" cy="0"/>
          </a:xfrm>
          <a:prstGeom prst="line">
            <a:avLst/>
          </a:prstGeom>
          <a:ln w="76200" cmpd="thinThick">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52401" y="33375600"/>
            <a:ext cx="36226530" cy="3170099"/>
          </a:xfrm>
          <a:prstGeom prst="rect">
            <a:avLst/>
          </a:prstGeom>
          <a:solidFill>
            <a:schemeClr val="accent3">
              <a:lumMod val="20000"/>
              <a:lumOff val="80000"/>
            </a:schemeClr>
          </a:solidFill>
          <a:ln>
            <a:solidFill>
              <a:schemeClr val="tx1"/>
            </a:solidFill>
          </a:ln>
        </p:spPr>
        <p:txBody>
          <a:bodyPr wrap="square" rtlCol="0">
            <a:spAutoFit/>
          </a:bodyPr>
          <a:lstStyle/>
          <a:p>
            <a:r>
              <a:rPr lang="en-US" sz="2800" b="1" dirty="0" smtClean="0"/>
              <a:t>References</a:t>
            </a:r>
            <a:r>
              <a:rPr lang="en-US" sz="2800" b="1" dirty="0"/>
              <a:t>:</a:t>
            </a:r>
            <a:r>
              <a:rPr lang="en-US" sz="2800" dirty="0"/>
              <a:t> </a:t>
            </a:r>
            <a:r>
              <a:rPr lang="en-US" sz="2400" dirty="0" smtClean="0"/>
              <a:t>[1] Spence</a:t>
            </a:r>
            <a:r>
              <a:rPr lang="en-US" sz="2400" dirty="0"/>
              <a:t>, H. E., et al., (2010), Cosmic Ray Telescope for the Effects of Radiation on the LRO Mission, </a:t>
            </a:r>
            <a:r>
              <a:rPr lang="en-US" sz="2400" i="1" dirty="0"/>
              <a:t>Space Sci. Rev., 150(1-4),</a:t>
            </a:r>
            <a:r>
              <a:rPr lang="en-US" sz="2400" dirty="0"/>
              <a:t> 243-</a:t>
            </a:r>
            <a:r>
              <a:rPr lang="en-US" sz="2400" dirty="0" smtClean="0"/>
              <a:t>284. [2] </a:t>
            </a:r>
            <a:r>
              <a:rPr lang="en-US" sz="2400" dirty="0"/>
              <a:t>Chin, G., </a:t>
            </a:r>
            <a:r>
              <a:rPr lang="en-US" sz="2400" dirty="0" smtClean="0"/>
              <a:t>et al., </a:t>
            </a:r>
            <a:r>
              <a:rPr lang="en-US" sz="2400" dirty="0"/>
              <a:t>(2007) Lunar Reconnaissance Orbiter Overview:  The Instrument Suite and Mission,  </a:t>
            </a:r>
            <a:r>
              <a:rPr lang="en-US" sz="2400" i="1" dirty="0"/>
              <a:t>Space Sci. Rev., Volume 129, Number 4</a:t>
            </a:r>
            <a:r>
              <a:rPr lang="en-US" sz="2400" dirty="0"/>
              <a:t>, pp. 391-419. </a:t>
            </a:r>
            <a:r>
              <a:rPr lang="en-US" sz="2400" dirty="0" smtClean="0"/>
              <a:t> [</a:t>
            </a:r>
            <a:r>
              <a:rPr lang="en-US" sz="2400" dirty="0"/>
              <a:t>3] Case, A. W., </a:t>
            </a:r>
            <a:r>
              <a:rPr lang="en-US" sz="2400" dirty="0" smtClean="0"/>
              <a:t>et al., </a:t>
            </a:r>
            <a:r>
              <a:rPr lang="en-US" sz="2400" dirty="0"/>
              <a:t>(2013) The Deep Space Galactic Cosmic Ray Lineal Energy Spectrum at Solar Minimum, </a:t>
            </a:r>
            <a:r>
              <a:rPr lang="en-US" sz="2400" i="1" dirty="0"/>
              <a:t>Space </a:t>
            </a:r>
            <a:r>
              <a:rPr lang="en-US" sz="2400" i="1" dirty="0" smtClean="0"/>
              <a:t>Weather</a:t>
            </a:r>
            <a:r>
              <a:rPr lang="en-US" sz="2400" dirty="0" smtClean="0"/>
              <a:t>, </a:t>
            </a:r>
            <a:r>
              <a:rPr lang="en-US" sz="2400" dirty="0"/>
              <a:t>DOI: 10.1002/swe.20051. </a:t>
            </a:r>
            <a:r>
              <a:rPr lang="en-US" sz="2400" dirty="0" smtClean="0"/>
              <a:t>[</a:t>
            </a:r>
            <a:r>
              <a:rPr lang="en-US" sz="2400" dirty="0"/>
              <a:t>4] </a:t>
            </a:r>
            <a:r>
              <a:rPr lang="en-US" sz="2400" dirty="0" err="1"/>
              <a:t>Schwadron</a:t>
            </a:r>
            <a:r>
              <a:rPr lang="en-US" sz="2400" dirty="0"/>
              <a:t>, N. A., </a:t>
            </a:r>
            <a:r>
              <a:rPr lang="en-US" sz="2400" dirty="0" smtClean="0"/>
              <a:t>et al., </a:t>
            </a:r>
            <a:r>
              <a:rPr lang="en-US" sz="2400" dirty="0"/>
              <a:t>(2012) Lunar radiation environment and space weathering from the Cosmic Ray Telescope for the Effects of Radiation (</a:t>
            </a:r>
            <a:r>
              <a:rPr lang="en-US" sz="2400" dirty="0" err="1"/>
              <a:t>CRaTER</a:t>
            </a:r>
            <a:r>
              <a:rPr lang="en-US" sz="2400" i="1" dirty="0"/>
              <a:t>), J. </a:t>
            </a:r>
            <a:r>
              <a:rPr lang="en-US" sz="2400" i="1" dirty="0" err="1"/>
              <a:t>Geophys</a:t>
            </a:r>
            <a:r>
              <a:rPr lang="en-US" sz="2400" i="1" dirty="0"/>
              <a:t>. Res. – Planets</a:t>
            </a:r>
            <a:r>
              <a:rPr lang="en-US" sz="2400" dirty="0"/>
              <a:t>, 117, DOI: 10.1029/2011JE003978. </a:t>
            </a:r>
            <a:r>
              <a:rPr lang="en-US" sz="2400" dirty="0" smtClean="0"/>
              <a:t> [</a:t>
            </a:r>
            <a:r>
              <a:rPr lang="en-US" sz="2400" dirty="0"/>
              <a:t>5] </a:t>
            </a:r>
            <a:r>
              <a:rPr lang="en-US" sz="2400" dirty="0" err="1"/>
              <a:t>Zeitlin</a:t>
            </a:r>
            <a:r>
              <a:rPr lang="en-US" sz="2400" dirty="0"/>
              <a:t>, C., </a:t>
            </a:r>
            <a:r>
              <a:rPr lang="en-US" sz="2400" dirty="0" smtClean="0"/>
              <a:t>et al., </a:t>
            </a:r>
            <a:r>
              <a:rPr lang="en-US" sz="2400" dirty="0"/>
              <a:t>(2013) Measurements of Galactic Cosmic Ray Shielding with the </a:t>
            </a:r>
            <a:r>
              <a:rPr lang="en-US" sz="2400" dirty="0" err="1"/>
              <a:t>CRaTER</a:t>
            </a:r>
            <a:r>
              <a:rPr lang="en-US" sz="2400" dirty="0"/>
              <a:t> Instrument, </a:t>
            </a:r>
            <a:r>
              <a:rPr lang="en-US" sz="2400" i="1" dirty="0"/>
              <a:t>Space </a:t>
            </a:r>
            <a:r>
              <a:rPr lang="en-US" sz="2400" i="1" dirty="0" smtClean="0"/>
              <a:t>Weather</a:t>
            </a:r>
            <a:r>
              <a:rPr lang="en-US" sz="2400" dirty="0" smtClean="0"/>
              <a:t>, </a:t>
            </a:r>
            <a:r>
              <a:rPr lang="en-US" sz="2400" dirty="0"/>
              <a:t>DOI: 10.1002/swe.20043. </a:t>
            </a:r>
            <a:r>
              <a:rPr lang="en-US" sz="2400" dirty="0" smtClean="0"/>
              <a:t> [</a:t>
            </a:r>
            <a:r>
              <a:rPr lang="en-US" sz="2400" dirty="0"/>
              <a:t>6] Joyce, C. J., </a:t>
            </a:r>
            <a:r>
              <a:rPr lang="en-US" sz="2400" dirty="0" smtClean="0"/>
              <a:t>et al., </a:t>
            </a:r>
            <a:r>
              <a:rPr lang="en-US" sz="2400" dirty="0"/>
              <a:t>(2013) Validation of PREDICCS Using LRO/</a:t>
            </a:r>
            <a:r>
              <a:rPr lang="en-US" sz="2400" dirty="0" err="1"/>
              <a:t>CRaTER</a:t>
            </a:r>
            <a:r>
              <a:rPr lang="en-US" sz="2400" dirty="0"/>
              <a:t> Observations During Three Major Solar Events in 2012, </a:t>
            </a:r>
            <a:r>
              <a:rPr lang="en-US" sz="2400" i="1" dirty="0"/>
              <a:t>Space </a:t>
            </a:r>
            <a:r>
              <a:rPr lang="en-US" sz="2400" i="1" dirty="0" smtClean="0"/>
              <a:t>Weather</a:t>
            </a:r>
            <a:r>
              <a:rPr lang="en-US" sz="2400" dirty="0" smtClean="0"/>
              <a:t>, </a:t>
            </a:r>
            <a:r>
              <a:rPr lang="en-US" sz="2400" dirty="0"/>
              <a:t>DOI: 10.1002/swe.20059. </a:t>
            </a:r>
            <a:r>
              <a:rPr lang="en-US" sz="2400" dirty="0" smtClean="0"/>
              <a:t> [</a:t>
            </a:r>
            <a:r>
              <a:rPr lang="en-US" sz="2400" dirty="0"/>
              <a:t>7] Wilson, J. K., </a:t>
            </a:r>
            <a:r>
              <a:rPr lang="en-US" sz="2400" dirty="0" smtClean="0"/>
              <a:t>et al., </a:t>
            </a:r>
            <a:r>
              <a:rPr lang="en-US" sz="2400" dirty="0"/>
              <a:t>(2012) The first cosmic ray albedo proton map of the Moon, </a:t>
            </a:r>
            <a:r>
              <a:rPr lang="en-US" sz="2400" i="1" dirty="0"/>
              <a:t>J. </a:t>
            </a:r>
            <a:r>
              <a:rPr lang="en-US" sz="2400" i="1" dirty="0" err="1"/>
              <a:t>Geophys</a:t>
            </a:r>
            <a:r>
              <a:rPr lang="en-US" sz="2400" i="1" dirty="0"/>
              <a:t>. Res. – Planets, 117</a:t>
            </a:r>
            <a:r>
              <a:rPr lang="en-US" sz="2400" dirty="0"/>
              <a:t>, DOI: 10.1029/2011JE003921. </a:t>
            </a:r>
            <a:r>
              <a:rPr lang="en-US" sz="2400" dirty="0" smtClean="0"/>
              <a:t> [</a:t>
            </a:r>
            <a:r>
              <a:rPr lang="en-US" sz="2400" dirty="0"/>
              <a:t>8] </a:t>
            </a:r>
            <a:r>
              <a:rPr lang="en-US" sz="2400" dirty="0" err="1"/>
              <a:t>Looper</a:t>
            </a:r>
            <a:r>
              <a:rPr lang="en-US" sz="2400" dirty="0"/>
              <a:t>, M. </a:t>
            </a:r>
            <a:r>
              <a:rPr lang="en-US" sz="2400" dirty="0" smtClean="0"/>
              <a:t>D., et al., </a:t>
            </a:r>
            <a:r>
              <a:rPr lang="en-US" sz="2400" dirty="0"/>
              <a:t>(2013) The Radiation Environment Near the Lunar Surface: </a:t>
            </a:r>
            <a:r>
              <a:rPr lang="en-US" sz="2400" dirty="0" err="1"/>
              <a:t>CRaTER</a:t>
            </a:r>
            <a:r>
              <a:rPr lang="en-US" sz="2400" dirty="0"/>
              <a:t> Observations and Geant4 Simulations, </a:t>
            </a:r>
            <a:r>
              <a:rPr lang="en-US" sz="2400" i="1" dirty="0"/>
              <a:t>Space </a:t>
            </a:r>
            <a:r>
              <a:rPr lang="en-US" sz="2400" i="1" dirty="0" smtClean="0"/>
              <a:t>Weather</a:t>
            </a:r>
            <a:r>
              <a:rPr lang="en-US" sz="2400" dirty="0" smtClean="0"/>
              <a:t>, </a:t>
            </a:r>
            <a:r>
              <a:rPr lang="en-US" sz="2400" dirty="0"/>
              <a:t>DOI: 10.1002/swe.20034</a:t>
            </a:r>
            <a:r>
              <a:rPr lang="en-US" sz="2400" dirty="0" smtClean="0"/>
              <a:t>. [</a:t>
            </a:r>
            <a:r>
              <a:rPr lang="en-US" sz="2400" dirty="0"/>
              <a:t>9] Spence, H. E., </a:t>
            </a:r>
            <a:r>
              <a:rPr lang="en-US" sz="2400" dirty="0" smtClean="0"/>
              <a:t>et al., </a:t>
            </a:r>
            <a:r>
              <a:rPr lang="en-US" sz="2400" dirty="0"/>
              <a:t>(2013) Relative contributions of Galactic Cosmic Rays and lunar proton “albedo” to dose and dose rates near the Moon, </a:t>
            </a:r>
            <a:r>
              <a:rPr lang="en-US" sz="2400" i="1" dirty="0"/>
              <a:t>Space </a:t>
            </a:r>
            <a:r>
              <a:rPr lang="en-US" sz="2400" i="1" dirty="0" smtClean="0"/>
              <a:t>Weather</a:t>
            </a:r>
            <a:r>
              <a:rPr lang="en-US" sz="2400" dirty="0" smtClean="0"/>
              <a:t>. [10] </a:t>
            </a:r>
            <a:r>
              <a:rPr lang="en-US" sz="2400" dirty="0"/>
              <a:t>Schwadron, N., C. Bancroft, P. </a:t>
            </a:r>
            <a:r>
              <a:rPr lang="en-US" sz="2400" dirty="0" err="1"/>
              <a:t>Bloser</a:t>
            </a:r>
            <a:r>
              <a:rPr lang="en-US" sz="2400" dirty="0"/>
              <a:t>, J. </a:t>
            </a:r>
            <a:r>
              <a:rPr lang="en-US" sz="2400" dirty="0" err="1"/>
              <a:t>Legere</a:t>
            </a:r>
            <a:r>
              <a:rPr lang="en-US" sz="2400" dirty="0"/>
              <a:t>, J. Ryan, S. Smith, H. Spence, J. Mazur, and C. </a:t>
            </a:r>
            <a:r>
              <a:rPr lang="en-US" sz="2400" dirty="0" err="1"/>
              <a:t>Zeitlin</a:t>
            </a:r>
            <a:r>
              <a:rPr lang="en-US" sz="2400" dirty="0"/>
              <a:t> (2013), Dose spectra from energetic particles and neutrons, </a:t>
            </a:r>
            <a:r>
              <a:rPr lang="en-US" sz="2400" i="1" dirty="0"/>
              <a:t>Space Weather</a:t>
            </a:r>
            <a:r>
              <a:rPr lang="en-US" sz="2400" dirty="0"/>
              <a:t>, </a:t>
            </a:r>
            <a:r>
              <a:rPr lang="en-US" sz="2400" i="1" dirty="0"/>
              <a:t>11</a:t>
            </a:r>
            <a:r>
              <a:rPr lang="en-US" sz="2400" dirty="0"/>
              <a:t>(10), 2013SW000975, doi:10.1002/swe.20095.</a:t>
            </a:r>
          </a:p>
          <a:p>
            <a:endParaRPr lang="en-US" sz="2400" dirty="0" smtClean="0"/>
          </a:p>
          <a:p>
            <a:r>
              <a:rPr lang="en-US" sz="2400" b="1" dirty="0" smtClean="0"/>
              <a:t>Acknowledgments</a:t>
            </a:r>
            <a:r>
              <a:rPr lang="en-US" sz="2400" dirty="0" smtClean="0"/>
              <a:t>: </a:t>
            </a:r>
            <a:r>
              <a:rPr lang="en-US" sz="2400" dirty="0"/>
              <a:t>We thank all </a:t>
            </a:r>
            <a:r>
              <a:rPr lang="en-US" sz="2400" dirty="0" err="1"/>
              <a:t>CRaTER</a:t>
            </a:r>
            <a:r>
              <a:rPr lang="en-US" sz="2400" dirty="0"/>
              <a:t> and LRO team members whose dedication, skills, and labor made this experiment and mission possible.  This work was funded by the NASA under contract numbers NNG11PA03C and NNX13AC89G.</a:t>
            </a:r>
            <a:r>
              <a:rPr lang="en-US" sz="2400" dirty="0" smtClean="0"/>
              <a:t> </a:t>
            </a:r>
            <a:endParaRPr lang="en-US" sz="2400" dirty="0"/>
          </a:p>
        </p:txBody>
      </p:sp>
      <p:sp>
        <p:nvSpPr>
          <p:cNvPr id="10" name="Rectangle 9"/>
          <p:cNvSpPr/>
          <p:nvPr/>
        </p:nvSpPr>
        <p:spPr>
          <a:xfrm>
            <a:off x="152400" y="3505200"/>
            <a:ext cx="36226531" cy="3539430"/>
          </a:xfrm>
          <a:prstGeom prst="rect">
            <a:avLst/>
          </a:prstGeom>
          <a:solidFill>
            <a:schemeClr val="accent3">
              <a:lumMod val="20000"/>
              <a:lumOff val="80000"/>
            </a:schemeClr>
          </a:solidFill>
          <a:ln>
            <a:solidFill>
              <a:schemeClr val="tx1"/>
            </a:solidFill>
          </a:ln>
        </p:spPr>
        <p:txBody>
          <a:bodyPr wrap="square">
            <a:spAutoFit/>
          </a:bodyPr>
          <a:lstStyle/>
          <a:p>
            <a:pPr algn="just"/>
            <a:r>
              <a:rPr lang="en-US" sz="3200" b="1" dirty="0" smtClean="0"/>
              <a:t>Summary:</a:t>
            </a:r>
            <a:r>
              <a:rPr lang="en-US" sz="3200" dirty="0" smtClean="0"/>
              <a:t>  </a:t>
            </a:r>
            <a:r>
              <a:rPr lang="en-US" sz="3200" dirty="0"/>
              <a:t>The Sun and its solar wind are currently exhibiting extremely low densities and magnetic field strengths, representing states that have never been observed during the space age. As a result of the remarkably weak solar activity, we have also observed the highest fluxes of galactic cosmic rays in the space age, and relatively small solar energetic particle events. We examine the implications of these highly unusual solar conditions for human space exploration.  The worsening radiation conditions in space motivate further validation of our understanding of the radiation interactions, particularly due to secondary populations behind shielding, at high altitude and in deep space. A new detector concept, Dose Spectra from Energetic Particles and Neutrons (</a:t>
            </a:r>
            <a:r>
              <a:rPr lang="en-US" sz="3200" dirty="0" err="1"/>
              <a:t>DoSEN</a:t>
            </a:r>
            <a:r>
              <a:rPr lang="en-US" sz="3200" dirty="0"/>
              <a:t>), combines two advanced complementary radiation detection concepts with fundamental advantages over traditional </a:t>
            </a:r>
            <a:r>
              <a:rPr lang="en-US" sz="3200" dirty="0" err="1"/>
              <a:t>dosimetry</a:t>
            </a:r>
            <a:r>
              <a:rPr lang="en-US" sz="3200" dirty="0"/>
              <a:t>. </a:t>
            </a:r>
            <a:r>
              <a:rPr lang="en-US" sz="3200" dirty="0" err="1"/>
              <a:t>DoSEN</a:t>
            </a:r>
            <a:r>
              <a:rPr lang="en-US" sz="3200" dirty="0"/>
              <a:t> not only measures the energy but also the charge distribution (including neutrons) of energetic particles that affect human (and robotic) health in a way not presently possible with current dosimeters. As we enter a new regime for the space environment due to drastic changes in solar behavior, the </a:t>
            </a:r>
            <a:r>
              <a:rPr lang="en-US" sz="3200" dirty="0" err="1"/>
              <a:t>DoSEN</a:t>
            </a:r>
            <a:r>
              <a:rPr lang="en-US" sz="3200" dirty="0"/>
              <a:t> concept lays a fundamental new groundwork for improving our understanding of the unique primary and secondary populations that cause biological damage. </a:t>
            </a:r>
          </a:p>
        </p:txBody>
      </p:sp>
      <p:sp>
        <p:nvSpPr>
          <p:cNvPr id="12" name="Rectangle 11"/>
          <p:cNvSpPr/>
          <p:nvPr/>
        </p:nvSpPr>
        <p:spPr>
          <a:xfrm>
            <a:off x="457200" y="7216200"/>
            <a:ext cx="11125200" cy="5509200"/>
          </a:xfrm>
          <a:prstGeom prst="rect">
            <a:avLst/>
          </a:prstGeom>
          <a:solidFill>
            <a:schemeClr val="accent5">
              <a:lumMod val="20000"/>
              <a:lumOff val="80000"/>
            </a:schemeClr>
          </a:solidFill>
          <a:ln>
            <a:solidFill>
              <a:schemeClr val="tx1"/>
            </a:solidFill>
          </a:ln>
        </p:spPr>
        <p:txBody>
          <a:bodyPr wrap="square">
            <a:spAutoFit/>
          </a:bodyPr>
          <a:lstStyle/>
          <a:p>
            <a:pPr algn="just"/>
            <a:r>
              <a:rPr lang="en-US" sz="3200" b="1" dirty="0" smtClean="0"/>
              <a:t>A worsening Space Environment</a:t>
            </a:r>
            <a:r>
              <a:rPr lang="en-US" sz="3200" b="1" dirty="0"/>
              <a:t>: </a:t>
            </a:r>
            <a:r>
              <a:rPr lang="en-US" sz="3200" dirty="0"/>
              <a:t>The Sun and its solar wind are currently exhibiting extremely </a:t>
            </a:r>
            <a:r>
              <a:rPr lang="en-US" sz="3200" dirty="0" smtClean="0"/>
              <a:t>low densities </a:t>
            </a:r>
            <a:r>
              <a:rPr lang="en-US" sz="3200" dirty="0"/>
              <a:t>and magnetic field strengths, representing states that </a:t>
            </a:r>
            <a:r>
              <a:rPr lang="en-US" sz="3200" dirty="0" smtClean="0"/>
              <a:t>have never </a:t>
            </a:r>
            <a:r>
              <a:rPr lang="en-US" sz="3200" dirty="0"/>
              <a:t>been observed during the space age. The highly abnormal </a:t>
            </a:r>
            <a:r>
              <a:rPr lang="en-US" sz="3200" dirty="0" smtClean="0"/>
              <a:t>solar activity </a:t>
            </a:r>
            <a:r>
              <a:rPr lang="en-US" sz="3200" dirty="0"/>
              <a:t>between cycles 23 and 24 has caused the longest solar </a:t>
            </a:r>
            <a:r>
              <a:rPr lang="en-US" sz="3200" dirty="0" smtClean="0"/>
              <a:t>minimum in </a:t>
            </a:r>
            <a:r>
              <a:rPr lang="en-US" sz="3200" dirty="0"/>
              <a:t>over 80 years and continues into the unusually small solar </a:t>
            </a:r>
            <a:r>
              <a:rPr lang="en-US" sz="3200" dirty="0" smtClean="0"/>
              <a:t>maximum of </a:t>
            </a:r>
            <a:r>
              <a:rPr lang="en-US" sz="3200" dirty="0"/>
              <a:t>cycle 24. As a result of the remarkably weak solar activity, </a:t>
            </a:r>
            <a:r>
              <a:rPr lang="en-US" sz="3200" dirty="0" smtClean="0"/>
              <a:t>we have </a:t>
            </a:r>
            <a:r>
              <a:rPr lang="en-US" sz="3200" dirty="0"/>
              <a:t>also observed the highest fluxes of galactic cosmic rays in </a:t>
            </a:r>
            <a:r>
              <a:rPr lang="en-US" sz="3200" dirty="0" smtClean="0"/>
              <a:t>the space </a:t>
            </a:r>
            <a:r>
              <a:rPr lang="en-US" sz="3200" dirty="0"/>
              <a:t>age, and relatively small solar energetic particle events. </a:t>
            </a:r>
            <a:r>
              <a:rPr lang="en-US" sz="3200" dirty="0" smtClean="0"/>
              <a:t>We examine </a:t>
            </a:r>
            <a:r>
              <a:rPr lang="en-US" sz="3200" dirty="0"/>
              <a:t>the implications of these highly unusual solar conditions </a:t>
            </a:r>
            <a:r>
              <a:rPr lang="en-US" sz="3200" dirty="0" smtClean="0"/>
              <a:t>for human </a:t>
            </a:r>
            <a:r>
              <a:rPr lang="en-US" sz="3200" dirty="0"/>
              <a:t>space exploration </a:t>
            </a:r>
          </a:p>
        </p:txBody>
      </p:sp>
      <p:sp>
        <p:nvSpPr>
          <p:cNvPr id="13" name="Rectangle 12"/>
          <p:cNvSpPr/>
          <p:nvPr/>
        </p:nvSpPr>
        <p:spPr>
          <a:xfrm>
            <a:off x="24993600" y="12039600"/>
            <a:ext cx="10972800" cy="1077218"/>
          </a:xfrm>
          <a:prstGeom prst="rect">
            <a:avLst/>
          </a:prstGeom>
          <a:solidFill>
            <a:schemeClr val="accent5">
              <a:lumMod val="20000"/>
              <a:lumOff val="80000"/>
            </a:schemeClr>
          </a:solidFill>
          <a:ln>
            <a:solidFill>
              <a:schemeClr val="tx1"/>
            </a:solidFill>
          </a:ln>
        </p:spPr>
        <p:txBody>
          <a:bodyPr wrap="square">
            <a:spAutoFit/>
          </a:bodyPr>
          <a:lstStyle/>
          <a:p>
            <a:r>
              <a:rPr lang="en-US" sz="3200" i="1" dirty="0" smtClean="0"/>
              <a:t>Photograph </a:t>
            </a:r>
            <a:r>
              <a:rPr lang="en-US" sz="3200" i="1" dirty="0"/>
              <a:t>of the final lab prototype for </a:t>
            </a:r>
            <a:r>
              <a:rPr lang="en-US" sz="3200" i="1" dirty="0" err="1"/>
              <a:t>DoSEN</a:t>
            </a:r>
            <a:r>
              <a:rPr lang="en-US" sz="3200" i="1" dirty="0"/>
              <a:t>. </a:t>
            </a:r>
            <a:endParaRPr lang="en-US" sz="3200" dirty="0"/>
          </a:p>
          <a:p>
            <a:endParaRPr lang="en-US" sz="3200" dirty="0"/>
          </a:p>
        </p:txBody>
      </p:sp>
      <p:sp>
        <p:nvSpPr>
          <p:cNvPr id="14" name="Rectangle 13"/>
          <p:cNvSpPr/>
          <p:nvPr/>
        </p:nvSpPr>
        <p:spPr>
          <a:xfrm>
            <a:off x="24612600" y="7162800"/>
            <a:ext cx="11734800" cy="8463854"/>
          </a:xfrm>
          <a:prstGeom prst="rect">
            <a:avLst/>
          </a:prstGeom>
          <a:solidFill>
            <a:schemeClr val="accent5">
              <a:lumMod val="20000"/>
              <a:lumOff val="80000"/>
            </a:schemeClr>
          </a:solidFill>
          <a:ln>
            <a:solidFill>
              <a:schemeClr val="tx1"/>
            </a:solidFill>
          </a:ln>
        </p:spPr>
        <p:txBody>
          <a:bodyPr wrap="square">
            <a:spAutoFit/>
          </a:bodyPr>
          <a:lstStyle/>
          <a:p>
            <a:pPr lvl="0"/>
            <a:r>
              <a:rPr lang="en-US" sz="3200" b="1" dirty="0" err="1" smtClean="0"/>
              <a:t>DoSEN</a:t>
            </a:r>
            <a:r>
              <a:rPr lang="en-US" sz="3200" b="1" dirty="0" smtClean="0"/>
              <a:t> –Dose </a:t>
            </a:r>
            <a:r>
              <a:rPr lang="en-US" sz="3200" b="1" dirty="0"/>
              <a:t>spectra from energetic particles and </a:t>
            </a:r>
            <a:r>
              <a:rPr lang="en-US" sz="3200" b="1" dirty="0" smtClean="0"/>
              <a:t>neutrons – in a new era of space radiation. </a:t>
            </a:r>
            <a:r>
              <a:rPr lang="en-US" sz="2400" dirty="0" err="1" smtClean="0"/>
              <a:t>DoSEN</a:t>
            </a:r>
            <a:r>
              <a:rPr lang="en-US" sz="2400" dirty="0" smtClean="0"/>
              <a:t> is </a:t>
            </a:r>
            <a:r>
              <a:rPr lang="en-US" sz="2400" dirty="0"/>
              <a:t>an early-stage space technology research project that combines two advanced complementary radiation detection concepts with fundamental advantages over traditional </a:t>
            </a:r>
            <a:r>
              <a:rPr lang="en-US" sz="2400" dirty="0" err="1"/>
              <a:t>dosimetry</a:t>
            </a:r>
            <a:r>
              <a:rPr lang="en-US" sz="2400" dirty="0"/>
              <a:t>. </a:t>
            </a:r>
            <a:r>
              <a:rPr lang="en-US" sz="2400" dirty="0" err="1"/>
              <a:t>DoSEN</a:t>
            </a:r>
            <a:r>
              <a:rPr lang="en-US" sz="2400" dirty="0"/>
              <a:t> measures not only the energy but also the charge distribution (including neutrons) of energetic particles that affect human (and robotic) health in a way not presently possible with current dosimeters. For heavy ions and protons, </a:t>
            </a:r>
            <a:r>
              <a:rPr lang="en-US" sz="2400" dirty="0" err="1"/>
              <a:t>DoSEN</a:t>
            </a:r>
            <a:r>
              <a:rPr lang="en-US" sz="2400" dirty="0"/>
              <a:t> provides a direct measurement of the lineal energy transfer (LET) spectra behind shielding material. For LET measurements, </a:t>
            </a:r>
            <a:r>
              <a:rPr lang="en-US" sz="2400" dirty="0" err="1"/>
              <a:t>DoSEN</a:t>
            </a:r>
            <a:r>
              <a:rPr lang="en-US" sz="2400" dirty="0"/>
              <a:t> contains stacks of thin-thick Si detectors similar in design to those used for the Cosmic Ray Telescope for the Effects of Radiation. With LET spectra, we can now directly break down the observed spectrum of radiation into its constituent heavy-ion components and through biologically based quality factors that provide not only doses and dose rates but also </a:t>
            </a:r>
            <a:endParaRPr lang="en-US" sz="2400" dirty="0" smtClean="0"/>
          </a:p>
          <a:p>
            <a:pPr lvl="0"/>
            <a:r>
              <a:rPr lang="en-US" sz="2400" dirty="0" smtClean="0"/>
              <a:t>dose </a:t>
            </a:r>
            <a:r>
              <a:rPr lang="en-US" sz="2400" dirty="0"/>
              <a:t>equivalents, associated rates, and even organ doses. </a:t>
            </a:r>
            <a:endParaRPr lang="en-US" sz="2400" dirty="0" smtClean="0"/>
          </a:p>
          <a:p>
            <a:pPr lvl="0"/>
            <a:r>
              <a:rPr lang="en-US" sz="2400" dirty="0" err="1" smtClean="0"/>
              <a:t>DoSEN</a:t>
            </a:r>
            <a:r>
              <a:rPr lang="en-US" sz="2400" dirty="0" smtClean="0"/>
              <a:t> </a:t>
            </a:r>
            <a:r>
              <a:rPr lang="en-US" sz="2400" dirty="0"/>
              <a:t>also measures neutrons from 10 to 100 MeV, </a:t>
            </a:r>
            <a:endParaRPr lang="en-US" sz="2400" dirty="0" smtClean="0"/>
          </a:p>
          <a:p>
            <a:pPr lvl="0"/>
            <a:r>
              <a:rPr lang="en-US" sz="2400" dirty="0" smtClean="0"/>
              <a:t>which </a:t>
            </a:r>
            <a:r>
              <a:rPr lang="en-US" sz="2400" dirty="0"/>
              <a:t>requires enough sensitive mass to fully absorb </a:t>
            </a:r>
            <a:endParaRPr lang="en-US" sz="2400" dirty="0" smtClean="0"/>
          </a:p>
          <a:p>
            <a:pPr lvl="0"/>
            <a:r>
              <a:rPr lang="en-US" sz="2400" dirty="0" smtClean="0"/>
              <a:t>recoil </a:t>
            </a:r>
            <a:r>
              <a:rPr lang="en-US" sz="2400" dirty="0"/>
              <a:t>particles that the neutrons produce. </a:t>
            </a:r>
            <a:r>
              <a:rPr lang="en-US" sz="2400" dirty="0" err="1"/>
              <a:t>DoSEN</a:t>
            </a:r>
            <a:r>
              <a:rPr lang="en-US" sz="2400" dirty="0"/>
              <a:t> develops </a:t>
            </a:r>
            <a:endParaRPr lang="en-US" sz="2400" dirty="0" smtClean="0"/>
          </a:p>
          <a:p>
            <a:pPr lvl="0"/>
            <a:r>
              <a:rPr lang="en-US" sz="2400" dirty="0" smtClean="0"/>
              <a:t>the </a:t>
            </a:r>
            <a:r>
              <a:rPr lang="en-US" sz="2400" dirty="0"/>
              <a:t>new concept of combining these independent </a:t>
            </a:r>
            <a:endParaRPr lang="en-US" sz="2400" dirty="0" smtClean="0"/>
          </a:p>
          <a:p>
            <a:pPr lvl="0"/>
            <a:r>
              <a:rPr lang="en-US" sz="2400" dirty="0" smtClean="0"/>
              <a:t>measurements </a:t>
            </a:r>
            <a:r>
              <a:rPr lang="en-US" sz="2400" dirty="0"/>
              <a:t>and using the coincidence of LET </a:t>
            </a:r>
            <a:r>
              <a:rPr lang="en-US" sz="2400" dirty="0" smtClean="0"/>
              <a:t>measure-</a:t>
            </a:r>
          </a:p>
          <a:p>
            <a:pPr lvl="0"/>
            <a:r>
              <a:rPr lang="en-US" sz="2400" dirty="0" err="1" smtClean="0"/>
              <a:t>ments</a:t>
            </a:r>
            <a:r>
              <a:rPr lang="en-US" sz="2400" dirty="0" smtClean="0"/>
              <a:t> </a:t>
            </a:r>
            <a:r>
              <a:rPr lang="en-US" sz="2400" dirty="0"/>
              <a:t>and neutron detection to significantly </a:t>
            </a:r>
            <a:r>
              <a:rPr lang="en-US" sz="2400" dirty="0" smtClean="0"/>
              <a:t>reduce</a:t>
            </a:r>
          </a:p>
          <a:p>
            <a:pPr lvl="0"/>
            <a:r>
              <a:rPr lang="en-US" sz="2400" dirty="0" smtClean="0"/>
              <a:t> </a:t>
            </a:r>
            <a:r>
              <a:rPr lang="en-US" sz="2400" dirty="0"/>
              <a:t>backgrounds in each measurement. </a:t>
            </a:r>
            <a:r>
              <a:rPr lang="en-US" sz="2400" dirty="0" smtClean="0"/>
              <a:t>The </a:t>
            </a:r>
            <a:r>
              <a:rPr lang="en-US" sz="2400" dirty="0"/>
              <a:t>background suppression through the use of coincidence allows for significant reductions in size, mass, and power needed to provide measurements of dose, neutron dose, dose equivalents, LET spectra, and organ doses. </a:t>
            </a:r>
            <a:endParaRPr lang="en-US" sz="3200" dirty="0">
              <a:solidFill>
                <a:prstClr val="black"/>
              </a:solidFill>
            </a:endParaRPr>
          </a:p>
        </p:txBody>
      </p:sp>
      <p:pic>
        <p:nvPicPr>
          <p:cNvPr id="21" name="Picture 20" descr="C:\Users\tonycase\Pictures\LogosAndSuch\CRaTER_Logo_Transparen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031919" y="152400"/>
            <a:ext cx="3391681" cy="2900132"/>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5" descr="http://www.nasa.gov/images/content/346876main_lrologo_full.jpg"/>
          <p:cNvSpPr>
            <a:spLocks noChangeAspect="1" noChangeArrowheads="1"/>
          </p:cNvSpPr>
          <p:nvPr/>
        </p:nvSpPr>
        <p:spPr bwMode="auto">
          <a:xfrm>
            <a:off x="63500" y="-136525"/>
            <a:ext cx="3743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3" name="Picture 22"/>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8304" b="6793"/>
          <a:stretch/>
        </p:blipFill>
        <p:spPr>
          <a:xfrm>
            <a:off x="76200" y="152400"/>
            <a:ext cx="3524763" cy="2992627"/>
          </a:xfrm>
          <a:prstGeom prst="rect">
            <a:avLst/>
          </a:prstGeom>
        </p:spPr>
      </p:pic>
      <p:sp>
        <p:nvSpPr>
          <p:cNvPr id="24" name="AutoShape 7" descr="http://static.psbin.com/c/1/0vnvt3j95mcviy/New_Hampshire_(vector_282).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Rectangle 25"/>
          <p:cNvSpPr/>
          <p:nvPr/>
        </p:nvSpPr>
        <p:spPr>
          <a:xfrm>
            <a:off x="3733800" y="2286000"/>
            <a:ext cx="29337000" cy="707886"/>
          </a:xfrm>
          <a:prstGeom prst="rect">
            <a:avLst/>
          </a:prstGeom>
        </p:spPr>
        <p:txBody>
          <a:bodyPr wrap="square">
            <a:spAutoFit/>
          </a:bodyPr>
          <a:lstStyle/>
          <a:p>
            <a:pPr algn="ctr"/>
            <a:r>
              <a:rPr lang="en-US" sz="2000" baseline="30000" dirty="0" smtClean="0">
                <a:solidFill>
                  <a:schemeClr val="accent1">
                    <a:lumMod val="50000"/>
                  </a:schemeClr>
                </a:solidFill>
              </a:rPr>
              <a:t>1</a:t>
            </a:r>
            <a:r>
              <a:rPr lang="en-US" sz="2000" dirty="0" smtClean="0">
                <a:solidFill>
                  <a:schemeClr val="accent1">
                    <a:lumMod val="50000"/>
                  </a:schemeClr>
                </a:solidFill>
              </a:rPr>
              <a:t>Institute </a:t>
            </a:r>
            <a:r>
              <a:rPr lang="en-US" sz="2000" dirty="0">
                <a:solidFill>
                  <a:schemeClr val="accent1">
                    <a:lumMod val="50000"/>
                  </a:schemeClr>
                </a:solidFill>
              </a:rPr>
              <a:t>for the Study of Earth, Oceans, and </a:t>
            </a:r>
            <a:r>
              <a:rPr lang="en-US" sz="2000" dirty="0" smtClean="0">
                <a:solidFill>
                  <a:schemeClr val="accent1">
                    <a:lumMod val="50000"/>
                  </a:schemeClr>
                </a:solidFill>
              </a:rPr>
              <a:t>Space</a:t>
            </a:r>
            <a:r>
              <a:rPr lang="en-US" sz="2000" dirty="0">
                <a:solidFill>
                  <a:schemeClr val="accent1">
                    <a:lumMod val="50000"/>
                  </a:schemeClr>
                </a:solidFill>
              </a:rPr>
              <a:t>, University of New Hampshire, Durham, NH </a:t>
            </a:r>
            <a:r>
              <a:rPr lang="en-US" sz="2000" dirty="0" smtClean="0">
                <a:solidFill>
                  <a:schemeClr val="accent1">
                    <a:lumMod val="50000"/>
                  </a:schemeClr>
                </a:solidFill>
              </a:rPr>
              <a:t>03824; </a:t>
            </a:r>
            <a:r>
              <a:rPr lang="en-US" sz="2000" baseline="30000" dirty="0" smtClean="0">
                <a:solidFill>
                  <a:schemeClr val="accent1">
                    <a:lumMod val="50000"/>
                  </a:schemeClr>
                </a:solidFill>
              </a:rPr>
              <a:t>2</a:t>
            </a:r>
            <a:r>
              <a:rPr lang="en-US" sz="2000" dirty="0" smtClean="0">
                <a:solidFill>
                  <a:schemeClr val="accent1">
                    <a:lumMod val="50000"/>
                  </a:schemeClr>
                </a:solidFill>
              </a:rPr>
              <a:t> </a:t>
            </a:r>
            <a:r>
              <a:rPr lang="en-US" sz="2000" dirty="0">
                <a:solidFill>
                  <a:schemeClr val="accent1">
                    <a:lumMod val="50000"/>
                  </a:schemeClr>
                </a:solidFill>
              </a:rPr>
              <a:t>The Aerospace Corporation, El Segundo, CA </a:t>
            </a:r>
            <a:r>
              <a:rPr lang="en-US" sz="2000" dirty="0" smtClean="0">
                <a:solidFill>
                  <a:schemeClr val="accent1">
                    <a:lumMod val="50000"/>
                  </a:schemeClr>
                </a:solidFill>
              </a:rPr>
              <a:t>90009; </a:t>
            </a:r>
            <a:r>
              <a:rPr lang="en-US" sz="2000" baseline="30000" dirty="0" smtClean="0">
                <a:solidFill>
                  <a:schemeClr val="accent1">
                    <a:lumMod val="50000"/>
                  </a:schemeClr>
                </a:solidFill>
              </a:rPr>
              <a:t>3</a:t>
            </a:r>
            <a:r>
              <a:rPr lang="en-US" sz="2000" dirty="0" smtClean="0">
                <a:solidFill>
                  <a:schemeClr val="accent1">
                    <a:lumMod val="50000"/>
                  </a:schemeClr>
                </a:solidFill>
              </a:rPr>
              <a:t>Southwest Research Institute, EOS, Durham, NH; </a:t>
            </a:r>
            <a:r>
              <a:rPr lang="en-US" sz="2000" baseline="30000" dirty="0" smtClean="0">
                <a:solidFill>
                  <a:schemeClr val="accent1">
                    <a:lumMod val="50000"/>
                  </a:schemeClr>
                </a:solidFill>
              </a:rPr>
              <a:t>4</a:t>
            </a:r>
            <a:r>
              <a:rPr lang="en-US" sz="2000" dirty="0" smtClean="0">
                <a:solidFill>
                  <a:schemeClr val="accent1">
                    <a:lumMod val="50000"/>
                  </a:schemeClr>
                </a:solidFill>
              </a:rPr>
              <a:t>Harvard-Smithsonean Astrophysics Observatory, </a:t>
            </a:r>
            <a:r>
              <a:rPr lang="en-US" sz="2000" baseline="30000" dirty="0" smtClean="0">
                <a:solidFill>
                  <a:schemeClr val="accent1">
                    <a:lumMod val="50000"/>
                  </a:schemeClr>
                </a:solidFill>
              </a:rPr>
              <a:t>5</a:t>
            </a:r>
            <a:r>
              <a:rPr lang="en-US" sz="2000" dirty="0" smtClean="0">
                <a:solidFill>
                  <a:schemeClr val="accent1">
                    <a:lumMod val="50000"/>
                  </a:schemeClr>
                </a:solidFill>
              </a:rPr>
              <a:t>Dept of Atmospheric, Oceanic and Space Science, U. Michigan, Ann Arbor, MI; </a:t>
            </a:r>
            <a:r>
              <a:rPr lang="en-US" sz="2000" baseline="30000" dirty="0" smtClean="0">
                <a:solidFill>
                  <a:schemeClr val="accent1">
                    <a:lumMod val="50000"/>
                  </a:schemeClr>
                </a:solidFill>
              </a:rPr>
              <a:t>6</a:t>
            </a:r>
            <a:r>
              <a:rPr lang="en-US" sz="2000" dirty="0" smtClean="0">
                <a:solidFill>
                  <a:schemeClr val="accent1">
                    <a:lumMod val="50000"/>
                  </a:schemeClr>
                </a:solidFill>
              </a:rPr>
              <a:t>Goddard Spaceflight Center, MD; </a:t>
            </a:r>
            <a:r>
              <a:rPr lang="en-US" sz="2000" baseline="30000" dirty="0" smtClean="0">
                <a:solidFill>
                  <a:schemeClr val="accent1">
                    <a:lumMod val="50000"/>
                  </a:schemeClr>
                </a:solidFill>
              </a:rPr>
              <a:t>7</a:t>
            </a:r>
            <a:r>
              <a:rPr lang="en-US" sz="2000" dirty="0" smtClean="0">
                <a:solidFill>
                  <a:schemeClr val="accent1">
                    <a:lumMod val="50000"/>
                  </a:schemeClr>
                </a:solidFill>
              </a:rPr>
              <a:t>Department </a:t>
            </a:r>
            <a:r>
              <a:rPr lang="en-US" sz="2000" dirty="0">
                <a:solidFill>
                  <a:schemeClr val="accent1">
                    <a:lumMod val="50000"/>
                  </a:schemeClr>
                </a:solidFill>
              </a:rPr>
              <a:t>of Nuclear Engineering, University of Tennessee, Knoxville  TN </a:t>
            </a:r>
            <a:r>
              <a:rPr lang="en-US" sz="2000" dirty="0" smtClean="0">
                <a:solidFill>
                  <a:schemeClr val="accent1">
                    <a:lumMod val="50000"/>
                  </a:schemeClr>
                </a:solidFill>
              </a:rPr>
              <a:t>37996; </a:t>
            </a:r>
            <a:r>
              <a:rPr lang="en-US" sz="2000" dirty="0"/>
              <a:t>Analytic Services Inc., Arlington, VA 22206</a:t>
            </a:r>
            <a:r>
              <a:rPr lang="en-US" sz="2000" dirty="0" smtClean="0">
                <a:solidFill>
                  <a:schemeClr val="accent1">
                    <a:lumMod val="50000"/>
                  </a:schemeClr>
                </a:solidFill>
              </a:rPr>
              <a:t> </a:t>
            </a:r>
          </a:p>
        </p:txBody>
      </p:sp>
      <p:sp>
        <p:nvSpPr>
          <p:cNvPr id="92" name="Rectangle 91"/>
          <p:cNvSpPr/>
          <p:nvPr/>
        </p:nvSpPr>
        <p:spPr>
          <a:xfrm>
            <a:off x="457200" y="28270200"/>
            <a:ext cx="11125200" cy="4955203"/>
          </a:xfrm>
          <a:prstGeom prst="rect">
            <a:avLst/>
          </a:prstGeom>
          <a:solidFill>
            <a:schemeClr val="accent5">
              <a:lumMod val="20000"/>
              <a:lumOff val="80000"/>
            </a:schemeClr>
          </a:solidFill>
          <a:ln>
            <a:solidFill>
              <a:schemeClr val="tx1"/>
            </a:solidFill>
          </a:ln>
        </p:spPr>
        <p:txBody>
          <a:bodyPr wrap="square">
            <a:spAutoFit/>
          </a:bodyPr>
          <a:lstStyle/>
          <a:p>
            <a:r>
              <a:rPr lang="en-US" sz="3200" b="1" dirty="0" smtClean="0"/>
              <a:t>Evolving </a:t>
            </a:r>
            <a:r>
              <a:rPr lang="en-US" sz="3200" b="1" dirty="0"/>
              <a:t>and increasingly hazardous radiation levels </a:t>
            </a:r>
            <a:r>
              <a:rPr lang="en-US" sz="3200" b="1" dirty="0" smtClean="0"/>
              <a:t>in space</a:t>
            </a:r>
            <a:r>
              <a:rPr lang="en-US" sz="3200" b="1" dirty="0"/>
              <a:t>.   </a:t>
            </a:r>
            <a:endParaRPr lang="en-US" sz="3200" b="1" dirty="0" smtClean="0"/>
          </a:p>
          <a:p>
            <a:pPr algn="just"/>
            <a:r>
              <a:rPr lang="en-US" sz="2800" dirty="0" smtClean="0"/>
              <a:t>(</a:t>
            </a:r>
            <a:r>
              <a:rPr lang="en-US" sz="2800" u="sng" dirty="0" smtClean="0"/>
              <a:t>Top Panel</a:t>
            </a:r>
            <a:r>
              <a:rPr lang="en-US" sz="2800" dirty="0" smtClean="0"/>
              <a:t>): </a:t>
            </a:r>
            <a:r>
              <a:rPr lang="en-US" sz="2800" dirty="0"/>
              <a:t>ACE dose rates (red) are based on fits to </a:t>
            </a:r>
            <a:r>
              <a:rPr lang="en-US" sz="2800" dirty="0" smtClean="0"/>
              <a:t>CRIS spectra </a:t>
            </a:r>
            <a:r>
              <a:rPr lang="en-US" sz="2800" dirty="0"/>
              <a:t>(</a:t>
            </a:r>
            <a:r>
              <a:rPr lang="en-US" sz="2800" dirty="0" err="1" smtClean="0"/>
              <a:t>ONeill</a:t>
            </a:r>
            <a:r>
              <a:rPr lang="en-US" sz="2800" dirty="0" smtClean="0"/>
              <a:t>, 2006), </a:t>
            </a:r>
            <a:r>
              <a:rPr lang="en-US" sz="2800" dirty="0" err="1"/>
              <a:t>CRaTER</a:t>
            </a:r>
            <a:r>
              <a:rPr lang="en-US" sz="2800" dirty="0"/>
              <a:t> measurements (green) </a:t>
            </a:r>
            <a:r>
              <a:rPr lang="en-US" sz="2800" dirty="0" smtClean="0"/>
              <a:t>indicate proxies </a:t>
            </a:r>
            <a:r>
              <a:rPr lang="en-US" sz="2800" dirty="0"/>
              <a:t>for lens dose rates behind 0.3 g/</a:t>
            </a:r>
            <a:r>
              <a:rPr lang="en-US" sz="2800" dirty="0" smtClean="0"/>
              <a:t>cm</a:t>
            </a:r>
            <a:r>
              <a:rPr lang="en-US" sz="2800" baseline="30000" dirty="0"/>
              <a:t>2</a:t>
            </a:r>
            <a:r>
              <a:rPr lang="en-US" sz="2800" dirty="0" smtClean="0"/>
              <a:t> </a:t>
            </a:r>
            <a:r>
              <a:rPr lang="en-US" sz="2800" dirty="0"/>
              <a:t>Al </a:t>
            </a:r>
            <a:r>
              <a:rPr lang="en-US" sz="2800" dirty="0" smtClean="0"/>
              <a:t>shielding (Schwadron et al., 2012). </a:t>
            </a:r>
            <a:r>
              <a:rPr lang="en-US" sz="2800" dirty="0"/>
              <a:t>The sunspot number predictions (the </a:t>
            </a:r>
            <a:r>
              <a:rPr lang="en-US" sz="2800" dirty="0" smtClean="0"/>
              <a:t>lower   </a:t>
            </a:r>
            <a:r>
              <a:rPr lang="en-US" sz="2800" dirty="0"/>
              <a:t>black and blue dashed lines) show two cases based on </a:t>
            </a:r>
            <a:r>
              <a:rPr lang="en-US" sz="2800" dirty="0" smtClean="0"/>
              <a:t>a </a:t>
            </a:r>
            <a:r>
              <a:rPr lang="en-US" sz="2800" dirty="0" err="1" smtClean="0"/>
              <a:t>Gleissberg</a:t>
            </a:r>
            <a:r>
              <a:rPr lang="en-US" sz="2800" dirty="0"/>
              <a:t>-like and a Dalton-like minimum, the results of which </a:t>
            </a:r>
            <a:r>
              <a:rPr lang="en-US" sz="2800" dirty="0" smtClean="0"/>
              <a:t>are </a:t>
            </a:r>
            <a:r>
              <a:rPr lang="en-US" sz="2800" dirty="0"/>
              <a:t>similar.  The dose predictions (solid blue line and the upper </a:t>
            </a:r>
            <a:r>
              <a:rPr lang="en-US" sz="2800" dirty="0" smtClean="0"/>
              <a:t>black </a:t>
            </a:r>
            <a:r>
              <a:rPr lang="en-US" sz="2800" dirty="0"/>
              <a:t>and blue dashed lines) are from a sunspot-based model of </a:t>
            </a:r>
            <a:r>
              <a:rPr lang="en-US" sz="2800" dirty="0" smtClean="0"/>
              <a:t>the </a:t>
            </a:r>
            <a:r>
              <a:rPr lang="en-US" sz="2800" dirty="0" err="1"/>
              <a:t>heliospheric</a:t>
            </a:r>
            <a:r>
              <a:rPr lang="en-US" sz="2800" dirty="0"/>
              <a:t> magnetic field and the correlated variation </a:t>
            </a:r>
            <a:r>
              <a:rPr lang="en-US" sz="2800" dirty="0" smtClean="0"/>
              <a:t>in  </a:t>
            </a:r>
            <a:r>
              <a:rPr lang="en-US" sz="2800" dirty="0"/>
              <a:t>modulation of </a:t>
            </a:r>
            <a:r>
              <a:rPr lang="en-US" sz="2800" dirty="0" smtClean="0"/>
              <a:t>GCRs.  </a:t>
            </a:r>
            <a:r>
              <a:rPr lang="en-US" sz="2800" dirty="0"/>
              <a:t>The ACE, </a:t>
            </a:r>
            <a:r>
              <a:rPr lang="en-US" sz="2800" dirty="0" err="1"/>
              <a:t>CRaTER</a:t>
            </a:r>
            <a:r>
              <a:rPr lang="en-US" sz="2800" dirty="0" smtClean="0"/>
              <a:t>, </a:t>
            </a:r>
            <a:r>
              <a:rPr lang="en-US" sz="2800" dirty="0"/>
              <a:t>and model results are projected to the lunar surface. </a:t>
            </a:r>
            <a:endParaRPr lang="en-US" sz="2800" dirty="0" smtClean="0"/>
          </a:p>
          <a:p>
            <a:pPr algn="just"/>
            <a:r>
              <a:rPr lang="en-US" sz="2800" u="sng" dirty="0" smtClean="0"/>
              <a:t>(Bottom Panel</a:t>
            </a:r>
            <a:r>
              <a:rPr lang="en-US" sz="2800" dirty="0" smtClean="0"/>
              <a:t>):  </a:t>
            </a:r>
            <a:r>
              <a:rPr lang="en-US" sz="2800" dirty="0"/>
              <a:t>Same as top panel but for a longer time span</a:t>
            </a:r>
            <a:r>
              <a:rPr lang="en-US" sz="2800" dirty="0" smtClean="0"/>
              <a:t>.</a:t>
            </a:r>
          </a:p>
        </p:txBody>
      </p:sp>
      <p:sp>
        <p:nvSpPr>
          <p:cNvPr id="93" name="Rectangle 92"/>
          <p:cNvSpPr/>
          <p:nvPr/>
        </p:nvSpPr>
        <p:spPr>
          <a:xfrm>
            <a:off x="24536400" y="15773400"/>
            <a:ext cx="5867400" cy="3785652"/>
          </a:xfrm>
          <a:prstGeom prst="rect">
            <a:avLst/>
          </a:prstGeom>
          <a:solidFill>
            <a:schemeClr val="accent5">
              <a:lumMod val="20000"/>
              <a:lumOff val="80000"/>
            </a:schemeClr>
          </a:solidFill>
          <a:ln>
            <a:solidFill>
              <a:schemeClr val="tx1"/>
            </a:solidFill>
          </a:ln>
        </p:spPr>
        <p:txBody>
          <a:bodyPr wrap="square">
            <a:spAutoFit/>
          </a:bodyPr>
          <a:lstStyle/>
          <a:p>
            <a:r>
              <a:rPr lang="en-US" sz="2400" dirty="0" err="1" smtClean="0"/>
              <a:t>DoSEN’s</a:t>
            </a:r>
            <a:r>
              <a:rPr lang="en-US" sz="2400" dirty="0" smtClean="0"/>
              <a:t> LET coincidence in multiple SSDs allows species and quality factors, providing a direct relationship between LET measurements and biological impact (e.g., dose equivalents and organ doses). Shown here are “cross-plots” from </a:t>
            </a:r>
            <a:r>
              <a:rPr lang="en-US" sz="2400" dirty="0" err="1" smtClean="0"/>
              <a:t>CRaTER</a:t>
            </a:r>
            <a:r>
              <a:rPr lang="en-US" sz="2400" dirty="0" smtClean="0"/>
              <a:t>: the LET from the </a:t>
            </a:r>
            <a:r>
              <a:rPr lang="en-US" sz="2400" dirty="0" err="1" smtClean="0"/>
              <a:t>CRaTER</a:t>
            </a:r>
            <a:r>
              <a:rPr lang="en-US" sz="2400" dirty="0" smtClean="0"/>
              <a:t> D1 &amp; D2 detectors versus LET from D3 &amp; D4 detectors. We clearly resolve the different species that contribute to the radiation dose and dose –equivalent. </a:t>
            </a:r>
          </a:p>
        </p:txBody>
      </p:sp>
      <p:sp>
        <p:nvSpPr>
          <p:cNvPr id="94" name="Rectangle 93"/>
          <p:cNvSpPr/>
          <p:nvPr/>
        </p:nvSpPr>
        <p:spPr>
          <a:xfrm>
            <a:off x="24536399" y="27736800"/>
            <a:ext cx="11678795" cy="5447645"/>
          </a:xfrm>
          <a:prstGeom prst="rect">
            <a:avLst/>
          </a:prstGeom>
          <a:solidFill>
            <a:schemeClr val="accent5">
              <a:lumMod val="20000"/>
              <a:lumOff val="80000"/>
            </a:schemeClr>
          </a:solidFill>
          <a:ln>
            <a:solidFill>
              <a:schemeClr val="tx1"/>
            </a:solidFill>
          </a:ln>
        </p:spPr>
        <p:txBody>
          <a:bodyPr wrap="square">
            <a:spAutoFit/>
          </a:bodyPr>
          <a:lstStyle/>
          <a:p>
            <a:pPr lvl="0"/>
            <a:r>
              <a:rPr lang="en-US" sz="6000" b="1" dirty="0" smtClean="0">
                <a:solidFill>
                  <a:prstClr val="black"/>
                </a:solidFill>
              </a:rPr>
              <a:t> </a:t>
            </a:r>
            <a:r>
              <a:rPr lang="en-US" sz="4400" b="1" dirty="0" smtClean="0">
                <a:solidFill>
                  <a:prstClr val="black"/>
                </a:solidFill>
              </a:rPr>
              <a:t>Summary and Conclusions:</a:t>
            </a:r>
            <a:r>
              <a:rPr lang="en-US" sz="4400" dirty="0" smtClean="0">
                <a:solidFill>
                  <a:prstClr val="black"/>
                </a:solidFill>
              </a:rPr>
              <a:t>  </a:t>
            </a:r>
          </a:p>
          <a:p>
            <a:pPr marL="457200" lvl="0" indent="-457200">
              <a:buFont typeface="Arial" pitchFamily="34" charset="0"/>
              <a:buChar char="•"/>
            </a:pPr>
            <a:r>
              <a:rPr lang="en-US" sz="3200" b="1" dirty="0" err="1" smtClean="0">
                <a:solidFill>
                  <a:prstClr val="black"/>
                </a:solidFill>
              </a:rPr>
              <a:t>CRaTER</a:t>
            </a:r>
            <a:r>
              <a:rPr lang="en-US" sz="3200" b="1" dirty="0" smtClean="0">
                <a:solidFill>
                  <a:prstClr val="black"/>
                </a:solidFill>
              </a:rPr>
              <a:t> quantifies the increasingly biologically hazard</a:t>
            </a:r>
            <a:r>
              <a:rPr lang="en-US" sz="3200" dirty="0" smtClean="0">
                <a:solidFill>
                  <a:prstClr val="black"/>
                </a:solidFill>
              </a:rPr>
              <a:t>ous radiation environment associated with </a:t>
            </a:r>
            <a:r>
              <a:rPr lang="en-US" sz="3200" b="1" dirty="0" smtClean="0">
                <a:solidFill>
                  <a:prstClr val="black"/>
                </a:solidFill>
              </a:rPr>
              <a:t>reduction in solar activity</a:t>
            </a:r>
            <a:r>
              <a:rPr lang="en-US" sz="3200" dirty="0" smtClean="0">
                <a:solidFill>
                  <a:prstClr val="black"/>
                </a:solidFill>
              </a:rPr>
              <a:t> in cycles 23 and 24 and the associated increase of galactic cosmic ray fluxes</a:t>
            </a:r>
          </a:p>
          <a:p>
            <a:pPr marL="457200" lvl="0" indent="-457200">
              <a:buFont typeface="Arial" pitchFamily="34" charset="0"/>
              <a:buChar char="•"/>
            </a:pPr>
            <a:r>
              <a:rPr lang="en-US" sz="3200" b="1" dirty="0" smtClean="0">
                <a:solidFill>
                  <a:prstClr val="black"/>
                </a:solidFill>
              </a:rPr>
              <a:t>Reduction of 30-50 days of “safe” days </a:t>
            </a:r>
            <a:r>
              <a:rPr lang="en-US" sz="3200" dirty="0" smtClean="0">
                <a:solidFill>
                  <a:prstClr val="black"/>
                </a:solidFill>
              </a:rPr>
              <a:t>for astronauts from cycle-to-cycle associated with decreasing solar activity</a:t>
            </a:r>
          </a:p>
          <a:p>
            <a:pPr marL="457200" lvl="0" indent="-457200">
              <a:buFont typeface="Arial" pitchFamily="34" charset="0"/>
              <a:buChar char="•"/>
            </a:pPr>
            <a:r>
              <a:rPr lang="en-US" sz="3200" b="1" dirty="0" err="1"/>
              <a:t>DoSEN</a:t>
            </a:r>
            <a:r>
              <a:rPr lang="en-US" sz="3200" b="1" dirty="0"/>
              <a:t> –Dose spectra from energetic particles and neutrons </a:t>
            </a:r>
            <a:r>
              <a:rPr lang="en-US" sz="3200" b="1" dirty="0" smtClean="0"/>
              <a:t>–</a:t>
            </a:r>
            <a:r>
              <a:rPr lang="en-US" sz="3200" dirty="0" smtClean="0">
                <a:solidFill>
                  <a:prstClr val="black"/>
                </a:solidFill>
              </a:rPr>
              <a:t>builds on </a:t>
            </a:r>
            <a:r>
              <a:rPr lang="en-US" sz="3200" dirty="0" err="1" smtClean="0">
                <a:solidFill>
                  <a:prstClr val="black"/>
                </a:solidFill>
              </a:rPr>
              <a:t>CRaTER</a:t>
            </a:r>
            <a:r>
              <a:rPr lang="en-US" sz="3200" dirty="0" smtClean="0">
                <a:solidFill>
                  <a:prstClr val="black"/>
                </a:solidFill>
              </a:rPr>
              <a:t> technology to more fully characterize the space environment in the new era of decreased solar activity</a:t>
            </a:r>
          </a:p>
        </p:txBody>
      </p:sp>
      <p:cxnSp>
        <p:nvCxnSpPr>
          <p:cNvPr id="95" name="Straight Connector 94"/>
          <p:cNvCxnSpPr/>
          <p:nvPr/>
        </p:nvCxnSpPr>
        <p:spPr>
          <a:xfrm>
            <a:off x="12039600" y="7010400"/>
            <a:ext cx="76200" cy="26365200"/>
          </a:xfrm>
          <a:prstGeom prst="line">
            <a:avLst/>
          </a:prstGeom>
          <a:ln w="127000" cmpd="tri">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24231600" y="7010400"/>
            <a:ext cx="0" cy="26365200"/>
          </a:xfrm>
          <a:prstGeom prst="line">
            <a:avLst/>
          </a:prstGeom>
          <a:ln w="127000" cmpd="tri">
            <a:solidFill>
              <a:srgbClr val="C00000"/>
            </a:solidFill>
          </a:ln>
        </p:spPr>
        <p:style>
          <a:lnRef idx="1">
            <a:schemeClr val="accent1"/>
          </a:lnRef>
          <a:fillRef idx="0">
            <a:schemeClr val="accent1"/>
          </a:fillRef>
          <a:effectRef idx="0">
            <a:schemeClr val="accent1"/>
          </a:effectRef>
          <a:fontRef idx="minor">
            <a:schemeClr val="tx1"/>
          </a:fontRef>
        </p:style>
      </p:cxnSp>
      <p:pic>
        <p:nvPicPr>
          <p:cNvPr id="2" name="Picture 1" descr="fig1.ep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000" y="13030200"/>
            <a:ext cx="11297138" cy="14935200"/>
          </a:xfrm>
          <a:prstGeom prst="rect">
            <a:avLst/>
          </a:prstGeom>
        </p:spPr>
      </p:pic>
      <p:pic>
        <p:nvPicPr>
          <p:cNvPr id="11" name="Picture 10" descr="fig2.eps"/>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11200" y="14630400"/>
            <a:ext cx="9753600" cy="6511596"/>
          </a:xfrm>
          <a:prstGeom prst="rect">
            <a:avLst/>
          </a:prstGeom>
        </p:spPr>
      </p:pic>
      <p:pic>
        <p:nvPicPr>
          <p:cNvPr id="17" name="Picture 16" descr="fig3.eps"/>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16000" y="24155400"/>
            <a:ext cx="9844022" cy="5715000"/>
          </a:xfrm>
          <a:prstGeom prst="rect">
            <a:avLst/>
          </a:prstGeom>
        </p:spPr>
      </p:pic>
      <p:sp>
        <p:nvSpPr>
          <p:cNvPr id="40" name="Rectangle 39"/>
          <p:cNvSpPr/>
          <p:nvPr/>
        </p:nvSpPr>
        <p:spPr>
          <a:xfrm>
            <a:off x="12420600" y="29991546"/>
            <a:ext cx="11430000" cy="3231654"/>
          </a:xfrm>
          <a:prstGeom prst="rect">
            <a:avLst/>
          </a:prstGeom>
          <a:solidFill>
            <a:schemeClr val="accent5">
              <a:lumMod val="20000"/>
              <a:lumOff val="80000"/>
            </a:schemeClr>
          </a:solidFill>
          <a:ln>
            <a:solidFill>
              <a:schemeClr val="tx1"/>
            </a:solidFill>
          </a:ln>
        </p:spPr>
        <p:txBody>
          <a:bodyPr wrap="square">
            <a:spAutoFit/>
          </a:bodyPr>
          <a:lstStyle/>
          <a:p>
            <a:pPr lvl="0" algn="just"/>
            <a:r>
              <a:rPr lang="en-US" sz="3200" b="1" dirty="0">
                <a:solidFill>
                  <a:prstClr val="black"/>
                </a:solidFill>
              </a:rPr>
              <a:t>Probability </a:t>
            </a:r>
            <a:r>
              <a:rPr lang="en-US" sz="3200" b="1" dirty="0" smtClean="0">
                <a:solidFill>
                  <a:prstClr val="black"/>
                </a:solidFill>
              </a:rPr>
              <a:t>(%</a:t>
            </a:r>
            <a:r>
              <a:rPr lang="en-US" sz="3200" b="1" dirty="0">
                <a:solidFill>
                  <a:prstClr val="black"/>
                </a:solidFill>
              </a:rPr>
              <a:t>) versus integrated BFO dose for 30 day to </a:t>
            </a:r>
            <a:r>
              <a:rPr lang="en-US" sz="3200" b="1" dirty="0" smtClean="0">
                <a:solidFill>
                  <a:prstClr val="black"/>
                </a:solidFill>
              </a:rPr>
              <a:t>1 year missions. </a:t>
            </a:r>
            <a:r>
              <a:rPr lang="en-US" sz="2800" dirty="0">
                <a:solidFill>
                  <a:prstClr val="black"/>
                </a:solidFill>
              </a:rPr>
              <a:t>We use the PREDICCS </a:t>
            </a:r>
            <a:r>
              <a:rPr lang="en-US" sz="2800" dirty="0" smtClean="0">
                <a:solidFill>
                  <a:prstClr val="black"/>
                </a:solidFill>
              </a:rPr>
              <a:t>database [</a:t>
            </a:r>
            <a:r>
              <a:rPr lang="en-US" sz="2800" dirty="0">
                <a:solidFill>
                  <a:prstClr val="black"/>
                </a:solidFill>
              </a:rPr>
              <a:t>http://</a:t>
            </a:r>
            <a:r>
              <a:rPr lang="en-US" sz="2800" dirty="0" err="1" smtClean="0">
                <a:solidFill>
                  <a:prstClr val="black"/>
                </a:solidFill>
              </a:rPr>
              <a:t>prediccs.sr.unh.edu</a:t>
            </a:r>
            <a:r>
              <a:rPr lang="en-US" sz="2800" dirty="0" smtClean="0">
                <a:solidFill>
                  <a:prstClr val="black"/>
                </a:solidFill>
              </a:rPr>
              <a:t>; Schwadron</a:t>
            </a:r>
            <a:r>
              <a:rPr lang="en-US" sz="2800" dirty="0">
                <a:solidFill>
                  <a:prstClr val="black"/>
                </a:solidFill>
              </a:rPr>
              <a:t> </a:t>
            </a:r>
            <a:r>
              <a:rPr lang="en-US" sz="2800" dirty="0" smtClean="0">
                <a:solidFill>
                  <a:prstClr val="black"/>
                </a:solidFill>
              </a:rPr>
              <a:t>et al., 2012) </a:t>
            </a:r>
            <a:r>
              <a:rPr lang="en-US" sz="2800" dirty="0">
                <a:solidFill>
                  <a:prstClr val="black"/>
                </a:solidFill>
              </a:rPr>
              <a:t>to build up statistics for </a:t>
            </a:r>
            <a:r>
              <a:rPr lang="en-US" sz="2800" dirty="0" smtClean="0">
                <a:solidFill>
                  <a:prstClr val="black"/>
                </a:solidFill>
              </a:rPr>
              <a:t>the  </a:t>
            </a:r>
            <a:r>
              <a:rPr lang="en-US" sz="2800" dirty="0">
                <a:solidFill>
                  <a:prstClr val="black"/>
                </a:solidFill>
              </a:rPr>
              <a:t>probability of SEP events of varying integrated dose </a:t>
            </a:r>
            <a:r>
              <a:rPr lang="en-US" sz="2800" dirty="0" smtClean="0">
                <a:solidFill>
                  <a:prstClr val="black"/>
                </a:solidFill>
              </a:rPr>
              <a:t>behind spacecraft </a:t>
            </a:r>
            <a:r>
              <a:rPr lang="en-US" sz="2800" dirty="0">
                <a:solidFill>
                  <a:prstClr val="black"/>
                </a:solidFill>
              </a:rPr>
              <a:t>shielding (10 g/</a:t>
            </a:r>
            <a:r>
              <a:rPr lang="en-US" sz="2800" dirty="0" smtClean="0">
                <a:solidFill>
                  <a:prstClr val="black"/>
                </a:solidFill>
              </a:rPr>
              <a:t>cm</a:t>
            </a:r>
            <a:r>
              <a:rPr lang="en-US" sz="2800" baseline="30000" dirty="0" smtClean="0">
                <a:solidFill>
                  <a:prstClr val="black"/>
                </a:solidFill>
              </a:rPr>
              <a:t>2</a:t>
            </a:r>
            <a:r>
              <a:rPr lang="en-US" sz="2800" dirty="0" smtClean="0">
                <a:solidFill>
                  <a:prstClr val="black"/>
                </a:solidFill>
              </a:rPr>
              <a:t>)</a:t>
            </a:r>
            <a:r>
              <a:rPr lang="en-US" sz="2800" dirty="0">
                <a:solidFill>
                  <a:prstClr val="black"/>
                </a:solidFill>
              </a:rPr>
              <a:t>. The database </a:t>
            </a:r>
            <a:r>
              <a:rPr lang="en-US" sz="2800" dirty="0" smtClean="0">
                <a:solidFill>
                  <a:prstClr val="black"/>
                </a:solidFill>
              </a:rPr>
              <a:t>currently provides  </a:t>
            </a:r>
            <a:r>
              <a:rPr lang="en-US" sz="2800" dirty="0">
                <a:solidFill>
                  <a:prstClr val="black"/>
                </a:solidFill>
              </a:rPr>
              <a:t>doses for the period from July 2011 through April 2014. The </a:t>
            </a:r>
            <a:r>
              <a:rPr lang="en-US" sz="2800" dirty="0" smtClean="0">
                <a:solidFill>
                  <a:prstClr val="black"/>
                </a:solidFill>
              </a:rPr>
              <a:t>PREDICCS </a:t>
            </a:r>
            <a:r>
              <a:rPr lang="en-US" sz="2800" dirty="0">
                <a:solidFill>
                  <a:prstClr val="black"/>
                </a:solidFill>
              </a:rPr>
              <a:t>doses are derived from proton spectra and use dose in 10 g/</a:t>
            </a:r>
            <a:r>
              <a:rPr lang="en-US" sz="2800" dirty="0" smtClean="0">
                <a:solidFill>
                  <a:prstClr val="black"/>
                </a:solidFill>
              </a:rPr>
              <a:t>cm</a:t>
            </a:r>
            <a:r>
              <a:rPr lang="en-US" sz="2800" baseline="30000" dirty="0" smtClean="0">
                <a:solidFill>
                  <a:prstClr val="black"/>
                </a:solidFill>
              </a:rPr>
              <a:t>2</a:t>
            </a:r>
            <a:r>
              <a:rPr lang="en-US" sz="2800" dirty="0" smtClean="0">
                <a:solidFill>
                  <a:prstClr val="black"/>
                </a:solidFill>
              </a:rPr>
              <a:t> water </a:t>
            </a:r>
            <a:r>
              <a:rPr lang="en-US" sz="2800" dirty="0">
                <a:solidFill>
                  <a:prstClr val="black"/>
                </a:solidFill>
              </a:rPr>
              <a:t>as a proxy for the Blood Forming Organ (BFO) dose</a:t>
            </a:r>
            <a:r>
              <a:rPr lang="en-US" sz="2800" dirty="0" smtClean="0">
                <a:solidFill>
                  <a:prstClr val="black"/>
                </a:solidFill>
              </a:rPr>
              <a:t>.</a:t>
            </a:r>
            <a:endParaRPr lang="en-US" sz="2800" b="1" dirty="0">
              <a:solidFill>
                <a:prstClr val="black"/>
              </a:solidFill>
            </a:endParaRPr>
          </a:p>
        </p:txBody>
      </p:sp>
      <p:sp>
        <p:nvSpPr>
          <p:cNvPr id="90" name="Rectangle 89"/>
          <p:cNvSpPr/>
          <p:nvPr/>
        </p:nvSpPr>
        <p:spPr>
          <a:xfrm>
            <a:off x="12420600" y="7162800"/>
            <a:ext cx="11430000" cy="7478970"/>
          </a:xfrm>
          <a:prstGeom prst="rect">
            <a:avLst/>
          </a:prstGeom>
          <a:solidFill>
            <a:schemeClr val="accent5">
              <a:lumMod val="20000"/>
              <a:lumOff val="80000"/>
            </a:schemeClr>
          </a:solidFill>
          <a:ln>
            <a:solidFill>
              <a:schemeClr val="tx1"/>
            </a:solidFill>
          </a:ln>
        </p:spPr>
        <p:txBody>
          <a:bodyPr wrap="square">
            <a:spAutoFit/>
          </a:bodyPr>
          <a:lstStyle/>
          <a:p>
            <a:pPr algn="just"/>
            <a:r>
              <a:rPr lang="en-US" sz="3200" b="1" dirty="0" smtClean="0"/>
              <a:t>Implications for </a:t>
            </a:r>
            <a:r>
              <a:rPr lang="en-US" sz="3200" b="1" dirty="0"/>
              <a:t>Astronauts:   </a:t>
            </a:r>
            <a:r>
              <a:rPr lang="en-US" sz="3200" dirty="0" smtClean="0"/>
              <a:t>While solar </a:t>
            </a:r>
            <a:r>
              <a:rPr lang="en-US" sz="3200" dirty="0"/>
              <a:t>energetic particle events in cycle 24 present some hazard, </a:t>
            </a:r>
            <a:r>
              <a:rPr lang="en-US" sz="3200" dirty="0" smtClean="0"/>
              <a:t>the accumulated </a:t>
            </a:r>
            <a:r>
              <a:rPr lang="en-US" sz="3200" dirty="0"/>
              <a:t>doses for astronauts behind 10 g/</a:t>
            </a:r>
            <a:r>
              <a:rPr lang="en-US" sz="3200" dirty="0" smtClean="0"/>
              <a:t>cm</a:t>
            </a:r>
            <a:r>
              <a:rPr lang="en-US" sz="3200" baseline="30000" dirty="0" smtClean="0"/>
              <a:t>2</a:t>
            </a:r>
            <a:r>
              <a:rPr lang="en-US" sz="3200" dirty="0" smtClean="0"/>
              <a:t> </a:t>
            </a:r>
            <a:r>
              <a:rPr lang="en-US" sz="3200" dirty="0"/>
              <a:t>shielding are </a:t>
            </a:r>
            <a:r>
              <a:rPr lang="en-US" sz="3200" dirty="0" smtClean="0"/>
              <a:t>well below </a:t>
            </a:r>
            <a:r>
              <a:rPr lang="en-US" sz="3200" dirty="0"/>
              <a:t>current dose limits. However, galactic cosmic ray hazards </a:t>
            </a:r>
            <a:r>
              <a:rPr lang="en-US" sz="3200" dirty="0" smtClean="0"/>
              <a:t>limit mission </a:t>
            </a:r>
            <a:r>
              <a:rPr lang="en-US" sz="3200" dirty="0"/>
              <a:t>durations in deep space to less than 1 year for 30-year </a:t>
            </a:r>
            <a:r>
              <a:rPr lang="en-US" sz="3200" dirty="0" smtClean="0"/>
              <a:t>old astronauts </a:t>
            </a:r>
            <a:r>
              <a:rPr lang="en-US" sz="3200" dirty="0"/>
              <a:t>during solar minima. We predict that this allowable </a:t>
            </a:r>
            <a:r>
              <a:rPr lang="en-US" sz="3200" dirty="0" smtClean="0"/>
              <a:t>mission duration </a:t>
            </a:r>
            <a:r>
              <a:rPr lang="en-US" sz="3200" dirty="0"/>
              <a:t>will decrease in successive solar minima as cosmic ray </a:t>
            </a:r>
            <a:r>
              <a:rPr lang="en-US" sz="3200" dirty="0" smtClean="0"/>
              <a:t>levels rise </a:t>
            </a:r>
            <a:r>
              <a:rPr lang="en-US" sz="3200" dirty="0"/>
              <a:t>due to the weakening </a:t>
            </a:r>
            <a:r>
              <a:rPr lang="en-US" sz="3200" dirty="0" err="1"/>
              <a:t>heliospheric</a:t>
            </a:r>
            <a:r>
              <a:rPr lang="en-US" sz="3200" dirty="0"/>
              <a:t> magnetic field. Thus, </a:t>
            </a:r>
            <a:r>
              <a:rPr lang="en-US" sz="3200" dirty="0" smtClean="0"/>
              <a:t>our analysis </a:t>
            </a:r>
            <a:r>
              <a:rPr lang="en-US" sz="3200" dirty="0"/>
              <a:t>suggests that, statistically, an astronaut may be better </a:t>
            </a:r>
            <a:r>
              <a:rPr lang="en-US" sz="3200" dirty="0" smtClean="0"/>
              <a:t>off venturing </a:t>
            </a:r>
            <a:r>
              <a:rPr lang="en-US" sz="3200" dirty="0"/>
              <a:t>on a long deep-space mission during solar maximum since </a:t>
            </a:r>
            <a:r>
              <a:rPr lang="en-US" sz="3200" dirty="0" smtClean="0"/>
              <a:t>the risk </a:t>
            </a:r>
            <a:r>
              <a:rPr lang="en-US" sz="3200" dirty="0"/>
              <a:t>associated with solar energetic particle events during </a:t>
            </a:r>
            <a:r>
              <a:rPr lang="en-US" sz="3200" dirty="0" smtClean="0"/>
              <a:t>solar maximum </a:t>
            </a:r>
            <a:r>
              <a:rPr lang="en-US" sz="3200" dirty="0"/>
              <a:t>is smaller than the known effects of higher GCR fluxes </a:t>
            </a:r>
            <a:r>
              <a:rPr lang="en-US" sz="3200" dirty="0" smtClean="0"/>
              <a:t>at solar </a:t>
            </a:r>
            <a:r>
              <a:rPr lang="en-US" sz="3200" dirty="0"/>
              <a:t>minimum. While statistics provide important guidance, </a:t>
            </a:r>
            <a:r>
              <a:rPr lang="en-US" sz="3200" dirty="0" smtClean="0"/>
              <a:t>the decision </a:t>
            </a:r>
            <a:r>
              <a:rPr lang="en-US" sz="3200" dirty="0"/>
              <a:t>of when to travel to the Moon (or Mars) is ultimately </a:t>
            </a:r>
            <a:r>
              <a:rPr lang="en-US" sz="3200" dirty="0" smtClean="0"/>
              <a:t>the domain </a:t>
            </a:r>
            <a:r>
              <a:rPr lang="en-US" sz="3200" dirty="0"/>
              <a:t>of ethics rather than statistics. </a:t>
            </a:r>
          </a:p>
        </p:txBody>
      </p:sp>
      <p:sp>
        <p:nvSpPr>
          <p:cNvPr id="15" name="Rectangle 14"/>
          <p:cNvSpPr/>
          <p:nvPr/>
        </p:nvSpPr>
        <p:spPr>
          <a:xfrm>
            <a:off x="12420600" y="21107400"/>
            <a:ext cx="11430000" cy="2739211"/>
          </a:xfrm>
          <a:prstGeom prst="rect">
            <a:avLst/>
          </a:prstGeom>
          <a:solidFill>
            <a:schemeClr val="accent5">
              <a:lumMod val="20000"/>
              <a:lumOff val="80000"/>
            </a:schemeClr>
          </a:solidFill>
          <a:ln>
            <a:solidFill>
              <a:schemeClr val="tx1"/>
            </a:solidFill>
          </a:ln>
        </p:spPr>
        <p:txBody>
          <a:bodyPr wrap="square">
            <a:spAutoFit/>
          </a:bodyPr>
          <a:lstStyle/>
          <a:p>
            <a:pPr lvl="0" algn="just"/>
            <a:r>
              <a:rPr lang="en-US" sz="3200" b="1" dirty="0">
                <a:solidFill>
                  <a:prstClr val="black"/>
                </a:solidFill>
              </a:rPr>
              <a:t>Safe Days in deep space. </a:t>
            </a:r>
            <a:r>
              <a:rPr lang="en-US" sz="2800" dirty="0">
                <a:solidFill>
                  <a:prstClr val="black"/>
                </a:solidFill>
              </a:rPr>
              <a:t>Days before a 30-year old </a:t>
            </a:r>
            <a:r>
              <a:rPr lang="en-US" sz="2800" dirty="0" smtClean="0">
                <a:solidFill>
                  <a:prstClr val="black"/>
                </a:solidFill>
              </a:rPr>
              <a:t>astronaut reaches </a:t>
            </a:r>
            <a:r>
              <a:rPr lang="en-US" sz="2800" dirty="0">
                <a:solidFill>
                  <a:prstClr val="black"/>
                </a:solidFill>
              </a:rPr>
              <a:t>their radiation limit for </a:t>
            </a:r>
            <a:r>
              <a:rPr lang="en-US" sz="2800" dirty="0" smtClean="0">
                <a:solidFill>
                  <a:prstClr val="black"/>
                </a:solidFill>
              </a:rPr>
              <a:t>3% </a:t>
            </a:r>
            <a:r>
              <a:rPr lang="en-US" sz="2800" dirty="0">
                <a:solidFill>
                  <a:prstClr val="black"/>
                </a:solidFill>
              </a:rPr>
              <a:t>Risk of Exposure Induced </a:t>
            </a:r>
            <a:r>
              <a:rPr lang="en-US" sz="2800" dirty="0" smtClean="0">
                <a:solidFill>
                  <a:prstClr val="black"/>
                </a:solidFill>
              </a:rPr>
              <a:t>Death  </a:t>
            </a:r>
            <a:r>
              <a:rPr lang="en-US" sz="2800" dirty="0">
                <a:solidFill>
                  <a:prstClr val="black"/>
                </a:solidFill>
              </a:rPr>
              <a:t>(REID) at the </a:t>
            </a:r>
            <a:r>
              <a:rPr lang="en-US" sz="2800" dirty="0" smtClean="0">
                <a:solidFill>
                  <a:prstClr val="black"/>
                </a:solidFill>
              </a:rPr>
              <a:t>95% </a:t>
            </a:r>
            <a:r>
              <a:rPr lang="en-US" sz="2800" dirty="0">
                <a:solidFill>
                  <a:prstClr val="black"/>
                </a:solidFill>
              </a:rPr>
              <a:t>confidence level. Shown are safe days </a:t>
            </a:r>
            <a:r>
              <a:rPr lang="en-US" sz="2800" dirty="0" smtClean="0">
                <a:solidFill>
                  <a:prstClr val="black"/>
                </a:solidFill>
              </a:rPr>
              <a:t>assuming different </a:t>
            </a:r>
            <a:r>
              <a:rPr lang="en-US" sz="2800" dirty="0">
                <a:solidFill>
                  <a:prstClr val="black"/>
                </a:solidFill>
              </a:rPr>
              <a:t>average quality factors:  &lt;</a:t>
            </a:r>
            <a:r>
              <a:rPr lang="en-US" sz="2800" dirty="0" smtClean="0">
                <a:solidFill>
                  <a:prstClr val="black"/>
                </a:solidFill>
              </a:rPr>
              <a:t>Q&gt;= 5.8, </a:t>
            </a:r>
            <a:r>
              <a:rPr lang="en-US" sz="2800" dirty="0">
                <a:solidFill>
                  <a:prstClr val="black"/>
                </a:solidFill>
              </a:rPr>
              <a:t>measured by </a:t>
            </a:r>
            <a:r>
              <a:rPr lang="en-US" sz="2800" dirty="0" err="1" smtClean="0">
                <a:solidFill>
                  <a:prstClr val="black"/>
                </a:solidFill>
              </a:rPr>
              <a:t>CRaTER</a:t>
            </a:r>
            <a:r>
              <a:rPr lang="en-US" sz="2800" dirty="0" smtClean="0">
                <a:solidFill>
                  <a:prstClr val="black"/>
                </a:solidFill>
              </a:rPr>
              <a:t>  </a:t>
            </a:r>
            <a:r>
              <a:rPr lang="en-US" sz="2800" dirty="0">
                <a:solidFill>
                  <a:prstClr val="black"/>
                </a:solidFill>
              </a:rPr>
              <a:t>behind thin shielding, </a:t>
            </a:r>
            <a:r>
              <a:rPr lang="en-US" sz="2800" dirty="0" smtClean="0">
                <a:solidFill>
                  <a:prstClr val="black"/>
                </a:solidFill>
              </a:rPr>
              <a:t>and &lt;Q &gt;=3.8 </a:t>
            </a:r>
            <a:r>
              <a:rPr lang="en-US" sz="2800" dirty="0">
                <a:solidFill>
                  <a:prstClr val="black"/>
                </a:solidFill>
              </a:rPr>
              <a:t>measured by RAD behind </a:t>
            </a:r>
            <a:r>
              <a:rPr lang="en-US" sz="2800" dirty="0" smtClean="0">
                <a:solidFill>
                  <a:prstClr val="black"/>
                </a:solidFill>
              </a:rPr>
              <a:t>thicker  </a:t>
            </a:r>
            <a:r>
              <a:rPr lang="en-US" sz="2800" dirty="0">
                <a:solidFill>
                  <a:prstClr val="black"/>
                </a:solidFill>
              </a:rPr>
              <a:t>shielding. Black lines indicate times spanned by the Apollo </a:t>
            </a:r>
            <a:r>
              <a:rPr lang="en-US" sz="2800" dirty="0" smtClean="0">
                <a:solidFill>
                  <a:prstClr val="black"/>
                </a:solidFill>
              </a:rPr>
              <a:t>missions  </a:t>
            </a:r>
            <a:r>
              <a:rPr lang="en-US" sz="2800" dirty="0">
                <a:solidFill>
                  <a:prstClr val="black"/>
                </a:solidFill>
              </a:rPr>
              <a:t>from Apollo 8 (A8) to 17 (A17). </a:t>
            </a:r>
            <a:endParaRPr lang="en-US" sz="2800" dirty="0" smtClean="0">
              <a:solidFill>
                <a:prstClr val="black"/>
              </a:solidFill>
            </a:endParaRPr>
          </a:p>
        </p:txBody>
      </p:sp>
      <p:pic>
        <p:nvPicPr>
          <p:cNvPr id="41" name="Picture 40"/>
          <p:cNvPicPr/>
          <p:nvPr/>
        </p:nvPicPr>
        <p:blipFill rotWithShape="1">
          <a:blip r:embed="rId7">
            <a:extLst>
              <a:ext uri="{28A0092B-C50C-407E-A947-70E740481C1C}">
                <a14:useLocalDpi xmlns:a14="http://schemas.microsoft.com/office/drawing/2010/main" val="0"/>
              </a:ext>
            </a:extLst>
          </a:blip>
          <a:srcRect l="21759" t="27262" r="24074" b="11025"/>
          <a:stretch/>
        </p:blipFill>
        <p:spPr bwMode="auto">
          <a:xfrm>
            <a:off x="30708600" y="15773400"/>
            <a:ext cx="5570220" cy="4191000"/>
          </a:xfrm>
          <a:prstGeom prst="rect">
            <a:avLst/>
          </a:prstGeom>
          <a:ln>
            <a:noFill/>
          </a:ln>
          <a:extLst>
            <a:ext uri="{53640926-AAD7-44d8-BBD7-CCE9431645EC}">
              <a14:shadowObscured xmlns:a14="http://schemas.microsoft.com/office/drawing/2010/main"/>
            </a:ext>
          </a:extLst>
        </p:spPr>
      </p:pic>
      <p:pic>
        <p:nvPicPr>
          <p:cNvPr id="45" name="Picture 44"/>
          <p:cNvPicPr/>
          <p:nvPr/>
        </p:nvPicPr>
        <p:blipFill rotWithShape="1">
          <a:blip r:embed="rId8">
            <a:extLst>
              <a:ext uri="{28A0092B-C50C-407E-A947-70E740481C1C}">
                <a14:useLocalDpi xmlns:a14="http://schemas.microsoft.com/office/drawing/2010/main" val="0"/>
              </a:ext>
            </a:extLst>
          </a:blip>
          <a:srcRect l="7260" t="8389" r="9602" b="8088"/>
          <a:stretch/>
        </p:blipFill>
        <p:spPr bwMode="auto">
          <a:xfrm>
            <a:off x="24612600" y="19735800"/>
            <a:ext cx="4953000" cy="3733800"/>
          </a:xfrm>
          <a:prstGeom prst="rect">
            <a:avLst/>
          </a:prstGeom>
          <a:ln>
            <a:noFill/>
          </a:ln>
          <a:extLst>
            <a:ext uri="{53640926-AAD7-44d8-BBD7-CCE9431645EC}">
              <a14:shadowObscured xmlns:a14="http://schemas.microsoft.com/office/drawing/2010/main"/>
            </a:ext>
            <a:ext uri="{FAA26D3D-D897-4be2-8F04-BA451C77F1D7}">
              <ma14:placeholderFlag xmlns:ma14="http://schemas.microsoft.com/office/mac/drawingml/2011/main"/>
            </a:ext>
          </a:extLst>
        </p:spPr>
      </p:pic>
      <p:sp>
        <p:nvSpPr>
          <p:cNvPr id="46" name="Rectangle 45"/>
          <p:cNvSpPr/>
          <p:nvPr/>
        </p:nvSpPr>
        <p:spPr>
          <a:xfrm>
            <a:off x="29718000" y="20269200"/>
            <a:ext cx="6553200" cy="3046988"/>
          </a:xfrm>
          <a:prstGeom prst="rect">
            <a:avLst/>
          </a:prstGeom>
          <a:solidFill>
            <a:schemeClr val="accent5">
              <a:lumMod val="20000"/>
              <a:lumOff val="80000"/>
            </a:schemeClr>
          </a:solidFill>
          <a:ln>
            <a:solidFill>
              <a:schemeClr val="tx1"/>
            </a:solidFill>
          </a:ln>
        </p:spPr>
        <p:txBody>
          <a:bodyPr wrap="square">
            <a:spAutoFit/>
          </a:bodyPr>
          <a:lstStyle/>
          <a:p>
            <a:r>
              <a:rPr lang="en-US" sz="2400" dirty="0" smtClean="0"/>
              <a:t>The </a:t>
            </a:r>
            <a:r>
              <a:rPr lang="en-US" sz="2400" dirty="0" err="1"/>
              <a:t>DoSEN</a:t>
            </a:r>
            <a:r>
              <a:rPr lang="en-US" sz="2400" dirty="0"/>
              <a:t> sensor </a:t>
            </a:r>
            <a:r>
              <a:rPr lang="en-US" sz="2400" dirty="0" smtClean="0"/>
              <a:t>configuration (see also lab prototype above) </a:t>
            </a:r>
            <a:r>
              <a:rPr lang="en-US" sz="2400" dirty="0"/>
              <a:t>includes a combination of Solid State Detectors (SSDs), organic scintillator with PSD and Si </a:t>
            </a:r>
            <a:r>
              <a:rPr lang="en-US" sz="2400" dirty="0" err="1"/>
              <a:t>photomulitipliers</a:t>
            </a:r>
            <a:r>
              <a:rPr lang="en-US" sz="2400" dirty="0"/>
              <a:t> (</a:t>
            </a:r>
            <a:r>
              <a:rPr lang="en-US" sz="2400" dirty="0" err="1"/>
              <a:t>SiPMs</a:t>
            </a:r>
            <a:r>
              <a:rPr lang="en-US" sz="2400" dirty="0"/>
              <a:t>) allowing coincident detection of energetic particle LET and neutrons. The unique coincidence offered by LET &amp; neutron detection promises a significant advance for a new generation of </a:t>
            </a:r>
            <a:r>
              <a:rPr lang="en-US" sz="2400" dirty="0" err="1"/>
              <a:t>dosimetry</a:t>
            </a:r>
            <a:r>
              <a:rPr lang="en-US" sz="2400" dirty="0"/>
              <a:t> </a:t>
            </a:r>
            <a:r>
              <a:rPr lang="en-US" sz="2400" dirty="0" smtClean="0"/>
              <a:t>measurements.</a:t>
            </a:r>
            <a:endParaRPr lang="en-US" sz="2400" dirty="0"/>
          </a:p>
        </p:txBody>
      </p:sp>
      <p:pic>
        <p:nvPicPr>
          <p:cNvPr id="47" name="Picture 46" descr="Macintosh HD:Users:nschwadron:Documents:Projects:Dosen:projectReports:Report3:DoSEN D4 D5 Swooshes.pdf"/>
          <p:cNvPicPr/>
          <p:nvPr/>
        </p:nvPicPr>
        <p:blipFill rotWithShape="1">
          <a:blip r:embed="rId9">
            <a:extLst>
              <a:ext uri="{28A0092B-C50C-407E-A947-70E740481C1C}">
                <a14:useLocalDpi xmlns:a14="http://schemas.microsoft.com/office/drawing/2010/main" val="0"/>
              </a:ext>
            </a:extLst>
          </a:blip>
          <a:srcRect t="-1426" r="8975" b="1426"/>
          <a:stretch/>
        </p:blipFill>
        <p:spPr bwMode="auto">
          <a:xfrm>
            <a:off x="30708600" y="23357840"/>
            <a:ext cx="5334000" cy="4302760"/>
          </a:xfrm>
          <a:prstGeom prst="rect">
            <a:avLst/>
          </a:prstGeom>
          <a:noFill/>
          <a:ln>
            <a:noFill/>
          </a:ln>
        </p:spPr>
      </p:pic>
      <p:sp>
        <p:nvSpPr>
          <p:cNvPr id="48" name="Rectangle 47"/>
          <p:cNvSpPr/>
          <p:nvPr/>
        </p:nvSpPr>
        <p:spPr>
          <a:xfrm>
            <a:off x="24536400" y="23622000"/>
            <a:ext cx="6019800" cy="3970318"/>
          </a:xfrm>
          <a:prstGeom prst="rect">
            <a:avLst/>
          </a:prstGeom>
          <a:solidFill>
            <a:schemeClr val="accent5">
              <a:lumMod val="20000"/>
              <a:lumOff val="80000"/>
            </a:schemeClr>
          </a:solidFill>
          <a:ln>
            <a:solidFill>
              <a:schemeClr val="tx1"/>
            </a:solidFill>
          </a:ln>
        </p:spPr>
        <p:txBody>
          <a:bodyPr wrap="square">
            <a:spAutoFit/>
          </a:bodyPr>
          <a:lstStyle/>
          <a:p>
            <a:pPr lvl="0"/>
            <a:r>
              <a:rPr lang="en-US" sz="2800" dirty="0" smtClean="0"/>
              <a:t>Results </a:t>
            </a:r>
            <a:r>
              <a:rPr lang="en-US" sz="2800" dirty="0"/>
              <a:t>of a beam run with a 230 MeV proton beam incident on an Al target. </a:t>
            </a:r>
            <a:r>
              <a:rPr lang="en-US" sz="2800" dirty="0" err="1"/>
              <a:t>DoSEN</a:t>
            </a:r>
            <a:r>
              <a:rPr lang="en-US" sz="2800" dirty="0"/>
              <a:t> in this case was mounted off to the side of the target and measured the material produced by beam interaction with target material. Shown here are protons and alpha particles observed by </a:t>
            </a:r>
            <a:r>
              <a:rPr lang="en-US" sz="2800" dirty="0" err="1"/>
              <a:t>DoSEN</a:t>
            </a:r>
            <a:r>
              <a:rPr lang="en-US" sz="2800" dirty="0"/>
              <a:t>. The LET coincidence between D4 (the silicon detector). </a:t>
            </a:r>
            <a:endParaRPr lang="en-US" sz="2800" dirty="0">
              <a:solidFill>
                <a:prstClr val="black"/>
              </a:solidFill>
            </a:endParaRPr>
          </a:p>
        </p:txBody>
      </p:sp>
      <p:pic>
        <p:nvPicPr>
          <p:cNvPr id="43" name="Picture 42" descr="Macintosh HD:Users:nschwadron1:Dropbox:Dosen:Pics:DSCN1891.jpg"/>
          <p:cNvPicPr/>
          <p:nvPr/>
        </p:nvPicPr>
        <p:blipFill>
          <a:blip r:embed="rId10">
            <a:extLst>
              <a:ext uri="{28A0092B-C50C-407E-A947-70E740481C1C}">
                <a14:useLocalDpi xmlns:a14="http://schemas.microsoft.com/office/drawing/2010/main" val="0"/>
              </a:ext>
            </a:extLst>
          </a:blip>
          <a:srcRect/>
          <a:stretch>
            <a:fillRect/>
          </a:stretch>
        </p:blipFill>
        <p:spPr bwMode="auto">
          <a:xfrm>
            <a:off x="32080200" y="11582400"/>
            <a:ext cx="3813810" cy="2861310"/>
          </a:xfrm>
          <a:prstGeom prst="rect">
            <a:avLst/>
          </a:prstGeom>
          <a:noFill/>
          <a:ln>
            <a:noFill/>
          </a:ln>
        </p:spPr>
      </p:pic>
    </p:spTree>
    <p:extLst>
      <p:ext uri="{BB962C8B-B14F-4D97-AF65-F5344CB8AC3E}">
        <p14:creationId xmlns:p14="http://schemas.microsoft.com/office/powerpoint/2010/main" val="399324869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2522</TotalTime>
  <Words>1549</Words>
  <Application>Microsoft Macintosh PowerPoint</Application>
  <PresentationFormat>Custom</PresentationFormat>
  <Paragraphs>32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Spence</dc:creator>
  <cp:lastModifiedBy>Nathan Schwadron</cp:lastModifiedBy>
  <cp:revision>57</cp:revision>
  <cp:lastPrinted>2014-07-17T13:29:21Z</cp:lastPrinted>
  <dcterms:created xsi:type="dcterms:W3CDTF">2006-08-16T00:00:00Z</dcterms:created>
  <dcterms:modified xsi:type="dcterms:W3CDTF">2014-07-17T16:19:39Z</dcterms:modified>
</cp:coreProperties>
</file>