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trictFirstAndLastChars="0" saveSubsetFonts="1" autoCompressPictures="0">
  <p:sldMasterIdLst>
    <p:sldMasterId id="2147483654" r:id="rId1"/>
  </p:sldMasterIdLst>
  <p:notesMasterIdLst>
    <p:notesMasterId r:id="rId3"/>
  </p:notesMasterIdLst>
  <p:sldIdLst>
    <p:sldId id="256" r:id="rId2"/>
  </p:sldIdLst>
  <p:sldSz cx="43891200" cy="29260800"/>
  <p:notesSz cx="6858000" cy="9144000"/>
  <p:defaultText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0651C3A-4460-11DB-9652-00E08161165F}"/>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216" autoAdjust="0"/>
    <p:restoredTop sz="94660"/>
  </p:normalViewPr>
  <p:slideViewPr>
    <p:cSldViewPr snapToGrid="0">
      <p:cViewPr>
        <p:scale>
          <a:sx n="17" d="100"/>
          <a:sy n="17" d="100"/>
        </p:scale>
        <p:origin x="1350" y="1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1"/>
        <p:cNvGrpSpPr/>
        <p:nvPr/>
      </p:nvGrpSpPr>
      <p:grpSpPr>
        <a:xfrm>
          <a:off x="0" y="0"/>
          <a:ext cx="0" cy="0"/>
          <a:chOff x="0" y="0"/>
          <a:chExt cx="0" cy="0"/>
        </a:xfrm>
      </p:grpSpPr>
      <p:sp>
        <p:nvSpPr>
          <p:cNvPr id="2" name="Shape 2"/>
          <p:cNvSpPr>
            <a:spLocks noGrp="1" noRot="1" noChangeAspect="1"/>
          </p:cNvSpPr>
          <p:nvPr>
            <p:ph type="sldImg" idx="2"/>
          </p:nvPr>
        </p:nvSpPr>
        <p:spPr>
          <a:xfrm>
            <a:off x="857460" y="685800"/>
            <a:ext cx="5143799"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3" name="Shape 3"/>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lstStyle>
            <a:lvl1pPr>
              <a:spcBef>
                <a:spcPts val="0"/>
              </a:spcBef>
              <a:defRPr sz="1100"/>
            </a:lvl1pPr>
            <a:lvl2pPr>
              <a:spcBef>
                <a:spcPts val="0"/>
              </a:spcBef>
              <a:defRPr sz="1100"/>
            </a:lvl2pPr>
            <a:lvl3pPr>
              <a:spcBef>
                <a:spcPts val="0"/>
              </a:spcBef>
              <a:defRPr sz="1100"/>
            </a:lvl3pPr>
            <a:lvl4pPr>
              <a:spcBef>
                <a:spcPts val="0"/>
              </a:spcBef>
              <a:defRPr sz="1100"/>
            </a:lvl4pPr>
            <a:lvl5pPr>
              <a:spcBef>
                <a:spcPts val="0"/>
              </a:spcBef>
              <a:defRPr sz="1100"/>
            </a:lvl5pPr>
            <a:lvl6pPr>
              <a:spcBef>
                <a:spcPts val="0"/>
              </a:spcBef>
              <a:defRPr sz="1100"/>
            </a:lvl6pPr>
            <a:lvl7pPr>
              <a:spcBef>
                <a:spcPts val="0"/>
              </a:spcBef>
              <a:defRPr sz="1100"/>
            </a:lvl7pPr>
            <a:lvl8pPr>
              <a:spcBef>
                <a:spcPts val="0"/>
              </a:spcBef>
              <a:defRPr sz="1100"/>
            </a:lvl8pPr>
            <a:lvl9pPr>
              <a:spcBef>
                <a:spcPts val="0"/>
              </a:spcBef>
              <a:defRPr sz="1100"/>
            </a:lvl9pPr>
          </a:lstStyle>
          <a:p>
            <a:endParaRPr/>
          </a:p>
        </p:txBody>
      </p:sp>
    </p:spTree>
    <p:extLst>
      <p:ext uri="{BB962C8B-B14F-4D97-AF65-F5344CB8AC3E}">
        <p14:creationId xmlns:p14="http://schemas.microsoft.com/office/powerpoint/2010/main" val="690024230"/>
      </p:ext>
    </p:extLst>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
        <p:cNvGrpSpPr/>
        <p:nvPr/>
      </p:nvGrpSpPr>
      <p:grpSpPr>
        <a:xfrm>
          <a:off x="0" y="0"/>
          <a:ext cx="0" cy="0"/>
          <a:chOff x="0" y="0"/>
          <a:chExt cx="0" cy="0"/>
        </a:xfrm>
      </p:grpSpPr>
      <p:sp>
        <p:nvSpPr>
          <p:cNvPr id="36" name="Shape 36"/>
          <p:cNvSpPr>
            <a:spLocks noGrp="1" noRot="1" noChangeAspect="1"/>
          </p:cNvSpPr>
          <p:nvPr>
            <p:ph type="sldImg" idx="2"/>
          </p:nvPr>
        </p:nvSpPr>
        <p:spPr>
          <a:xfrm>
            <a:off x="857250" y="685800"/>
            <a:ext cx="51435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37" name="Shape 37"/>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spcBef>
                <a:spcPts val="0"/>
              </a:spcBef>
              <a:buNone/>
            </a:pPr>
            <a:endParaRPr/>
          </a:p>
        </p:txBody>
      </p:sp>
    </p:spTree>
    <p:extLst>
      <p:ext uri="{BB962C8B-B14F-4D97-AF65-F5344CB8AC3E}">
        <p14:creationId xmlns:p14="http://schemas.microsoft.com/office/powerpoint/2010/main" val="41972640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Shape 7"/>
        <p:cNvGrpSpPr/>
        <p:nvPr/>
      </p:nvGrpSpPr>
      <p:grpSpPr>
        <a:xfrm>
          <a:off x="0" y="0"/>
          <a:ext cx="0" cy="0"/>
          <a:chOff x="0" y="0"/>
          <a:chExt cx="0" cy="0"/>
        </a:xfrm>
      </p:grpSpPr>
      <p:sp>
        <p:nvSpPr>
          <p:cNvPr id="8" name="Shape 8"/>
          <p:cNvSpPr txBox="1">
            <a:spLocks noGrp="1"/>
          </p:cNvSpPr>
          <p:nvPr>
            <p:ph type="ctrTitle"/>
          </p:nvPr>
        </p:nvSpPr>
        <p:spPr>
          <a:xfrm>
            <a:off x="3291839" y="9007458"/>
            <a:ext cx="37307398" cy="6598199"/>
          </a:xfrm>
          <a:prstGeom prst="rect">
            <a:avLst/>
          </a:prstGeom>
        </p:spPr>
        <p:txBody>
          <a:bodyPr lIns="465925" tIns="465925" rIns="465925" bIns="465925" anchor="b" anchorCtr="0"/>
          <a:lstStyle>
            <a:lvl1pPr algn="ctr">
              <a:spcBef>
                <a:spcPts val="0"/>
              </a:spcBef>
              <a:buSzPct val="100000"/>
              <a:defRPr sz="24500"/>
            </a:lvl1pPr>
            <a:lvl2pPr algn="ctr">
              <a:spcBef>
                <a:spcPts val="0"/>
              </a:spcBef>
              <a:buSzPct val="100000"/>
              <a:defRPr sz="24500"/>
            </a:lvl2pPr>
            <a:lvl3pPr algn="ctr">
              <a:spcBef>
                <a:spcPts val="0"/>
              </a:spcBef>
              <a:buSzPct val="100000"/>
              <a:defRPr sz="24500"/>
            </a:lvl3pPr>
            <a:lvl4pPr algn="ctr">
              <a:spcBef>
                <a:spcPts val="0"/>
              </a:spcBef>
              <a:buSzPct val="100000"/>
              <a:defRPr sz="24500"/>
            </a:lvl4pPr>
            <a:lvl5pPr algn="ctr">
              <a:spcBef>
                <a:spcPts val="0"/>
              </a:spcBef>
              <a:buSzPct val="100000"/>
              <a:defRPr sz="24500"/>
            </a:lvl5pPr>
            <a:lvl6pPr algn="ctr">
              <a:spcBef>
                <a:spcPts val="0"/>
              </a:spcBef>
              <a:buSzPct val="100000"/>
              <a:defRPr sz="24500"/>
            </a:lvl6pPr>
            <a:lvl7pPr algn="ctr">
              <a:spcBef>
                <a:spcPts val="0"/>
              </a:spcBef>
              <a:buSzPct val="100000"/>
              <a:defRPr sz="24500"/>
            </a:lvl7pPr>
            <a:lvl8pPr algn="ctr">
              <a:spcBef>
                <a:spcPts val="0"/>
              </a:spcBef>
              <a:buSzPct val="100000"/>
              <a:defRPr sz="24500"/>
            </a:lvl8pPr>
            <a:lvl9pPr algn="ctr">
              <a:spcBef>
                <a:spcPts val="0"/>
              </a:spcBef>
              <a:buSzPct val="100000"/>
              <a:defRPr sz="24500"/>
            </a:lvl9pPr>
          </a:lstStyle>
          <a:p>
            <a:endParaRPr/>
          </a:p>
        </p:txBody>
      </p:sp>
      <p:sp>
        <p:nvSpPr>
          <p:cNvPr id="9" name="Shape 9"/>
          <p:cNvSpPr txBox="1">
            <a:spLocks noGrp="1"/>
          </p:cNvSpPr>
          <p:nvPr>
            <p:ph type="subTitle" idx="1"/>
          </p:nvPr>
        </p:nvSpPr>
        <p:spPr>
          <a:xfrm>
            <a:off x="3291839" y="16156748"/>
            <a:ext cx="37307398" cy="4464300"/>
          </a:xfrm>
          <a:prstGeom prst="rect">
            <a:avLst/>
          </a:prstGeom>
        </p:spPr>
        <p:txBody>
          <a:bodyPr lIns="465925" tIns="465925" rIns="465925" bIns="465925" anchor="t" anchorCtr="0"/>
          <a:lstStyle>
            <a:lvl1pPr algn="ctr">
              <a:spcBef>
                <a:spcPts val="0"/>
              </a:spcBef>
              <a:buClr>
                <a:schemeClr val="dk2"/>
              </a:buClr>
              <a:buNone/>
              <a:defRPr>
                <a:solidFill>
                  <a:schemeClr val="dk2"/>
                </a:solidFill>
              </a:defRPr>
            </a:lvl1pPr>
            <a:lvl2pPr algn="ctr">
              <a:spcBef>
                <a:spcPts val="0"/>
              </a:spcBef>
              <a:buClr>
                <a:schemeClr val="dk2"/>
              </a:buClr>
              <a:buSzPct val="100000"/>
              <a:buNone/>
              <a:defRPr sz="15300">
                <a:solidFill>
                  <a:schemeClr val="dk2"/>
                </a:solidFill>
              </a:defRPr>
            </a:lvl2pPr>
            <a:lvl3pPr algn="ctr">
              <a:spcBef>
                <a:spcPts val="0"/>
              </a:spcBef>
              <a:buClr>
                <a:schemeClr val="dk2"/>
              </a:buClr>
              <a:buSzPct val="100000"/>
              <a:buNone/>
              <a:defRPr sz="15300">
                <a:solidFill>
                  <a:schemeClr val="dk2"/>
                </a:solidFill>
              </a:defRPr>
            </a:lvl3pPr>
            <a:lvl4pPr algn="ctr">
              <a:spcBef>
                <a:spcPts val="0"/>
              </a:spcBef>
              <a:buClr>
                <a:schemeClr val="dk2"/>
              </a:buClr>
              <a:buSzPct val="100000"/>
              <a:buNone/>
              <a:defRPr sz="15300">
                <a:solidFill>
                  <a:schemeClr val="dk2"/>
                </a:solidFill>
              </a:defRPr>
            </a:lvl4pPr>
            <a:lvl5pPr algn="ctr">
              <a:spcBef>
                <a:spcPts val="0"/>
              </a:spcBef>
              <a:buClr>
                <a:schemeClr val="dk2"/>
              </a:buClr>
              <a:buSzPct val="100000"/>
              <a:buNone/>
              <a:defRPr sz="15300">
                <a:solidFill>
                  <a:schemeClr val="dk2"/>
                </a:solidFill>
              </a:defRPr>
            </a:lvl5pPr>
            <a:lvl6pPr algn="ctr">
              <a:spcBef>
                <a:spcPts val="0"/>
              </a:spcBef>
              <a:buClr>
                <a:schemeClr val="dk2"/>
              </a:buClr>
              <a:buSzPct val="100000"/>
              <a:buNone/>
              <a:defRPr sz="15300">
                <a:solidFill>
                  <a:schemeClr val="dk2"/>
                </a:solidFill>
              </a:defRPr>
            </a:lvl6pPr>
            <a:lvl7pPr algn="ctr">
              <a:spcBef>
                <a:spcPts val="0"/>
              </a:spcBef>
              <a:buClr>
                <a:schemeClr val="dk2"/>
              </a:buClr>
              <a:buSzPct val="100000"/>
              <a:buNone/>
              <a:defRPr sz="15300">
                <a:solidFill>
                  <a:schemeClr val="dk2"/>
                </a:solidFill>
              </a:defRPr>
            </a:lvl7pPr>
            <a:lvl8pPr algn="ctr">
              <a:spcBef>
                <a:spcPts val="0"/>
              </a:spcBef>
              <a:buClr>
                <a:schemeClr val="dk2"/>
              </a:buClr>
              <a:buSzPct val="100000"/>
              <a:buNone/>
              <a:defRPr sz="15300">
                <a:solidFill>
                  <a:schemeClr val="dk2"/>
                </a:solidFill>
              </a:defRPr>
            </a:lvl8pPr>
            <a:lvl9pPr algn="ctr">
              <a:spcBef>
                <a:spcPts val="0"/>
              </a:spcBef>
              <a:buClr>
                <a:schemeClr val="dk2"/>
              </a:buClr>
              <a:buSzPct val="100000"/>
              <a:buNone/>
              <a:defRPr sz="15300">
                <a:solidFill>
                  <a:schemeClr val="dk2"/>
                </a:solidFill>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Body">
    <p:spTree>
      <p:nvGrpSpPr>
        <p:cNvPr id="1" name="Shape 10"/>
        <p:cNvGrpSpPr/>
        <p:nvPr/>
      </p:nvGrpSpPr>
      <p:grpSpPr>
        <a:xfrm>
          <a:off x="0" y="0"/>
          <a:ext cx="0" cy="0"/>
          <a:chOff x="0" y="0"/>
          <a:chExt cx="0" cy="0"/>
        </a:xfrm>
      </p:grpSpPr>
      <p:sp>
        <p:nvSpPr>
          <p:cNvPr id="11" name="Shape 11"/>
          <p:cNvSpPr txBox="1">
            <a:spLocks noGrp="1"/>
          </p:cNvSpPr>
          <p:nvPr>
            <p:ph type="title"/>
          </p:nvPr>
        </p:nvSpPr>
        <p:spPr>
          <a:xfrm>
            <a:off x="2194559" y="1171788"/>
            <a:ext cx="39502201" cy="4876799"/>
          </a:xfrm>
          <a:prstGeom prst="rect">
            <a:avLst/>
          </a:prstGeom>
        </p:spPr>
        <p:txBody>
          <a:bodyPr lIns="465925" tIns="465925" rIns="465925" bIns="465925" anchor="b" anchorCtr="0"/>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a:endParaRPr/>
          </a:p>
        </p:txBody>
      </p:sp>
      <p:sp>
        <p:nvSpPr>
          <p:cNvPr id="12" name="Shape 12"/>
          <p:cNvSpPr txBox="1">
            <a:spLocks noGrp="1"/>
          </p:cNvSpPr>
          <p:nvPr>
            <p:ph type="body" idx="1"/>
          </p:nvPr>
        </p:nvSpPr>
        <p:spPr>
          <a:xfrm>
            <a:off x="2194559" y="6827520"/>
            <a:ext cx="39502201" cy="21195000"/>
          </a:xfrm>
          <a:prstGeom prst="rect">
            <a:avLst/>
          </a:prstGeom>
        </p:spPr>
        <p:txBody>
          <a:bodyPr lIns="465925" tIns="465925" rIns="465925" bIns="465925" anchor="t" anchorCtr="0"/>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ColTx">
  <p:cSld name="Title and Two Columns">
    <p:spTree>
      <p:nvGrpSpPr>
        <p:cNvPr id="1" name="Shape 13"/>
        <p:cNvGrpSpPr/>
        <p:nvPr/>
      </p:nvGrpSpPr>
      <p:grpSpPr>
        <a:xfrm>
          <a:off x="0" y="0"/>
          <a:ext cx="0" cy="0"/>
          <a:chOff x="0" y="0"/>
          <a:chExt cx="0" cy="0"/>
        </a:xfrm>
      </p:grpSpPr>
      <p:sp>
        <p:nvSpPr>
          <p:cNvPr id="14" name="Shape 14"/>
          <p:cNvSpPr txBox="1">
            <a:spLocks noGrp="1"/>
          </p:cNvSpPr>
          <p:nvPr>
            <p:ph type="title"/>
          </p:nvPr>
        </p:nvSpPr>
        <p:spPr>
          <a:xfrm>
            <a:off x="2194559" y="1171788"/>
            <a:ext cx="39502201" cy="4876799"/>
          </a:xfrm>
          <a:prstGeom prst="rect">
            <a:avLst/>
          </a:prstGeom>
        </p:spPr>
        <p:txBody>
          <a:bodyPr lIns="465925" tIns="465925" rIns="465925" bIns="465925" anchor="b" anchorCtr="0"/>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a:endParaRPr/>
          </a:p>
        </p:txBody>
      </p:sp>
      <p:sp>
        <p:nvSpPr>
          <p:cNvPr id="15" name="Shape 15"/>
          <p:cNvSpPr txBox="1">
            <a:spLocks noGrp="1"/>
          </p:cNvSpPr>
          <p:nvPr>
            <p:ph type="body" idx="1"/>
          </p:nvPr>
        </p:nvSpPr>
        <p:spPr>
          <a:xfrm>
            <a:off x="2194559" y="6827520"/>
            <a:ext cx="19173600" cy="21195000"/>
          </a:xfrm>
          <a:prstGeom prst="rect">
            <a:avLst/>
          </a:prstGeom>
        </p:spPr>
        <p:txBody>
          <a:bodyPr lIns="465925" tIns="465925" rIns="465925" bIns="465925" anchor="t" anchorCtr="0"/>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a:endParaRPr/>
          </a:p>
        </p:txBody>
      </p:sp>
      <p:sp>
        <p:nvSpPr>
          <p:cNvPr id="16" name="Shape 16"/>
          <p:cNvSpPr txBox="1">
            <a:spLocks noGrp="1"/>
          </p:cNvSpPr>
          <p:nvPr>
            <p:ph type="body" idx="2"/>
          </p:nvPr>
        </p:nvSpPr>
        <p:spPr>
          <a:xfrm>
            <a:off x="22522914" y="6827520"/>
            <a:ext cx="19173600" cy="21195000"/>
          </a:xfrm>
          <a:prstGeom prst="rect">
            <a:avLst/>
          </a:prstGeom>
        </p:spPr>
        <p:txBody>
          <a:bodyPr lIns="465925" tIns="465925" rIns="465925" bIns="465925" anchor="t" anchorCtr="0"/>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17"/>
        <p:cNvGrpSpPr/>
        <p:nvPr/>
      </p:nvGrpSpPr>
      <p:grpSpPr>
        <a:xfrm>
          <a:off x="0" y="0"/>
          <a:ext cx="0" cy="0"/>
          <a:chOff x="0" y="0"/>
          <a:chExt cx="0" cy="0"/>
        </a:xfrm>
      </p:grpSpPr>
      <p:sp>
        <p:nvSpPr>
          <p:cNvPr id="18" name="Shape 18"/>
          <p:cNvSpPr txBox="1">
            <a:spLocks noGrp="1"/>
          </p:cNvSpPr>
          <p:nvPr>
            <p:ph type="title"/>
          </p:nvPr>
        </p:nvSpPr>
        <p:spPr>
          <a:xfrm>
            <a:off x="2194559" y="1171788"/>
            <a:ext cx="39502201" cy="4876799"/>
          </a:xfrm>
          <a:prstGeom prst="rect">
            <a:avLst/>
          </a:prstGeom>
        </p:spPr>
        <p:txBody>
          <a:bodyPr lIns="465925" tIns="465925" rIns="465925" bIns="465925" anchor="b" anchorCtr="0"/>
          <a:lstStyle>
            <a:lvl1pPr>
              <a:spcBef>
                <a:spcPts val="0"/>
              </a:spcBef>
              <a:defRPr/>
            </a:lvl1pPr>
            <a:lvl2pPr>
              <a:spcBef>
                <a:spcPts val="0"/>
              </a:spcBef>
              <a:defRPr/>
            </a:lvl2pPr>
            <a:lvl3pPr>
              <a:spcBef>
                <a:spcPts val="0"/>
              </a:spcBef>
              <a:defRPr/>
            </a:lvl3pPr>
            <a:lvl4pPr>
              <a:spcBef>
                <a:spcPts val="0"/>
              </a:spcBef>
              <a:defRPr/>
            </a:lvl4pPr>
            <a:lvl5pPr>
              <a:spcBef>
                <a:spcPts val="0"/>
              </a:spcBef>
              <a:defRPr/>
            </a:lvl5pPr>
            <a:lvl6pPr>
              <a:spcBef>
                <a:spcPts val="0"/>
              </a:spcBef>
              <a:defRPr/>
            </a:lvl6pPr>
            <a:lvl7pPr>
              <a:spcBef>
                <a:spcPts val="0"/>
              </a:spcBef>
              <a:defRPr/>
            </a:lvl7pPr>
            <a:lvl8pPr>
              <a:spcBef>
                <a:spcPts val="0"/>
              </a:spcBef>
              <a:defRPr/>
            </a:lvl8pPr>
            <a:lvl9pPr>
              <a:spcBef>
                <a:spcPts val="0"/>
              </a:spcBef>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cSld name="Caption">
    <p:spTree>
      <p:nvGrpSpPr>
        <p:cNvPr id="1" name="Shape 19"/>
        <p:cNvGrpSpPr/>
        <p:nvPr/>
      </p:nvGrpSpPr>
      <p:grpSpPr>
        <a:xfrm>
          <a:off x="0" y="0"/>
          <a:ext cx="0" cy="0"/>
          <a:chOff x="0" y="0"/>
          <a:chExt cx="0" cy="0"/>
        </a:xfrm>
      </p:grpSpPr>
      <p:sp>
        <p:nvSpPr>
          <p:cNvPr id="20" name="Shape 20"/>
          <p:cNvSpPr txBox="1">
            <a:spLocks noGrp="1"/>
          </p:cNvSpPr>
          <p:nvPr>
            <p:ph type="body" idx="1"/>
          </p:nvPr>
        </p:nvSpPr>
        <p:spPr>
          <a:xfrm>
            <a:off x="2194559" y="25067003"/>
            <a:ext cx="39502201" cy="2955599"/>
          </a:xfrm>
          <a:prstGeom prst="rect">
            <a:avLst/>
          </a:prstGeom>
        </p:spPr>
        <p:txBody>
          <a:bodyPr lIns="465925" tIns="465925" rIns="465925" bIns="465925" anchor="t" anchorCtr="0"/>
          <a:lstStyle>
            <a:lvl1pPr algn="ctr">
              <a:spcBef>
                <a:spcPts val="1800"/>
              </a:spcBef>
              <a:buSzPct val="100000"/>
              <a:buNone/>
              <a:defRPr sz="9200"/>
            </a:lvl1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21"/>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4"/>
        <p:cNvGrpSpPr/>
        <p:nvPr/>
      </p:nvGrpSpPr>
      <p:grpSpPr>
        <a:xfrm>
          <a:off x="0" y="0"/>
          <a:ext cx="0" cy="0"/>
          <a:chOff x="0" y="0"/>
          <a:chExt cx="0" cy="0"/>
        </a:xfrm>
      </p:grpSpPr>
      <p:sp>
        <p:nvSpPr>
          <p:cNvPr id="5" name="Shape 5"/>
          <p:cNvSpPr txBox="1">
            <a:spLocks noGrp="1"/>
          </p:cNvSpPr>
          <p:nvPr>
            <p:ph type="title"/>
          </p:nvPr>
        </p:nvSpPr>
        <p:spPr>
          <a:xfrm>
            <a:off x="2194559" y="1171788"/>
            <a:ext cx="39502201" cy="4876799"/>
          </a:xfrm>
          <a:prstGeom prst="rect">
            <a:avLst/>
          </a:prstGeom>
          <a:noFill/>
          <a:ln>
            <a:noFill/>
          </a:ln>
        </p:spPr>
        <p:txBody>
          <a:bodyPr lIns="465925" tIns="465925" rIns="465925" bIns="465925" anchor="b" anchorCtr="0"/>
          <a:lstStyle>
            <a:lvl1pPr>
              <a:spcBef>
                <a:spcPts val="0"/>
              </a:spcBef>
              <a:buClr>
                <a:schemeClr val="dk1"/>
              </a:buClr>
              <a:buSzPct val="100000"/>
              <a:buNone/>
              <a:defRPr sz="18300" b="1">
                <a:solidFill>
                  <a:schemeClr val="dk1"/>
                </a:solidFill>
              </a:defRPr>
            </a:lvl1pPr>
            <a:lvl2pPr>
              <a:spcBef>
                <a:spcPts val="0"/>
              </a:spcBef>
              <a:buClr>
                <a:schemeClr val="dk1"/>
              </a:buClr>
              <a:buSzPct val="100000"/>
              <a:buNone/>
              <a:defRPr sz="18300" b="1">
                <a:solidFill>
                  <a:schemeClr val="dk1"/>
                </a:solidFill>
              </a:defRPr>
            </a:lvl2pPr>
            <a:lvl3pPr>
              <a:spcBef>
                <a:spcPts val="0"/>
              </a:spcBef>
              <a:buClr>
                <a:schemeClr val="dk1"/>
              </a:buClr>
              <a:buSzPct val="100000"/>
              <a:buNone/>
              <a:defRPr sz="18300" b="1">
                <a:solidFill>
                  <a:schemeClr val="dk1"/>
                </a:solidFill>
              </a:defRPr>
            </a:lvl3pPr>
            <a:lvl4pPr>
              <a:spcBef>
                <a:spcPts val="0"/>
              </a:spcBef>
              <a:buClr>
                <a:schemeClr val="dk1"/>
              </a:buClr>
              <a:buSzPct val="100000"/>
              <a:buNone/>
              <a:defRPr sz="18300" b="1">
                <a:solidFill>
                  <a:schemeClr val="dk1"/>
                </a:solidFill>
              </a:defRPr>
            </a:lvl4pPr>
            <a:lvl5pPr>
              <a:spcBef>
                <a:spcPts val="0"/>
              </a:spcBef>
              <a:buClr>
                <a:schemeClr val="dk1"/>
              </a:buClr>
              <a:buSzPct val="100000"/>
              <a:buNone/>
              <a:defRPr sz="18300" b="1">
                <a:solidFill>
                  <a:schemeClr val="dk1"/>
                </a:solidFill>
              </a:defRPr>
            </a:lvl5pPr>
            <a:lvl6pPr>
              <a:spcBef>
                <a:spcPts val="0"/>
              </a:spcBef>
              <a:buClr>
                <a:schemeClr val="dk1"/>
              </a:buClr>
              <a:buSzPct val="100000"/>
              <a:buNone/>
              <a:defRPr sz="18300" b="1">
                <a:solidFill>
                  <a:schemeClr val="dk1"/>
                </a:solidFill>
              </a:defRPr>
            </a:lvl6pPr>
            <a:lvl7pPr>
              <a:spcBef>
                <a:spcPts val="0"/>
              </a:spcBef>
              <a:buClr>
                <a:schemeClr val="dk1"/>
              </a:buClr>
              <a:buSzPct val="100000"/>
              <a:buNone/>
              <a:defRPr sz="18300" b="1">
                <a:solidFill>
                  <a:schemeClr val="dk1"/>
                </a:solidFill>
              </a:defRPr>
            </a:lvl7pPr>
            <a:lvl8pPr>
              <a:spcBef>
                <a:spcPts val="0"/>
              </a:spcBef>
              <a:buClr>
                <a:schemeClr val="dk1"/>
              </a:buClr>
              <a:buSzPct val="100000"/>
              <a:buNone/>
              <a:defRPr sz="18300" b="1">
                <a:solidFill>
                  <a:schemeClr val="dk1"/>
                </a:solidFill>
              </a:defRPr>
            </a:lvl8pPr>
            <a:lvl9pPr>
              <a:spcBef>
                <a:spcPts val="0"/>
              </a:spcBef>
              <a:buClr>
                <a:schemeClr val="dk1"/>
              </a:buClr>
              <a:buSzPct val="100000"/>
              <a:buNone/>
              <a:defRPr sz="18300" b="1">
                <a:solidFill>
                  <a:schemeClr val="dk1"/>
                </a:solidFill>
              </a:defRPr>
            </a:lvl9pPr>
          </a:lstStyle>
          <a:p>
            <a:endParaRPr/>
          </a:p>
        </p:txBody>
      </p:sp>
      <p:sp>
        <p:nvSpPr>
          <p:cNvPr id="6" name="Shape 6"/>
          <p:cNvSpPr txBox="1">
            <a:spLocks noGrp="1"/>
          </p:cNvSpPr>
          <p:nvPr>
            <p:ph type="body" idx="1"/>
          </p:nvPr>
        </p:nvSpPr>
        <p:spPr>
          <a:xfrm>
            <a:off x="2194559" y="6827520"/>
            <a:ext cx="39502201" cy="21195000"/>
          </a:xfrm>
          <a:prstGeom prst="rect">
            <a:avLst/>
          </a:prstGeom>
          <a:noFill/>
          <a:ln>
            <a:noFill/>
          </a:ln>
        </p:spPr>
        <p:txBody>
          <a:bodyPr lIns="465925" tIns="465925" rIns="465925" bIns="465925" anchor="t" anchorCtr="0"/>
          <a:lstStyle>
            <a:lvl1pPr>
              <a:spcBef>
                <a:spcPts val="3100"/>
              </a:spcBef>
              <a:buClr>
                <a:schemeClr val="dk1"/>
              </a:buClr>
              <a:buSzPct val="100000"/>
              <a:defRPr sz="15300">
                <a:solidFill>
                  <a:schemeClr val="dk1"/>
                </a:solidFill>
              </a:defRPr>
            </a:lvl1pPr>
            <a:lvl2pPr>
              <a:spcBef>
                <a:spcPts val="2400"/>
              </a:spcBef>
              <a:buClr>
                <a:schemeClr val="dk1"/>
              </a:buClr>
              <a:buSzPct val="100000"/>
              <a:defRPr sz="12200">
                <a:solidFill>
                  <a:schemeClr val="dk1"/>
                </a:solidFill>
              </a:defRPr>
            </a:lvl2pPr>
            <a:lvl3pPr>
              <a:spcBef>
                <a:spcPts val="2400"/>
              </a:spcBef>
              <a:buClr>
                <a:schemeClr val="dk1"/>
              </a:buClr>
              <a:buSzPct val="100000"/>
              <a:defRPr sz="12200">
                <a:solidFill>
                  <a:schemeClr val="dk1"/>
                </a:solidFill>
              </a:defRPr>
            </a:lvl3pPr>
            <a:lvl4pPr>
              <a:spcBef>
                <a:spcPts val="1800"/>
              </a:spcBef>
              <a:buClr>
                <a:schemeClr val="dk1"/>
              </a:buClr>
              <a:buSzPct val="100000"/>
              <a:defRPr sz="9200">
                <a:solidFill>
                  <a:schemeClr val="dk1"/>
                </a:solidFill>
              </a:defRPr>
            </a:lvl4pPr>
            <a:lvl5pPr>
              <a:spcBef>
                <a:spcPts val="1800"/>
              </a:spcBef>
              <a:buClr>
                <a:schemeClr val="dk1"/>
              </a:buClr>
              <a:buSzPct val="100000"/>
              <a:defRPr sz="9200">
                <a:solidFill>
                  <a:schemeClr val="dk1"/>
                </a:solidFill>
              </a:defRPr>
            </a:lvl5pPr>
            <a:lvl6pPr>
              <a:spcBef>
                <a:spcPts val="1800"/>
              </a:spcBef>
              <a:buClr>
                <a:schemeClr val="dk1"/>
              </a:buClr>
              <a:buSzPct val="100000"/>
              <a:defRPr sz="9200">
                <a:solidFill>
                  <a:schemeClr val="dk1"/>
                </a:solidFill>
              </a:defRPr>
            </a:lvl6pPr>
            <a:lvl7pPr>
              <a:spcBef>
                <a:spcPts val="1800"/>
              </a:spcBef>
              <a:buClr>
                <a:schemeClr val="dk1"/>
              </a:buClr>
              <a:buSzPct val="100000"/>
              <a:defRPr sz="9200">
                <a:solidFill>
                  <a:schemeClr val="dk1"/>
                </a:solidFill>
              </a:defRPr>
            </a:lvl7pPr>
            <a:lvl8pPr>
              <a:spcBef>
                <a:spcPts val="1800"/>
              </a:spcBef>
              <a:buClr>
                <a:schemeClr val="dk1"/>
              </a:buClr>
              <a:buSzPct val="100000"/>
              <a:defRPr sz="9200">
                <a:solidFill>
                  <a:schemeClr val="dk1"/>
                </a:solidFill>
              </a:defRPr>
            </a:lvl8pPr>
            <a:lvl9pPr>
              <a:spcBef>
                <a:spcPts val="1800"/>
              </a:spcBef>
              <a:buClr>
                <a:schemeClr val="dk1"/>
              </a:buClr>
              <a:buSzPct val="100000"/>
              <a:defRPr sz="9200">
                <a:solidFill>
                  <a:schemeClr val="dk1"/>
                </a:solidFill>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Lst>
  <p:txStyles>
    <p:title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p:titleStyle>
    <p:body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9pPr>
    </p:bodyStyle>
    <p:other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image" Target="../media/image1.png"/><Relationship Id="rId7" Type="http://schemas.openxmlformats.org/officeDocument/2006/relationships/image" Target="../media/image4.png"/><Relationship Id="rId12"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11" Type="http://schemas.openxmlformats.org/officeDocument/2006/relationships/image" Target="../media/image8.png"/><Relationship Id="rId5" Type="http://schemas.openxmlformats.org/officeDocument/2006/relationships/image" Target="../media/image2.gif"/><Relationship Id="rId10" Type="http://schemas.openxmlformats.org/officeDocument/2006/relationships/image" Target="../media/image7.png"/><Relationship Id="rId4" Type="http://schemas.microsoft.com/office/2007/relationships/hdphoto" Target="../media/hdphoto1.wdp"/><Relationship Id="rId9"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extLst>
              <a:ext uri="{BEBA8EAE-BF5A-486C-A8C5-ECC9F3942E4B}">
                <a14:imgProps xmlns:a14="http://schemas.microsoft.com/office/drawing/2010/main">
                  <a14:imgLayer r:embed="rId4">
                    <a14:imgEffect>
                      <a14:sharpenSoften amount="20000"/>
                    </a14:imgEffect>
                    <a14:imgEffect>
                      <a14:saturation sat="400000"/>
                    </a14:imgEffect>
                    <a14:imgEffect>
                      <a14:brightnessContrast bright="-50000" contrast="60000"/>
                    </a14:imgEffect>
                  </a14:imgLayer>
                </a14:imgProps>
              </a:ext>
            </a:extLst>
          </a:blip>
          <a:srcRect/>
          <a:stretch>
            <a:fillRect/>
          </a:stretch>
        </a:blipFill>
        <a:effectLst/>
      </p:bgPr>
    </p:bg>
    <p:spTree>
      <p:nvGrpSpPr>
        <p:cNvPr id="1" name="Shape 22"/>
        <p:cNvGrpSpPr/>
        <p:nvPr/>
      </p:nvGrpSpPr>
      <p:grpSpPr>
        <a:xfrm>
          <a:off x="0" y="0"/>
          <a:ext cx="0" cy="0"/>
          <a:chOff x="0" y="0"/>
          <a:chExt cx="0" cy="0"/>
        </a:xfrm>
      </p:grpSpPr>
      <p:sp>
        <p:nvSpPr>
          <p:cNvPr id="23" name="Shape 23"/>
          <p:cNvSpPr txBox="1">
            <a:spLocks noGrp="1"/>
          </p:cNvSpPr>
          <p:nvPr>
            <p:ph type="ctrTitle"/>
          </p:nvPr>
        </p:nvSpPr>
        <p:spPr>
          <a:xfrm>
            <a:off x="13369214" y="549924"/>
            <a:ext cx="16853008" cy="2820443"/>
          </a:xfrm>
          <a:prstGeom prst="rect">
            <a:avLst/>
          </a:prstGeom>
        </p:spPr>
        <p:txBody>
          <a:bodyPr lIns="465925" tIns="465925" rIns="465925" bIns="465925" anchor="b" anchorCtr="0">
            <a:noAutofit/>
          </a:bodyPr>
          <a:lstStyle/>
          <a:p>
            <a:pPr>
              <a:spcBef>
                <a:spcPts val="0"/>
              </a:spcBef>
              <a:buNone/>
            </a:pPr>
            <a:r>
              <a:rPr lang="en" sz="18000" dirty="0">
                <a:solidFill>
                  <a:srgbClr val="FFFFFF"/>
                </a:solidFill>
              </a:rPr>
              <a:t>IBEX  Neutral</a:t>
            </a:r>
          </a:p>
        </p:txBody>
      </p:sp>
      <p:sp>
        <p:nvSpPr>
          <p:cNvPr id="24" name="Shape 24"/>
          <p:cNvSpPr txBox="1"/>
          <p:nvPr/>
        </p:nvSpPr>
        <p:spPr>
          <a:xfrm>
            <a:off x="12829652" y="2750819"/>
            <a:ext cx="17805950" cy="1748105"/>
          </a:xfrm>
          <a:prstGeom prst="rect">
            <a:avLst/>
          </a:prstGeom>
          <a:noFill/>
          <a:ln>
            <a:noFill/>
          </a:ln>
        </p:spPr>
        <p:txBody>
          <a:bodyPr lIns="91425" tIns="91425" rIns="91425" bIns="91425" anchor="t" anchorCtr="0">
            <a:noAutofit/>
          </a:bodyPr>
          <a:lstStyle/>
          <a:p>
            <a:pPr>
              <a:spcBef>
                <a:spcPts val="0"/>
              </a:spcBef>
              <a:buNone/>
            </a:pPr>
            <a:r>
              <a:rPr lang="en" sz="4400" dirty="0" smtClean="0">
                <a:solidFill>
                  <a:srgbClr val="FFFFFF"/>
                </a:solidFill>
              </a:rPr>
              <a:t>			</a:t>
            </a:r>
            <a:r>
              <a:rPr lang="en" sz="4400" dirty="0" smtClean="0">
                <a:solidFill>
                  <a:srgbClr val="FFFFFF"/>
                </a:solidFill>
              </a:rPr>
              <a:t>		</a:t>
            </a:r>
            <a:r>
              <a:rPr lang="en" sz="5400" dirty="0" smtClean="0">
                <a:solidFill>
                  <a:srgbClr val="FFFFFF"/>
                </a:solidFill>
              </a:rPr>
              <a:t>Victor </a:t>
            </a:r>
            <a:r>
              <a:rPr lang="en" sz="5400" dirty="0">
                <a:solidFill>
                  <a:srgbClr val="FFFFFF"/>
                </a:solidFill>
              </a:rPr>
              <a:t>Pierre &amp; Gary </a:t>
            </a:r>
            <a:r>
              <a:rPr lang="en" sz="5400" dirty="0" smtClean="0">
                <a:solidFill>
                  <a:srgbClr val="FFFFFF"/>
                </a:solidFill>
              </a:rPr>
              <a:t>Hu</a:t>
            </a:r>
          </a:p>
          <a:p>
            <a:pPr>
              <a:spcBef>
                <a:spcPts val="0"/>
              </a:spcBef>
              <a:buNone/>
            </a:pPr>
            <a:r>
              <a:rPr lang="en" sz="5400" dirty="0" smtClean="0">
                <a:solidFill>
                  <a:srgbClr val="FFFFFF"/>
                </a:solidFill>
              </a:rPr>
              <a:t>Advisors: Fatemeh </a:t>
            </a:r>
            <a:r>
              <a:rPr lang="en" sz="5400" dirty="0" smtClean="0">
                <a:solidFill>
                  <a:srgbClr val="FFFFFF"/>
                </a:solidFill>
              </a:rPr>
              <a:t>Rahmanifard &amp; N</a:t>
            </a:r>
            <a:r>
              <a:rPr lang="en-US" sz="5400" dirty="0" smtClean="0">
                <a:solidFill>
                  <a:srgbClr val="FFFFFF"/>
                </a:solidFill>
              </a:rPr>
              <a:t>a</a:t>
            </a:r>
            <a:r>
              <a:rPr lang="en" sz="5400" dirty="0" smtClean="0">
                <a:solidFill>
                  <a:srgbClr val="FFFFFF"/>
                </a:solidFill>
              </a:rPr>
              <a:t>than Schwardon</a:t>
            </a:r>
            <a:endParaRPr lang="en" sz="5400" dirty="0">
              <a:solidFill>
                <a:srgbClr val="FFFFFF"/>
              </a:solidFill>
            </a:endParaRPr>
          </a:p>
        </p:txBody>
      </p:sp>
      <p:sp>
        <p:nvSpPr>
          <p:cNvPr id="25" name="Shape 25"/>
          <p:cNvSpPr txBox="1"/>
          <p:nvPr/>
        </p:nvSpPr>
        <p:spPr>
          <a:xfrm>
            <a:off x="700370" y="6252552"/>
            <a:ext cx="11168838" cy="12659470"/>
          </a:xfrm>
          <a:prstGeom prst="rect">
            <a:avLst/>
          </a:prstGeom>
          <a:noFill/>
          <a:ln>
            <a:noFill/>
          </a:ln>
        </p:spPr>
        <p:txBody>
          <a:bodyPr lIns="91425" tIns="91425" rIns="91425" bIns="91425" anchor="t" anchorCtr="0">
            <a:noAutofit/>
          </a:bodyPr>
          <a:lstStyle/>
          <a:p>
            <a:pPr lvl="0" rtl="0">
              <a:spcBef>
                <a:spcPts val="0"/>
              </a:spcBef>
              <a:buClr>
                <a:schemeClr val="dk1"/>
              </a:buClr>
              <a:buSzPct val="78571"/>
              <a:buFont typeface="Arial"/>
              <a:buNone/>
            </a:pPr>
            <a:endParaRPr lang="en" dirty="0">
              <a:solidFill>
                <a:schemeClr val="bg1"/>
              </a:solidFill>
            </a:endParaRPr>
          </a:p>
          <a:p>
            <a:r>
              <a:rPr lang="en" dirty="0">
                <a:solidFill>
                  <a:schemeClr val="bg1"/>
                </a:solidFill>
              </a:rPr>
              <a:t>        </a:t>
            </a:r>
            <a:r>
              <a:rPr lang="en" sz="3100" dirty="0">
                <a:solidFill>
                  <a:schemeClr val="bg1"/>
                </a:solidFill>
              </a:rPr>
              <a:t> </a:t>
            </a:r>
            <a:r>
              <a:rPr lang="en-US" sz="3200" dirty="0">
                <a:solidFill>
                  <a:schemeClr val="bg1"/>
                </a:solidFill>
              </a:rPr>
              <a:t/>
            </a:r>
            <a:br>
              <a:rPr lang="en-US" sz="3200" dirty="0">
                <a:solidFill>
                  <a:schemeClr val="bg1"/>
                </a:solidFill>
              </a:rPr>
            </a:br>
            <a:r>
              <a:rPr lang="en-US" sz="3200" dirty="0">
                <a:solidFill>
                  <a:schemeClr val="bg1"/>
                </a:solidFill>
              </a:rPr>
              <a:t>          </a:t>
            </a:r>
            <a:r>
              <a:rPr lang="en-US" sz="5400" b="1" u="sng" dirty="0">
                <a:solidFill>
                  <a:schemeClr val="bg1"/>
                </a:solidFill>
              </a:rPr>
              <a:t>Background</a:t>
            </a:r>
            <a:endParaRPr lang="en-US" sz="5400" dirty="0">
              <a:solidFill>
                <a:schemeClr val="bg1"/>
              </a:solidFill>
            </a:endParaRPr>
          </a:p>
          <a:p>
            <a:r>
              <a:rPr lang="en-US" sz="3600" dirty="0" smtClean="0">
                <a:solidFill>
                  <a:schemeClr val="bg1"/>
                </a:solidFill>
              </a:rPr>
              <a:t>	The </a:t>
            </a:r>
            <a:r>
              <a:rPr lang="en-US" sz="3600" dirty="0">
                <a:solidFill>
                  <a:schemeClr val="bg1"/>
                </a:solidFill>
              </a:rPr>
              <a:t>Interstellar Boundary Explorer (IBEX), a satellite built by NASA, maps the boundary between the solar system and the local interstellar medium (ISM).. The results from IBEX have given the scientific community much insight into energetic neutral atoms (ENA) present.</a:t>
            </a:r>
          </a:p>
          <a:p>
            <a:r>
              <a:rPr lang="en-US" sz="3600" dirty="0">
                <a:solidFill>
                  <a:schemeClr val="bg1"/>
                </a:solidFill>
              </a:rPr>
              <a:t> In 2011, Nathan </a:t>
            </a:r>
            <a:r>
              <a:rPr lang="en-US" sz="3600" dirty="0" err="1">
                <a:solidFill>
                  <a:schemeClr val="bg1"/>
                </a:solidFill>
              </a:rPr>
              <a:t>Schwardon</a:t>
            </a:r>
            <a:r>
              <a:rPr lang="en-US" sz="3600" dirty="0">
                <a:solidFill>
                  <a:schemeClr val="bg1"/>
                </a:solidFill>
              </a:rPr>
              <a:t> of the University of New Hampshire developed a systematic code that was successful in predicting the quantities of hydrogen atoms that would be detected by IBEX in the future. Recently, attempts to modify the code to predict the amounts of helium atoms have been made. </a:t>
            </a:r>
            <a:r>
              <a:rPr lang="en-US" sz="3600" dirty="0" err="1">
                <a:solidFill>
                  <a:schemeClr val="bg1"/>
                </a:solidFill>
              </a:rPr>
              <a:t>Thiswould</a:t>
            </a:r>
            <a:r>
              <a:rPr lang="en-US" sz="3600" dirty="0">
                <a:solidFill>
                  <a:schemeClr val="bg1"/>
                </a:solidFill>
              </a:rPr>
              <a:t> enable scientists to accurately gather information about the local ISM without the assistance of IBEX.</a:t>
            </a:r>
          </a:p>
          <a:p>
            <a:r>
              <a:rPr lang="en-US" sz="3600" dirty="0">
                <a:solidFill>
                  <a:schemeClr val="bg1"/>
                </a:solidFill>
              </a:rPr>
              <a:t>In this research, the data from the code was compared with the actual data garnered from IBEX to analyze the efficiency of the code.</a:t>
            </a:r>
          </a:p>
          <a:p>
            <a:r>
              <a:rPr lang="en-US" sz="3600" dirty="0">
                <a:solidFill>
                  <a:schemeClr val="bg1"/>
                </a:solidFill>
              </a:rPr>
              <a:t/>
            </a:r>
            <a:br>
              <a:rPr lang="en-US" sz="3600" dirty="0">
                <a:solidFill>
                  <a:schemeClr val="bg1"/>
                </a:solidFill>
              </a:rPr>
            </a:br>
            <a:endParaRPr lang="en-US" sz="3600" dirty="0">
              <a:solidFill>
                <a:schemeClr val="bg1"/>
              </a:solidFill>
            </a:endParaRPr>
          </a:p>
          <a:p>
            <a:r>
              <a:rPr lang="en-US" sz="3600" dirty="0">
                <a:solidFill>
                  <a:schemeClr val="bg1"/>
                </a:solidFill>
              </a:rPr>
              <a:t/>
            </a:r>
            <a:br>
              <a:rPr lang="en-US" sz="3600" dirty="0">
                <a:solidFill>
                  <a:schemeClr val="bg1"/>
                </a:solidFill>
              </a:rPr>
            </a:br>
            <a:endParaRPr sz="3600" dirty="0">
              <a:solidFill>
                <a:schemeClr val="bg1"/>
              </a:solidFill>
            </a:endParaRPr>
          </a:p>
        </p:txBody>
      </p:sp>
      <p:sp>
        <p:nvSpPr>
          <p:cNvPr id="26" name="Shape 26"/>
          <p:cNvSpPr txBox="1"/>
          <p:nvPr/>
        </p:nvSpPr>
        <p:spPr>
          <a:xfrm>
            <a:off x="31141440" y="9174912"/>
            <a:ext cx="12716036" cy="10527224"/>
          </a:xfrm>
          <a:prstGeom prst="rect">
            <a:avLst/>
          </a:prstGeom>
          <a:noFill/>
          <a:ln>
            <a:noFill/>
          </a:ln>
        </p:spPr>
        <p:txBody>
          <a:bodyPr lIns="91425" tIns="91425" rIns="91425" bIns="91425" anchor="t" anchorCtr="0">
            <a:noAutofit/>
          </a:bodyPr>
          <a:lstStyle/>
          <a:p>
            <a:r>
              <a:rPr lang="en-US" sz="5400" b="1" u="sng" dirty="0" smtClean="0">
                <a:solidFill>
                  <a:schemeClr val="tx1"/>
                </a:solidFill>
              </a:rPr>
              <a:t>			</a:t>
            </a:r>
            <a:r>
              <a:rPr lang="en-US" sz="5400" b="1" u="sng" dirty="0" smtClean="0">
                <a:solidFill>
                  <a:schemeClr val="bg1"/>
                </a:solidFill>
              </a:rPr>
              <a:t>Conclusion</a:t>
            </a:r>
            <a:endParaRPr lang="en-US" sz="5400" dirty="0">
              <a:solidFill>
                <a:schemeClr val="bg1"/>
              </a:solidFill>
            </a:endParaRPr>
          </a:p>
          <a:p>
            <a:r>
              <a:rPr lang="en-US" sz="3600" dirty="0" smtClean="0">
                <a:solidFill>
                  <a:schemeClr val="bg1"/>
                </a:solidFill>
              </a:rPr>
              <a:t>	There</a:t>
            </a:r>
            <a:r>
              <a:rPr lang="en-US" sz="3600" dirty="0">
                <a:solidFill>
                  <a:schemeClr val="bg1"/>
                </a:solidFill>
              </a:rPr>
              <a:t> is little error differentiating the data values predicted using the code from the data values actually obtained from IBEX. The code was successful in predicting the amount of helium atoms in the ISM without the assistance of IBEX, just as it was able to with hydrogen atoms. The ability of IBEX to detect helium atoms based on its physical orientation in space was also analyzed. If the satellite was positioned perpendicularly, there would be a much higher concentration of helium atoms detected as opposed to if it were oriented parallel to the Earth’s orbit. This can most likely be attributed to the generalization that helium particles are more easily detected when they are directly in front of the collimators. </a:t>
            </a:r>
            <a:r>
              <a:rPr lang="en-US" sz="3600" dirty="0" smtClean="0">
                <a:solidFill>
                  <a:schemeClr val="bg1"/>
                </a:solidFill>
              </a:rPr>
              <a:t>Although there </a:t>
            </a:r>
            <a:r>
              <a:rPr lang="en-US" sz="3600" dirty="0">
                <a:solidFill>
                  <a:schemeClr val="bg1"/>
                </a:solidFill>
              </a:rPr>
              <a:t>were several instances wherein the data did not match, the code could be improved to be as successful as it was for detecting hydrogen atoms. Then</a:t>
            </a:r>
            <a:r>
              <a:rPr lang="en-US" sz="3600" dirty="0" smtClean="0">
                <a:solidFill>
                  <a:schemeClr val="bg1"/>
                </a:solidFill>
              </a:rPr>
              <a:t>, when </a:t>
            </a:r>
            <a:r>
              <a:rPr lang="en-US" sz="3600" dirty="0">
                <a:solidFill>
                  <a:schemeClr val="bg1"/>
                </a:solidFill>
              </a:rPr>
              <a:t>similar comparisons are made in the future, the data could show the code to be much more efficient and accurate in its predictions. Overall, this research shows that improvements being made to this code have been productive in advancing its functionality.</a:t>
            </a:r>
          </a:p>
          <a:p>
            <a:r>
              <a:rPr lang="en-US" sz="3600" dirty="0">
                <a:solidFill>
                  <a:schemeClr val="bg1"/>
                </a:solidFill>
              </a:rPr>
              <a:t/>
            </a:r>
            <a:br>
              <a:rPr lang="en-US" sz="3600" dirty="0">
                <a:solidFill>
                  <a:schemeClr val="bg1"/>
                </a:solidFill>
              </a:rPr>
            </a:br>
            <a:endParaRPr lang="en" sz="3600" dirty="0">
              <a:solidFill>
                <a:schemeClr val="bg1"/>
              </a:solidFill>
            </a:endParaRPr>
          </a:p>
        </p:txBody>
      </p:sp>
      <p:sp>
        <p:nvSpPr>
          <p:cNvPr id="27" name="Shape 27"/>
          <p:cNvSpPr txBox="1"/>
          <p:nvPr/>
        </p:nvSpPr>
        <p:spPr>
          <a:xfrm flipH="1">
            <a:off x="31175164" y="130976"/>
            <a:ext cx="8845800" cy="7356544"/>
          </a:xfrm>
          <a:prstGeom prst="rect">
            <a:avLst/>
          </a:prstGeom>
          <a:noFill/>
          <a:ln>
            <a:noFill/>
          </a:ln>
        </p:spPr>
        <p:txBody>
          <a:bodyPr lIns="91425" tIns="91425" rIns="91425" bIns="91425" anchor="t" anchorCtr="0">
            <a:noAutofit/>
          </a:bodyPr>
          <a:lstStyle/>
          <a:p>
            <a:r>
              <a:rPr lang="en-US" sz="5400" b="1" u="sng" dirty="0" smtClean="0"/>
              <a:t>			</a:t>
            </a:r>
            <a:r>
              <a:rPr lang="en-US" sz="5400" b="1" u="sng" dirty="0" smtClean="0">
                <a:solidFill>
                  <a:schemeClr val="bg1"/>
                </a:solidFill>
              </a:rPr>
              <a:t>Results</a:t>
            </a:r>
            <a:endParaRPr lang="en-US" sz="3600" dirty="0">
              <a:solidFill>
                <a:schemeClr val="bg1"/>
              </a:solidFill>
            </a:endParaRPr>
          </a:p>
          <a:p>
            <a:r>
              <a:rPr lang="en-US" sz="3600" dirty="0">
                <a:solidFill>
                  <a:schemeClr val="bg1"/>
                </a:solidFill>
              </a:rPr>
              <a:t>	</a:t>
            </a:r>
            <a:r>
              <a:rPr lang="en-US" sz="3600" dirty="0" smtClean="0">
                <a:solidFill>
                  <a:schemeClr val="bg1"/>
                </a:solidFill>
              </a:rPr>
              <a:t>Using </a:t>
            </a:r>
            <a:r>
              <a:rPr lang="en-US" sz="3600" dirty="0">
                <a:solidFill>
                  <a:schemeClr val="bg1"/>
                </a:solidFill>
              </a:rPr>
              <a:t>the data from IBEX’s orbits 14-20 and 63-67, it could be observed from the data that most of them matched accurately. As shown, this was most evident in the data from orbits 14 and 63, as there was almost no difference between the values. Although there was a significant difference between the two graphs for several of the orbits such as orbits 16 and 68, the data obtained using the code was still able to accurately mimic the graph behavior of the IBEX data. From this it could be concluded that the code was successful in simulating IBEX’s helium atom detection.</a:t>
            </a:r>
          </a:p>
          <a:p>
            <a:r>
              <a:rPr lang="en-US" sz="3600" dirty="0">
                <a:solidFill>
                  <a:schemeClr val="bg1"/>
                </a:solidFill>
              </a:rPr>
              <a:t/>
            </a:r>
            <a:br>
              <a:rPr lang="en-US" sz="3600" dirty="0">
                <a:solidFill>
                  <a:schemeClr val="bg1"/>
                </a:solidFill>
              </a:rPr>
            </a:br>
            <a:r>
              <a:rPr lang="en-US" sz="3600" dirty="0" smtClean="0">
                <a:solidFill>
                  <a:schemeClr val="bg1"/>
                </a:solidFill>
              </a:rPr>
              <a:t>	</a:t>
            </a:r>
            <a:endParaRPr lang="en" sz="3600" dirty="0">
              <a:solidFill>
                <a:schemeClr val="bg1"/>
              </a:solidFill>
            </a:endParaRPr>
          </a:p>
        </p:txBody>
      </p:sp>
      <p:pic>
        <p:nvPicPr>
          <p:cNvPr id="32" name="Shape 32"/>
          <p:cNvPicPr preferRelativeResize="0"/>
          <p:nvPr/>
        </p:nvPicPr>
        <p:blipFill>
          <a:blip r:embed="rId5"/>
          <a:stretch>
            <a:fillRect/>
          </a:stretch>
        </p:blipFill>
        <p:spPr>
          <a:xfrm>
            <a:off x="13230411" y="7673550"/>
            <a:ext cx="17321172" cy="7936992"/>
          </a:xfrm>
          <a:prstGeom prst="rect">
            <a:avLst/>
          </a:prstGeom>
          <a:noFill/>
          <a:ln>
            <a:noFill/>
          </a:ln>
          <a:effectLst>
            <a:softEdge rad="12700"/>
          </a:effectLst>
        </p:spPr>
      </p:pic>
      <p:sp>
        <p:nvSpPr>
          <p:cNvPr id="33" name="Shape 33"/>
          <p:cNvSpPr txBox="1"/>
          <p:nvPr/>
        </p:nvSpPr>
        <p:spPr>
          <a:xfrm>
            <a:off x="14348921" y="5180500"/>
            <a:ext cx="14440199" cy="1708500"/>
          </a:xfrm>
          <a:prstGeom prst="rect">
            <a:avLst/>
          </a:prstGeom>
          <a:noFill/>
          <a:ln>
            <a:noFill/>
          </a:ln>
        </p:spPr>
        <p:txBody>
          <a:bodyPr lIns="91425" tIns="91425" rIns="91425" bIns="91425" anchor="t" anchorCtr="0">
            <a:noAutofit/>
          </a:bodyPr>
          <a:lstStyle/>
          <a:p>
            <a:pPr algn="ctr">
              <a:spcBef>
                <a:spcPts val="0"/>
              </a:spcBef>
              <a:buNone/>
            </a:pPr>
            <a:r>
              <a:rPr lang="en" sz="7200" b="1" dirty="0">
                <a:solidFill>
                  <a:srgbClr val="FFFFFF"/>
                </a:solidFill>
              </a:rPr>
              <a:t>IBEX Orbit &amp; Orientation around the Sun</a:t>
            </a:r>
          </a:p>
        </p:txBody>
      </p:sp>
      <p:sp>
        <p:nvSpPr>
          <p:cNvPr id="34" name="Shape 34"/>
          <p:cNvSpPr txBox="1"/>
          <p:nvPr/>
        </p:nvSpPr>
        <p:spPr>
          <a:xfrm rot="179">
            <a:off x="13346548" y="15611478"/>
            <a:ext cx="17205000" cy="1340700"/>
          </a:xfrm>
          <a:prstGeom prst="rect">
            <a:avLst/>
          </a:prstGeom>
          <a:noFill/>
          <a:ln>
            <a:noFill/>
          </a:ln>
        </p:spPr>
        <p:txBody>
          <a:bodyPr lIns="91425" tIns="91425" rIns="91425" bIns="91425" anchor="t" anchorCtr="0">
            <a:noAutofit/>
          </a:bodyPr>
          <a:lstStyle/>
          <a:p>
            <a:pPr algn="ctr">
              <a:spcBef>
                <a:spcPts val="0"/>
              </a:spcBef>
              <a:buNone/>
            </a:pPr>
            <a:r>
              <a:rPr lang="en" sz="7200" b="1" dirty="0">
                <a:solidFill>
                  <a:srgbClr val="FFFFFF"/>
                </a:solidFill>
              </a:rPr>
              <a:t>Graphs Based on </a:t>
            </a:r>
            <a:r>
              <a:rPr lang="en" sz="7200" b="1" dirty="0" smtClean="0">
                <a:solidFill>
                  <a:srgbClr val="FFFFFF"/>
                </a:solidFill>
              </a:rPr>
              <a:t>Amounts of He </a:t>
            </a:r>
            <a:r>
              <a:rPr lang="en" sz="7200" b="1" dirty="0">
                <a:solidFill>
                  <a:srgbClr val="FFFFFF"/>
                </a:solidFill>
              </a:rPr>
              <a:t>Atoms Detected in Different Orbits</a:t>
            </a:r>
          </a:p>
        </p:txBody>
      </p:sp>
      <p:pic>
        <p:nvPicPr>
          <p:cNvPr id="2" name="Picture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58092" y="510284"/>
            <a:ext cx="6921286" cy="5940770"/>
          </a:xfrm>
          <a:prstGeom prst="rect">
            <a:avLst/>
          </a:prstGeom>
          <a:effectLst>
            <a:softEdge rad="127000"/>
          </a:effectLst>
        </p:spPr>
      </p:pic>
      <p:pic>
        <p:nvPicPr>
          <p:cNvPr id="3" name="Picture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118436" y="549924"/>
            <a:ext cx="4711216" cy="5728839"/>
          </a:xfrm>
          <a:prstGeom prst="rect">
            <a:avLst/>
          </a:prstGeom>
          <a:effectLst>
            <a:softEdge rad="127000"/>
          </a:effectLst>
        </p:spPr>
      </p:pic>
      <p:pic>
        <p:nvPicPr>
          <p:cNvPr id="4" name="Picture 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9949185" y="180351"/>
            <a:ext cx="3908291" cy="5000149"/>
          </a:xfrm>
          <a:prstGeom prst="rect">
            <a:avLst/>
          </a:prstGeom>
          <a:effectLst>
            <a:softEdge rad="635000"/>
          </a:effectLst>
        </p:spPr>
      </p:pic>
      <p:sp>
        <p:nvSpPr>
          <p:cNvPr id="5" name="TextBox 4"/>
          <p:cNvSpPr txBox="1"/>
          <p:nvPr/>
        </p:nvSpPr>
        <p:spPr>
          <a:xfrm>
            <a:off x="31175164" y="21389528"/>
            <a:ext cx="12058940" cy="7571303"/>
          </a:xfrm>
          <a:prstGeom prst="rect">
            <a:avLst/>
          </a:prstGeom>
          <a:noFill/>
        </p:spPr>
        <p:txBody>
          <a:bodyPr wrap="square" rtlCol="0">
            <a:spAutoFit/>
          </a:bodyPr>
          <a:lstStyle/>
          <a:p>
            <a:r>
              <a:rPr lang="en-US" sz="3600" dirty="0" smtClean="0">
                <a:solidFill>
                  <a:schemeClr val="bg1"/>
                </a:solidFill>
              </a:rPr>
              <a:t>		</a:t>
            </a:r>
            <a:r>
              <a:rPr lang="en-US" sz="5400" b="1" u="sng" dirty="0" smtClean="0">
                <a:solidFill>
                  <a:schemeClr val="bg1"/>
                </a:solidFill>
              </a:rPr>
              <a:t>Acknowledgements</a:t>
            </a:r>
            <a:endParaRPr lang="en-US" sz="5400" b="1" u="sng" dirty="0">
              <a:solidFill>
                <a:schemeClr val="bg1"/>
              </a:solidFill>
            </a:endParaRPr>
          </a:p>
          <a:p>
            <a:pPr marL="571500" lvl="0" indent="-571500">
              <a:buFont typeface="Wingdings" panose="05000000000000000000" pitchFamily="2" charset="2"/>
              <a:buChar char="Ø"/>
            </a:pPr>
            <a:r>
              <a:rPr lang="en-US" sz="3600" dirty="0" err="1">
                <a:solidFill>
                  <a:schemeClr val="bg1"/>
                </a:solidFill>
              </a:rPr>
              <a:t>Fatemeh</a:t>
            </a:r>
            <a:r>
              <a:rPr lang="en-US" sz="3600" dirty="0">
                <a:solidFill>
                  <a:schemeClr val="bg1"/>
                </a:solidFill>
              </a:rPr>
              <a:t> </a:t>
            </a:r>
            <a:r>
              <a:rPr lang="en-US" sz="3600" dirty="0" err="1">
                <a:solidFill>
                  <a:schemeClr val="bg1"/>
                </a:solidFill>
              </a:rPr>
              <a:t>Rahmanifard</a:t>
            </a:r>
            <a:r>
              <a:rPr lang="en-US" sz="3600" dirty="0">
                <a:solidFill>
                  <a:schemeClr val="bg1"/>
                </a:solidFill>
              </a:rPr>
              <a:t>- for being an excellent instructor and for her assistance throughout the entirety of this research project.</a:t>
            </a:r>
          </a:p>
          <a:p>
            <a:pPr marL="571500" lvl="0" indent="-571500">
              <a:buFont typeface="Wingdings" panose="05000000000000000000" pitchFamily="2" charset="2"/>
              <a:buChar char="Ø"/>
            </a:pPr>
            <a:r>
              <a:rPr lang="en-US" sz="3600" dirty="0">
                <a:solidFill>
                  <a:schemeClr val="bg1"/>
                </a:solidFill>
              </a:rPr>
              <a:t>Nathan </a:t>
            </a:r>
            <a:r>
              <a:rPr lang="en-US" sz="3600" dirty="0" err="1">
                <a:solidFill>
                  <a:schemeClr val="bg1"/>
                </a:solidFill>
              </a:rPr>
              <a:t>Schwardon</a:t>
            </a:r>
            <a:r>
              <a:rPr lang="en-US" sz="3600" dirty="0">
                <a:solidFill>
                  <a:schemeClr val="bg1"/>
                </a:solidFill>
              </a:rPr>
              <a:t>- for providing </a:t>
            </a:r>
            <a:r>
              <a:rPr lang="en-US" sz="3600" dirty="0" smtClean="0">
                <a:solidFill>
                  <a:schemeClr val="bg1"/>
                </a:solidFill>
              </a:rPr>
              <a:t>the codes that we used to compare to IBEX’s data.</a:t>
            </a:r>
            <a:endParaRPr lang="en-US" sz="3600" dirty="0">
              <a:solidFill>
                <a:schemeClr val="bg1"/>
              </a:solidFill>
            </a:endParaRPr>
          </a:p>
          <a:p>
            <a:pPr marL="571500" lvl="0" indent="-571500">
              <a:buFont typeface="Wingdings" panose="05000000000000000000" pitchFamily="2" charset="2"/>
              <a:buChar char="Ø"/>
            </a:pPr>
            <a:r>
              <a:rPr lang="en-US" sz="3600" dirty="0">
                <a:solidFill>
                  <a:schemeClr val="bg1"/>
                </a:solidFill>
              </a:rPr>
              <a:t>Scott </a:t>
            </a:r>
            <a:r>
              <a:rPr lang="en-US" sz="3600" dirty="0" err="1">
                <a:solidFill>
                  <a:schemeClr val="bg1"/>
                </a:solidFill>
              </a:rPr>
              <a:t>Goelzer</a:t>
            </a:r>
            <a:r>
              <a:rPr lang="en-US" sz="3600" dirty="0">
                <a:solidFill>
                  <a:schemeClr val="bg1"/>
                </a:solidFill>
              </a:rPr>
              <a:t> &amp;</a:t>
            </a:r>
            <a:r>
              <a:rPr lang="en-US" sz="3600" dirty="0" smtClean="0">
                <a:solidFill>
                  <a:schemeClr val="bg1"/>
                </a:solidFill>
              </a:rPr>
              <a:t> </a:t>
            </a:r>
            <a:r>
              <a:rPr lang="en-US" sz="3600" dirty="0">
                <a:solidFill>
                  <a:schemeClr val="bg1"/>
                </a:solidFill>
              </a:rPr>
              <a:t>Louis Brood </a:t>
            </a:r>
            <a:r>
              <a:rPr lang="en-US" sz="3600" dirty="0" err="1">
                <a:solidFill>
                  <a:schemeClr val="bg1"/>
                </a:solidFill>
              </a:rPr>
              <a:t>Timberlane</a:t>
            </a:r>
            <a:r>
              <a:rPr lang="en-US" sz="3600" dirty="0">
                <a:solidFill>
                  <a:schemeClr val="bg1"/>
                </a:solidFill>
              </a:rPr>
              <a:t>- for supervising the Space Science module in which this research project is held.</a:t>
            </a:r>
          </a:p>
          <a:p>
            <a:pPr marL="571500" lvl="0" indent="-571500">
              <a:buFont typeface="Wingdings" panose="05000000000000000000" pitchFamily="2" charset="2"/>
              <a:buChar char="Ø"/>
            </a:pPr>
            <a:r>
              <a:rPr lang="en-US" sz="3600" dirty="0">
                <a:solidFill>
                  <a:schemeClr val="bg1"/>
                </a:solidFill>
              </a:rPr>
              <a:t>University of New Hampshire for funding the Project SMART program</a:t>
            </a:r>
            <a:r>
              <a:rPr lang="en-US" sz="3600" dirty="0" smtClean="0">
                <a:solidFill>
                  <a:schemeClr val="bg1"/>
                </a:solidFill>
              </a:rPr>
              <a:t>.</a:t>
            </a:r>
          </a:p>
          <a:p>
            <a:pPr marL="571500" lvl="0" indent="-571500">
              <a:buFont typeface="Wingdings" panose="05000000000000000000" pitchFamily="2" charset="2"/>
              <a:buChar char="Ø"/>
            </a:pPr>
            <a:r>
              <a:rPr lang="en-US" sz="3600" dirty="0" smtClean="0">
                <a:solidFill>
                  <a:schemeClr val="bg1"/>
                </a:solidFill>
              </a:rPr>
              <a:t>David </a:t>
            </a:r>
            <a:r>
              <a:rPr lang="en-US" sz="3600" dirty="0" err="1" smtClean="0">
                <a:solidFill>
                  <a:schemeClr val="bg1"/>
                </a:solidFill>
              </a:rPr>
              <a:t>Heirtzler</a:t>
            </a:r>
            <a:r>
              <a:rPr lang="en-US" sz="3600" dirty="0" smtClean="0">
                <a:solidFill>
                  <a:schemeClr val="bg1"/>
                </a:solidFill>
              </a:rPr>
              <a:t> &amp; Trevor Leonard- for providing</a:t>
            </a:r>
            <a:r>
              <a:rPr lang="en-US" sz="3600" dirty="0">
                <a:solidFill>
                  <a:schemeClr val="bg1"/>
                </a:solidFill>
              </a:rPr>
              <a:t> </a:t>
            </a:r>
            <a:r>
              <a:rPr lang="en-US" sz="3600" dirty="0" smtClean="0">
                <a:solidFill>
                  <a:schemeClr val="bg1"/>
                </a:solidFill>
              </a:rPr>
              <a:t>us with some of the data used to compare He atoms.</a:t>
            </a:r>
            <a:endParaRPr lang="en-US" sz="3600" dirty="0">
              <a:solidFill>
                <a:schemeClr val="bg1"/>
              </a:solidFill>
            </a:endParaRPr>
          </a:p>
        </p:txBody>
      </p:sp>
      <p:sp>
        <p:nvSpPr>
          <p:cNvPr id="6" name="TextBox 5"/>
          <p:cNvSpPr txBox="1"/>
          <p:nvPr/>
        </p:nvSpPr>
        <p:spPr>
          <a:xfrm>
            <a:off x="762705" y="18157567"/>
            <a:ext cx="11142291" cy="9510296"/>
          </a:xfrm>
          <a:prstGeom prst="rect">
            <a:avLst/>
          </a:prstGeom>
          <a:noFill/>
        </p:spPr>
        <p:txBody>
          <a:bodyPr wrap="square" rtlCol="0">
            <a:spAutoFit/>
          </a:bodyPr>
          <a:lstStyle/>
          <a:p>
            <a:r>
              <a:rPr lang="en-US" sz="3600" dirty="0">
                <a:solidFill>
                  <a:schemeClr val="bg1"/>
                </a:solidFill>
              </a:rPr>
              <a:t>	</a:t>
            </a:r>
            <a:r>
              <a:rPr lang="en-US" sz="5400" b="1" u="sng" dirty="0" smtClean="0">
                <a:solidFill>
                  <a:schemeClr val="bg1"/>
                </a:solidFill>
              </a:rPr>
              <a:t>Methods</a:t>
            </a:r>
            <a:endParaRPr lang="en-US" sz="5400" dirty="0">
              <a:solidFill>
                <a:schemeClr val="bg1"/>
              </a:solidFill>
            </a:endParaRPr>
          </a:p>
          <a:p>
            <a:r>
              <a:rPr lang="en-US" sz="5400" dirty="0">
                <a:solidFill>
                  <a:schemeClr val="bg1"/>
                </a:solidFill>
              </a:rPr>
              <a:t>	</a:t>
            </a:r>
            <a:r>
              <a:rPr lang="en-US" sz="3600" dirty="0" smtClean="0">
                <a:solidFill>
                  <a:schemeClr val="bg1"/>
                </a:solidFill>
              </a:rPr>
              <a:t>Using</a:t>
            </a:r>
            <a:r>
              <a:rPr lang="en-US" sz="3600" dirty="0">
                <a:solidFill>
                  <a:schemeClr val="bg1"/>
                </a:solidFill>
              </a:rPr>
              <a:t> spherical coordinates, the orbit and physical orientation of </a:t>
            </a:r>
            <a:r>
              <a:rPr lang="en-US" sz="3600" dirty="0" smtClean="0">
                <a:solidFill>
                  <a:schemeClr val="bg1"/>
                </a:solidFill>
              </a:rPr>
              <a:t>IBEX in </a:t>
            </a:r>
            <a:r>
              <a:rPr lang="en-US" sz="3600" dirty="0">
                <a:solidFill>
                  <a:schemeClr val="bg1"/>
                </a:solidFill>
              </a:rPr>
              <a:t>relation to the sun was calculated</a:t>
            </a:r>
            <a:r>
              <a:rPr lang="en-US" sz="3600" dirty="0" smtClean="0">
                <a:solidFill>
                  <a:schemeClr val="bg1"/>
                </a:solidFill>
              </a:rPr>
              <a:t>. Employing</a:t>
            </a:r>
            <a:r>
              <a:rPr lang="en-US" sz="3600" dirty="0">
                <a:solidFill>
                  <a:schemeClr val="bg1"/>
                </a:solidFill>
              </a:rPr>
              <a:t> this information, it became possible to use the code to arrange data. With the results given, the rates of helium in different orbits gathered by both IBEX and by Nathan’s </a:t>
            </a:r>
            <a:r>
              <a:rPr lang="en-US" sz="3600" dirty="0" smtClean="0">
                <a:solidFill>
                  <a:schemeClr val="bg1"/>
                </a:solidFill>
              </a:rPr>
              <a:t>code were </a:t>
            </a:r>
            <a:r>
              <a:rPr lang="en-US" sz="3600" dirty="0">
                <a:solidFill>
                  <a:schemeClr val="bg1"/>
                </a:solidFill>
              </a:rPr>
              <a:t>organized into graphs. </a:t>
            </a:r>
            <a:r>
              <a:rPr lang="en-US" sz="3600" dirty="0" smtClean="0">
                <a:solidFill>
                  <a:schemeClr val="bg1"/>
                </a:solidFill>
              </a:rPr>
              <a:t>This allowed </a:t>
            </a:r>
            <a:r>
              <a:rPr lang="en-US" sz="3600" dirty="0">
                <a:solidFill>
                  <a:schemeClr val="bg1"/>
                </a:solidFill>
              </a:rPr>
              <a:t>for a visual and numerical representation of the number of helium particles detected at different angles. The data was sorted according to the different orbits of IBEX, as well as the angles at which the collimators were oriented</a:t>
            </a:r>
            <a:br>
              <a:rPr lang="en-US" sz="3600" dirty="0">
                <a:solidFill>
                  <a:schemeClr val="bg1"/>
                </a:solidFill>
              </a:rPr>
            </a:br>
            <a:endParaRPr lang="en-US" sz="3600" dirty="0">
              <a:solidFill>
                <a:schemeClr val="bg1"/>
              </a:solidFill>
            </a:endParaRPr>
          </a:p>
          <a:p>
            <a:r>
              <a:rPr lang="en-US" sz="3600" dirty="0">
                <a:solidFill>
                  <a:schemeClr val="bg1"/>
                </a:solidFill>
              </a:rPr>
              <a:t/>
            </a:r>
            <a:br>
              <a:rPr lang="en-US" sz="3600" dirty="0">
                <a:solidFill>
                  <a:schemeClr val="bg1"/>
                </a:solidFill>
              </a:rPr>
            </a:br>
            <a:endParaRPr lang="en-US" sz="3600" dirty="0">
              <a:solidFill>
                <a:schemeClr val="bg1"/>
              </a:solidFill>
            </a:endParaRPr>
          </a:p>
        </p:txBody>
      </p:sp>
      <p:sp>
        <p:nvSpPr>
          <p:cNvPr id="7" name="TextBox 6"/>
          <p:cNvSpPr txBox="1"/>
          <p:nvPr/>
        </p:nvSpPr>
        <p:spPr>
          <a:xfrm>
            <a:off x="40747864" y="5229875"/>
            <a:ext cx="3317464" cy="1323439"/>
          </a:xfrm>
          <a:prstGeom prst="rect">
            <a:avLst/>
          </a:prstGeom>
          <a:noFill/>
        </p:spPr>
        <p:txBody>
          <a:bodyPr wrap="square" rtlCol="0">
            <a:spAutoFit/>
          </a:bodyPr>
          <a:lstStyle/>
          <a:p>
            <a:r>
              <a:rPr lang="en-US" sz="8000" b="1" dirty="0" smtClean="0">
                <a:solidFill>
                  <a:schemeClr val="bg1"/>
                </a:solidFill>
              </a:rPr>
              <a:t>IBEX</a:t>
            </a:r>
            <a:endParaRPr lang="en-US" sz="8000" b="1" dirty="0">
              <a:solidFill>
                <a:schemeClr val="bg1"/>
              </a:solidFill>
            </a:endParaRPr>
          </a:p>
        </p:txBody>
      </p:sp>
      <p:pic>
        <p:nvPicPr>
          <p:cNvPr id="8" name="Picture 7"/>
          <p:cNvPicPr>
            <a:picLocks noChangeAspect="1"/>
          </p:cNvPicPr>
          <p:nvPr/>
        </p:nvPicPr>
        <p:blipFill>
          <a:blip r:embed="rId9"/>
          <a:stretch>
            <a:fillRect/>
          </a:stretch>
        </p:blipFill>
        <p:spPr>
          <a:xfrm>
            <a:off x="13230411" y="18736610"/>
            <a:ext cx="8429439" cy="4496948"/>
          </a:xfrm>
          <a:prstGeom prst="rect">
            <a:avLst/>
          </a:prstGeom>
        </p:spPr>
      </p:pic>
      <p:pic>
        <p:nvPicPr>
          <p:cNvPr id="9" name="Picture 8"/>
          <p:cNvPicPr>
            <a:picLocks noChangeAspect="1"/>
          </p:cNvPicPr>
          <p:nvPr/>
        </p:nvPicPr>
        <p:blipFill>
          <a:blip r:embed="rId10"/>
          <a:stretch>
            <a:fillRect/>
          </a:stretch>
        </p:blipFill>
        <p:spPr>
          <a:xfrm>
            <a:off x="21659850" y="18736610"/>
            <a:ext cx="8891733" cy="4496948"/>
          </a:xfrm>
          <a:prstGeom prst="rect">
            <a:avLst/>
          </a:prstGeom>
        </p:spPr>
      </p:pic>
      <p:pic>
        <p:nvPicPr>
          <p:cNvPr id="10" name="Picture 9"/>
          <p:cNvPicPr>
            <a:picLocks noChangeAspect="1"/>
          </p:cNvPicPr>
          <p:nvPr/>
        </p:nvPicPr>
        <p:blipFill>
          <a:blip r:embed="rId11"/>
          <a:stretch>
            <a:fillRect/>
          </a:stretch>
        </p:blipFill>
        <p:spPr>
          <a:xfrm>
            <a:off x="13266200" y="23233558"/>
            <a:ext cx="8393650" cy="3883245"/>
          </a:xfrm>
          <a:prstGeom prst="rect">
            <a:avLst/>
          </a:prstGeom>
        </p:spPr>
      </p:pic>
      <p:pic>
        <p:nvPicPr>
          <p:cNvPr id="11" name="Picture 10"/>
          <p:cNvPicPr>
            <a:picLocks noChangeAspect="1"/>
          </p:cNvPicPr>
          <p:nvPr/>
        </p:nvPicPr>
        <p:blipFill>
          <a:blip r:embed="rId12"/>
          <a:stretch>
            <a:fillRect/>
          </a:stretch>
        </p:blipFill>
        <p:spPr>
          <a:xfrm>
            <a:off x="21659849" y="23233558"/>
            <a:ext cx="8891733" cy="3883245"/>
          </a:xfrm>
          <a:prstGeom prst="rect">
            <a:avLst/>
          </a:prstGeom>
        </p:spPr>
      </p:pic>
    </p:spTree>
  </p:cSld>
  <p:clrMapOvr>
    <a:masterClrMapping/>
  </p:clrMapOvr>
  <p:transition spd="slow">
    <p:cut/>
  </p:transition>
  <p:timing>
    <p:tnLst>
      <p:par>
        <p:cTn id="1" dur="indefinite" restart="never" nodeType="tmRoot"/>
      </p:par>
    </p:tnLst>
  </p:timing>
</p:sld>
</file>

<file path=ppt/theme/theme1.xml><?xml version="1.0" encoding="utf-8"?>
<a:theme xmlns:a="http://schemas.openxmlformats.org/drawingml/2006/main" name="simple-light">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B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B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1685</TotalTime>
  <Words>22</Words>
  <Application>Microsoft Office PowerPoint</Application>
  <PresentationFormat>Custom</PresentationFormat>
  <Paragraphs>28</Paragraphs>
  <Slides>1</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Wingdings</vt:lpstr>
      <vt:lpstr>simple-light</vt:lpstr>
      <vt:lpstr>IBEX  Neutral</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IBEX  Neutral</dc:title>
  <dc:creator>Victor's PC</dc:creator>
  <cp:lastModifiedBy>Microsoft account</cp:lastModifiedBy>
  <cp:revision>30</cp:revision>
  <dcterms:modified xsi:type="dcterms:W3CDTF">2014-07-23T20:12:45Z</dcterms:modified>
</cp:coreProperties>
</file>