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292608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207AD"/>
    <a:srgbClr val="480BF5"/>
    <a:srgbClr val="0330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2362" autoAdjust="0"/>
  </p:normalViewPr>
  <p:slideViewPr>
    <p:cSldViewPr>
      <p:cViewPr>
        <p:scale>
          <a:sx n="30" d="100"/>
          <a:sy n="30" d="100"/>
        </p:scale>
        <p:origin x="912" y="1800"/>
      </p:cViewPr>
      <p:guideLst>
        <p:guide orient="horz" pos="9216"/>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9089815"/>
            <a:ext cx="37307520" cy="6272107"/>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6581120"/>
            <a:ext cx="30723840" cy="747776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44CE160-E200-4C50-8735-6555061D1C87}" type="datetimeFigureOut">
              <a:rPr lang="en-US" smtClean="0"/>
              <a:pPr/>
              <a:t>7/23/2014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97B244-C2C1-4E6C-A2C3-7946353F75A4}" type="slidenum">
              <a:rPr lang="en-US" smtClean="0"/>
              <a:pPr/>
              <a:t>‹#›</a:t>
            </a:fld>
            <a:endParaRPr lang="en-US"/>
          </a:p>
        </p:txBody>
      </p:sp>
    </p:spTree>
    <p:extLst>
      <p:ext uri="{BB962C8B-B14F-4D97-AF65-F5344CB8AC3E}">
        <p14:creationId xmlns:p14="http://schemas.microsoft.com/office/powerpoint/2010/main" val="2129445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4CE160-E200-4C50-8735-6555061D1C87}" type="datetimeFigureOut">
              <a:rPr lang="en-US" smtClean="0"/>
              <a:pPr/>
              <a:t>7/23/2014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97B244-C2C1-4E6C-A2C3-7946353F75A4}" type="slidenum">
              <a:rPr lang="en-US" smtClean="0"/>
              <a:pPr/>
              <a:t>‹#›</a:t>
            </a:fld>
            <a:endParaRPr lang="en-US"/>
          </a:p>
        </p:txBody>
      </p:sp>
    </p:spTree>
    <p:extLst>
      <p:ext uri="{BB962C8B-B14F-4D97-AF65-F5344CB8AC3E}">
        <p14:creationId xmlns:p14="http://schemas.microsoft.com/office/powerpoint/2010/main" val="713425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18802775"/>
            <a:ext cx="37307520" cy="581152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2401978"/>
            <a:ext cx="37307520" cy="64007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4CE160-E200-4C50-8735-6555061D1C87}" type="datetimeFigureOut">
              <a:rPr lang="en-US" smtClean="0"/>
              <a:pPr/>
              <a:t>7/23/2014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97B244-C2C1-4E6C-A2C3-7946353F75A4}" type="slidenum">
              <a:rPr lang="en-US" smtClean="0"/>
              <a:pPr/>
              <a:t>‹#›</a:t>
            </a:fld>
            <a:endParaRPr lang="en-US"/>
          </a:p>
        </p:txBody>
      </p:sp>
    </p:spTree>
    <p:extLst>
      <p:ext uri="{BB962C8B-B14F-4D97-AF65-F5344CB8AC3E}">
        <p14:creationId xmlns:p14="http://schemas.microsoft.com/office/powerpoint/2010/main" val="3934239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2769387"/>
            <a:ext cx="94442280" cy="92693068"/>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2769387"/>
            <a:ext cx="94442280" cy="92693068"/>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44CE160-E200-4C50-8735-6555061D1C87}" type="datetimeFigureOut">
              <a:rPr lang="en-US" smtClean="0"/>
              <a:pPr/>
              <a:t>7/23/2014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97B244-C2C1-4E6C-A2C3-7946353F75A4}" type="slidenum">
              <a:rPr lang="en-US" smtClean="0"/>
              <a:pPr/>
              <a:t>‹#›</a:t>
            </a:fld>
            <a:endParaRPr lang="en-US"/>
          </a:p>
        </p:txBody>
      </p:sp>
    </p:spTree>
    <p:extLst>
      <p:ext uri="{BB962C8B-B14F-4D97-AF65-F5344CB8AC3E}">
        <p14:creationId xmlns:p14="http://schemas.microsoft.com/office/powerpoint/2010/main" val="4444364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171788"/>
            <a:ext cx="3950208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6549815"/>
            <a:ext cx="19392902" cy="2729652"/>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9279467"/>
            <a:ext cx="19392902" cy="16858828"/>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6549815"/>
            <a:ext cx="19400520" cy="2729652"/>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9279467"/>
            <a:ext cx="19400520" cy="16858828"/>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44CE160-E200-4C50-8735-6555061D1C87}" type="datetimeFigureOut">
              <a:rPr lang="en-US" smtClean="0"/>
              <a:pPr/>
              <a:t>7/23/2014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497B244-C2C1-4E6C-A2C3-7946353F75A4}" type="slidenum">
              <a:rPr lang="en-US" smtClean="0"/>
              <a:pPr/>
              <a:t>‹#›</a:t>
            </a:fld>
            <a:endParaRPr lang="en-US"/>
          </a:p>
        </p:txBody>
      </p:sp>
    </p:spTree>
    <p:extLst>
      <p:ext uri="{BB962C8B-B14F-4D97-AF65-F5344CB8AC3E}">
        <p14:creationId xmlns:p14="http://schemas.microsoft.com/office/powerpoint/2010/main" val="3995934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44CE160-E200-4C50-8735-6555061D1C87}" type="datetimeFigureOut">
              <a:rPr lang="en-US" smtClean="0"/>
              <a:pPr/>
              <a:t>7/23/2014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497B244-C2C1-4E6C-A2C3-7946353F75A4}" type="slidenum">
              <a:rPr lang="en-US" smtClean="0"/>
              <a:pPr/>
              <a:t>‹#›</a:t>
            </a:fld>
            <a:endParaRPr lang="en-US"/>
          </a:p>
        </p:txBody>
      </p:sp>
    </p:spTree>
    <p:extLst>
      <p:ext uri="{BB962C8B-B14F-4D97-AF65-F5344CB8AC3E}">
        <p14:creationId xmlns:p14="http://schemas.microsoft.com/office/powerpoint/2010/main" val="38495744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4CE160-E200-4C50-8735-6555061D1C87}" type="datetimeFigureOut">
              <a:rPr lang="en-US" smtClean="0"/>
              <a:pPr/>
              <a:t>7/23/2014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497B244-C2C1-4E6C-A2C3-7946353F75A4}" type="slidenum">
              <a:rPr lang="en-US" smtClean="0"/>
              <a:pPr/>
              <a:t>‹#›</a:t>
            </a:fld>
            <a:endParaRPr lang="en-US"/>
          </a:p>
        </p:txBody>
      </p:sp>
    </p:spTree>
    <p:extLst>
      <p:ext uri="{BB962C8B-B14F-4D97-AF65-F5344CB8AC3E}">
        <p14:creationId xmlns:p14="http://schemas.microsoft.com/office/powerpoint/2010/main" val="64765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165013"/>
            <a:ext cx="14439902" cy="495808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165016"/>
            <a:ext cx="24536400" cy="2497328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123096"/>
            <a:ext cx="14439902" cy="200152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4CE160-E200-4C50-8735-6555061D1C87}" type="datetimeFigureOut">
              <a:rPr lang="en-US" smtClean="0"/>
              <a:pPr/>
              <a:t>7/23/2014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97B244-C2C1-4E6C-A2C3-7946353F75A4}" type="slidenum">
              <a:rPr lang="en-US" smtClean="0"/>
              <a:pPr/>
              <a:t>‹#›</a:t>
            </a:fld>
            <a:endParaRPr lang="en-US"/>
          </a:p>
        </p:txBody>
      </p:sp>
    </p:spTree>
    <p:extLst>
      <p:ext uri="{BB962C8B-B14F-4D97-AF65-F5344CB8AC3E}">
        <p14:creationId xmlns:p14="http://schemas.microsoft.com/office/powerpoint/2010/main" val="27542236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0482560"/>
            <a:ext cx="26334720" cy="241808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614507"/>
            <a:ext cx="26334720" cy="1755648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2900642"/>
            <a:ext cx="26334720" cy="343407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4CE160-E200-4C50-8735-6555061D1C87}" type="datetimeFigureOut">
              <a:rPr lang="en-US" smtClean="0"/>
              <a:pPr/>
              <a:t>7/23/2014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97B244-C2C1-4E6C-A2C3-7946353F75A4}" type="slidenum">
              <a:rPr lang="en-US" smtClean="0"/>
              <a:pPr/>
              <a:t>‹#›</a:t>
            </a:fld>
            <a:endParaRPr lang="en-US"/>
          </a:p>
        </p:txBody>
      </p:sp>
    </p:spTree>
    <p:extLst>
      <p:ext uri="{BB962C8B-B14F-4D97-AF65-F5344CB8AC3E}">
        <p14:creationId xmlns:p14="http://schemas.microsoft.com/office/powerpoint/2010/main" val="25503758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4CE160-E200-4C50-8735-6555061D1C87}" type="datetimeFigureOut">
              <a:rPr lang="en-US" smtClean="0"/>
              <a:pPr/>
              <a:t>7/23/2014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97B244-C2C1-4E6C-A2C3-7946353F75A4}" type="slidenum">
              <a:rPr lang="en-US" smtClean="0"/>
              <a:pPr/>
              <a:t>‹#›</a:t>
            </a:fld>
            <a:endParaRPr lang="en-US"/>
          </a:p>
        </p:txBody>
      </p:sp>
    </p:spTree>
    <p:extLst>
      <p:ext uri="{BB962C8B-B14F-4D97-AF65-F5344CB8AC3E}">
        <p14:creationId xmlns:p14="http://schemas.microsoft.com/office/powerpoint/2010/main" val="2571175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5621867"/>
            <a:ext cx="47404018" cy="1198405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5621867"/>
            <a:ext cx="141480542" cy="1198405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4CE160-E200-4C50-8735-6555061D1C87}" type="datetimeFigureOut">
              <a:rPr lang="en-US" smtClean="0"/>
              <a:pPr/>
              <a:t>7/23/2014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97B244-C2C1-4E6C-A2C3-7946353F75A4}" type="slidenum">
              <a:rPr lang="en-US" smtClean="0"/>
              <a:pPr/>
              <a:t>‹#›</a:t>
            </a:fld>
            <a:endParaRPr lang="en-US"/>
          </a:p>
        </p:txBody>
      </p:sp>
    </p:spTree>
    <p:extLst>
      <p:ext uri="{BB962C8B-B14F-4D97-AF65-F5344CB8AC3E}">
        <p14:creationId xmlns:p14="http://schemas.microsoft.com/office/powerpoint/2010/main" val="3578216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171788"/>
            <a:ext cx="39502080" cy="48768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6827523"/>
            <a:ext cx="39502080" cy="19310775"/>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27120428"/>
            <a:ext cx="10241280" cy="1557867"/>
          </a:xfrm>
          <a:prstGeom prst="rect">
            <a:avLst/>
          </a:prstGeom>
        </p:spPr>
        <p:txBody>
          <a:bodyPr vert="horz" lIns="438912" tIns="219456" rIns="438912" bIns="219456" rtlCol="0" anchor="ctr"/>
          <a:lstStyle>
            <a:lvl1pPr algn="l">
              <a:defRPr sz="5800">
                <a:solidFill>
                  <a:schemeClr val="tx1">
                    <a:tint val="75000"/>
                  </a:schemeClr>
                </a:solidFill>
              </a:defRPr>
            </a:lvl1pPr>
          </a:lstStyle>
          <a:p>
            <a:fld id="{844CE160-E200-4C50-8735-6555061D1C87}" type="datetimeFigureOut">
              <a:rPr lang="en-US" smtClean="0"/>
              <a:pPr/>
              <a:t>7/23/2014</a:t>
            </a:fld>
            <a:endParaRPr lang="en-US"/>
          </a:p>
        </p:txBody>
      </p:sp>
      <p:sp>
        <p:nvSpPr>
          <p:cNvPr id="5" name="Footer Placeholder 4"/>
          <p:cNvSpPr>
            <a:spLocks noGrp="1"/>
          </p:cNvSpPr>
          <p:nvPr>
            <p:ph type="ftr" sz="quarter" idx="3"/>
          </p:nvPr>
        </p:nvSpPr>
        <p:spPr>
          <a:xfrm>
            <a:off x="14996160" y="27120428"/>
            <a:ext cx="13898880" cy="1557867"/>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27120428"/>
            <a:ext cx="10241280" cy="1557867"/>
          </a:xfrm>
          <a:prstGeom prst="rect">
            <a:avLst/>
          </a:prstGeom>
        </p:spPr>
        <p:txBody>
          <a:bodyPr vert="horz" lIns="438912" tIns="219456" rIns="438912" bIns="219456" rtlCol="0" anchor="ctr"/>
          <a:lstStyle>
            <a:lvl1pPr algn="r">
              <a:defRPr sz="5800">
                <a:solidFill>
                  <a:schemeClr val="tx1">
                    <a:tint val="75000"/>
                  </a:schemeClr>
                </a:solidFill>
              </a:defRPr>
            </a:lvl1pPr>
          </a:lstStyle>
          <a:p>
            <a:fld id="{1497B244-C2C1-4E6C-A2C3-7946353F75A4}" type="slidenum">
              <a:rPr lang="en-US" smtClean="0"/>
              <a:pPr/>
              <a:t>‹#›</a:t>
            </a:fld>
            <a:endParaRPr lang="en-US"/>
          </a:p>
        </p:txBody>
      </p:sp>
    </p:spTree>
    <p:extLst>
      <p:ext uri="{BB962C8B-B14F-4D97-AF65-F5344CB8AC3E}">
        <p14:creationId xmlns:p14="http://schemas.microsoft.com/office/powerpoint/2010/main" val="6702615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anose="020B0604020202020204"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anose="020B0604020202020204"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anose="020B0604020202020204"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png"/><Relationship Id="rId5" Type="http://schemas.openxmlformats.org/officeDocument/2006/relationships/image" Target="../media/image4.jpe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www.ftcteam5326.com/img/Spac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25" y="0"/>
            <a:ext cx="43891199" cy="292608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838200"/>
            <a:ext cx="43891200" cy="2215991"/>
          </a:xfrm>
          <a:prstGeom prst="rect">
            <a:avLst/>
          </a:prstGeom>
          <a:noFill/>
        </p:spPr>
        <p:txBody>
          <a:bodyPr wrap="square" lIns="91440" tIns="45720" rIns="91440" bIns="45720">
            <a:spAutoFit/>
          </a:bodyPr>
          <a:lstStyle/>
          <a:p>
            <a:pPr algn="ctr"/>
            <a:r>
              <a:rPr lang="en-US" sz="13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dobe Garamond Pro Bold" pitchFamily="18" charset="0"/>
              </a:rPr>
              <a:t>Pick Up Ions (P.U.I.)</a:t>
            </a:r>
            <a:endParaRPr lang="en-US" sz="13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dobe Garamond Pro Bold" pitchFamily="18" charset="0"/>
            </a:endParaRPr>
          </a:p>
        </p:txBody>
      </p:sp>
      <p:sp>
        <p:nvSpPr>
          <p:cNvPr id="6" name="TextBox 5"/>
          <p:cNvSpPr txBox="1"/>
          <p:nvPr/>
        </p:nvSpPr>
        <p:spPr>
          <a:xfrm>
            <a:off x="-9526" y="2897594"/>
            <a:ext cx="43891200" cy="1323439"/>
          </a:xfrm>
          <a:prstGeom prst="rect">
            <a:avLst/>
          </a:prstGeom>
          <a:noFill/>
        </p:spPr>
        <p:txBody>
          <a:bodyPr wrap="square" rtlCol="0">
            <a:spAutoFit/>
          </a:bodyPr>
          <a:lstStyle/>
          <a:p>
            <a:pPr algn="ctr"/>
            <a:r>
              <a:rPr lang="en-US" sz="8000" dirty="0" smtClean="0">
                <a:solidFill>
                  <a:srgbClr val="0070C0"/>
                </a:solidFill>
              </a:rPr>
              <a:t>Jared Spang </a:t>
            </a:r>
            <a:r>
              <a:rPr lang="en-US" sz="8000" dirty="0" smtClean="0">
                <a:solidFill>
                  <a:schemeClr val="tx2">
                    <a:lumMod val="20000"/>
                    <a:lumOff val="80000"/>
                  </a:schemeClr>
                </a:solidFill>
              </a:rPr>
              <a:t>(Timberlane High School)</a:t>
            </a:r>
            <a:r>
              <a:rPr lang="en-US" sz="8000" dirty="0" smtClean="0">
                <a:solidFill>
                  <a:srgbClr val="3207AD"/>
                </a:solidFill>
              </a:rPr>
              <a:t> </a:t>
            </a:r>
            <a:r>
              <a:rPr lang="en-US" sz="8000" dirty="0" smtClean="0">
                <a:solidFill>
                  <a:srgbClr val="0070C0"/>
                </a:solidFill>
              </a:rPr>
              <a:t>and </a:t>
            </a:r>
            <a:r>
              <a:rPr lang="en-US" sz="8000" dirty="0" smtClean="0">
                <a:solidFill>
                  <a:schemeClr val="tx2">
                    <a:lumMod val="20000"/>
                    <a:lumOff val="80000"/>
                  </a:schemeClr>
                </a:solidFill>
              </a:rPr>
              <a:t>Nick Payne </a:t>
            </a:r>
            <a:r>
              <a:rPr lang="en-US" sz="8000" dirty="0" smtClean="0">
                <a:solidFill>
                  <a:srgbClr val="0070C0"/>
                </a:solidFill>
              </a:rPr>
              <a:t>(Salem High School)</a:t>
            </a:r>
            <a:endParaRPr lang="en-US" sz="8000" dirty="0">
              <a:solidFill>
                <a:srgbClr val="0070C0"/>
              </a:solidFill>
            </a:endParaRPr>
          </a:p>
        </p:txBody>
      </p:sp>
      <p:pic>
        <p:nvPicPr>
          <p:cNvPr id="9" name="Picture 5" descr="Spec_V2_1978-016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46265" y="13569211"/>
            <a:ext cx="6575879" cy="614718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Spec_V2_1978-015B"/>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60630" y="6147366"/>
            <a:ext cx="6597650" cy="620399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7" descr="Spec_V2_1979-265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801016" y="5912904"/>
            <a:ext cx="6486715" cy="643846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descr="Spec_V1_1978-016C"/>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760630" y="21282954"/>
            <a:ext cx="6531065" cy="701357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0" descr="Rates2LeeIp"/>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6801016" y="21274390"/>
            <a:ext cx="6486716" cy="702213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1" descr="HplusRates"/>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6801016" y="13623700"/>
            <a:ext cx="6486715" cy="638453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6422145" y="5213044"/>
            <a:ext cx="10378871" cy="6617196"/>
          </a:xfrm>
          <a:prstGeom prst="rect">
            <a:avLst/>
          </a:prstGeom>
          <a:noFill/>
        </p:spPr>
        <p:txBody>
          <a:bodyPr wrap="square" rtlCol="0">
            <a:spAutoFit/>
          </a:bodyPr>
          <a:lstStyle/>
          <a:p>
            <a:pPr algn="ctr"/>
            <a:r>
              <a:rPr lang="en-US" sz="6000" b="1" dirty="0" smtClean="0">
                <a:solidFill>
                  <a:schemeClr val="tx2">
                    <a:lumMod val="20000"/>
                    <a:lumOff val="80000"/>
                  </a:schemeClr>
                </a:solidFill>
              </a:rPr>
              <a:t>Data:</a:t>
            </a:r>
          </a:p>
          <a:p>
            <a:pPr algn="ctr"/>
            <a:endParaRPr lang="en-US" sz="2800" b="1" dirty="0" smtClean="0">
              <a:solidFill>
                <a:schemeClr val="tx2">
                  <a:lumMod val="20000"/>
                  <a:lumOff val="80000"/>
                </a:schemeClr>
              </a:solidFill>
            </a:endParaRPr>
          </a:p>
          <a:p>
            <a:pPr marL="685800" indent="-685800">
              <a:buFont typeface="Wingdings" panose="05000000000000000000" pitchFamily="2" charset="2"/>
              <a:buChar char="Ø"/>
            </a:pPr>
            <a:r>
              <a:rPr lang="en-US" sz="4800" dirty="0" smtClean="0">
                <a:solidFill>
                  <a:schemeClr val="tx2">
                    <a:lumMod val="20000"/>
                    <a:lumOff val="80000"/>
                  </a:schemeClr>
                </a:solidFill>
              </a:rPr>
              <a:t>Graph 1 is defined by no large crests or troughs thus forming a generally straight line.</a:t>
            </a:r>
          </a:p>
          <a:p>
            <a:pPr marL="685800" indent="-685800">
              <a:buFont typeface="Wingdings" panose="05000000000000000000" pitchFamily="2" charset="2"/>
              <a:buChar char="Ø"/>
            </a:pPr>
            <a:r>
              <a:rPr lang="en-US" sz="4800" dirty="0" smtClean="0">
                <a:solidFill>
                  <a:schemeClr val="tx2">
                    <a:lumMod val="20000"/>
                    <a:lumOff val="80000"/>
                  </a:schemeClr>
                </a:solidFill>
              </a:rPr>
              <a:t>It is indicative of no P.U.I.s</a:t>
            </a:r>
          </a:p>
          <a:p>
            <a:pPr marL="685800" indent="-685800">
              <a:buFont typeface="Wingdings" panose="05000000000000000000" pitchFamily="2" charset="2"/>
              <a:buChar char="Ø"/>
            </a:pPr>
            <a:r>
              <a:rPr lang="en-US" sz="4800" dirty="0">
                <a:solidFill>
                  <a:schemeClr val="tx2">
                    <a:lumMod val="20000"/>
                    <a:lumOff val="80000"/>
                  </a:schemeClr>
                </a:solidFill>
              </a:rPr>
              <a:t>Graph 1 demonstrates the typical results found in the data.</a:t>
            </a:r>
          </a:p>
          <a:p>
            <a:pPr marL="685800" indent="-685800">
              <a:buFont typeface="Wingdings" panose="05000000000000000000" pitchFamily="2" charset="2"/>
              <a:buChar char="Ø"/>
            </a:pPr>
            <a:endParaRPr lang="en-US" sz="4800" b="1" dirty="0" smtClean="0">
              <a:solidFill>
                <a:schemeClr val="tx2">
                  <a:lumMod val="40000"/>
                  <a:lumOff val="60000"/>
                </a:schemeClr>
              </a:solidFill>
            </a:endParaRPr>
          </a:p>
        </p:txBody>
      </p:sp>
      <p:sp>
        <p:nvSpPr>
          <p:cNvPr id="18" name="TextBox 17"/>
          <p:cNvSpPr txBox="1"/>
          <p:nvPr/>
        </p:nvSpPr>
        <p:spPr>
          <a:xfrm>
            <a:off x="16422145" y="12734936"/>
            <a:ext cx="10378872" cy="6001643"/>
          </a:xfrm>
          <a:prstGeom prst="rect">
            <a:avLst/>
          </a:prstGeom>
          <a:noFill/>
        </p:spPr>
        <p:txBody>
          <a:bodyPr wrap="square" rtlCol="0">
            <a:spAutoFit/>
          </a:bodyPr>
          <a:lstStyle/>
          <a:p>
            <a:pPr marL="685800" indent="-685800">
              <a:buFont typeface="Wingdings" panose="05000000000000000000" pitchFamily="2" charset="2"/>
              <a:buChar char="Ø"/>
            </a:pPr>
            <a:r>
              <a:rPr lang="en-US" sz="4800" dirty="0" smtClean="0">
                <a:solidFill>
                  <a:schemeClr val="bg1"/>
                </a:solidFill>
              </a:rPr>
              <a:t>Graph 2 demonstrates the existence of Helium P.U.I.s </a:t>
            </a:r>
          </a:p>
          <a:p>
            <a:pPr marL="685800" indent="-685800">
              <a:buFont typeface="Wingdings" panose="05000000000000000000" pitchFamily="2" charset="2"/>
              <a:buChar char="Ø"/>
            </a:pPr>
            <a:r>
              <a:rPr lang="en-US" sz="4800" dirty="0" smtClean="0">
                <a:solidFill>
                  <a:schemeClr val="bg1"/>
                </a:solidFill>
              </a:rPr>
              <a:t>It is defined by a large crest before the indicated Hydrogen frequency and by runoff from the initial crest.</a:t>
            </a:r>
          </a:p>
          <a:p>
            <a:pPr marL="685800" indent="-685800">
              <a:buFont typeface="Wingdings" panose="05000000000000000000" pitchFamily="2" charset="2"/>
              <a:buChar char="Ø"/>
            </a:pPr>
            <a:r>
              <a:rPr lang="en-US" sz="4800" dirty="0" smtClean="0">
                <a:solidFill>
                  <a:schemeClr val="bg1"/>
                </a:solidFill>
              </a:rPr>
              <a:t>This trend occurred in various instances throughout the data and greatly supported Helium P.U.I.s  </a:t>
            </a:r>
            <a:endParaRPr lang="en-US" sz="4800" dirty="0">
              <a:solidFill>
                <a:schemeClr val="bg1"/>
              </a:solidFill>
            </a:endParaRPr>
          </a:p>
        </p:txBody>
      </p:sp>
      <p:pic>
        <p:nvPicPr>
          <p:cNvPr id="1026" name="Picture 2"/>
          <p:cNvPicPr>
            <a:picLocks noChangeAspect="1" noChangeArrowheads="1"/>
          </p:cNvPicPr>
          <p:nvPr/>
        </p:nvPicPr>
        <p:blipFill>
          <a:blip r:embed="rId9" cstate="print">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21077826" y="18411342"/>
            <a:ext cx="4148876" cy="3211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TextBox 18"/>
          <p:cNvSpPr txBox="1"/>
          <p:nvPr/>
        </p:nvSpPr>
        <p:spPr>
          <a:xfrm>
            <a:off x="16291695" y="21327480"/>
            <a:ext cx="10509321" cy="6740307"/>
          </a:xfrm>
          <a:prstGeom prst="rect">
            <a:avLst/>
          </a:prstGeom>
          <a:noFill/>
        </p:spPr>
        <p:txBody>
          <a:bodyPr wrap="square" rtlCol="0">
            <a:spAutoFit/>
          </a:bodyPr>
          <a:lstStyle/>
          <a:p>
            <a:pPr marL="685800" indent="-685800">
              <a:buFont typeface="Wingdings" panose="05000000000000000000" pitchFamily="2" charset="2"/>
              <a:buChar char="Ø"/>
            </a:pPr>
            <a:r>
              <a:rPr lang="en-US" sz="4800" dirty="0" smtClean="0">
                <a:solidFill>
                  <a:schemeClr val="tx2">
                    <a:lumMod val="20000"/>
                    <a:lumOff val="80000"/>
                  </a:schemeClr>
                </a:solidFill>
              </a:rPr>
              <a:t>Graph 3 indicates the existence of both Hydrogen and Helium P.U.I. emissions.</a:t>
            </a:r>
          </a:p>
          <a:p>
            <a:pPr marL="685800" indent="-685800">
              <a:buFont typeface="Wingdings" panose="05000000000000000000" pitchFamily="2" charset="2"/>
              <a:buChar char="Ø"/>
            </a:pPr>
            <a:r>
              <a:rPr lang="en-US" sz="4800" dirty="0" smtClean="0">
                <a:solidFill>
                  <a:schemeClr val="tx2">
                    <a:lumMod val="20000"/>
                    <a:lumOff val="80000"/>
                  </a:schemeClr>
                </a:solidFill>
              </a:rPr>
              <a:t>It is characterized by a primary crest  followed by runoff and a secondary crest at the frequency of Hydrogen emissions.</a:t>
            </a:r>
          </a:p>
          <a:p>
            <a:pPr marL="685800" indent="-685800">
              <a:buFont typeface="Wingdings" panose="05000000000000000000" pitchFamily="2" charset="2"/>
              <a:buChar char="Ø"/>
            </a:pPr>
            <a:r>
              <a:rPr lang="en-US" sz="4800" dirty="0" smtClean="0">
                <a:solidFill>
                  <a:schemeClr val="tx2">
                    <a:lumMod val="20000"/>
                    <a:lumOff val="80000"/>
                  </a:schemeClr>
                </a:solidFill>
              </a:rPr>
              <a:t>The hybrid results from Hydrogen and Helium occurred rarely in the data .</a:t>
            </a:r>
            <a:endParaRPr lang="en-US" sz="4800" dirty="0">
              <a:solidFill>
                <a:schemeClr val="tx2">
                  <a:lumMod val="20000"/>
                  <a:lumOff val="80000"/>
                </a:schemeClr>
              </a:solidFill>
            </a:endParaRPr>
          </a:p>
        </p:txBody>
      </p:sp>
      <p:sp>
        <p:nvSpPr>
          <p:cNvPr id="21" name="TextBox 20"/>
          <p:cNvSpPr txBox="1"/>
          <p:nvPr/>
        </p:nvSpPr>
        <p:spPr>
          <a:xfrm>
            <a:off x="34036900" y="11830240"/>
            <a:ext cx="9232496" cy="11849398"/>
          </a:xfrm>
          <a:prstGeom prst="rect">
            <a:avLst/>
          </a:prstGeom>
          <a:noFill/>
        </p:spPr>
        <p:txBody>
          <a:bodyPr wrap="square" rtlCol="0">
            <a:spAutoFit/>
          </a:bodyPr>
          <a:lstStyle/>
          <a:p>
            <a:pPr algn="ctr"/>
            <a:r>
              <a:rPr lang="en-US" sz="6000" b="1" dirty="0" smtClean="0">
                <a:solidFill>
                  <a:schemeClr val="tx2">
                    <a:lumMod val="20000"/>
                    <a:lumOff val="80000"/>
                  </a:schemeClr>
                </a:solidFill>
              </a:rPr>
              <a:t>Results:</a:t>
            </a:r>
          </a:p>
          <a:p>
            <a:r>
              <a:rPr lang="en-US" sz="4400" dirty="0" smtClean="0">
                <a:solidFill>
                  <a:schemeClr val="tx2">
                    <a:lumMod val="20000"/>
                    <a:lumOff val="80000"/>
                  </a:schemeClr>
                </a:solidFill>
              </a:rPr>
              <a:t>Helium P.U.I.s were found in the data collected from Voyager I and II. However, the frequencies of the P.U.I.s were not as </a:t>
            </a:r>
            <a:r>
              <a:rPr lang="en-US" sz="4400" dirty="0" smtClean="0">
                <a:solidFill>
                  <a:schemeClr val="tx2">
                    <a:lumMod val="20000"/>
                    <a:lumOff val="80000"/>
                  </a:schemeClr>
                </a:solidFill>
              </a:rPr>
              <a:t>expected</a:t>
            </a:r>
            <a:r>
              <a:rPr lang="en-US" sz="4400" dirty="0" smtClean="0">
                <a:solidFill>
                  <a:schemeClr val="tx2">
                    <a:lumMod val="20000"/>
                    <a:lumOff val="80000"/>
                  </a:schemeClr>
                </a:solidFill>
              </a:rPr>
              <a:t>. </a:t>
            </a:r>
            <a:r>
              <a:rPr lang="en-US" sz="4400" dirty="0" smtClean="0">
                <a:solidFill>
                  <a:schemeClr val="tx2">
                    <a:lumMod val="20000"/>
                    <a:lumOff val="80000"/>
                  </a:schemeClr>
                </a:solidFill>
              </a:rPr>
              <a:t>Graph 5 and 6 demonstrate both the results of the experiment (graph 5) and the results of the experiment from which it was modeled after (graph 6). As shown the results were not consistent with the results shown in graph 6. </a:t>
            </a:r>
            <a:r>
              <a:rPr lang="en-US" sz="4400" dirty="0" smtClean="0">
                <a:solidFill>
                  <a:schemeClr val="tx2">
                    <a:lumMod val="20000"/>
                    <a:lumOff val="80000"/>
                  </a:schemeClr>
                </a:solidFill>
              </a:rPr>
              <a:t>The cause of the inconsistencies </a:t>
            </a:r>
            <a:r>
              <a:rPr lang="en-US" sz="4400" dirty="0" smtClean="0">
                <a:solidFill>
                  <a:schemeClr val="tx2">
                    <a:lumMod val="20000"/>
                    <a:lumOff val="80000"/>
                  </a:schemeClr>
                </a:solidFill>
              </a:rPr>
              <a:t>was determined to be </a:t>
            </a:r>
            <a:r>
              <a:rPr lang="en-US" sz="4400" dirty="0" smtClean="0">
                <a:solidFill>
                  <a:schemeClr val="tx2">
                    <a:lumMod val="20000"/>
                    <a:lumOff val="80000"/>
                  </a:schemeClr>
                </a:solidFill>
              </a:rPr>
              <a:t>an incorrect</a:t>
            </a:r>
            <a:r>
              <a:rPr lang="en-US" sz="4400" dirty="0" smtClean="0">
                <a:solidFill>
                  <a:schemeClr val="tx2">
                    <a:lumMod val="20000"/>
                    <a:lumOff val="80000"/>
                  </a:schemeClr>
                </a:solidFill>
              </a:rPr>
              <a:t> </a:t>
            </a:r>
            <a:r>
              <a:rPr lang="en-US" sz="4400" dirty="0" smtClean="0">
                <a:solidFill>
                  <a:schemeClr val="tx2">
                    <a:lumMod val="20000"/>
                    <a:lumOff val="80000"/>
                  </a:schemeClr>
                </a:solidFill>
              </a:rPr>
              <a:t>representation of the </a:t>
            </a:r>
            <a:r>
              <a:rPr lang="en-US" sz="4400" dirty="0" smtClean="0">
                <a:solidFill>
                  <a:schemeClr val="tx2">
                    <a:lumMod val="20000"/>
                    <a:lumOff val="80000"/>
                  </a:schemeClr>
                </a:solidFill>
              </a:rPr>
              <a:t>values. This inconsistency </a:t>
            </a:r>
            <a:r>
              <a:rPr lang="en-US" sz="4400" dirty="0" smtClean="0">
                <a:solidFill>
                  <a:schemeClr val="tx2">
                    <a:lumMod val="20000"/>
                    <a:lumOff val="80000"/>
                  </a:schemeClr>
                </a:solidFill>
              </a:rPr>
              <a:t>accounts for the non-separated pattern shown </a:t>
            </a:r>
            <a:r>
              <a:rPr lang="en-US" sz="4400" dirty="0" smtClean="0">
                <a:solidFill>
                  <a:schemeClr val="tx2">
                    <a:lumMod val="20000"/>
                    <a:lumOff val="80000"/>
                  </a:schemeClr>
                </a:solidFill>
              </a:rPr>
              <a:t>in graph </a:t>
            </a:r>
            <a:r>
              <a:rPr lang="en-US" sz="4400" dirty="0" smtClean="0">
                <a:solidFill>
                  <a:schemeClr val="tx2">
                    <a:lumMod val="20000"/>
                    <a:lumOff val="80000"/>
                  </a:schemeClr>
                </a:solidFill>
              </a:rPr>
              <a:t>5.      </a:t>
            </a:r>
          </a:p>
          <a:p>
            <a:r>
              <a:rPr lang="en-US" sz="4400" dirty="0" smtClean="0">
                <a:solidFill>
                  <a:schemeClr val="tx2">
                    <a:lumMod val="20000"/>
                    <a:lumOff val="80000"/>
                  </a:schemeClr>
                </a:solidFill>
              </a:rPr>
              <a:t>     </a:t>
            </a:r>
            <a:endParaRPr lang="en-US" sz="4400" dirty="0">
              <a:solidFill>
                <a:schemeClr val="tx2">
                  <a:lumMod val="20000"/>
                  <a:lumOff val="80000"/>
                </a:schemeClr>
              </a:solidFill>
            </a:endParaRPr>
          </a:p>
        </p:txBody>
      </p:sp>
      <p:sp>
        <p:nvSpPr>
          <p:cNvPr id="16" name="TextBox 15"/>
          <p:cNvSpPr txBox="1"/>
          <p:nvPr/>
        </p:nvSpPr>
        <p:spPr>
          <a:xfrm>
            <a:off x="33451800" y="5369145"/>
            <a:ext cx="10429874" cy="6001643"/>
          </a:xfrm>
          <a:prstGeom prst="rect">
            <a:avLst/>
          </a:prstGeom>
          <a:noFill/>
        </p:spPr>
        <p:txBody>
          <a:bodyPr wrap="square" rtlCol="0">
            <a:spAutoFit/>
          </a:bodyPr>
          <a:lstStyle/>
          <a:p>
            <a:pPr marL="685800" indent="-685800">
              <a:buFont typeface="Wingdings" panose="05000000000000000000" pitchFamily="2" charset="2"/>
              <a:buChar char="Ø"/>
            </a:pPr>
            <a:r>
              <a:rPr lang="en-US" sz="4800" dirty="0" smtClean="0">
                <a:solidFill>
                  <a:schemeClr val="bg1"/>
                </a:solidFill>
              </a:rPr>
              <a:t>Graph 4 demonstrates the wave frequency typically released by Hydrogen P.U.I.s</a:t>
            </a:r>
          </a:p>
          <a:p>
            <a:pPr marL="685800" indent="-685800">
              <a:buFont typeface="Wingdings" panose="05000000000000000000" pitchFamily="2" charset="2"/>
              <a:buChar char="Ø"/>
            </a:pPr>
            <a:r>
              <a:rPr lang="en-US" sz="4800" dirty="0" smtClean="0">
                <a:solidFill>
                  <a:schemeClr val="bg1"/>
                </a:solidFill>
              </a:rPr>
              <a:t>It is defined by a sudden crest at the indicated Hydrogen frequency (downward arrow).</a:t>
            </a:r>
          </a:p>
          <a:p>
            <a:pPr marL="685800" indent="-685800">
              <a:buFont typeface="Wingdings" panose="05000000000000000000" pitchFamily="2" charset="2"/>
              <a:buChar char="Ø"/>
            </a:pPr>
            <a:r>
              <a:rPr lang="en-US" sz="4800" dirty="0" smtClean="0">
                <a:solidFill>
                  <a:schemeClr val="bg1"/>
                </a:solidFill>
              </a:rPr>
              <a:t>This graphical result was among the most recurring of graph types.</a:t>
            </a:r>
            <a:endParaRPr lang="en-US" sz="4800" dirty="0">
              <a:solidFill>
                <a:schemeClr val="bg1"/>
              </a:solidFill>
            </a:endParaRPr>
          </a:p>
        </p:txBody>
      </p:sp>
      <p:sp>
        <p:nvSpPr>
          <p:cNvPr id="17" name="TextBox 16"/>
          <p:cNvSpPr txBox="1"/>
          <p:nvPr/>
        </p:nvSpPr>
        <p:spPr>
          <a:xfrm>
            <a:off x="380996" y="13183766"/>
            <a:ext cx="9192759" cy="7786747"/>
          </a:xfrm>
          <a:prstGeom prst="rect">
            <a:avLst/>
          </a:prstGeom>
          <a:noFill/>
        </p:spPr>
        <p:txBody>
          <a:bodyPr wrap="square" rtlCol="0">
            <a:spAutoFit/>
          </a:bodyPr>
          <a:lstStyle/>
          <a:p>
            <a:pPr algn="ctr"/>
            <a:r>
              <a:rPr lang="en-US" sz="6000" b="1" dirty="0" smtClean="0">
                <a:solidFill>
                  <a:schemeClr val="tx2">
                    <a:lumMod val="20000"/>
                    <a:lumOff val="80000"/>
                  </a:schemeClr>
                </a:solidFill>
              </a:rPr>
              <a:t>Purpose:</a:t>
            </a:r>
            <a:r>
              <a:rPr lang="en-US" sz="5400" b="1" dirty="0" smtClean="0">
                <a:solidFill>
                  <a:schemeClr val="tx2">
                    <a:lumMod val="20000"/>
                    <a:lumOff val="80000"/>
                  </a:schemeClr>
                </a:solidFill>
              </a:rPr>
              <a:t> </a:t>
            </a:r>
          </a:p>
          <a:p>
            <a:r>
              <a:rPr lang="en-US" sz="4400" dirty="0" smtClean="0">
                <a:solidFill>
                  <a:schemeClr val="tx2">
                    <a:lumMod val="20000"/>
                    <a:lumOff val="80000"/>
                  </a:schemeClr>
                </a:solidFill>
              </a:rPr>
              <a:t>The purpose was to prove the existence of helium P.U.I.s  in the solar system. This was done by examining the wave frequencies released by atoms ionized by solar wind. Hydrogen atoms were previously the only proven P.U.I.s as a result of solar wind. This research will help increase our knowledge of interstellar matter and of what flows into the solar system.   </a:t>
            </a:r>
            <a:endParaRPr lang="en-US" sz="4400" dirty="0">
              <a:solidFill>
                <a:schemeClr val="tx2">
                  <a:lumMod val="20000"/>
                  <a:lumOff val="80000"/>
                </a:schemeClr>
              </a:solidFill>
            </a:endParaRPr>
          </a:p>
        </p:txBody>
      </p:sp>
      <p:sp>
        <p:nvSpPr>
          <p:cNvPr id="3" name="TextBox 2"/>
          <p:cNvSpPr txBox="1"/>
          <p:nvPr/>
        </p:nvSpPr>
        <p:spPr>
          <a:xfrm>
            <a:off x="9760631" y="5410359"/>
            <a:ext cx="6597650" cy="830997"/>
          </a:xfrm>
          <a:prstGeom prst="rect">
            <a:avLst/>
          </a:prstGeom>
          <a:solidFill>
            <a:schemeClr val="bg1"/>
          </a:solidFill>
        </p:spPr>
        <p:txBody>
          <a:bodyPr wrap="square" rtlCol="0">
            <a:spAutoFit/>
          </a:bodyPr>
          <a:lstStyle/>
          <a:p>
            <a:r>
              <a:rPr lang="en-US" sz="4800" dirty="0" smtClean="0"/>
              <a:t>Graph 1.</a:t>
            </a:r>
            <a:endParaRPr lang="en-US" sz="4800" dirty="0"/>
          </a:p>
        </p:txBody>
      </p:sp>
      <p:sp>
        <p:nvSpPr>
          <p:cNvPr id="23" name="TextBox 22"/>
          <p:cNvSpPr txBox="1"/>
          <p:nvPr/>
        </p:nvSpPr>
        <p:spPr>
          <a:xfrm>
            <a:off x="9846265" y="12768268"/>
            <a:ext cx="6575879" cy="830997"/>
          </a:xfrm>
          <a:prstGeom prst="rect">
            <a:avLst/>
          </a:prstGeom>
          <a:solidFill>
            <a:schemeClr val="bg1"/>
          </a:solidFill>
        </p:spPr>
        <p:txBody>
          <a:bodyPr wrap="square" rtlCol="0">
            <a:spAutoFit/>
          </a:bodyPr>
          <a:lstStyle/>
          <a:p>
            <a:r>
              <a:rPr lang="en-US" sz="4800" dirty="0" smtClean="0"/>
              <a:t>Graph 2.</a:t>
            </a:r>
            <a:endParaRPr lang="en-US" sz="4800" dirty="0"/>
          </a:p>
        </p:txBody>
      </p:sp>
      <p:sp>
        <p:nvSpPr>
          <p:cNvPr id="24" name="TextBox 23"/>
          <p:cNvSpPr txBox="1"/>
          <p:nvPr/>
        </p:nvSpPr>
        <p:spPr>
          <a:xfrm>
            <a:off x="9760631" y="20443393"/>
            <a:ext cx="6531064" cy="830997"/>
          </a:xfrm>
          <a:prstGeom prst="rect">
            <a:avLst/>
          </a:prstGeom>
          <a:solidFill>
            <a:schemeClr val="bg1"/>
          </a:solidFill>
        </p:spPr>
        <p:txBody>
          <a:bodyPr wrap="square" rtlCol="0">
            <a:spAutoFit/>
          </a:bodyPr>
          <a:lstStyle/>
          <a:p>
            <a:r>
              <a:rPr lang="en-US" sz="4800" dirty="0" smtClean="0"/>
              <a:t>Graph 3.</a:t>
            </a:r>
            <a:endParaRPr lang="en-US" sz="4800" dirty="0"/>
          </a:p>
        </p:txBody>
      </p:sp>
      <p:sp>
        <p:nvSpPr>
          <p:cNvPr id="25" name="TextBox 24"/>
          <p:cNvSpPr txBox="1"/>
          <p:nvPr/>
        </p:nvSpPr>
        <p:spPr>
          <a:xfrm>
            <a:off x="26801016" y="5278749"/>
            <a:ext cx="6486715" cy="830997"/>
          </a:xfrm>
          <a:prstGeom prst="rect">
            <a:avLst/>
          </a:prstGeom>
          <a:solidFill>
            <a:schemeClr val="bg1"/>
          </a:solidFill>
        </p:spPr>
        <p:txBody>
          <a:bodyPr wrap="square" rtlCol="0">
            <a:spAutoFit/>
          </a:bodyPr>
          <a:lstStyle/>
          <a:p>
            <a:r>
              <a:rPr lang="en-US" sz="4800" dirty="0" smtClean="0"/>
              <a:t>Graph 4.</a:t>
            </a:r>
            <a:endParaRPr lang="en-US" sz="4800" dirty="0"/>
          </a:p>
        </p:txBody>
      </p:sp>
      <p:sp>
        <p:nvSpPr>
          <p:cNvPr id="26" name="TextBox 25"/>
          <p:cNvSpPr txBox="1"/>
          <p:nvPr/>
        </p:nvSpPr>
        <p:spPr>
          <a:xfrm>
            <a:off x="26801016" y="12966771"/>
            <a:ext cx="6486715" cy="830997"/>
          </a:xfrm>
          <a:prstGeom prst="rect">
            <a:avLst/>
          </a:prstGeom>
          <a:solidFill>
            <a:schemeClr val="bg1"/>
          </a:solidFill>
        </p:spPr>
        <p:txBody>
          <a:bodyPr wrap="square" rtlCol="0">
            <a:spAutoFit/>
          </a:bodyPr>
          <a:lstStyle/>
          <a:p>
            <a:r>
              <a:rPr lang="en-US" sz="4800" dirty="0" smtClean="0"/>
              <a:t>Graph 5.</a:t>
            </a:r>
            <a:endParaRPr lang="en-US" sz="4800" dirty="0"/>
          </a:p>
        </p:txBody>
      </p:sp>
      <p:sp>
        <p:nvSpPr>
          <p:cNvPr id="27" name="TextBox 26"/>
          <p:cNvSpPr txBox="1"/>
          <p:nvPr/>
        </p:nvSpPr>
        <p:spPr>
          <a:xfrm>
            <a:off x="26801016" y="20496483"/>
            <a:ext cx="6486716" cy="830997"/>
          </a:xfrm>
          <a:prstGeom prst="rect">
            <a:avLst/>
          </a:prstGeom>
          <a:solidFill>
            <a:schemeClr val="bg1"/>
          </a:solidFill>
        </p:spPr>
        <p:txBody>
          <a:bodyPr wrap="square" rtlCol="0">
            <a:spAutoFit/>
          </a:bodyPr>
          <a:lstStyle/>
          <a:p>
            <a:r>
              <a:rPr lang="en-US" sz="4800" dirty="0" smtClean="0"/>
              <a:t>Graph 6.</a:t>
            </a:r>
            <a:endParaRPr lang="en-US" sz="4800" dirty="0"/>
          </a:p>
        </p:txBody>
      </p:sp>
      <p:sp>
        <p:nvSpPr>
          <p:cNvPr id="28" name="TextBox 27"/>
          <p:cNvSpPr txBox="1"/>
          <p:nvPr/>
        </p:nvSpPr>
        <p:spPr>
          <a:xfrm>
            <a:off x="33826018" y="24189802"/>
            <a:ext cx="8964159" cy="3877985"/>
          </a:xfrm>
          <a:prstGeom prst="rect">
            <a:avLst/>
          </a:prstGeom>
          <a:noFill/>
        </p:spPr>
        <p:txBody>
          <a:bodyPr wrap="square" rtlCol="0">
            <a:spAutoFit/>
          </a:bodyPr>
          <a:lstStyle/>
          <a:p>
            <a:pPr algn="ctr"/>
            <a:r>
              <a:rPr lang="en-US" sz="5400" b="1" dirty="0" smtClean="0">
                <a:solidFill>
                  <a:schemeClr val="bg1"/>
                </a:solidFill>
              </a:rPr>
              <a:t>Acknowledgements:</a:t>
            </a:r>
            <a:endParaRPr lang="en-US" sz="2000" b="1" dirty="0" smtClean="0">
              <a:solidFill>
                <a:schemeClr val="bg1"/>
              </a:solidFill>
            </a:endParaRPr>
          </a:p>
          <a:p>
            <a:pPr algn="ctr"/>
            <a:r>
              <a:rPr lang="en-US" sz="4800" dirty="0">
                <a:solidFill>
                  <a:schemeClr val="bg1"/>
                </a:solidFill>
              </a:rPr>
              <a:t>Meghan Fisher</a:t>
            </a:r>
          </a:p>
          <a:p>
            <a:pPr algn="ctr"/>
            <a:r>
              <a:rPr lang="en-US" sz="4800" dirty="0">
                <a:solidFill>
                  <a:schemeClr val="bg1"/>
                </a:solidFill>
              </a:rPr>
              <a:t>Collin </a:t>
            </a:r>
            <a:r>
              <a:rPr lang="en-US" sz="4800" dirty="0" smtClean="0">
                <a:solidFill>
                  <a:schemeClr val="bg1"/>
                </a:solidFill>
              </a:rPr>
              <a:t>Joyce</a:t>
            </a:r>
          </a:p>
          <a:p>
            <a:r>
              <a:rPr lang="en-US" sz="4800" dirty="0" smtClean="0">
                <a:solidFill>
                  <a:schemeClr val="bg1"/>
                </a:solidFill>
              </a:rPr>
              <a:t>This project was supported by N.A.S.A. Space Science data center. </a:t>
            </a:r>
            <a:endParaRPr lang="en-US" sz="4800" dirty="0">
              <a:solidFill>
                <a:schemeClr val="bg1"/>
              </a:solidFill>
            </a:endParaRPr>
          </a:p>
        </p:txBody>
      </p:sp>
      <p:sp>
        <p:nvSpPr>
          <p:cNvPr id="22" name="TextBox 21"/>
          <p:cNvSpPr txBox="1"/>
          <p:nvPr/>
        </p:nvSpPr>
        <p:spPr>
          <a:xfrm>
            <a:off x="380996" y="4627314"/>
            <a:ext cx="8964159" cy="8371523"/>
          </a:xfrm>
          <a:prstGeom prst="rect">
            <a:avLst/>
          </a:prstGeom>
          <a:noFill/>
        </p:spPr>
        <p:txBody>
          <a:bodyPr wrap="square" rtlCol="0">
            <a:spAutoFit/>
          </a:bodyPr>
          <a:lstStyle/>
          <a:p>
            <a:pPr algn="ctr"/>
            <a:r>
              <a:rPr lang="en-US" sz="5400" b="1" dirty="0" smtClean="0">
                <a:solidFill>
                  <a:schemeClr val="bg1"/>
                </a:solidFill>
              </a:rPr>
              <a:t>How does this occur?: </a:t>
            </a:r>
          </a:p>
          <a:p>
            <a:r>
              <a:rPr lang="en-US" sz="4400" dirty="0" smtClean="0">
                <a:solidFill>
                  <a:schemeClr val="bg1"/>
                </a:solidFill>
              </a:rPr>
              <a:t>P.U.I.s or pick up ions are atoms that have become ionized. They are formed when neutral interstellar matter enters the Heliosphere. The matter is then struck by photons from the sun in the form of solar wind causing them to become ionized. During the process of ionization, the atoms release an electron whose frequency can be used to determine which atomic element was struck.</a:t>
            </a:r>
            <a:endParaRPr lang="en-US" sz="4800" dirty="0">
              <a:solidFill>
                <a:schemeClr val="bg1"/>
              </a:solidFill>
            </a:endParaRPr>
          </a:p>
        </p:txBody>
      </p:sp>
      <p:pic>
        <p:nvPicPr>
          <p:cNvPr id="2" name="Picture 2"/>
          <p:cNvPicPr>
            <a:picLocks noChangeAspect="1" noChangeArrowheads="1"/>
          </p:cNvPicPr>
          <p:nvPr/>
        </p:nvPicPr>
        <p:blipFill>
          <a:blip r:embed="rId10" cstate="print">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40411509" y="24674661"/>
            <a:ext cx="3380243" cy="1901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9" name="TextBox 28"/>
          <p:cNvSpPr txBox="1"/>
          <p:nvPr/>
        </p:nvSpPr>
        <p:spPr>
          <a:xfrm>
            <a:off x="-9526" y="4073316"/>
            <a:ext cx="43891200" cy="1107996"/>
          </a:xfrm>
          <a:prstGeom prst="rect">
            <a:avLst/>
          </a:prstGeom>
          <a:noFill/>
        </p:spPr>
        <p:txBody>
          <a:bodyPr wrap="square" rtlCol="0">
            <a:spAutoFit/>
          </a:bodyPr>
          <a:lstStyle/>
          <a:p>
            <a:pPr algn="ctr"/>
            <a:r>
              <a:rPr lang="en-US" sz="6600" dirty="0" smtClean="0">
                <a:solidFill>
                  <a:schemeClr val="tx2">
                    <a:lumMod val="20000"/>
                    <a:lumOff val="80000"/>
                  </a:schemeClr>
                </a:solidFill>
              </a:rPr>
              <a:t>Advised by: Charles W. Smith</a:t>
            </a:r>
            <a:endParaRPr lang="en-US" sz="6600" dirty="0">
              <a:solidFill>
                <a:schemeClr val="tx2">
                  <a:lumMod val="20000"/>
                  <a:lumOff val="80000"/>
                </a:schemeClr>
              </a:solidFill>
            </a:endParaRPr>
          </a:p>
        </p:txBody>
      </p:sp>
      <p:sp>
        <p:nvSpPr>
          <p:cNvPr id="30" name="TextBox 29"/>
          <p:cNvSpPr txBox="1"/>
          <p:nvPr/>
        </p:nvSpPr>
        <p:spPr>
          <a:xfrm>
            <a:off x="380994" y="21449518"/>
            <a:ext cx="8964159" cy="7017306"/>
          </a:xfrm>
          <a:prstGeom prst="rect">
            <a:avLst/>
          </a:prstGeom>
          <a:noFill/>
        </p:spPr>
        <p:txBody>
          <a:bodyPr wrap="square" rtlCol="0">
            <a:spAutoFit/>
          </a:bodyPr>
          <a:lstStyle/>
          <a:p>
            <a:pPr algn="ctr"/>
            <a:r>
              <a:rPr lang="en-US" sz="5400" b="1" dirty="0" smtClean="0">
                <a:solidFill>
                  <a:schemeClr val="bg1"/>
                </a:solidFill>
              </a:rPr>
              <a:t>What was done?:</a:t>
            </a:r>
          </a:p>
          <a:p>
            <a:r>
              <a:rPr lang="en-US" sz="4400" dirty="0" smtClean="0">
                <a:solidFill>
                  <a:schemeClr val="bg1"/>
                </a:solidFill>
              </a:rPr>
              <a:t>Wave data from both Voyager I and II was compiled and formatted into a variety of graphs. The graphs were then analyzed in the search for crests and troughs. Specific crests were searched for at the frequencies of hydrogen (indicated by arrow) and helium (slightly before the hydrogen frequency).</a:t>
            </a:r>
            <a:endParaRPr lang="en-US" sz="4400" b="1" dirty="0" smtClean="0">
              <a:solidFill>
                <a:schemeClr val="bg1"/>
              </a:solidFill>
            </a:endParaRPr>
          </a:p>
        </p:txBody>
      </p:sp>
      <p:pic>
        <p:nvPicPr>
          <p:cNvPr id="1027" name="Picture 3"/>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9234338" y="401152"/>
            <a:ext cx="4201841" cy="3606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737387" y="632848"/>
            <a:ext cx="2438400" cy="242134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219200" y="2897594"/>
            <a:ext cx="1371600" cy="6617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4"/>
          <p:cNvPicPr>
            <a:picLocks noChangeAspect="1" noChangeArrowheads="1"/>
          </p:cNvPicPr>
          <p:nvPr/>
        </p:nvPicPr>
        <p:blipFill>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96236" y="401152"/>
            <a:ext cx="3120702" cy="3606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48196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687</TotalTime>
  <Words>532</Words>
  <Application>Microsoft Office PowerPoint</Application>
  <PresentationFormat>Custom</PresentationFormat>
  <Paragraphs>36</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jspang</dc:creator>
  <cp:lastModifiedBy>jspang</cp:lastModifiedBy>
  <cp:revision>51</cp:revision>
  <dcterms:created xsi:type="dcterms:W3CDTF">2014-07-18T18:58:26Z</dcterms:created>
  <dcterms:modified xsi:type="dcterms:W3CDTF">2014-07-23T20:47:39Z</dcterms:modified>
</cp:coreProperties>
</file>