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8" r:id="rId2"/>
  </p:sldIdLst>
  <p:sldSz cx="43891200" cy="29260800"/>
  <p:notesSz cx="6858000" cy="9144000"/>
  <p:defaultTextStyle>
    <a:defPPr>
      <a:defRPr lang="en-US"/>
    </a:defPPr>
    <a:lvl1pPr marL="0" algn="l" defTabSz="4180088" rtl="0" eaLnBrk="1" latinLnBrk="0" hangingPunct="1">
      <a:defRPr sz="8200" kern="1200">
        <a:solidFill>
          <a:schemeClr val="tx1"/>
        </a:solidFill>
        <a:latin typeface="+mn-lt"/>
        <a:ea typeface="+mn-ea"/>
        <a:cs typeface="+mn-cs"/>
      </a:defRPr>
    </a:lvl1pPr>
    <a:lvl2pPr marL="2090044" algn="l" defTabSz="4180088" rtl="0" eaLnBrk="1" latinLnBrk="0" hangingPunct="1">
      <a:defRPr sz="8200" kern="1200">
        <a:solidFill>
          <a:schemeClr val="tx1"/>
        </a:solidFill>
        <a:latin typeface="+mn-lt"/>
        <a:ea typeface="+mn-ea"/>
        <a:cs typeface="+mn-cs"/>
      </a:defRPr>
    </a:lvl2pPr>
    <a:lvl3pPr marL="4180088" algn="l" defTabSz="4180088" rtl="0" eaLnBrk="1" latinLnBrk="0" hangingPunct="1">
      <a:defRPr sz="8200" kern="1200">
        <a:solidFill>
          <a:schemeClr val="tx1"/>
        </a:solidFill>
        <a:latin typeface="+mn-lt"/>
        <a:ea typeface="+mn-ea"/>
        <a:cs typeface="+mn-cs"/>
      </a:defRPr>
    </a:lvl3pPr>
    <a:lvl4pPr marL="6270132" algn="l" defTabSz="4180088" rtl="0" eaLnBrk="1" latinLnBrk="0" hangingPunct="1">
      <a:defRPr sz="8200" kern="1200">
        <a:solidFill>
          <a:schemeClr val="tx1"/>
        </a:solidFill>
        <a:latin typeface="+mn-lt"/>
        <a:ea typeface="+mn-ea"/>
        <a:cs typeface="+mn-cs"/>
      </a:defRPr>
    </a:lvl4pPr>
    <a:lvl5pPr marL="8360176" algn="l" defTabSz="4180088" rtl="0" eaLnBrk="1" latinLnBrk="0" hangingPunct="1">
      <a:defRPr sz="8200" kern="1200">
        <a:solidFill>
          <a:schemeClr val="tx1"/>
        </a:solidFill>
        <a:latin typeface="+mn-lt"/>
        <a:ea typeface="+mn-ea"/>
        <a:cs typeface="+mn-cs"/>
      </a:defRPr>
    </a:lvl5pPr>
    <a:lvl6pPr marL="10450220" algn="l" defTabSz="4180088" rtl="0" eaLnBrk="1" latinLnBrk="0" hangingPunct="1">
      <a:defRPr sz="8200" kern="1200">
        <a:solidFill>
          <a:schemeClr val="tx1"/>
        </a:solidFill>
        <a:latin typeface="+mn-lt"/>
        <a:ea typeface="+mn-ea"/>
        <a:cs typeface="+mn-cs"/>
      </a:defRPr>
    </a:lvl6pPr>
    <a:lvl7pPr marL="12540264" algn="l" defTabSz="4180088" rtl="0" eaLnBrk="1" latinLnBrk="0" hangingPunct="1">
      <a:defRPr sz="8200" kern="1200">
        <a:solidFill>
          <a:schemeClr val="tx1"/>
        </a:solidFill>
        <a:latin typeface="+mn-lt"/>
        <a:ea typeface="+mn-ea"/>
        <a:cs typeface="+mn-cs"/>
      </a:defRPr>
    </a:lvl7pPr>
    <a:lvl8pPr marL="14630309" algn="l" defTabSz="4180088" rtl="0" eaLnBrk="1" latinLnBrk="0" hangingPunct="1">
      <a:defRPr sz="8200" kern="1200">
        <a:solidFill>
          <a:schemeClr val="tx1"/>
        </a:solidFill>
        <a:latin typeface="+mn-lt"/>
        <a:ea typeface="+mn-ea"/>
        <a:cs typeface="+mn-cs"/>
      </a:defRPr>
    </a:lvl8pPr>
    <a:lvl9pPr marL="16720353" algn="l" defTabSz="4180088"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A968"/>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825" autoAdjust="0"/>
  </p:normalViewPr>
  <p:slideViewPr>
    <p:cSldViewPr>
      <p:cViewPr>
        <p:scale>
          <a:sx n="30" d="100"/>
          <a:sy n="30" d="100"/>
        </p:scale>
        <p:origin x="1032" y="468"/>
      </p:cViewPr>
      <p:guideLst>
        <p:guide orient="horz" pos="9216"/>
        <p:guide pos="13824"/>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EEA02E-AB12-4F0C-A854-F49C2FAF5AB3}" type="datetimeFigureOut">
              <a:rPr lang="en-US" smtClean="0"/>
              <a:pPr/>
              <a:t>7/24/2014</a:t>
            </a:fld>
            <a:endParaRPr lang="en-US"/>
          </a:p>
        </p:txBody>
      </p:sp>
      <p:sp>
        <p:nvSpPr>
          <p:cNvPr id="4" name="Slide Image Placeholder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72E464-C351-4D50-B064-497264013A9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180088" rtl="0" eaLnBrk="1" latinLnBrk="0" hangingPunct="1">
      <a:defRPr sz="5500" kern="1200">
        <a:solidFill>
          <a:schemeClr val="tx1"/>
        </a:solidFill>
        <a:latin typeface="+mn-lt"/>
        <a:ea typeface="+mn-ea"/>
        <a:cs typeface="+mn-cs"/>
      </a:defRPr>
    </a:lvl1pPr>
    <a:lvl2pPr marL="2090044" algn="l" defTabSz="4180088" rtl="0" eaLnBrk="1" latinLnBrk="0" hangingPunct="1">
      <a:defRPr sz="5500" kern="1200">
        <a:solidFill>
          <a:schemeClr val="tx1"/>
        </a:solidFill>
        <a:latin typeface="+mn-lt"/>
        <a:ea typeface="+mn-ea"/>
        <a:cs typeface="+mn-cs"/>
      </a:defRPr>
    </a:lvl2pPr>
    <a:lvl3pPr marL="4180088" algn="l" defTabSz="4180088" rtl="0" eaLnBrk="1" latinLnBrk="0" hangingPunct="1">
      <a:defRPr sz="5500" kern="1200">
        <a:solidFill>
          <a:schemeClr val="tx1"/>
        </a:solidFill>
        <a:latin typeface="+mn-lt"/>
        <a:ea typeface="+mn-ea"/>
        <a:cs typeface="+mn-cs"/>
      </a:defRPr>
    </a:lvl3pPr>
    <a:lvl4pPr marL="6270132" algn="l" defTabSz="4180088" rtl="0" eaLnBrk="1" latinLnBrk="0" hangingPunct="1">
      <a:defRPr sz="5500" kern="1200">
        <a:solidFill>
          <a:schemeClr val="tx1"/>
        </a:solidFill>
        <a:latin typeface="+mn-lt"/>
        <a:ea typeface="+mn-ea"/>
        <a:cs typeface="+mn-cs"/>
      </a:defRPr>
    </a:lvl4pPr>
    <a:lvl5pPr marL="8360176" algn="l" defTabSz="4180088" rtl="0" eaLnBrk="1" latinLnBrk="0" hangingPunct="1">
      <a:defRPr sz="5500" kern="1200">
        <a:solidFill>
          <a:schemeClr val="tx1"/>
        </a:solidFill>
        <a:latin typeface="+mn-lt"/>
        <a:ea typeface="+mn-ea"/>
        <a:cs typeface="+mn-cs"/>
      </a:defRPr>
    </a:lvl5pPr>
    <a:lvl6pPr marL="10450220" algn="l" defTabSz="4180088" rtl="0" eaLnBrk="1" latinLnBrk="0" hangingPunct="1">
      <a:defRPr sz="5500" kern="1200">
        <a:solidFill>
          <a:schemeClr val="tx1"/>
        </a:solidFill>
        <a:latin typeface="+mn-lt"/>
        <a:ea typeface="+mn-ea"/>
        <a:cs typeface="+mn-cs"/>
      </a:defRPr>
    </a:lvl6pPr>
    <a:lvl7pPr marL="12540264" algn="l" defTabSz="4180088" rtl="0" eaLnBrk="1" latinLnBrk="0" hangingPunct="1">
      <a:defRPr sz="5500" kern="1200">
        <a:solidFill>
          <a:schemeClr val="tx1"/>
        </a:solidFill>
        <a:latin typeface="+mn-lt"/>
        <a:ea typeface="+mn-ea"/>
        <a:cs typeface="+mn-cs"/>
      </a:defRPr>
    </a:lvl7pPr>
    <a:lvl8pPr marL="14630309" algn="l" defTabSz="4180088" rtl="0" eaLnBrk="1" latinLnBrk="0" hangingPunct="1">
      <a:defRPr sz="5500" kern="1200">
        <a:solidFill>
          <a:schemeClr val="tx1"/>
        </a:solidFill>
        <a:latin typeface="+mn-lt"/>
        <a:ea typeface="+mn-ea"/>
        <a:cs typeface="+mn-cs"/>
      </a:defRPr>
    </a:lvl8pPr>
    <a:lvl9pPr marL="16720353" algn="l" defTabSz="4180088" rtl="0" eaLnBrk="1" latinLnBrk="0" hangingPunct="1">
      <a:defRPr sz="5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472E464-C351-4D50-B064-497264013A94}"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9089815"/>
            <a:ext cx="3730752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6581120"/>
            <a:ext cx="30723840" cy="747776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8BBEEA-6D38-4710-B789-3AFFDEF417AB}" type="datetimeFigureOut">
              <a:rPr lang="en-US" smtClean="0"/>
              <a:pPr/>
              <a:t>7/24/2014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8BBEEA-6D38-4710-B789-3AFFDEF417AB}" type="datetimeFigureOut">
              <a:rPr lang="en-US" smtClean="0"/>
              <a:pPr/>
              <a:t>7/24/2014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18802775"/>
            <a:ext cx="37307520" cy="581152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2401978"/>
            <a:ext cx="37307520" cy="6400798"/>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8BBEEA-6D38-4710-B789-3AFFDEF417AB}" type="datetimeFigureOut">
              <a:rPr lang="en-US" smtClean="0"/>
              <a:pPr/>
              <a:t>7/24/2014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6827522"/>
            <a:ext cx="19385280" cy="19310775"/>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6827522"/>
            <a:ext cx="19385280" cy="19310775"/>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8BBEEA-6D38-4710-B789-3AFFDEF417AB}" type="datetimeFigureOut">
              <a:rPr lang="en-US" smtClean="0"/>
              <a:pPr/>
              <a:t>7/24/2014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6549816"/>
            <a:ext cx="19392902" cy="2729651"/>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194560" y="9279467"/>
            <a:ext cx="19392902" cy="16858829"/>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6549816"/>
            <a:ext cx="19400520" cy="2729651"/>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2296122" y="9279467"/>
            <a:ext cx="19400520" cy="16858829"/>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8BBEEA-6D38-4710-B789-3AFFDEF417AB}" type="datetimeFigureOut">
              <a:rPr lang="en-US" smtClean="0"/>
              <a:pPr/>
              <a:t>7/24/2014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8BBEEA-6D38-4710-B789-3AFFDEF417AB}" type="datetimeFigureOut">
              <a:rPr lang="en-US" smtClean="0"/>
              <a:pPr/>
              <a:t>7/24/2014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8BBEEA-6D38-4710-B789-3AFFDEF417AB}" type="datetimeFigureOut">
              <a:rPr lang="en-US" smtClean="0"/>
              <a:pPr/>
              <a:t>7/24/2014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165013"/>
            <a:ext cx="14439902" cy="495808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7160240" y="1165016"/>
            <a:ext cx="24536400" cy="24973282"/>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123096"/>
            <a:ext cx="14439902" cy="20015202"/>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8BBEEA-6D38-4710-B789-3AFFDEF417AB}" type="datetimeFigureOut">
              <a:rPr lang="en-US" smtClean="0"/>
              <a:pPr/>
              <a:t>7/24/2014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0482560"/>
            <a:ext cx="26334720" cy="2418082"/>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8602982" y="2614507"/>
            <a:ext cx="26334720" cy="1755648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8602982" y="22900642"/>
            <a:ext cx="26334720" cy="3434078"/>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8BBEEA-6D38-4710-B789-3AFFDEF417AB}" type="datetimeFigureOut">
              <a:rPr lang="en-US" smtClean="0"/>
              <a:pPr/>
              <a:t>7/24/2014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8BBEEA-6D38-4710-B789-3AFFDEF417AB}" type="datetimeFigureOut">
              <a:rPr lang="en-US" smtClean="0"/>
              <a:pPr/>
              <a:t>7/24/2014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171791"/>
            <a:ext cx="987552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171791"/>
            <a:ext cx="2889504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8BBEEA-6D38-4710-B789-3AFFDEF417AB}" type="datetimeFigureOut">
              <a:rPr lang="en-US" smtClean="0"/>
              <a:pPr/>
              <a:t>7/24/2014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CA258A-5F3B-48FF-AD20-B8B70F545B8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171789"/>
            <a:ext cx="39502080" cy="48768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6827522"/>
            <a:ext cx="39502080" cy="19310775"/>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27120429"/>
            <a:ext cx="10241280" cy="1557867"/>
          </a:xfrm>
          <a:prstGeom prst="rect">
            <a:avLst/>
          </a:prstGeom>
        </p:spPr>
        <p:txBody>
          <a:bodyPr vert="horz" lIns="418009" tIns="209004" rIns="418009" bIns="209004" rtlCol="0" anchor="ctr"/>
          <a:lstStyle>
            <a:lvl1pPr algn="l">
              <a:defRPr sz="5500">
                <a:solidFill>
                  <a:schemeClr val="tx1">
                    <a:tint val="75000"/>
                  </a:schemeClr>
                </a:solidFill>
              </a:defRPr>
            </a:lvl1pPr>
          </a:lstStyle>
          <a:p>
            <a:fld id="{138BBEEA-6D38-4710-B789-3AFFDEF417AB}" type="datetimeFigureOut">
              <a:rPr lang="en-US" smtClean="0"/>
              <a:pPr/>
              <a:t>7/24/2014</a:t>
            </a:fld>
            <a:endParaRPr lang="en-US"/>
          </a:p>
        </p:txBody>
      </p:sp>
      <p:sp>
        <p:nvSpPr>
          <p:cNvPr id="5" name="Footer Placeholder 4"/>
          <p:cNvSpPr>
            <a:spLocks noGrp="1"/>
          </p:cNvSpPr>
          <p:nvPr>
            <p:ph type="ftr" sz="quarter" idx="3"/>
          </p:nvPr>
        </p:nvSpPr>
        <p:spPr>
          <a:xfrm>
            <a:off x="14996160" y="27120429"/>
            <a:ext cx="13898880" cy="1557867"/>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27120429"/>
            <a:ext cx="10241280" cy="1557867"/>
          </a:xfrm>
          <a:prstGeom prst="rect">
            <a:avLst/>
          </a:prstGeom>
        </p:spPr>
        <p:txBody>
          <a:bodyPr vert="horz" lIns="418009" tIns="209004" rIns="418009" bIns="209004" rtlCol="0" anchor="ctr"/>
          <a:lstStyle>
            <a:lvl1pPr algn="r">
              <a:defRPr sz="5500">
                <a:solidFill>
                  <a:schemeClr val="tx1">
                    <a:tint val="75000"/>
                  </a:schemeClr>
                </a:solidFill>
              </a:defRPr>
            </a:lvl1pPr>
          </a:lstStyle>
          <a:p>
            <a:fld id="{27CA258A-5F3B-48FF-AD20-B8B70F545B8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80088"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4180088" rtl="0" eaLnBrk="1" latinLnBrk="0" hangingPunct="1">
        <a:spcBef>
          <a:spcPct val="20000"/>
        </a:spcBef>
        <a:buFont typeface="Arial" pitchFamily="34" charset="0"/>
        <a:buChar char="•"/>
        <a:defRPr sz="14600" kern="1200">
          <a:solidFill>
            <a:schemeClr val="tx1"/>
          </a:solidFill>
          <a:latin typeface="+mn-lt"/>
          <a:ea typeface="+mn-ea"/>
          <a:cs typeface="+mn-cs"/>
        </a:defRPr>
      </a:lvl1pPr>
      <a:lvl2pPr marL="3396322" indent="-1306278" algn="l" defTabSz="4180088" rtl="0" eaLnBrk="1" latinLnBrk="0" hangingPunct="1">
        <a:spcBef>
          <a:spcPct val="20000"/>
        </a:spcBef>
        <a:buFont typeface="Arial" pitchFamily="34" charset="0"/>
        <a:buChar char="–"/>
        <a:defRPr sz="12800" kern="1200">
          <a:solidFill>
            <a:schemeClr val="tx1"/>
          </a:solidFill>
          <a:latin typeface="+mn-lt"/>
          <a:ea typeface="+mn-ea"/>
          <a:cs typeface="+mn-cs"/>
        </a:defRPr>
      </a:lvl2pPr>
      <a:lvl3pPr marL="5225110" indent="-1045022" algn="l" defTabSz="4180088" rtl="0" eaLnBrk="1" latinLnBrk="0" hangingPunct="1">
        <a:spcBef>
          <a:spcPct val="20000"/>
        </a:spcBef>
        <a:buFont typeface="Arial" pitchFamily="34" charset="0"/>
        <a:buChar char="•"/>
        <a:defRPr sz="11000" kern="1200">
          <a:solidFill>
            <a:schemeClr val="tx1"/>
          </a:solidFill>
          <a:latin typeface="+mn-lt"/>
          <a:ea typeface="+mn-ea"/>
          <a:cs typeface="+mn-cs"/>
        </a:defRPr>
      </a:lvl3pPr>
      <a:lvl4pPr marL="7315154"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4pPr>
      <a:lvl5pPr marL="9405198"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5pPr>
      <a:lvl6pPr marL="11495242"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85287"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75331"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65375" indent="-1045022" algn="l" defTabSz="4180088" rtl="0" eaLnBrk="1" latinLnBrk="0" hangingPunct="1">
        <a:spcBef>
          <a:spcPct val="20000"/>
        </a:spcBef>
        <a:buFont typeface="Arial" pitchFamily="34" charset="0"/>
        <a:buChar char="•"/>
        <a:defRPr sz="9100" kern="1200">
          <a:solidFill>
            <a:schemeClr val="tx1"/>
          </a:solidFill>
          <a:latin typeface="+mn-lt"/>
          <a:ea typeface="+mn-ea"/>
          <a:cs typeface="+mn-cs"/>
        </a:defRPr>
      </a:lvl9pPr>
    </p:bodyStyle>
    <p:otherStyle>
      <a:defPPr>
        <a:defRPr lang="en-US"/>
      </a:defPPr>
      <a:lvl1pPr marL="0" algn="l" defTabSz="4180088" rtl="0" eaLnBrk="1" latinLnBrk="0" hangingPunct="1">
        <a:defRPr sz="8200" kern="1200">
          <a:solidFill>
            <a:schemeClr val="tx1"/>
          </a:solidFill>
          <a:latin typeface="+mn-lt"/>
          <a:ea typeface="+mn-ea"/>
          <a:cs typeface="+mn-cs"/>
        </a:defRPr>
      </a:lvl1pPr>
      <a:lvl2pPr marL="2090044" algn="l" defTabSz="4180088" rtl="0" eaLnBrk="1" latinLnBrk="0" hangingPunct="1">
        <a:defRPr sz="8200" kern="1200">
          <a:solidFill>
            <a:schemeClr val="tx1"/>
          </a:solidFill>
          <a:latin typeface="+mn-lt"/>
          <a:ea typeface="+mn-ea"/>
          <a:cs typeface="+mn-cs"/>
        </a:defRPr>
      </a:lvl2pPr>
      <a:lvl3pPr marL="4180088" algn="l" defTabSz="4180088" rtl="0" eaLnBrk="1" latinLnBrk="0" hangingPunct="1">
        <a:defRPr sz="8200" kern="1200">
          <a:solidFill>
            <a:schemeClr val="tx1"/>
          </a:solidFill>
          <a:latin typeface="+mn-lt"/>
          <a:ea typeface="+mn-ea"/>
          <a:cs typeface="+mn-cs"/>
        </a:defRPr>
      </a:lvl3pPr>
      <a:lvl4pPr marL="6270132" algn="l" defTabSz="4180088" rtl="0" eaLnBrk="1" latinLnBrk="0" hangingPunct="1">
        <a:defRPr sz="8200" kern="1200">
          <a:solidFill>
            <a:schemeClr val="tx1"/>
          </a:solidFill>
          <a:latin typeface="+mn-lt"/>
          <a:ea typeface="+mn-ea"/>
          <a:cs typeface="+mn-cs"/>
        </a:defRPr>
      </a:lvl4pPr>
      <a:lvl5pPr marL="8360176" algn="l" defTabSz="4180088" rtl="0" eaLnBrk="1" latinLnBrk="0" hangingPunct="1">
        <a:defRPr sz="8200" kern="1200">
          <a:solidFill>
            <a:schemeClr val="tx1"/>
          </a:solidFill>
          <a:latin typeface="+mn-lt"/>
          <a:ea typeface="+mn-ea"/>
          <a:cs typeface="+mn-cs"/>
        </a:defRPr>
      </a:lvl5pPr>
      <a:lvl6pPr marL="10450220" algn="l" defTabSz="4180088" rtl="0" eaLnBrk="1" latinLnBrk="0" hangingPunct="1">
        <a:defRPr sz="8200" kern="1200">
          <a:solidFill>
            <a:schemeClr val="tx1"/>
          </a:solidFill>
          <a:latin typeface="+mn-lt"/>
          <a:ea typeface="+mn-ea"/>
          <a:cs typeface="+mn-cs"/>
        </a:defRPr>
      </a:lvl6pPr>
      <a:lvl7pPr marL="12540264" algn="l" defTabSz="4180088" rtl="0" eaLnBrk="1" latinLnBrk="0" hangingPunct="1">
        <a:defRPr sz="8200" kern="1200">
          <a:solidFill>
            <a:schemeClr val="tx1"/>
          </a:solidFill>
          <a:latin typeface="+mn-lt"/>
          <a:ea typeface="+mn-ea"/>
          <a:cs typeface="+mn-cs"/>
        </a:defRPr>
      </a:lvl7pPr>
      <a:lvl8pPr marL="14630309" algn="l" defTabSz="4180088" rtl="0" eaLnBrk="1" latinLnBrk="0" hangingPunct="1">
        <a:defRPr sz="8200" kern="1200">
          <a:solidFill>
            <a:schemeClr val="tx1"/>
          </a:solidFill>
          <a:latin typeface="+mn-lt"/>
          <a:ea typeface="+mn-ea"/>
          <a:cs typeface="+mn-cs"/>
        </a:defRPr>
      </a:lvl8pPr>
      <a:lvl9pPr marL="16720353" algn="l" defTabSz="4180088"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lowchart: Process 50"/>
          <p:cNvSpPr/>
          <p:nvPr/>
        </p:nvSpPr>
        <p:spPr>
          <a:xfrm>
            <a:off x="29641800" y="25679400"/>
            <a:ext cx="12649200" cy="2362200"/>
          </a:xfrm>
          <a:prstGeom prst="flowChartProcess">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lowchart: Process 49"/>
          <p:cNvSpPr/>
          <p:nvPr/>
        </p:nvSpPr>
        <p:spPr>
          <a:xfrm>
            <a:off x="29946600" y="25527000"/>
            <a:ext cx="12268200" cy="28194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8151992681_a04c1c4302_z.jpg"/>
          <p:cNvPicPr>
            <a:picLocks noChangeAspect="1"/>
          </p:cNvPicPr>
          <p:nvPr/>
        </p:nvPicPr>
        <p:blipFill>
          <a:blip r:embed="rId3" cstate="print"/>
          <a:stretch>
            <a:fillRect/>
          </a:stretch>
        </p:blipFill>
        <p:spPr>
          <a:xfrm>
            <a:off x="0" y="0"/>
            <a:ext cx="43874068" cy="29272230"/>
          </a:xfrm>
          <a:prstGeom prst="rect">
            <a:avLst/>
          </a:prstGeom>
        </p:spPr>
      </p:pic>
      <p:graphicFrame>
        <p:nvGraphicFramePr>
          <p:cNvPr id="6" name="Table 5"/>
          <p:cNvGraphicFramePr>
            <a:graphicFrameLocks noGrp="1"/>
          </p:cNvGraphicFramePr>
          <p:nvPr/>
        </p:nvGraphicFramePr>
        <p:xfrm>
          <a:off x="6019800" y="685800"/>
          <a:ext cx="29946600" cy="5638800"/>
        </p:xfrm>
        <a:graphic>
          <a:graphicData uri="http://schemas.openxmlformats.org/drawingml/2006/table">
            <a:tbl>
              <a:tblPr firstRow="1" bandRow="1">
                <a:tableStyleId>{93296810-A885-4BE3-A3E7-6D5BEEA58F35}</a:tableStyleId>
              </a:tblPr>
              <a:tblGrid>
                <a:gridCol w="29946600"/>
              </a:tblGrid>
              <a:tr h="3292632">
                <a:tc>
                  <a:txBody>
                    <a:bodyPr/>
                    <a:lstStyle/>
                    <a:p>
                      <a:endParaRPr lang="en-US" dirty="0"/>
                    </a:p>
                  </a:txBody>
                  <a:tcPr/>
                </a:tc>
              </a:tr>
              <a:tr h="2346168">
                <a:tc>
                  <a:txBody>
                    <a:bodyPr/>
                    <a:lstStyle/>
                    <a:p>
                      <a:pPr marL="0" lvl="3" algn="ctr">
                        <a:lnSpc>
                          <a:spcPct val="100000"/>
                        </a:lnSpc>
                      </a:pPr>
                      <a:r>
                        <a:rPr lang="en-US" sz="6600" u="sng" dirty="0" smtClean="0"/>
                        <a:t>By: </a:t>
                      </a:r>
                      <a:r>
                        <a:rPr lang="en-US" sz="6600" u="sng" dirty="0" err="1" smtClean="0"/>
                        <a:t>Estarlyn</a:t>
                      </a:r>
                      <a:r>
                        <a:rPr lang="en-US" sz="6600" u="sng" dirty="0" smtClean="0"/>
                        <a:t> </a:t>
                      </a:r>
                      <a:r>
                        <a:rPr lang="en-US" sz="6600" u="sng" dirty="0" err="1" smtClean="0"/>
                        <a:t>Hiraldo</a:t>
                      </a:r>
                      <a:r>
                        <a:rPr lang="en-US" sz="6600" u="sng" dirty="0" smtClean="0"/>
                        <a:t> and Uri-</a:t>
                      </a:r>
                      <a:r>
                        <a:rPr lang="en-US" sz="6600" u="sng" dirty="0" err="1" smtClean="0"/>
                        <a:t>Jaun</a:t>
                      </a:r>
                      <a:r>
                        <a:rPr lang="en-US" sz="6600" u="sng" dirty="0" smtClean="0"/>
                        <a:t> Hall </a:t>
                      </a:r>
                      <a:r>
                        <a:rPr lang="en-US" sz="6600" u="none" baseline="0" dirty="0" smtClean="0"/>
                        <a:t> </a:t>
                      </a:r>
                      <a:r>
                        <a:rPr lang="en-US" sz="6600" dirty="0" smtClean="0"/>
                        <a:t>------</a:t>
                      </a:r>
                      <a:r>
                        <a:rPr lang="en-US" sz="6600" baseline="0" dirty="0" smtClean="0"/>
                        <a:t> </a:t>
                      </a:r>
                      <a:r>
                        <a:rPr lang="en-US" sz="6600" i="0" u="sng" dirty="0" smtClean="0"/>
                        <a:t>Contributors: Noe </a:t>
                      </a:r>
                      <a:r>
                        <a:rPr lang="en-US" sz="6600" i="0" u="sng" baseline="0" dirty="0" smtClean="0"/>
                        <a:t>Lugaz, Devin Thomas</a:t>
                      </a:r>
                      <a:endParaRPr lang="en-US" sz="6600" i="0" u="sng" baseline="-25000" dirty="0"/>
                    </a:p>
                  </a:txBody>
                  <a:tcPr anchor="ctr"/>
                </a:tc>
              </a:tr>
            </a:tbl>
          </a:graphicData>
        </a:graphic>
      </p:graphicFrame>
      <p:graphicFrame>
        <p:nvGraphicFramePr>
          <p:cNvPr id="7" name="Table 6"/>
          <p:cNvGraphicFramePr>
            <a:graphicFrameLocks noGrp="1"/>
          </p:cNvGraphicFramePr>
          <p:nvPr/>
        </p:nvGraphicFramePr>
        <p:xfrm>
          <a:off x="1066800" y="6858000"/>
          <a:ext cx="13563600" cy="21640800"/>
        </p:xfrm>
        <a:graphic>
          <a:graphicData uri="http://schemas.openxmlformats.org/drawingml/2006/table">
            <a:tbl>
              <a:tblPr firstRow="1" bandRow="1">
                <a:tableStyleId>{93296810-A885-4BE3-A3E7-6D5BEEA58F35}</a:tableStyleId>
              </a:tblPr>
              <a:tblGrid>
                <a:gridCol w="13563600"/>
              </a:tblGrid>
              <a:tr h="1419145">
                <a:tc>
                  <a:txBody>
                    <a:bodyPr/>
                    <a:lstStyle/>
                    <a:p>
                      <a:pPr algn="ctr"/>
                      <a:r>
                        <a:rPr lang="en-US" b="1" dirty="0" smtClean="0"/>
                        <a:t>Introduction</a:t>
                      </a:r>
                      <a:endParaRPr lang="en-US" b="1" dirty="0"/>
                    </a:p>
                  </a:txBody>
                  <a:tcPr/>
                </a:tc>
              </a:tr>
              <a:tr h="20221655">
                <a:tc>
                  <a:txBody>
                    <a:bodyPr/>
                    <a:lstStyle/>
                    <a:p>
                      <a:pPr algn="just"/>
                      <a:r>
                        <a:rPr lang="en-US" sz="3200" b="0" dirty="0" smtClean="0"/>
                        <a:t>Using images from stereo spacecrafts, we predicted arrival times and speed of the CMEs as they</a:t>
                      </a:r>
                      <a:r>
                        <a:rPr lang="en-US" sz="3200" b="0" baseline="0" dirty="0" smtClean="0"/>
                        <a:t> passed Earth. </a:t>
                      </a:r>
                    </a:p>
                    <a:p>
                      <a:pPr algn="just"/>
                      <a:r>
                        <a:rPr lang="en-US" sz="3200" b="0" u="sng" baseline="0" dirty="0" smtClean="0"/>
                        <a:t>Goals</a:t>
                      </a:r>
                      <a:r>
                        <a:rPr lang="en-US" sz="3200" b="0" baseline="0" dirty="0" smtClean="0"/>
                        <a:t>:</a:t>
                      </a:r>
                      <a:endParaRPr lang="en-US" sz="3200" b="0" baseline="0" dirty="0" smtClean="0"/>
                    </a:p>
                    <a:p>
                      <a:pPr algn="just">
                        <a:buFont typeface="Arial" pitchFamily="34" charset="0"/>
                        <a:buChar char="•"/>
                      </a:pPr>
                      <a:r>
                        <a:rPr lang="en-US" sz="3200" b="0" baseline="0" dirty="0" smtClean="0"/>
                        <a:t>Make predictions that indicates the arrival </a:t>
                      </a:r>
                      <a:r>
                        <a:rPr lang="en-US" sz="3200" b="0" baseline="0" dirty="0" smtClean="0"/>
                        <a:t>time called </a:t>
                      </a:r>
                      <a:r>
                        <a:rPr lang="en-US" sz="3200" b="0" baseline="0" dirty="0" smtClean="0"/>
                        <a:t>Coronal Mass Ejections(CMEs) on Earth</a:t>
                      </a:r>
                    </a:p>
                    <a:p>
                      <a:pPr algn="just">
                        <a:buFont typeface="Arial" pitchFamily="34" charset="0"/>
                        <a:buChar char="•"/>
                      </a:pPr>
                      <a:r>
                        <a:rPr lang="en-US" sz="3200" b="0" baseline="0" dirty="0" smtClean="0"/>
                        <a:t>Compare the predictions to </a:t>
                      </a:r>
                      <a:r>
                        <a:rPr lang="en-US" sz="3200" b="0" baseline="0" dirty="0" smtClean="0"/>
                        <a:t>the SWEPAM/ACE and OMNI data sets</a:t>
                      </a:r>
                      <a:endParaRPr lang="en-US" sz="3200" b="0" dirty="0" smtClean="0"/>
                    </a:p>
                    <a:p>
                      <a:pPr>
                        <a:buFont typeface="Arial" pitchFamily="34" charset="0"/>
                        <a:buChar char="•"/>
                      </a:pPr>
                      <a:endParaRPr lang="en-US" sz="3200" b="0" dirty="0" smtClean="0"/>
                    </a:p>
                    <a:p>
                      <a:pPr>
                        <a:buFont typeface="Arial" pitchFamily="34" charset="0"/>
                        <a:buChar char="•"/>
                      </a:pPr>
                      <a:endParaRPr lang="en-US" sz="3200" b="0" dirty="0" smtClean="0"/>
                    </a:p>
                    <a:p>
                      <a:endParaRPr lang="en-US" sz="3200" b="0" dirty="0" smtClean="0"/>
                    </a:p>
                    <a:p>
                      <a:r>
                        <a:rPr lang="en-US" sz="3200" b="0" dirty="0" smtClean="0"/>
                        <a:t>Coronal Mass</a:t>
                      </a:r>
                      <a:r>
                        <a:rPr lang="en-US" sz="3200" b="0" baseline="0" dirty="0" smtClean="0"/>
                        <a:t> Ejections (CME’S) are </a:t>
                      </a:r>
                      <a:r>
                        <a:rPr lang="en-US" sz="3200" b="0" baseline="0" dirty="0" smtClean="0"/>
                        <a:t> violent ejections of matter from the sun. They propagate away from the sun along magnetic field lines, forming a loop structure. </a:t>
                      </a:r>
                      <a:r>
                        <a:rPr lang="en-US" sz="3200" b="0" baseline="0" dirty="0" smtClean="0"/>
                        <a:t>These moving particles collide with the Earth’s magnetosphere causing </a:t>
                      </a:r>
                      <a:r>
                        <a:rPr lang="en-US" sz="3200" b="0" baseline="0" dirty="0" smtClean="0"/>
                        <a:t>damage </a:t>
                      </a:r>
                      <a:r>
                        <a:rPr lang="en-US" sz="3200" b="0" baseline="0" dirty="0" smtClean="0"/>
                        <a:t>on </a:t>
                      </a:r>
                      <a:r>
                        <a:rPr lang="en-US" sz="3200" b="0" baseline="0" dirty="0" smtClean="0"/>
                        <a:t>Earth’s </a:t>
                      </a:r>
                      <a:r>
                        <a:rPr lang="en-US" sz="3200" b="0" baseline="0" dirty="0" smtClean="0"/>
                        <a:t>magnetic field such as auroras and </a:t>
                      </a:r>
                      <a:r>
                        <a:rPr lang="en-US" sz="3200" b="0" baseline="0" dirty="0" smtClean="0"/>
                        <a:t>weakening the magnetosphere. </a:t>
                      </a:r>
                    </a:p>
                    <a:p>
                      <a:endParaRPr lang="en-US" sz="3200" b="0" baseline="0" dirty="0" smtClean="0"/>
                    </a:p>
                    <a:p>
                      <a:endParaRPr lang="en-US" sz="3200" b="0" baseline="0" dirty="0" smtClean="0"/>
                    </a:p>
                    <a:p>
                      <a:endParaRPr lang="en-US" sz="3200" b="0" dirty="0" smtClean="0"/>
                    </a:p>
                    <a:p>
                      <a:endParaRPr lang="en-US" sz="3200" b="0" dirty="0" smtClean="0"/>
                    </a:p>
                    <a:p>
                      <a:r>
                        <a:rPr lang="en-US" sz="3200" b="0" dirty="0" smtClean="0"/>
                        <a:t>The</a:t>
                      </a:r>
                      <a:r>
                        <a:rPr lang="en-US" sz="3200" b="0" baseline="0" dirty="0" smtClean="0"/>
                        <a:t> experiment consists of calculations that help to predict a specific arrival date/time  for the  CME  to reach Earth's magnetosphere. Based on the data collected from </a:t>
                      </a:r>
                      <a:r>
                        <a:rPr lang="en-US" sz="3200" b="0" baseline="0" dirty="0" smtClean="0"/>
                        <a:t>stereo spacecrafts,  m</a:t>
                      </a:r>
                      <a:endParaRPr lang="en-US" sz="3200" b="0" baseline="0" dirty="0" smtClean="0"/>
                    </a:p>
                    <a:p>
                      <a:endParaRPr lang="en-US" sz="3200" b="0" baseline="0" dirty="0" smtClean="0"/>
                    </a:p>
                    <a:p>
                      <a:pPr>
                        <a:buFont typeface="Arial" pitchFamily="34" charset="0"/>
                        <a:buChar char="•"/>
                      </a:pPr>
                      <a:r>
                        <a:rPr lang="en-US" sz="3200" b="0" baseline="0" dirty="0" smtClean="0"/>
                        <a:t>Position of the CME</a:t>
                      </a:r>
                    </a:p>
                    <a:p>
                      <a:pPr>
                        <a:buFont typeface="Arial" pitchFamily="34" charset="0"/>
                        <a:buChar char="•"/>
                      </a:pPr>
                      <a:r>
                        <a:rPr lang="en-US" sz="3200" b="0" baseline="0" dirty="0" smtClean="0"/>
                        <a:t>Velocity of the CME</a:t>
                      </a:r>
                    </a:p>
                    <a:p>
                      <a:pPr>
                        <a:buFont typeface="Arial" pitchFamily="34" charset="0"/>
                        <a:buChar char="•"/>
                      </a:pPr>
                      <a:r>
                        <a:rPr lang="en-US" sz="3200" b="0" baseline="0" dirty="0" smtClean="0"/>
                        <a:t>Expansion of the CME</a:t>
                      </a:r>
                    </a:p>
                    <a:p>
                      <a:pPr>
                        <a:buFont typeface="Arial" pitchFamily="34" charset="0"/>
                        <a:buChar char="•"/>
                      </a:pPr>
                      <a:r>
                        <a:rPr lang="en-US" sz="3200" b="0" baseline="0" dirty="0" smtClean="0"/>
                        <a:t>Acceleration of the </a:t>
                      </a:r>
                      <a:r>
                        <a:rPr lang="en-US" sz="3200" b="0" baseline="0" dirty="0" smtClean="0"/>
                        <a:t>CME</a:t>
                      </a:r>
                    </a:p>
                    <a:p>
                      <a:pPr>
                        <a:buFont typeface="Arial" pitchFamily="34" charset="0"/>
                        <a:buNone/>
                      </a:pPr>
                      <a:endParaRPr lang="en-US" sz="3200" b="0" baseline="0" dirty="0" smtClean="0"/>
                    </a:p>
                    <a:p>
                      <a:pPr>
                        <a:buFont typeface="Arial" pitchFamily="34" charset="0"/>
                        <a:buNone/>
                      </a:pPr>
                      <a:r>
                        <a:rPr lang="en-US" sz="3200" b="0" baseline="0" dirty="0" smtClean="0"/>
                        <a:t>These </a:t>
                      </a:r>
                      <a:r>
                        <a:rPr lang="en-US" sz="3200" b="0" baseline="0" dirty="0" smtClean="0"/>
                        <a:t>values were used to come up with predictions. Then, the predicted arrival times </a:t>
                      </a:r>
                      <a:r>
                        <a:rPr lang="en-US" sz="3200" b="0" baseline="0" dirty="0" smtClean="0"/>
                        <a:t>and velocity were </a:t>
                      </a:r>
                      <a:r>
                        <a:rPr lang="en-US" sz="3200" b="0" baseline="0" dirty="0" smtClean="0"/>
                        <a:t>compared with the actual arrival times from the data collected by the stereo satellites. </a:t>
                      </a:r>
                      <a:r>
                        <a:rPr lang="en-US" sz="3200" b="0" baseline="0" dirty="0" smtClean="0"/>
                        <a:t> </a:t>
                      </a:r>
                      <a:endParaRPr lang="en-US" sz="3200" b="0" baseline="0" dirty="0" smtClean="0"/>
                    </a:p>
                  </a:txBody>
                  <a:tcPr/>
                </a:tc>
              </a:tr>
            </a:tbl>
          </a:graphicData>
        </a:graphic>
      </p:graphicFrame>
      <p:graphicFrame>
        <p:nvGraphicFramePr>
          <p:cNvPr id="10" name="Table 9"/>
          <p:cNvGraphicFramePr>
            <a:graphicFrameLocks noGrp="1"/>
          </p:cNvGraphicFramePr>
          <p:nvPr/>
        </p:nvGraphicFramePr>
        <p:xfrm>
          <a:off x="15163800" y="6858000"/>
          <a:ext cx="13563600" cy="21640800"/>
        </p:xfrm>
        <a:graphic>
          <a:graphicData uri="http://schemas.openxmlformats.org/drawingml/2006/table">
            <a:tbl>
              <a:tblPr firstRow="1" bandRow="1">
                <a:tableStyleId>{93296810-A885-4BE3-A3E7-6D5BEEA58F35}</a:tableStyleId>
              </a:tblPr>
              <a:tblGrid>
                <a:gridCol w="13563600"/>
              </a:tblGrid>
              <a:tr h="1524082">
                <a:tc>
                  <a:txBody>
                    <a:bodyPr/>
                    <a:lstStyle/>
                    <a:p>
                      <a:pPr algn="ctr"/>
                      <a:r>
                        <a:rPr lang="en-US" dirty="0" smtClean="0"/>
                        <a:t>Methods and Calculations</a:t>
                      </a:r>
                      <a:endParaRPr lang="en-US" dirty="0"/>
                    </a:p>
                  </a:txBody>
                  <a:tcPr/>
                </a:tc>
              </a:tr>
              <a:tr h="20116718">
                <a:tc>
                  <a:txBody>
                    <a:bodyPr/>
                    <a:lstStyle/>
                    <a:p>
                      <a:pPr algn="ctr">
                        <a:buFont typeface="Arial" pitchFamily="34" charset="0"/>
                        <a:buNone/>
                      </a:pPr>
                      <a:r>
                        <a:rPr lang="en-US" sz="3200" u="sng" dirty="0" smtClean="0"/>
                        <a:t>Velocity:</a:t>
                      </a:r>
                      <a:endParaRPr lang="en-US" sz="3200" dirty="0" smtClean="0"/>
                    </a:p>
                    <a:p>
                      <a:pPr>
                        <a:buFont typeface="Arial" pitchFamily="34" charset="0"/>
                        <a:buChar char="•"/>
                      </a:pPr>
                      <a:r>
                        <a:rPr lang="en-US" sz="3200" dirty="0" smtClean="0"/>
                        <a:t>Divide</a:t>
                      </a:r>
                      <a:r>
                        <a:rPr lang="en-US" sz="3200" baseline="0" dirty="0" smtClean="0"/>
                        <a:t>d  two  data points of distance by two data points of time </a:t>
                      </a:r>
                      <a:r>
                        <a:rPr lang="en-US" sz="3200" baseline="0" dirty="0" smtClean="0"/>
                        <a:t>(V=D</a:t>
                      </a:r>
                      <a:r>
                        <a:rPr lang="en-US" sz="3200" baseline="-25000" dirty="0" smtClean="0"/>
                        <a:t>2</a:t>
                      </a:r>
                      <a:r>
                        <a:rPr lang="en-US" sz="3200" baseline="0" dirty="0" smtClean="0"/>
                        <a:t>-D</a:t>
                      </a:r>
                      <a:r>
                        <a:rPr lang="en-US" sz="3200" baseline="-25000" dirty="0" smtClean="0"/>
                        <a:t>1</a:t>
                      </a:r>
                      <a:r>
                        <a:rPr lang="en-US" sz="3200" baseline="0" dirty="0" smtClean="0"/>
                        <a:t>/T</a:t>
                      </a:r>
                      <a:r>
                        <a:rPr lang="en-US" sz="3200" baseline="-25000" dirty="0" smtClean="0"/>
                        <a:t>2</a:t>
                      </a:r>
                      <a:r>
                        <a:rPr lang="en-US" sz="3200" baseline="30000" dirty="0" smtClean="0"/>
                        <a:t>-</a:t>
                      </a:r>
                      <a:r>
                        <a:rPr lang="en-US" sz="3200" baseline="0" dirty="0" smtClean="0"/>
                        <a:t>T</a:t>
                      </a:r>
                      <a:r>
                        <a:rPr lang="en-US" sz="3200" baseline="-25000" dirty="0" smtClean="0"/>
                        <a:t>1</a:t>
                      </a:r>
                      <a:r>
                        <a:rPr lang="en-US" sz="3200" baseline="0" dirty="0" smtClean="0"/>
                        <a:t>)</a:t>
                      </a:r>
                    </a:p>
                    <a:p>
                      <a:pPr>
                        <a:buFont typeface="Arial" pitchFamily="34" charset="0"/>
                        <a:buChar char="•"/>
                      </a:pPr>
                      <a:r>
                        <a:rPr lang="en-US" sz="3200" baseline="0" dirty="0" smtClean="0"/>
                        <a:t>Convert distance (AU) into distance (Km)-------- {1 AU= </a:t>
                      </a:r>
                      <a:r>
                        <a:rPr lang="en-US" sz="3200" b="0" i="0" kern="1200" dirty="0" smtClean="0">
                          <a:solidFill>
                            <a:schemeClr val="dk1"/>
                          </a:solidFill>
                          <a:latin typeface="+mn-lt"/>
                          <a:ea typeface="+mn-ea"/>
                          <a:cs typeface="+mn-cs"/>
                        </a:rPr>
                        <a:t>149,597,871 kilometers}</a:t>
                      </a:r>
                      <a:endParaRPr lang="en-US" sz="3200" baseline="0" dirty="0" smtClean="0"/>
                    </a:p>
                    <a:p>
                      <a:pPr>
                        <a:buFont typeface="Arial" pitchFamily="34" charset="0"/>
                        <a:buChar char="•"/>
                      </a:pPr>
                      <a:r>
                        <a:rPr lang="en-US" sz="3200" baseline="0" dirty="0" smtClean="0"/>
                        <a:t>Converted time (Hrs) into time (Sec)</a:t>
                      </a:r>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buFont typeface="Arial" pitchFamily="34" charset="0"/>
                        <a:buChar char="•"/>
                      </a:pPr>
                      <a:endParaRPr lang="en-US" sz="3200" baseline="0" dirty="0" smtClean="0"/>
                    </a:p>
                    <a:p>
                      <a:pPr algn="ctr">
                        <a:buFont typeface="Arial" pitchFamily="34" charset="0"/>
                        <a:buNone/>
                      </a:pPr>
                      <a:endParaRPr lang="en-US" sz="3200" u="sng" baseline="0" dirty="0" smtClean="0"/>
                    </a:p>
                    <a:p>
                      <a:pPr algn="ctr">
                        <a:buFont typeface="Arial" pitchFamily="34" charset="0"/>
                        <a:buNone/>
                      </a:pPr>
                      <a:r>
                        <a:rPr lang="en-US" sz="3200" u="sng" dirty="0" smtClean="0"/>
                        <a:t>Expansion :</a:t>
                      </a:r>
                    </a:p>
                    <a:p>
                      <a:pPr algn="l">
                        <a:buFont typeface="Arial" pitchFamily="34" charset="0"/>
                        <a:buChar char="•"/>
                      </a:pPr>
                      <a:r>
                        <a:rPr lang="en-US" sz="3200" u="none" baseline="0" dirty="0" smtClean="0"/>
                        <a:t>As </a:t>
                      </a:r>
                      <a:r>
                        <a:rPr lang="en-US" sz="3200" u="none" baseline="0" dirty="0" smtClean="0"/>
                        <a:t>the CME </a:t>
                      </a:r>
                      <a:r>
                        <a:rPr lang="en-US" sz="3200" u="none" baseline="0" dirty="0" smtClean="0"/>
                        <a:t>propagates, </a:t>
                      </a:r>
                      <a:r>
                        <a:rPr lang="en-US" sz="3200" u="none" baseline="0" dirty="0" smtClean="0"/>
                        <a:t> it is expanding because the </a:t>
                      </a:r>
                      <a:r>
                        <a:rPr lang="en-US" sz="3200" u="none" baseline="0" dirty="0" smtClean="0"/>
                        <a:t>front usually moves faster than the </a:t>
                      </a:r>
                      <a:r>
                        <a:rPr lang="en-US" sz="3200" u="none" baseline="0" dirty="0" smtClean="0"/>
                        <a:t>back.</a:t>
                      </a:r>
                      <a:endParaRPr lang="en-US" sz="3200" u="none" baseline="0" dirty="0" smtClean="0"/>
                    </a:p>
                    <a:p>
                      <a:pPr algn="l">
                        <a:buFont typeface="Arial" pitchFamily="34" charset="0"/>
                        <a:buChar char="•"/>
                      </a:pPr>
                      <a:r>
                        <a:rPr lang="en-US" sz="3200" u="none" baseline="0" dirty="0" smtClean="0"/>
                        <a:t>Expansion </a:t>
                      </a:r>
                      <a:r>
                        <a:rPr lang="en-US" sz="3200" u="none" baseline="0" dirty="0" smtClean="0"/>
                        <a:t>is calculated by measuring </a:t>
                      </a:r>
                      <a:r>
                        <a:rPr lang="en-US" sz="3200" u="none" baseline="0" dirty="0" smtClean="0"/>
                        <a:t>the difference in velocity from the front and the back of the CME</a:t>
                      </a:r>
                      <a:endParaRPr lang="en-US" sz="3200" u="none" baseline="0" dirty="0" smtClean="0"/>
                    </a:p>
                    <a:p>
                      <a:pPr algn="l">
                        <a:buFont typeface="Arial" pitchFamily="34" charset="0"/>
                        <a:buChar char="•"/>
                      </a:pPr>
                      <a:r>
                        <a:rPr lang="en-US" sz="3200" u="none" baseline="0" dirty="0" smtClean="0"/>
                        <a:t>Distance between 2 CME tracks is measured as they expand and move into space (velocity vs. time): (=</a:t>
                      </a:r>
                      <a:r>
                        <a:rPr lang="en-US" sz="3200" u="none" baseline="0" dirty="0" err="1" smtClean="0"/>
                        <a:t>V</a:t>
                      </a:r>
                      <a:r>
                        <a:rPr lang="en-US" sz="3200" u="none" baseline="-25000" dirty="0" err="1" smtClean="0"/>
                        <a:t>front</a:t>
                      </a:r>
                      <a:r>
                        <a:rPr lang="en-US" sz="3200" u="none" baseline="0" dirty="0" err="1" smtClean="0"/>
                        <a:t>-V</a:t>
                      </a:r>
                      <a:r>
                        <a:rPr lang="en-US" sz="3200" u="none" baseline="-25000" dirty="0" err="1" smtClean="0"/>
                        <a:t>back</a:t>
                      </a:r>
                      <a:r>
                        <a:rPr lang="en-US" sz="3200" u="none" baseline="0" dirty="0" smtClean="0"/>
                        <a:t>/</a:t>
                      </a:r>
                      <a:r>
                        <a:rPr lang="en-US" sz="3200" u="none" baseline="0" dirty="0" err="1" smtClean="0"/>
                        <a:t>T</a:t>
                      </a:r>
                      <a:r>
                        <a:rPr lang="en-US" sz="3200" u="none" baseline="-25000" dirty="0" err="1" smtClean="0"/>
                        <a:t>front</a:t>
                      </a:r>
                      <a:r>
                        <a:rPr lang="en-US" sz="3200" u="none" baseline="0" dirty="0" err="1" smtClean="0"/>
                        <a:t>-T</a:t>
                      </a:r>
                      <a:r>
                        <a:rPr lang="en-US" sz="3200" u="none" baseline="-25000" dirty="0" err="1" smtClean="0"/>
                        <a:t>back</a:t>
                      </a:r>
                      <a:r>
                        <a:rPr lang="en-US" sz="3200" u="none" baseline="0" dirty="0" smtClean="0"/>
                        <a:t>).</a:t>
                      </a:r>
                      <a:endParaRPr lang="en-US" sz="3200" u="sng" dirty="0" smtClean="0"/>
                    </a:p>
                    <a:p>
                      <a:pPr algn="l">
                        <a:buFont typeface="Arial" pitchFamily="34" charset="0"/>
                        <a:buNone/>
                      </a:pPr>
                      <a:endParaRPr lang="en-US" sz="3200" u="sng" dirty="0" smtClean="0"/>
                    </a:p>
                    <a:p>
                      <a:pPr algn="l">
                        <a:buFont typeface="Arial" pitchFamily="34" charset="0"/>
                        <a:buNone/>
                      </a:pPr>
                      <a:r>
                        <a:rPr lang="en-US" sz="3200" u="none" baseline="0" dirty="0" smtClean="0"/>
                        <a:t>Later, these calculations were combined to come up with some </a:t>
                      </a:r>
                      <a:r>
                        <a:rPr lang="en-US" sz="3200" u="none" baseline="0" dirty="0" smtClean="0"/>
                        <a:t>predictions</a:t>
                      </a:r>
                      <a:r>
                        <a:rPr lang="en-US" sz="3200" u="none" baseline="0" dirty="0" smtClean="0"/>
                        <a:t>.  The predictions were revised by comparing them with the </a:t>
                      </a:r>
                      <a:r>
                        <a:rPr lang="en-US" sz="3200" u="none" baseline="0" dirty="0" smtClean="0"/>
                        <a:t>ACE </a:t>
                      </a:r>
                      <a:r>
                        <a:rPr lang="en-US" sz="3200" u="none" baseline="0" dirty="0" smtClean="0"/>
                        <a:t>graphs, which plot </a:t>
                      </a:r>
                      <a:r>
                        <a:rPr lang="en-US" sz="3200" u="none" baseline="0" dirty="0" smtClean="0"/>
                        <a:t> </a:t>
                      </a:r>
                      <a:r>
                        <a:rPr lang="en-US" sz="3200" u="none" baseline="0" dirty="0" smtClean="0"/>
                        <a:t>the data about CMEs gathered by </a:t>
                      </a:r>
                      <a:r>
                        <a:rPr lang="en-US" sz="3200" u="none" baseline="0" dirty="0" smtClean="0"/>
                        <a:t>stereos/spacecrafts around Earth.</a:t>
                      </a:r>
                      <a:endParaRPr lang="en-US" sz="3200" u="none" dirty="0" smtClean="0"/>
                    </a:p>
                    <a:p>
                      <a:pPr algn="l">
                        <a:buFont typeface="Arial" pitchFamily="34" charset="0"/>
                        <a:buNone/>
                      </a:pPr>
                      <a:endParaRPr lang="en-US" sz="3200" u="sng" dirty="0" smtClean="0"/>
                    </a:p>
                    <a:p>
                      <a:pPr algn="l">
                        <a:buFont typeface="Arial" pitchFamily="34" charset="0"/>
                        <a:buNone/>
                      </a:pPr>
                      <a:endParaRPr lang="en-US" sz="3200" u="sng" dirty="0"/>
                    </a:p>
                  </a:txBody>
                  <a:tcPr/>
                </a:tc>
              </a:tr>
            </a:tbl>
          </a:graphicData>
        </a:graphic>
      </p:graphicFrame>
      <p:graphicFrame>
        <p:nvGraphicFramePr>
          <p:cNvPr id="11" name="Table 10"/>
          <p:cNvGraphicFramePr>
            <a:graphicFrameLocks noGrp="1"/>
          </p:cNvGraphicFramePr>
          <p:nvPr/>
        </p:nvGraphicFramePr>
        <p:xfrm>
          <a:off x="29184600" y="6858000"/>
          <a:ext cx="13563600" cy="21640800"/>
        </p:xfrm>
        <a:graphic>
          <a:graphicData uri="http://schemas.openxmlformats.org/drawingml/2006/table">
            <a:tbl>
              <a:tblPr firstRow="1" bandRow="1">
                <a:tableStyleId>{93296810-A885-4BE3-A3E7-6D5BEEA58F35}</a:tableStyleId>
              </a:tblPr>
              <a:tblGrid>
                <a:gridCol w="13563600"/>
              </a:tblGrid>
              <a:tr h="1449238">
                <a:tc>
                  <a:txBody>
                    <a:bodyPr/>
                    <a:lstStyle/>
                    <a:p>
                      <a:pPr algn="ctr"/>
                      <a:r>
                        <a:rPr lang="en-US" b="1" dirty="0" smtClean="0">
                          <a:solidFill>
                            <a:schemeClr val="bg1"/>
                          </a:solidFill>
                        </a:rPr>
                        <a:t>Results</a:t>
                      </a:r>
                      <a:endParaRPr lang="en-US" dirty="0"/>
                    </a:p>
                  </a:txBody>
                  <a:tcPr/>
                </a:tc>
              </a:tr>
              <a:tr h="20191562">
                <a:tc>
                  <a:txBody>
                    <a:bodyPr/>
                    <a:lstStyle/>
                    <a:p>
                      <a:pPr algn="l">
                        <a:buFont typeface="Arial" pitchFamily="34" charset="0"/>
                        <a:buNone/>
                      </a:pPr>
                      <a:r>
                        <a:rPr lang="en-US" sz="3200" u="none" baseline="0" dirty="0" smtClean="0"/>
                        <a:t>These </a:t>
                      </a:r>
                      <a:r>
                        <a:rPr lang="en-US" sz="3200" u="none" baseline="0" dirty="0" smtClean="0"/>
                        <a:t>plots show  the difference between our </a:t>
                      </a:r>
                      <a:r>
                        <a:rPr lang="en-US" sz="3200" u="none" baseline="0" dirty="0" smtClean="0"/>
                        <a:t>predictions (arrival velocities and arrival times) </a:t>
                      </a:r>
                      <a:r>
                        <a:rPr lang="en-US" sz="3200" u="none" baseline="0" dirty="0" smtClean="0"/>
                        <a:t>and the </a:t>
                      </a:r>
                      <a:r>
                        <a:rPr lang="en-US" sz="3200" u="none" baseline="0" dirty="0" smtClean="0"/>
                        <a:t>event’s actual arrivals. The plot on the left indicates how close the predicted velocities were to the actual arrival velocities (which are equal to zero). The plot on the right indicates how to close the predicated times were to the actual arrival times (also equal to zero).</a:t>
                      </a:r>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baseline="0" dirty="0" smtClean="0"/>
                    </a:p>
                    <a:p>
                      <a:pPr marL="0" marR="0" indent="0" algn="ctr" defTabSz="4180088" rtl="0" eaLnBrk="1" fontAlgn="auto" latinLnBrk="0" hangingPunct="1">
                        <a:lnSpc>
                          <a:spcPct val="100000"/>
                        </a:lnSpc>
                        <a:spcBef>
                          <a:spcPts val="0"/>
                        </a:spcBef>
                        <a:spcAft>
                          <a:spcPts val="0"/>
                        </a:spcAft>
                        <a:buClrTx/>
                        <a:buSzTx/>
                        <a:buFontTx/>
                        <a:buNone/>
                        <a:tabLst/>
                        <a:defRPr/>
                      </a:pPr>
                      <a:r>
                        <a:rPr lang="en-US" sz="3200" baseline="0" dirty="0" smtClean="0"/>
                        <a:t>*Alpha=  elongation angle (position of the CME)</a:t>
                      </a:r>
                    </a:p>
                    <a:p>
                      <a:pPr marL="0" marR="0" indent="0" algn="ctr" defTabSz="4180088" rtl="0" eaLnBrk="1" fontAlgn="auto" latinLnBrk="0" hangingPunct="1">
                        <a:lnSpc>
                          <a:spcPct val="100000"/>
                        </a:lnSpc>
                        <a:spcBef>
                          <a:spcPts val="0"/>
                        </a:spcBef>
                        <a:spcAft>
                          <a:spcPts val="0"/>
                        </a:spcAft>
                        <a:buClrTx/>
                        <a:buSzTx/>
                        <a:buFontTx/>
                        <a:buNone/>
                        <a:tabLst/>
                        <a:defRPr/>
                      </a:pPr>
                      <a:r>
                        <a:rPr lang="en-US" sz="3200" baseline="0" dirty="0" smtClean="0"/>
                        <a:t>*Phi= direction of the CME</a:t>
                      </a: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r>
                        <a:rPr lang="en-US" sz="3200" baseline="0" dirty="0" smtClean="0"/>
                        <a:t>The </a:t>
                      </a:r>
                      <a:r>
                        <a:rPr lang="en-US" sz="3200" baseline="0" dirty="0" smtClean="0"/>
                        <a:t>final results (predicted time) were off by  about  fourteen (14) </a:t>
                      </a:r>
                      <a:r>
                        <a:rPr lang="en-US" sz="3200" baseline="0" dirty="0" smtClean="0"/>
                        <a:t>hours. Fourteen </a:t>
                      </a:r>
                      <a:r>
                        <a:rPr lang="en-US" sz="3200" baseline="0" dirty="0" smtClean="0"/>
                        <a:t>hours off the mark isn’t too bad of an estimate when dealing with this kind of data. The important thing was to have a general idea  and understanding of  when the CME would arrive . Overall, these types of  predictions  were successful and they </a:t>
                      </a:r>
                      <a:r>
                        <a:rPr lang="en-US" sz="3200" baseline="0" dirty="0" smtClean="0"/>
                        <a:t>would help study CMEs </a:t>
                      </a:r>
                      <a:r>
                        <a:rPr lang="en-US" sz="3200" baseline="0" dirty="0" smtClean="0"/>
                        <a:t>closely and to also warn the people about them. </a:t>
                      </a: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p>
                      <a:pPr marL="0" marR="0" indent="0" algn="l" defTabSz="4180088" rtl="0" eaLnBrk="1" fontAlgn="auto" latinLnBrk="0" hangingPunct="1">
                        <a:lnSpc>
                          <a:spcPct val="100000"/>
                        </a:lnSpc>
                        <a:spcBef>
                          <a:spcPts val="0"/>
                        </a:spcBef>
                        <a:spcAft>
                          <a:spcPts val="0"/>
                        </a:spcAft>
                        <a:buClrTx/>
                        <a:buSzTx/>
                        <a:buFontTx/>
                        <a:buNone/>
                        <a:tabLst/>
                        <a:defRPr/>
                      </a:pPr>
                      <a:endParaRPr lang="en-US" sz="3200" dirty="0" smtClean="0"/>
                    </a:p>
                  </a:txBody>
                  <a:tcPr/>
                </a:tc>
              </a:tr>
            </a:tbl>
          </a:graphicData>
        </a:graphic>
      </p:graphicFrame>
      <p:sp>
        <p:nvSpPr>
          <p:cNvPr id="2" name="Title 1"/>
          <p:cNvSpPr>
            <a:spLocks noGrp="1"/>
          </p:cNvSpPr>
          <p:nvPr>
            <p:ph type="title"/>
          </p:nvPr>
        </p:nvSpPr>
        <p:spPr>
          <a:xfrm>
            <a:off x="1905000" y="990600"/>
            <a:ext cx="38252400" cy="2895600"/>
          </a:xfrm>
        </p:spPr>
        <p:txBody>
          <a:bodyPr>
            <a:normAutofit/>
          </a:bodyPr>
          <a:lstStyle/>
          <a:p>
            <a:pPr algn="ctr"/>
            <a:r>
              <a:rPr lang="en-US" sz="14000" cap="none"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127000" dist="127000" dir="5400000" algn="t" rotWithShape="0">
                    <a:prstClr val="black">
                      <a:alpha val="40000"/>
                    </a:prstClr>
                  </a:outerShdw>
                </a:effectLst>
                <a:latin typeface="Century Gothic" pitchFamily="34" charset="0"/>
              </a:rPr>
              <a:t>Coronal Mass Ejections (CMEs)</a:t>
            </a:r>
            <a:endParaRPr lang="en-US" sz="14000" cap="none"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127000" dist="127000" dir="5400000" algn="t" rotWithShape="0">
                  <a:prstClr val="black">
                    <a:alpha val="40000"/>
                  </a:prstClr>
                </a:outerShdw>
              </a:effectLst>
              <a:latin typeface="Century Gothic" pitchFamily="34" charset="0"/>
            </a:endParaRPr>
          </a:p>
        </p:txBody>
      </p:sp>
      <p:sp>
        <p:nvSpPr>
          <p:cNvPr id="14" name="TextBox 13"/>
          <p:cNvSpPr txBox="1"/>
          <p:nvPr/>
        </p:nvSpPr>
        <p:spPr>
          <a:xfrm>
            <a:off x="1066800" y="11277600"/>
            <a:ext cx="13563600" cy="1354217"/>
          </a:xfrm>
          <a:prstGeom prst="rect">
            <a:avLst/>
          </a:prstGeom>
          <a:solidFill>
            <a:schemeClr val="accent6"/>
          </a:solidFill>
          <a:ln>
            <a:solidFill>
              <a:schemeClr val="accent6"/>
            </a:solidFill>
          </a:ln>
        </p:spPr>
        <p:txBody>
          <a:bodyPr wrap="square" rtlCol="0">
            <a:spAutoFit/>
          </a:bodyPr>
          <a:lstStyle/>
          <a:p>
            <a:pPr algn="ctr"/>
            <a:r>
              <a:rPr lang="en-US" b="1" dirty="0" smtClean="0">
                <a:solidFill>
                  <a:schemeClr val="bg1"/>
                </a:solidFill>
              </a:rPr>
              <a:t>Background</a:t>
            </a:r>
            <a:endParaRPr lang="en-US" b="1" dirty="0">
              <a:solidFill>
                <a:schemeClr val="bg1"/>
              </a:solidFill>
            </a:endParaRPr>
          </a:p>
        </p:txBody>
      </p:sp>
      <p:sp>
        <p:nvSpPr>
          <p:cNvPr id="15" name="TextBox 14"/>
          <p:cNvSpPr txBox="1"/>
          <p:nvPr/>
        </p:nvSpPr>
        <p:spPr>
          <a:xfrm>
            <a:off x="1066800" y="15316200"/>
            <a:ext cx="13563600" cy="1354217"/>
          </a:xfrm>
          <a:prstGeom prst="rect">
            <a:avLst/>
          </a:prstGeom>
          <a:solidFill>
            <a:schemeClr val="accent6"/>
          </a:solidFill>
          <a:ln>
            <a:solidFill>
              <a:schemeClr val="accent6"/>
            </a:solidFill>
          </a:ln>
        </p:spPr>
        <p:txBody>
          <a:bodyPr wrap="square" rtlCol="0">
            <a:spAutoFit/>
          </a:bodyPr>
          <a:lstStyle/>
          <a:p>
            <a:pPr algn="ctr"/>
            <a:r>
              <a:rPr lang="en-US" b="1" dirty="0" smtClean="0">
                <a:solidFill>
                  <a:schemeClr val="bg1"/>
                </a:solidFill>
              </a:rPr>
              <a:t>Objectives</a:t>
            </a:r>
            <a:endParaRPr lang="en-US" b="1" dirty="0">
              <a:solidFill>
                <a:schemeClr val="bg1"/>
              </a:solidFill>
            </a:endParaRPr>
          </a:p>
        </p:txBody>
      </p:sp>
      <p:graphicFrame>
        <p:nvGraphicFramePr>
          <p:cNvPr id="16" name="Table 15"/>
          <p:cNvGraphicFramePr>
            <a:graphicFrameLocks noGrp="1"/>
          </p:cNvGraphicFramePr>
          <p:nvPr/>
        </p:nvGraphicFramePr>
        <p:xfrm>
          <a:off x="30175200" y="16002000"/>
          <a:ext cx="11277599" cy="4267202"/>
        </p:xfrm>
        <a:graphic>
          <a:graphicData uri="http://schemas.openxmlformats.org/drawingml/2006/table">
            <a:tbl>
              <a:tblPr firstRow="1" bandRow="1">
                <a:tableStyleId>{638B1855-1B75-4FBE-930C-398BA8C253C6}</a:tableStyleId>
              </a:tblPr>
              <a:tblGrid>
                <a:gridCol w="1183960"/>
                <a:gridCol w="1183960"/>
                <a:gridCol w="1183960"/>
                <a:gridCol w="1183960"/>
                <a:gridCol w="1183960"/>
                <a:gridCol w="1183960"/>
                <a:gridCol w="621959"/>
                <a:gridCol w="1183960"/>
                <a:gridCol w="1183960"/>
                <a:gridCol w="1183960"/>
              </a:tblGrid>
              <a:tr h="438576">
                <a:tc>
                  <a:txBody>
                    <a:bodyPr/>
                    <a:lstStyle/>
                    <a:p>
                      <a:pPr algn="l" fontAlgn="b"/>
                      <a:r>
                        <a:rPr lang="en-US" sz="1900" b="1" i="0" u="none" strike="noStrike" dirty="0" smtClean="0">
                          <a:solidFill>
                            <a:schemeClr val="bg1"/>
                          </a:solidFill>
                          <a:latin typeface="Calibri"/>
                        </a:rPr>
                        <a:t>Dates</a:t>
                      </a:r>
                      <a:endParaRPr lang="en-US" sz="1900" b="1" i="0" u="none" strike="noStrike" dirty="0">
                        <a:solidFill>
                          <a:schemeClr val="bg1"/>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4">
                  <a:txBody>
                    <a:bodyPr/>
                    <a:lstStyle/>
                    <a:p>
                      <a:pPr algn="ctr" fontAlgn="ctr"/>
                      <a:r>
                        <a:rPr lang="en-US" sz="1900" b="1" u="none" strike="noStrike" dirty="0" smtClean="0"/>
                        <a:t>Errors in Velocity  (km/s)</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4">
                  <a:txBody>
                    <a:bodyPr/>
                    <a:lstStyle/>
                    <a:p>
                      <a:pPr algn="ctr" fontAlgn="ctr"/>
                      <a:r>
                        <a:rPr lang="en-US" sz="1900" b="1" u="none" strike="noStrike" dirty="0" smtClean="0"/>
                        <a:t>Errors</a:t>
                      </a:r>
                      <a:r>
                        <a:rPr lang="en-US" sz="1900" b="1" u="none" strike="noStrike" baseline="0" dirty="0" smtClean="0"/>
                        <a:t> in </a:t>
                      </a:r>
                      <a:r>
                        <a:rPr lang="en-US" sz="1900" b="1" u="none" strike="noStrike" dirty="0" smtClean="0"/>
                        <a:t>Time (days)</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tc hMerge="1">
                  <a:txBody>
                    <a:bodyPr/>
                    <a:lstStyle/>
                    <a:p>
                      <a:endParaRPr lang="en-US"/>
                    </a:p>
                  </a:txBody>
                  <a:tcPr/>
                </a:tc>
              </a:tr>
              <a:tr h="1268571">
                <a:tc>
                  <a:txBody>
                    <a:bodyPr/>
                    <a:lstStyle/>
                    <a:p>
                      <a:pPr algn="ctr" fontAlgn="b"/>
                      <a:endParaRPr lang="en-US" sz="1900" b="1" i="0" u="none" strike="noStrike" dirty="0">
                        <a:solidFill>
                          <a:schemeClr val="bg1"/>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u="none" strike="noStrike" dirty="0"/>
                        <a:t>Normal</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u="none" strike="noStrike" dirty="0" smtClean="0"/>
                        <a:t>Normal</a:t>
                      </a:r>
                      <a:r>
                        <a:rPr lang="en-US" sz="1900" b="1" u="none" strike="noStrike" baseline="0" dirty="0" smtClean="0"/>
                        <a:t> w/ </a:t>
                      </a:r>
                      <a:r>
                        <a:rPr lang="en-US" sz="1900" b="1" u="none" strike="noStrike" dirty="0" smtClean="0"/>
                        <a:t>alpha restriction</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i="0" u="none" strike="noStrike" dirty="0" smtClean="0">
                          <a:solidFill>
                            <a:schemeClr val="lt1"/>
                          </a:solidFill>
                          <a:latin typeface="+mn-lt"/>
                        </a:rPr>
                        <a:t>Table</a:t>
                      </a:r>
                      <a:r>
                        <a:rPr lang="en-US" sz="1900" b="1" i="0" u="none" strike="noStrike" baseline="0" dirty="0" smtClean="0">
                          <a:solidFill>
                            <a:schemeClr val="lt1"/>
                          </a:solidFill>
                          <a:latin typeface="+mn-lt"/>
                        </a:rPr>
                        <a:t> phi</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u="none" strike="noStrike" dirty="0" smtClean="0"/>
                        <a:t>Table</a:t>
                      </a:r>
                      <a:r>
                        <a:rPr lang="en-US" sz="1900" b="1" u="none" strike="noStrike" baseline="0" dirty="0" smtClean="0"/>
                        <a:t> phi w/</a:t>
                      </a:r>
                      <a:r>
                        <a:rPr lang="en-US" sz="1900" b="1" u="none" strike="noStrike" dirty="0" smtClean="0"/>
                        <a:t>  alpha restriction</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u="none" strike="noStrike" dirty="0"/>
                        <a:t>Normal</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u="none" strike="noStrike" dirty="0" smtClean="0"/>
                        <a:t>Normal w/ alpha restriction</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i="0" u="none" strike="noStrike" dirty="0" smtClean="0">
                          <a:solidFill>
                            <a:schemeClr val="lt1"/>
                          </a:solidFill>
                          <a:latin typeface="+mn-lt"/>
                        </a:rPr>
                        <a:t>Table</a:t>
                      </a:r>
                      <a:r>
                        <a:rPr lang="en-US" sz="1900" b="1" i="0" u="none" strike="noStrike" baseline="0" dirty="0" smtClean="0">
                          <a:solidFill>
                            <a:schemeClr val="lt1"/>
                          </a:solidFill>
                          <a:latin typeface="+mn-lt"/>
                        </a:rPr>
                        <a:t> phi</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900" b="1" u="none" strike="noStrike" dirty="0" smtClean="0"/>
                        <a:t>Table</a:t>
                      </a:r>
                      <a:r>
                        <a:rPr lang="en-US" sz="1900" b="1" u="none" strike="noStrike" baseline="0" dirty="0" smtClean="0"/>
                        <a:t> phi w/</a:t>
                      </a:r>
                      <a:r>
                        <a:rPr lang="en-US" sz="1900" b="1" u="none" strike="noStrike" dirty="0" smtClean="0"/>
                        <a:t> alpha restriction</a:t>
                      </a:r>
                      <a:endParaRPr lang="en-US" sz="1900" b="1" i="0" u="none" strike="noStrike" dirty="0">
                        <a:solidFill>
                          <a:srgbClr val="000000"/>
                        </a:solidFill>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12011">
                <a:tc>
                  <a:txBody>
                    <a:bodyPr/>
                    <a:lstStyle/>
                    <a:p>
                      <a:pPr algn="l" fontAlgn="b"/>
                      <a:r>
                        <a:rPr lang="en-US" sz="1900" b="1" i="0" u="none" strike="noStrike" dirty="0" smtClean="0">
                          <a:solidFill>
                            <a:schemeClr val="bg1"/>
                          </a:solidFill>
                          <a:latin typeface="Calibri"/>
                        </a:rPr>
                        <a:t>09-11-2010</a:t>
                      </a:r>
                      <a:endParaRPr lang="en-US" sz="1900" b="1" i="0" u="none" strike="noStrike" dirty="0">
                        <a:solidFill>
                          <a:schemeClr val="bg1"/>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-178</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55.1</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-64.1</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65.9</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-0.2</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0.22</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-0.26</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0.19</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12011">
                <a:tc>
                  <a:txBody>
                    <a:bodyPr/>
                    <a:lstStyle/>
                    <a:p>
                      <a:pPr algn="l" fontAlgn="b"/>
                      <a:r>
                        <a:rPr lang="en-US" sz="1900" b="1" i="0" u="none" strike="noStrike" dirty="0" smtClean="0">
                          <a:solidFill>
                            <a:schemeClr val="bg1"/>
                          </a:solidFill>
                          <a:latin typeface="Calibri"/>
                        </a:rPr>
                        <a:t>10-26-2010</a:t>
                      </a:r>
                      <a:endParaRPr lang="en-US" sz="1900" b="1" i="0" u="none" strike="noStrike" dirty="0">
                        <a:solidFill>
                          <a:schemeClr val="bg1"/>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37.5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0.69</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388</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-395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1.03</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1.18</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2.55</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2.55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12011">
                <a:tc>
                  <a:txBody>
                    <a:bodyPr/>
                    <a:lstStyle/>
                    <a:p>
                      <a:pPr algn="l" fontAlgn="b"/>
                      <a:r>
                        <a:rPr lang="en-US" sz="1900" b="1" i="0" u="none" strike="noStrike" dirty="0" smtClean="0">
                          <a:solidFill>
                            <a:schemeClr val="bg1"/>
                          </a:solidFill>
                          <a:latin typeface="Calibri"/>
                        </a:rPr>
                        <a:t>04-03-2010</a:t>
                      </a:r>
                      <a:endParaRPr lang="en-US" sz="1900" b="1" i="0" u="none" strike="noStrike" dirty="0">
                        <a:solidFill>
                          <a:schemeClr val="bg1"/>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-111.5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124.7</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298.4</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-91.9</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-0.49</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-0.29</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-0.36</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0.13</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12011">
                <a:tc>
                  <a:txBody>
                    <a:bodyPr/>
                    <a:lstStyle/>
                    <a:p>
                      <a:pPr algn="l" fontAlgn="b"/>
                      <a:r>
                        <a:rPr lang="en-US" sz="1900" b="1" i="0" u="none" strike="noStrike" dirty="0" smtClean="0">
                          <a:solidFill>
                            <a:schemeClr val="bg1"/>
                          </a:solidFill>
                          <a:latin typeface="Calibri"/>
                        </a:rPr>
                        <a:t>09-11-2010</a:t>
                      </a:r>
                      <a:endParaRPr lang="en-US" sz="1900" b="1" i="0" u="none" strike="noStrike" dirty="0">
                        <a:solidFill>
                          <a:schemeClr val="bg1"/>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221.5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133.3</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117.9</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21.4</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-2.4</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-2.05</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0.63</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12011">
                <a:tc>
                  <a:txBody>
                    <a:bodyPr/>
                    <a:lstStyle/>
                    <a:p>
                      <a:pPr algn="l" fontAlgn="b"/>
                      <a:r>
                        <a:rPr lang="en-US" sz="1900" b="1" i="0" u="none" strike="noStrike" dirty="0" smtClean="0">
                          <a:solidFill>
                            <a:schemeClr val="bg1"/>
                          </a:solidFill>
                          <a:latin typeface="Calibri"/>
                        </a:rPr>
                        <a:t>06-02-2011</a:t>
                      </a:r>
                      <a:endParaRPr lang="en-US" sz="1900" b="1" i="0" u="none" strike="noStrike" dirty="0">
                        <a:solidFill>
                          <a:schemeClr val="bg1"/>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-71.5</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-700</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-566</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-1303</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-16.4</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a:t> N/A</a:t>
                      </a:r>
                      <a:endParaRPr lang="en-US" sz="1900" b="1" i="0" u="none" strike="noStrike">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-0.15</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900" b="1" u="none" strike="noStrike" dirty="0"/>
                        <a:t>0.23</a:t>
                      </a:r>
                      <a:endParaRPr lang="en-US" sz="1900" b="1" i="0" u="none" strike="noStrike" dirty="0">
                        <a:solidFill>
                          <a:srgbClr val="000000"/>
                        </a:solidFill>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7" name="TextBox 16"/>
          <p:cNvSpPr txBox="1"/>
          <p:nvPr/>
        </p:nvSpPr>
        <p:spPr>
          <a:xfrm>
            <a:off x="29184600" y="20574000"/>
            <a:ext cx="13563600" cy="1354217"/>
          </a:xfrm>
          <a:prstGeom prst="rect">
            <a:avLst/>
          </a:prstGeom>
          <a:solidFill>
            <a:schemeClr val="accent6"/>
          </a:solidFill>
          <a:ln>
            <a:solidFill>
              <a:schemeClr val="accent6"/>
            </a:solidFill>
          </a:ln>
        </p:spPr>
        <p:txBody>
          <a:bodyPr wrap="square" rtlCol="0">
            <a:spAutoFit/>
          </a:bodyPr>
          <a:lstStyle/>
          <a:p>
            <a:pPr algn="ctr"/>
            <a:r>
              <a:rPr lang="en-US" b="1" dirty="0" smtClean="0">
                <a:solidFill>
                  <a:schemeClr val="bg1"/>
                </a:solidFill>
              </a:rPr>
              <a:t>Conclusions</a:t>
            </a:r>
            <a:endParaRPr lang="en-US" b="1" dirty="0">
              <a:solidFill>
                <a:schemeClr val="bg1"/>
              </a:solidFill>
            </a:endParaRPr>
          </a:p>
        </p:txBody>
      </p:sp>
      <p:pic>
        <p:nvPicPr>
          <p:cNvPr id="18" name="Picture 803"/>
          <p:cNvPicPr>
            <a:picLocks noChangeAspect="1" noChangeArrowheads="1"/>
          </p:cNvPicPr>
          <p:nvPr/>
        </p:nvPicPr>
        <p:blipFill>
          <a:blip r:embed="rId4" cstate="print"/>
          <a:srcRect/>
          <a:stretch>
            <a:fillRect/>
          </a:stretch>
        </p:blipFill>
        <p:spPr bwMode="auto">
          <a:xfrm>
            <a:off x="36271200" y="685800"/>
            <a:ext cx="6477000" cy="5650241"/>
          </a:xfrm>
          <a:prstGeom prst="rect">
            <a:avLst/>
          </a:prstGeom>
          <a:noFill/>
          <a:ln w="9525">
            <a:noFill/>
            <a:miter lim="800000"/>
            <a:headEnd/>
            <a:tailEnd/>
          </a:ln>
        </p:spPr>
      </p:pic>
      <p:pic>
        <p:nvPicPr>
          <p:cNvPr id="21" name="Picture 20" descr="UNH_Emblem_661.eps"/>
          <p:cNvPicPr>
            <a:picLocks noChangeAspect="1"/>
          </p:cNvPicPr>
          <p:nvPr/>
        </p:nvPicPr>
        <p:blipFill>
          <a:blip r:embed="rId5" cstate="print"/>
          <a:stretch>
            <a:fillRect/>
          </a:stretch>
        </p:blipFill>
        <p:spPr>
          <a:xfrm>
            <a:off x="1066800" y="685800"/>
            <a:ext cx="4759891" cy="5791200"/>
          </a:xfrm>
          <a:prstGeom prst="rect">
            <a:avLst/>
          </a:prstGeom>
        </p:spPr>
      </p:pic>
      <p:pic>
        <p:nvPicPr>
          <p:cNvPr id="28" name="Picture 27" descr="ts.png"/>
          <p:cNvPicPr>
            <a:picLocks noChangeAspect="1"/>
          </p:cNvPicPr>
          <p:nvPr/>
        </p:nvPicPr>
        <p:blipFill>
          <a:blip r:embed="rId6" cstate="print">
            <a:lum/>
          </a:blip>
          <a:stretch>
            <a:fillRect/>
          </a:stretch>
        </p:blipFill>
        <p:spPr>
          <a:xfrm>
            <a:off x="36118799" y="10820400"/>
            <a:ext cx="6490783" cy="4876800"/>
          </a:xfrm>
          <a:prstGeom prst="rect">
            <a:avLst/>
          </a:prstGeom>
        </p:spPr>
      </p:pic>
      <p:pic>
        <p:nvPicPr>
          <p:cNvPr id="29" name="Picture 28" descr="vs.png"/>
          <p:cNvPicPr>
            <a:picLocks noChangeAspect="1"/>
          </p:cNvPicPr>
          <p:nvPr/>
        </p:nvPicPr>
        <p:blipFill>
          <a:blip r:embed="rId7" cstate="print"/>
          <a:stretch>
            <a:fillRect/>
          </a:stretch>
        </p:blipFill>
        <p:spPr>
          <a:xfrm>
            <a:off x="29490930" y="10820400"/>
            <a:ext cx="6500568" cy="4876800"/>
          </a:xfrm>
          <a:prstGeom prst="rect">
            <a:avLst/>
          </a:prstGeom>
        </p:spPr>
      </p:pic>
      <p:pic>
        <p:nvPicPr>
          <p:cNvPr id="1026" name="Picture 2" descr="E:\483679033.gif"/>
          <p:cNvPicPr>
            <a:picLocks noChangeAspect="1" noChangeArrowheads="1"/>
          </p:cNvPicPr>
          <p:nvPr/>
        </p:nvPicPr>
        <p:blipFill>
          <a:blip r:embed="rId8" cstate="print"/>
          <a:srcRect l="5760" b="2400"/>
          <a:stretch>
            <a:fillRect/>
          </a:stretch>
        </p:blipFill>
        <p:spPr bwMode="auto">
          <a:xfrm>
            <a:off x="1219199" y="23317200"/>
            <a:ext cx="5757625" cy="4953000"/>
          </a:xfrm>
          <a:prstGeom prst="rect">
            <a:avLst/>
          </a:prstGeom>
          <a:noFill/>
        </p:spPr>
      </p:pic>
      <p:graphicFrame>
        <p:nvGraphicFramePr>
          <p:cNvPr id="31" name="Table 30"/>
          <p:cNvGraphicFramePr>
            <a:graphicFrameLocks noGrp="1"/>
          </p:cNvGraphicFramePr>
          <p:nvPr/>
        </p:nvGraphicFramePr>
        <p:xfrm>
          <a:off x="20726400" y="21793200"/>
          <a:ext cx="7162800" cy="6466557"/>
        </p:xfrm>
        <a:graphic>
          <a:graphicData uri="http://schemas.openxmlformats.org/drawingml/2006/table">
            <a:tbl>
              <a:tblPr firstRow="1" bandRow="1">
                <a:tableStyleId>{AF606853-7671-496A-8E4F-DF71F8EC918B}</a:tableStyleId>
              </a:tblPr>
              <a:tblGrid>
                <a:gridCol w="1947333"/>
                <a:gridCol w="2777067"/>
                <a:gridCol w="2438400"/>
              </a:tblGrid>
              <a:tr h="1995330">
                <a:tc>
                  <a:txBody>
                    <a:bodyPr/>
                    <a:lstStyle/>
                    <a:p>
                      <a:pPr algn="ctr"/>
                      <a:endParaRPr lang="en-US" sz="3200" dirty="0"/>
                    </a:p>
                  </a:txBody>
                  <a:tcPr anchor="ctr"/>
                </a:tc>
                <a:tc>
                  <a:txBody>
                    <a:bodyPr/>
                    <a:lstStyle/>
                    <a:p>
                      <a:pPr algn="ctr"/>
                      <a:r>
                        <a:rPr lang="en-US" sz="3200" dirty="0" smtClean="0"/>
                        <a:t>Prediction</a:t>
                      </a:r>
                      <a:endParaRPr lang="en-US" sz="3200" dirty="0"/>
                    </a:p>
                  </a:txBody>
                  <a:tcPr anchor="ctr"/>
                </a:tc>
                <a:tc>
                  <a:txBody>
                    <a:bodyPr/>
                    <a:lstStyle/>
                    <a:p>
                      <a:pPr algn="ctr"/>
                      <a:r>
                        <a:rPr lang="en-US" sz="3200" dirty="0" smtClean="0"/>
                        <a:t>Actual</a:t>
                      </a:r>
                      <a:endParaRPr lang="en-US" sz="3200" dirty="0"/>
                    </a:p>
                  </a:txBody>
                  <a:tcPr anchor="ctr"/>
                </a:tc>
              </a:tr>
              <a:tr h="1604741">
                <a:tc>
                  <a:txBody>
                    <a:bodyPr/>
                    <a:lstStyle/>
                    <a:p>
                      <a:pPr algn="ctr"/>
                      <a:r>
                        <a:rPr lang="en-US" sz="3200" dirty="0" smtClean="0"/>
                        <a:t>Arrival</a:t>
                      </a:r>
                      <a:endParaRPr lang="en-US" sz="3200" dirty="0"/>
                    </a:p>
                  </a:txBody>
                  <a:tcPr anchor="ctr"/>
                </a:tc>
                <a:tc>
                  <a:txBody>
                    <a:bodyPr/>
                    <a:lstStyle/>
                    <a:p>
                      <a:pPr algn="ctr"/>
                      <a:r>
                        <a:rPr lang="en-US" sz="3200" dirty="0" smtClean="0"/>
                        <a:t>09/15@4</a:t>
                      </a:r>
                      <a:r>
                        <a:rPr lang="en-US" sz="3200" baseline="0" dirty="0" smtClean="0"/>
                        <a:t> AM</a:t>
                      </a:r>
                      <a:endParaRPr lang="en-US" sz="3200" dirty="0"/>
                    </a:p>
                  </a:txBody>
                  <a:tcPr anchor="ctr"/>
                </a:tc>
                <a:tc>
                  <a:txBody>
                    <a:bodyPr/>
                    <a:lstStyle/>
                    <a:p>
                      <a:pPr algn="ctr"/>
                      <a:r>
                        <a:rPr lang="en-US" sz="3200" dirty="0" smtClean="0"/>
                        <a:t>09/14@2 PM</a:t>
                      </a:r>
                      <a:endParaRPr lang="en-US" sz="3200" dirty="0"/>
                    </a:p>
                  </a:txBody>
                  <a:tcPr anchor="ctr"/>
                </a:tc>
              </a:tr>
              <a:tr h="1453109">
                <a:tc>
                  <a:txBody>
                    <a:bodyPr/>
                    <a:lstStyle/>
                    <a:p>
                      <a:pPr algn="ctr"/>
                      <a:r>
                        <a:rPr lang="en-US" sz="3200" dirty="0" smtClean="0"/>
                        <a:t>Speed</a:t>
                      </a:r>
                      <a:endParaRPr lang="en-US" sz="3200" dirty="0"/>
                    </a:p>
                  </a:txBody>
                  <a:tcPr anchor="ctr"/>
                </a:tc>
                <a:tc>
                  <a:txBody>
                    <a:bodyPr/>
                    <a:lstStyle/>
                    <a:p>
                      <a:pPr algn="ctr"/>
                      <a:r>
                        <a:rPr lang="en-US" sz="3200" dirty="0" smtClean="0"/>
                        <a:t>366.6 km/s</a:t>
                      </a:r>
                      <a:endParaRPr lang="en-US" sz="3200" dirty="0"/>
                    </a:p>
                  </a:txBody>
                  <a:tcPr anchor="ctr"/>
                </a:tc>
                <a:tc>
                  <a:txBody>
                    <a:bodyPr/>
                    <a:lstStyle/>
                    <a:p>
                      <a:pPr algn="ctr"/>
                      <a:r>
                        <a:rPr lang="en-US" sz="3200" dirty="0" smtClean="0"/>
                        <a:t>400 km/s</a:t>
                      </a:r>
                      <a:endParaRPr lang="en-US" sz="3200" dirty="0"/>
                    </a:p>
                  </a:txBody>
                  <a:tcPr anchor="ctr"/>
                </a:tc>
              </a:tr>
              <a:tr h="1413377">
                <a:tc>
                  <a:txBody>
                    <a:bodyPr/>
                    <a:lstStyle/>
                    <a:p>
                      <a:pPr algn="ctr"/>
                      <a:r>
                        <a:rPr lang="en-US" sz="3200" dirty="0" smtClean="0"/>
                        <a:t>Expansion </a:t>
                      </a:r>
                      <a:endParaRPr lang="en-US" sz="3200" dirty="0"/>
                    </a:p>
                  </a:txBody>
                  <a:tcPr anchor="ctr"/>
                </a:tc>
                <a:tc>
                  <a:txBody>
                    <a:bodyPr/>
                    <a:lstStyle/>
                    <a:p>
                      <a:pPr algn="ctr"/>
                      <a:r>
                        <a:rPr lang="en-US" sz="3200" baseline="0" dirty="0" smtClean="0"/>
                        <a:t>79.25 km/s/day</a:t>
                      </a:r>
                      <a:endParaRPr lang="en-US" sz="3200" dirty="0"/>
                    </a:p>
                  </a:txBody>
                  <a:tcPr anchor="ctr"/>
                </a:tc>
                <a:tc>
                  <a:txBody>
                    <a:bodyPr/>
                    <a:lstStyle/>
                    <a:p>
                      <a:pPr algn="ctr"/>
                      <a:r>
                        <a:rPr lang="en-US" sz="3200" dirty="0" smtClean="0"/>
                        <a:t>0 km/s/day</a:t>
                      </a:r>
                      <a:endParaRPr lang="en-US" sz="3200" dirty="0"/>
                    </a:p>
                  </a:txBody>
                  <a:tcPr anchor="ctr"/>
                </a:tc>
              </a:tr>
            </a:tbl>
          </a:graphicData>
        </a:graphic>
      </p:graphicFrame>
      <p:pic>
        <p:nvPicPr>
          <p:cNvPr id="1028" name="Picture 4" descr="C:\Documents and Settings\Localadmin\My Documents\Space Science Research\OMNI_HRO_1MIN_31766_000.gif"/>
          <p:cNvPicPr>
            <a:picLocks noChangeAspect="1" noChangeArrowheads="1"/>
          </p:cNvPicPr>
          <p:nvPr/>
        </p:nvPicPr>
        <p:blipFill>
          <a:blip r:embed="rId9" cstate="print"/>
          <a:srcRect l="3000" r="12000"/>
          <a:stretch>
            <a:fillRect/>
          </a:stretch>
        </p:blipFill>
        <p:spPr bwMode="auto">
          <a:xfrm>
            <a:off x="16154400" y="21793200"/>
            <a:ext cx="4232684" cy="6458007"/>
          </a:xfrm>
          <a:prstGeom prst="rect">
            <a:avLst/>
          </a:prstGeom>
          <a:noFill/>
        </p:spPr>
      </p:pic>
      <p:sp>
        <p:nvSpPr>
          <p:cNvPr id="32" name="TextBox 31"/>
          <p:cNvSpPr txBox="1"/>
          <p:nvPr/>
        </p:nvSpPr>
        <p:spPr>
          <a:xfrm>
            <a:off x="6781800" y="24460200"/>
            <a:ext cx="2438400" cy="1077218"/>
          </a:xfrm>
          <a:prstGeom prst="rect">
            <a:avLst/>
          </a:prstGeom>
          <a:noFill/>
        </p:spPr>
        <p:txBody>
          <a:bodyPr wrap="square" rtlCol="0">
            <a:spAutoFit/>
          </a:bodyPr>
          <a:lstStyle/>
          <a:p>
            <a:pPr algn="ctr"/>
            <a:r>
              <a:rPr lang="en-US" sz="3200" u="sng" dirty="0" smtClean="0"/>
              <a:t>September 11, 2010</a:t>
            </a:r>
            <a:endParaRPr lang="en-US" sz="3200" u="sng" dirty="0"/>
          </a:p>
        </p:txBody>
      </p:sp>
      <p:pic>
        <p:nvPicPr>
          <p:cNvPr id="1029" name="Picture 5" descr="E:\20100911_hi1a_1_25_m5_stardiff 34.png"/>
          <p:cNvPicPr>
            <a:picLocks noChangeAspect="1" noChangeArrowheads="1"/>
          </p:cNvPicPr>
          <p:nvPr/>
        </p:nvPicPr>
        <p:blipFill>
          <a:blip r:embed="rId10" cstate="print"/>
          <a:srcRect/>
          <a:stretch>
            <a:fillRect/>
          </a:stretch>
        </p:blipFill>
        <p:spPr bwMode="auto">
          <a:xfrm>
            <a:off x="8991601" y="23317200"/>
            <a:ext cx="5486400" cy="5026429"/>
          </a:xfrm>
          <a:prstGeom prst="rect">
            <a:avLst/>
          </a:prstGeom>
          <a:noFill/>
        </p:spPr>
      </p:pic>
      <p:sp>
        <p:nvSpPr>
          <p:cNvPr id="35" name="TextBox 34"/>
          <p:cNvSpPr txBox="1"/>
          <p:nvPr/>
        </p:nvSpPr>
        <p:spPr>
          <a:xfrm>
            <a:off x="2667000" y="23241000"/>
            <a:ext cx="3200400" cy="430887"/>
          </a:xfrm>
          <a:prstGeom prst="rect">
            <a:avLst/>
          </a:prstGeom>
          <a:noFill/>
        </p:spPr>
        <p:txBody>
          <a:bodyPr wrap="square" rtlCol="0">
            <a:spAutoFit/>
          </a:bodyPr>
          <a:lstStyle/>
          <a:p>
            <a:r>
              <a:rPr lang="en-US" sz="2200" b="1" dirty="0" smtClean="0">
                <a:solidFill>
                  <a:schemeClr val="bg1"/>
                </a:solidFill>
                <a:effectLst>
                  <a:glow rad="101600">
                    <a:schemeClr val="accent2">
                      <a:satMod val="175000"/>
                      <a:alpha val="40000"/>
                    </a:schemeClr>
                  </a:glow>
                </a:effectLst>
              </a:rPr>
              <a:t>Position of STEREO A/B</a:t>
            </a:r>
            <a:endParaRPr lang="en-US" sz="2200" b="1" dirty="0">
              <a:solidFill>
                <a:schemeClr val="bg1"/>
              </a:solidFill>
              <a:effectLst>
                <a:glow rad="101600">
                  <a:schemeClr val="accent2">
                    <a:satMod val="175000"/>
                    <a:alpha val="40000"/>
                  </a:schemeClr>
                </a:glow>
              </a:effectLst>
            </a:endParaRPr>
          </a:p>
        </p:txBody>
      </p:sp>
      <p:sp>
        <p:nvSpPr>
          <p:cNvPr id="36" name="TextBox 35"/>
          <p:cNvSpPr txBox="1"/>
          <p:nvPr/>
        </p:nvSpPr>
        <p:spPr>
          <a:xfrm>
            <a:off x="9829800" y="27736800"/>
            <a:ext cx="3810000" cy="430887"/>
          </a:xfrm>
          <a:prstGeom prst="rect">
            <a:avLst/>
          </a:prstGeom>
          <a:noFill/>
        </p:spPr>
        <p:txBody>
          <a:bodyPr wrap="square" rtlCol="0">
            <a:spAutoFit/>
          </a:bodyPr>
          <a:lstStyle/>
          <a:p>
            <a:r>
              <a:rPr lang="en-US" sz="2200" b="1" dirty="0" smtClean="0">
                <a:solidFill>
                  <a:schemeClr val="bg1"/>
                </a:solidFill>
                <a:effectLst>
                  <a:glow rad="101600">
                    <a:schemeClr val="accent2">
                      <a:satMod val="175000"/>
                      <a:alpha val="40000"/>
                    </a:schemeClr>
                  </a:glow>
                </a:effectLst>
              </a:rPr>
              <a:t>CME explosion from  STEREO A</a:t>
            </a:r>
            <a:endParaRPr lang="en-US" sz="2200" b="1" dirty="0">
              <a:solidFill>
                <a:schemeClr val="bg1"/>
              </a:solidFill>
              <a:effectLst>
                <a:glow rad="101600">
                  <a:schemeClr val="accent2">
                    <a:satMod val="175000"/>
                    <a:alpha val="40000"/>
                  </a:schemeClr>
                </a:glow>
              </a:effectLst>
            </a:endParaRPr>
          </a:p>
        </p:txBody>
      </p:sp>
      <p:sp>
        <p:nvSpPr>
          <p:cNvPr id="37" name="TextBox 36"/>
          <p:cNvSpPr txBox="1"/>
          <p:nvPr/>
        </p:nvSpPr>
        <p:spPr>
          <a:xfrm>
            <a:off x="16154400" y="27736800"/>
            <a:ext cx="914400" cy="523220"/>
          </a:xfrm>
          <a:prstGeom prst="rect">
            <a:avLst/>
          </a:prstGeom>
          <a:solidFill>
            <a:schemeClr val="bg1">
              <a:lumMod val="75000"/>
            </a:schemeClr>
          </a:solidFill>
          <a:ln>
            <a:noFill/>
          </a:ln>
        </p:spPr>
        <p:txBody>
          <a:bodyPr wrap="square" rtlCol="0">
            <a:spAutoFit/>
          </a:bodyPr>
          <a:lstStyle/>
          <a:p>
            <a:pPr algn="ctr"/>
            <a:r>
              <a:rPr lang="en-US" sz="1400" dirty="0" smtClean="0"/>
              <a:t>ACE </a:t>
            </a:r>
          </a:p>
          <a:p>
            <a:pPr algn="ctr"/>
            <a:r>
              <a:rPr lang="en-US" sz="1400" dirty="0" smtClean="0"/>
              <a:t>Graphs</a:t>
            </a:r>
            <a:endParaRPr lang="en-US" sz="1400" dirty="0"/>
          </a:p>
        </p:txBody>
      </p:sp>
      <p:pic>
        <p:nvPicPr>
          <p:cNvPr id="30" name="Picture 29" descr="distancevtime_cons_alpha_.png"/>
          <p:cNvPicPr>
            <a:picLocks noChangeAspect="1"/>
          </p:cNvPicPr>
          <p:nvPr/>
        </p:nvPicPr>
        <p:blipFill>
          <a:blip r:embed="rId11" cstate="print"/>
          <a:stretch>
            <a:fillRect/>
          </a:stretch>
        </p:blipFill>
        <p:spPr>
          <a:xfrm>
            <a:off x="15392400" y="10515600"/>
            <a:ext cx="6553200" cy="5008517"/>
          </a:xfrm>
          <a:prstGeom prst="rect">
            <a:avLst/>
          </a:prstGeom>
        </p:spPr>
      </p:pic>
      <p:pic>
        <p:nvPicPr>
          <p:cNvPr id="38" name="Picture 37" descr="speedvdistance_cons_alpha_.png"/>
          <p:cNvPicPr>
            <a:picLocks noChangeAspect="1"/>
          </p:cNvPicPr>
          <p:nvPr/>
        </p:nvPicPr>
        <p:blipFill>
          <a:blip r:embed="rId12" cstate="print"/>
          <a:stretch>
            <a:fillRect/>
          </a:stretch>
        </p:blipFill>
        <p:spPr>
          <a:xfrm>
            <a:off x="22098000" y="10515600"/>
            <a:ext cx="6400800" cy="4953000"/>
          </a:xfrm>
          <a:prstGeom prst="rect">
            <a:avLst/>
          </a:prstGeom>
        </p:spPr>
      </p:pic>
      <p:sp>
        <p:nvSpPr>
          <p:cNvPr id="33" name="TextBox 32"/>
          <p:cNvSpPr txBox="1"/>
          <p:nvPr/>
        </p:nvSpPr>
        <p:spPr>
          <a:xfrm>
            <a:off x="36728400" y="12573000"/>
            <a:ext cx="76200" cy="1354217"/>
          </a:xfrm>
          <a:prstGeom prst="rect">
            <a:avLst/>
          </a:prstGeom>
          <a:solidFill>
            <a:schemeClr val="bg1"/>
          </a:solidFill>
        </p:spPr>
        <p:txBody>
          <a:bodyPr wrap="square" rtlCol="0">
            <a:spAutoFit/>
          </a:bodyPr>
          <a:lstStyle/>
          <a:p>
            <a:endParaRPr lang="en-US" dirty="0"/>
          </a:p>
        </p:txBody>
      </p:sp>
      <p:sp>
        <p:nvSpPr>
          <p:cNvPr id="42" name="TextBox 41"/>
          <p:cNvSpPr txBox="1"/>
          <p:nvPr/>
        </p:nvSpPr>
        <p:spPr>
          <a:xfrm>
            <a:off x="38709600" y="14325600"/>
            <a:ext cx="914400" cy="276999"/>
          </a:xfrm>
          <a:prstGeom prst="rect">
            <a:avLst/>
          </a:prstGeom>
          <a:solidFill>
            <a:schemeClr val="bg1"/>
          </a:solidFill>
          <a:ln w="28575">
            <a:solidFill>
              <a:schemeClr val="bg1"/>
            </a:solidFill>
          </a:ln>
        </p:spPr>
        <p:txBody>
          <a:bodyPr wrap="square" rtlCol="0">
            <a:spAutoFit/>
          </a:bodyPr>
          <a:lstStyle/>
          <a:p>
            <a:endParaRPr lang="en-US" sz="1200" dirty="0"/>
          </a:p>
        </p:txBody>
      </p:sp>
      <p:sp>
        <p:nvSpPr>
          <p:cNvPr id="43" name="TextBox 42"/>
          <p:cNvSpPr txBox="1"/>
          <p:nvPr/>
        </p:nvSpPr>
        <p:spPr>
          <a:xfrm>
            <a:off x="39014400" y="15163800"/>
            <a:ext cx="914400" cy="338554"/>
          </a:xfrm>
          <a:prstGeom prst="rect">
            <a:avLst/>
          </a:prstGeom>
          <a:solidFill>
            <a:schemeClr val="bg1"/>
          </a:solidFill>
        </p:spPr>
        <p:txBody>
          <a:bodyPr wrap="square" rtlCol="0">
            <a:spAutoFit/>
          </a:bodyPr>
          <a:lstStyle/>
          <a:p>
            <a:r>
              <a:rPr lang="en-US" sz="1600" dirty="0" smtClean="0"/>
              <a:t>run type</a:t>
            </a:r>
            <a:endParaRPr lang="en-US" sz="1600" dirty="0"/>
          </a:p>
        </p:txBody>
      </p:sp>
      <p:sp>
        <p:nvSpPr>
          <p:cNvPr id="44" name="TextBox 43"/>
          <p:cNvSpPr txBox="1"/>
          <p:nvPr/>
        </p:nvSpPr>
        <p:spPr>
          <a:xfrm rot="16200000">
            <a:off x="36025723" y="13089523"/>
            <a:ext cx="1371600" cy="338554"/>
          </a:xfrm>
          <a:prstGeom prst="rect">
            <a:avLst/>
          </a:prstGeom>
          <a:solidFill>
            <a:schemeClr val="bg1"/>
          </a:solidFill>
        </p:spPr>
        <p:txBody>
          <a:bodyPr wrap="square" rtlCol="0">
            <a:spAutoFit/>
          </a:bodyPr>
          <a:lstStyle/>
          <a:p>
            <a:r>
              <a:rPr lang="en-US" sz="1600" dirty="0" smtClean="0"/>
              <a:t>delta t (days)</a:t>
            </a:r>
            <a:endParaRPr lang="en-US" sz="1600" dirty="0"/>
          </a:p>
        </p:txBody>
      </p:sp>
      <p:sp>
        <p:nvSpPr>
          <p:cNvPr id="46" name="TextBox 45"/>
          <p:cNvSpPr txBox="1"/>
          <p:nvPr/>
        </p:nvSpPr>
        <p:spPr>
          <a:xfrm>
            <a:off x="32918400" y="14325600"/>
            <a:ext cx="914400" cy="338554"/>
          </a:xfrm>
          <a:prstGeom prst="rect">
            <a:avLst/>
          </a:prstGeom>
          <a:solidFill>
            <a:schemeClr val="bg1"/>
          </a:solidFill>
        </p:spPr>
        <p:txBody>
          <a:bodyPr wrap="square" rtlCol="0">
            <a:spAutoFit/>
          </a:bodyPr>
          <a:lstStyle/>
          <a:p>
            <a:endParaRPr lang="en-US" sz="1600" dirty="0"/>
          </a:p>
        </p:txBody>
      </p:sp>
      <p:sp>
        <p:nvSpPr>
          <p:cNvPr id="45" name="TextBox 44"/>
          <p:cNvSpPr txBox="1"/>
          <p:nvPr/>
        </p:nvSpPr>
        <p:spPr>
          <a:xfrm>
            <a:off x="32461200" y="15240000"/>
            <a:ext cx="914400" cy="338554"/>
          </a:xfrm>
          <a:prstGeom prst="rect">
            <a:avLst/>
          </a:prstGeom>
          <a:solidFill>
            <a:schemeClr val="bg1"/>
          </a:solidFill>
        </p:spPr>
        <p:txBody>
          <a:bodyPr wrap="square" rtlCol="0">
            <a:spAutoFit/>
          </a:bodyPr>
          <a:lstStyle/>
          <a:p>
            <a:r>
              <a:rPr lang="en-US" sz="1600" dirty="0" smtClean="0"/>
              <a:t>run type</a:t>
            </a:r>
            <a:endParaRPr lang="en-US" sz="1600" dirty="0"/>
          </a:p>
        </p:txBody>
      </p:sp>
      <p:sp>
        <p:nvSpPr>
          <p:cNvPr id="48" name="TextBox 47"/>
          <p:cNvSpPr txBox="1"/>
          <p:nvPr/>
        </p:nvSpPr>
        <p:spPr>
          <a:xfrm rot="16200000">
            <a:off x="29078738" y="12831262"/>
            <a:ext cx="1617078" cy="338554"/>
          </a:xfrm>
          <a:prstGeom prst="rect">
            <a:avLst/>
          </a:prstGeom>
          <a:solidFill>
            <a:schemeClr val="bg1"/>
          </a:solidFill>
        </p:spPr>
        <p:txBody>
          <a:bodyPr wrap="square" rtlCol="0">
            <a:spAutoFit/>
          </a:bodyPr>
          <a:lstStyle/>
          <a:p>
            <a:r>
              <a:rPr lang="en-US" sz="1600" dirty="0" smtClean="0"/>
              <a:t>delta v (km/s)</a:t>
            </a:r>
            <a:endParaRPr lang="en-US" sz="1600" dirty="0"/>
          </a:p>
        </p:txBody>
      </p:sp>
      <p:pic>
        <p:nvPicPr>
          <p:cNvPr id="3" name="Picture 2" descr="E:\apjl332142f1.gif"/>
          <p:cNvPicPr>
            <a:picLocks noChangeAspect="1" noChangeArrowheads="1"/>
          </p:cNvPicPr>
          <p:nvPr/>
        </p:nvPicPr>
        <p:blipFill>
          <a:blip r:embed="rId13" cstate="print"/>
          <a:srcRect/>
          <a:stretch>
            <a:fillRect/>
          </a:stretch>
        </p:blipFill>
        <p:spPr bwMode="auto">
          <a:xfrm>
            <a:off x="7696200" y="18211800"/>
            <a:ext cx="4191000" cy="3231460"/>
          </a:xfrm>
          <a:prstGeom prst="rect">
            <a:avLst/>
          </a:prstGeom>
          <a:noFill/>
          <a:ln>
            <a:solidFill>
              <a:schemeClr val="bg1">
                <a:lumMod val="50000"/>
              </a:schemeClr>
            </a:solidFill>
          </a:ln>
        </p:spPr>
      </p:pic>
      <p:sp>
        <p:nvSpPr>
          <p:cNvPr id="49" name="TextBox 48"/>
          <p:cNvSpPr txBox="1"/>
          <p:nvPr/>
        </p:nvSpPr>
        <p:spPr>
          <a:xfrm>
            <a:off x="12192000" y="19507200"/>
            <a:ext cx="2057400" cy="430887"/>
          </a:xfrm>
          <a:prstGeom prst="rect">
            <a:avLst/>
          </a:prstGeom>
          <a:noFill/>
        </p:spPr>
        <p:txBody>
          <a:bodyPr wrap="square" rtlCol="0">
            <a:spAutoFit/>
          </a:bodyPr>
          <a:lstStyle/>
          <a:p>
            <a:r>
              <a:rPr lang="en-US" sz="2200" b="1" dirty="0" smtClean="0">
                <a:solidFill>
                  <a:schemeClr val="bg1"/>
                </a:solidFill>
                <a:effectLst>
                  <a:glow rad="101600">
                    <a:schemeClr val="accent2">
                      <a:satMod val="175000"/>
                      <a:alpha val="40000"/>
                    </a:schemeClr>
                  </a:glow>
                </a:effectLst>
              </a:rPr>
              <a:t>Alpha, Beta, Phi</a:t>
            </a:r>
            <a:endParaRPr lang="en-US" sz="2200" b="1" dirty="0">
              <a:solidFill>
                <a:schemeClr val="bg1"/>
              </a:solidFill>
              <a:effectLst>
                <a:glow rad="101600">
                  <a:schemeClr val="accent2">
                    <a:satMod val="175000"/>
                    <a:alpha val="40000"/>
                  </a:schemeClr>
                </a:glow>
              </a:effectLst>
            </a:endParaRPr>
          </a:p>
        </p:txBody>
      </p:sp>
      <p:sp>
        <p:nvSpPr>
          <p:cNvPr id="12" name="TextBox 11"/>
          <p:cNvSpPr txBox="1"/>
          <p:nvPr/>
        </p:nvSpPr>
        <p:spPr>
          <a:xfrm>
            <a:off x="16764000" y="10515600"/>
            <a:ext cx="3581400" cy="400110"/>
          </a:xfrm>
          <a:prstGeom prst="rect">
            <a:avLst/>
          </a:prstGeom>
          <a:noFill/>
        </p:spPr>
        <p:txBody>
          <a:bodyPr wrap="square" rtlCol="0">
            <a:spAutoFit/>
          </a:bodyPr>
          <a:lstStyle/>
          <a:p>
            <a:pPr algn="ctr"/>
            <a:r>
              <a:rPr lang="en-US" sz="2000" b="1" dirty="0" smtClean="0"/>
              <a:t>September 11, 2010 (Stereo A)</a:t>
            </a:r>
            <a:endParaRPr lang="en-US" sz="2000" b="1" dirty="0"/>
          </a:p>
        </p:txBody>
      </p:sp>
      <p:sp>
        <p:nvSpPr>
          <p:cNvPr id="13" name="TextBox 12"/>
          <p:cNvSpPr txBox="1"/>
          <p:nvPr/>
        </p:nvSpPr>
        <p:spPr>
          <a:xfrm>
            <a:off x="23545800" y="10515600"/>
            <a:ext cx="3505200" cy="400110"/>
          </a:xfrm>
          <a:prstGeom prst="rect">
            <a:avLst/>
          </a:prstGeom>
          <a:noFill/>
        </p:spPr>
        <p:txBody>
          <a:bodyPr wrap="square" rtlCol="0">
            <a:spAutoFit/>
          </a:bodyPr>
          <a:lstStyle/>
          <a:p>
            <a:pPr algn="ctr"/>
            <a:r>
              <a:rPr lang="en-US" sz="2000" b="1" dirty="0" smtClean="0"/>
              <a:t>September 11, 2010  (Stereo A)</a:t>
            </a:r>
            <a:endParaRPr lang="en-US" sz="2000" b="1" dirty="0"/>
          </a:p>
        </p:txBody>
      </p:sp>
      <p:sp>
        <p:nvSpPr>
          <p:cNvPr id="52" name="TextBox 51"/>
          <p:cNvSpPr txBox="1"/>
          <p:nvPr/>
        </p:nvSpPr>
        <p:spPr>
          <a:xfrm>
            <a:off x="29641800" y="25603200"/>
            <a:ext cx="12725400" cy="2616101"/>
          </a:xfrm>
          <a:prstGeom prst="rect">
            <a:avLst/>
          </a:prstGeom>
          <a:solidFill>
            <a:schemeClr val="accent6"/>
          </a:solidFill>
        </p:spPr>
        <p:txBody>
          <a:bodyPr wrap="square" rtlCol="0">
            <a:spAutoFit/>
          </a:bodyPr>
          <a:lstStyle/>
          <a:p>
            <a:endParaRPr lang="en-US" dirty="0" smtClean="0"/>
          </a:p>
          <a:p>
            <a:endParaRPr lang="en-US" dirty="0"/>
          </a:p>
        </p:txBody>
      </p:sp>
      <p:sp>
        <p:nvSpPr>
          <p:cNvPr id="41" name="TextBox 40"/>
          <p:cNvSpPr txBox="1"/>
          <p:nvPr/>
        </p:nvSpPr>
        <p:spPr>
          <a:xfrm>
            <a:off x="29641800" y="26670000"/>
            <a:ext cx="12725400" cy="2062103"/>
          </a:xfrm>
          <a:prstGeom prst="rect">
            <a:avLst/>
          </a:prstGeom>
          <a:noFill/>
        </p:spPr>
        <p:txBody>
          <a:bodyPr wrap="square" rtlCol="0">
            <a:spAutoFit/>
          </a:bodyPr>
          <a:lstStyle/>
          <a:p>
            <a:pPr algn="ctr">
              <a:defRPr/>
            </a:pPr>
            <a:r>
              <a:rPr lang="en-US" sz="3200" u="sng" dirty="0" smtClean="0"/>
              <a:t>Advised and Aided by</a:t>
            </a:r>
            <a:r>
              <a:rPr lang="en-US" sz="3200" dirty="0" smtClean="0"/>
              <a:t>: Noe </a:t>
            </a:r>
            <a:r>
              <a:rPr lang="en-US" sz="3200" dirty="0" smtClean="0"/>
              <a:t>Lugaz, </a:t>
            </a:r>
            <a:r>
              <a:rPr lang="en-US" sz="3200" dirty="0" smtClean="0"/>
              <a:t>Devin </a:t>
            </a:r>
            <a:r>
              <a:rPr lang="en-US" sz="3200" dirty="0" smtClean="0"/>
              <a:t>Thomas</a:t>
            </a:r>
            <a:endParaRPr lang="en-US" sz="3200" baseline="-25000" dirty="0" smtClean="0"/>
          </a:p>
          <a:p>
            <a:pPr algn="ctr">
              <a:defRPr/>
            </a:pPr>
            <a:r>
              <a:rPr lang="en-US" sz="3200" u="sng" dirty="0" smtClean="0"/>
              <a:t>Thanks to the rest of the contributors:</a:t>
            </a:r>
            <a:r>
              <a:rPr lang="en-US" sz="3200" dirty="0" smtClean="0"/>
              <a:t> </a:t>
            </a:r>
            <a:r>
              <a:rPr lang="en-US" sz="3200" dirty="0" smtClean="0"/>
              <a:t>Charles </a:t>
            </a:r>
            <a:r>
              <a:rPr lang="en-US" sz="3200" dirty="0" smtClean="0"/>
              <a:t>Smith, Scott </a:t>
            </a:r>
            <a:r>
              <a:rPr lang="en-US" sz="3200" dirty="0" smtClean="0"/>
              <a:t>Goelzer, </a:t>
            </a:r>
            <a:r>
              <a:rPr lang="en-US" sz="3200" dirty="0" smtClean="0"/>
              <a:t>Louis </a:t>
            </a:r>
            <a:r>
              <a:rPr lang="en-US" sz="3200" dirty="0" smtClean="0"/>
              <a:t>Broad</a:t>
            </a:r>
            <a:endParaRPr lang="en-US" sz="3200" dirty="0" smtClean="0"/>
          </a:p>
          <a:p>
            <a:pPr algn="ctr">
              <a:defRPr/>
            </a:pPr>
            <a:endParaRPr lang="en-US" sz="3200" dirty="0" smtClean="0"/>
          </a:p>
        </p:txBody>
      </p:sp>
      <p:sp>
        <p:nvSpPr>
          <p:cNvPr id="53" name="TextBox 52"/>
          <p:cNvSpPr txBox="1"/>
          <p:nvPr/>
        </p:nvSpPr>
        <p:spPr>
          <a:xfrm>
            <a:off x="31699200" y="25527000"/>
            <a:ext cx="8534400" cy="1323439"/>
          </a:xfrm>
          <a:prstGeom prst="rect">
            <a:avLst/>
          </a:prstGeom>
          <a:noFill/>
        </p:spPr>
        <p:txBody>
          <a:bodyPr wrap="square" rtlCol="0">
            <a:spAutoFit/>
          </a:bodyPr>
          <a:lstStyle/>
          <a:p>
            <a:r>
              <a:rPr lang="en-US" sz="8000" b="1" dirty="0" smtClean="0">
                <a:solidFill>
                  <a:schemeClr val="bg1"/>
                </a:solidFill>
              </a:rPr>
              <a:t>Acknowledgements</a:t>
            </a:r>
            <a:endParaRPr lang="en-US" sz="8000" b="1" dirty="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1283</TotalTime>
  <Words>717</Words>
  <Application>Microsoft Office PowerPoint</Application>
  <PresentationFormat>Custom</PresentationFormat>
  <Paragraphs>159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Coronal Mass Ejections (CMEs)</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Sun Sensor </dc:title>
  <dc:creator>Charles Smith</dc:creator>
  <cp:lastModifiedBy>Charles Smith</cp:lastModifiedBy>
  <cp:revision>112</cp:revision>
  <dcterms:created xsi:type="dcterms:W3CDTF">2014-07-19T14:32:17Z</dcterms:created>
  <dcterms:modified xsi:type="dcterms:W3CDTF">2014-07-24T19:55:14Z</dcterms:modified>
</cp:coreProperties>
</file>