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29260800"/>
  <p:notesSz cx="6858000" cy="9144000"/>
  <p:defaultTextStyle>
    <a:defPPr>
      <a:defRPr lang="en-US"/>
    </a:defPPr>
    <a:lvl1pPr marL="0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1pPr>
    <a:lvl2pPr marL="1755648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2pPr>
    <a:lvl3pPr marL="3511296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3pPr>
    <a:lvl4pPr marL="5266944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4pPr>
    <a:lvl5pPr marL="7022592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5pPr>
    <a:lvl6pPr marL="8778240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6pPr>
    <a:lvl7pPr marL="10533888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7pPr>
    <a:lvl8pPr marL="12289536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8pPr>
    <a:lvl9pPr marL="14045184" algn="l" defTabSz="3511296" rtl="0" eaLnBrk="1" latinLnBrk="0" hangingPunct="1">
      <a:defRPr sz="691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85FF"/>
    <a:srgbClr val="0050A8"/>
    <a:srgbClr val="0E0054"/>
    <a:srgbClr val="020D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07" autoAdjust="0"/>
    <p:restoredTop sz="94620" autoAdjust="0"/>
  </p:normalViewPr>
  <p:slideViewPr>
    <p:cSldViewPr snapToGrid="0">
      <p:cViewPr varScale="1">
        <p:scale>
          <a:sx n="18" d="100"/>
          <a:sy n="18" d="100"/>
        </p:scale>
        <p:origin x="1060" y="112"/>
      </p:cViewPr>
      <p:guideLst>
        <p:guide orient="horz" pos="9216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4788749"/>
            <a:ext cx="37307520" cy="10187093"/>
          </a:xfrm>
        </p:spPr>
        <p:txBody>
          <a:bodyPr anchor="b"/>
          <a:lstStyle>
            <a:lvl1pPr algn="ctr">
              <a:defRPr sz="25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5368695"/>
            <a:ext cx="32918400" cy="7064585"/>
          </a:xfrm>
        </p:spPr>
        <p:txBody>
          <a:bodyPr/>
          <a:lstStyle>
            <a:lvl1pPr marL="0" indent="0" algn="ctr">
              <a:buNone/>
              <a:defRPr sz="10240"/>
            </a:lvl1pPr>
            <a:lvl2pPr marL="1950735" indent="0" algn="ctr">
              <a:buNone/>
              <a:defRPr sz="8533"/>
            </a:lvl2pPr>
            <a:lvl3pPr marL="3901470" indent="0" algn="ctr">
              <a:buNone/>
              <a:defRPr sz="7680"/>
            </a:lvl3pPr>
            <a:lvl4pPr marL="5852206" indent="0" algn="ctr">
              <a:buNone/>
              <a:defRPr sz="6827"/>
            </a:lvl4pPr>
            <a:lvl5pPr marL="7802941" indent="0" algn="ctr">
              <a:buNone/>
              <a:defRPr sz="6827"/>
            </a:lvl5pPr>
            <a:lvl6pPr marL="9753676" indent="0" algn="ctr">
              <a:buNone/>
              <a:defRPr sz="6827"/>
            </a:lvl6pPr>
            <a:lvl7pPr marL="11704411" indent="0" algn="ctr">
              <a:buNone/>
              <a:defRPr sz="6827"/>
            </a:lvl7pPr>
            <a:lvl8pPr marL="13655147" indent="0" algn="ctr">
              <a:buNone/>
              <a:defRPr sz="6827"/>
            </a:lvl8pPr>
            <a:lvl9pPr marL="15605882" indent="0" algn="ctr">
              <a:buNone/>
              <a:defRPr sz="6827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075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132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7294888"/>
            <a:ext cx="37856160" cy="12171678"/>
          </a:xfrm>
        </p:spPr>
        <p:txBody>
          <a:bodyPr anchor="b"/>
          <a:lstStyle>
            <a:lvl1pPr>
              <a:defRPr sz="25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19581715"/>
            <a:ext cx="37856160" cy="6400798"/>
          </a:xfrm>
        </p:spPr>
        <p:txBody>
          <a:bodyPr/>
          <a:lstStyle>
            <a:lvl1pPr marL="0" indent="0">
              <a:buNone/>
              <a:defRPr sz="10240">
                <a:solidFill>
                  <a:schemeClr val="tx1"/>
                </a:solidFill>
              </a:defRPr>
            </a:lvl1pPr>
            <a:lvl2pPr marL="1950735" indent="0">
              <a:buNone/>
              <a:defRPr sz="8533">
                <a:solidFill>
                  <a:schemeClr val="tx1">
                    <a:tint val="75000"/>
                  </a:schemeClr>
                </a:solidFill>
              </a:defRPr>
            </a:lvl2pPr>
            <a:lvl3pPr marL="390147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3pPr>
            <a:lvl4pPr marL="5852206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4pPr>
            <a:lvl5pPr marL="7802941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5pPr>
            <a:lvl6pPr marL="9753676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6pPr>
            <a:lvl7pPr marL="11704411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7pPr>
            <a:lvl8pPr marL="13655147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8pPr>
            <a:lvl9pPr marL="15605882" indent="0">
              <a:buNone/>
              <a:defRPr sz="682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055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7789333"/>
            <a:ext cx="1865376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7789333"/>
            <a:ext cx="18653760" cy="185657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32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557873"/>
            <a:ext cx="37856160" cy="565573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7172962"/>
            <a:ext cx="18568032" cy="3515358"/>
          </a:xfrm>
        </p:spPr>
        <p:txBody>
          <a:bodyPr anchor="b"/>
          <a:lstStyle>
            <a:lvl1pPr marL="0" indent="0">
              <a:buNone/>
              <a:defRPr sz="10240" b="1"/>
            </a:lvl1pPr>
            <a:lvl2pPr marL="1950735" indent="0">
              <a:buNone/>
              <a:defRPr sz="8533" b="1"/>
            </a:lvl2pPr>
            <a:lvl3pPr marL="3901470" indent="0">
              <a:buNone/>
              <a:defRPr sz="7680" b="1"/>
            </a:lvl3pPr>
            <a:lvl4pPr marL="5852206" indent="0">
              <a:buNone/>
              <a:defRPr sz="6827" b="1"/>
            </a:lvl4pPr>
            <a:lvl5pPr marL="7802941" indent="0">
              <a:buNone/>
              <a:defRPr sz="6827" b="1"/>
            </a:lvl5pPr>
            <a:lvl6pPr marL="9753676" indent="0">
              <a:buNone/>
              <a:defRPr sz="6827" b="1"/>
            </a:lvl6pPr>
            <a:lvl7pPr marL="11704411" indent="0">
              <a:buNone/>
              <a:defRPr sz="6827" b="1"/>
            </a:lvl7pPr>
            <a:lvl8pPr marL="13655147" indent="0">
              <a:buNone/>
              <a:defRPr sz="6827" b="1"/>
            </a:lvl8pPr>
            <a:lvl9pPr marL="15605882" indent="0">
              <a:buNone/>
              <a:defRPr sz="682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0688320"/>
            <a:ext cx="18568032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7172962"/>
            <a:ext cx="18659477" cy="3515358"/>
          </a:xfrm>
        </p:spPr>
        <p:txBody>
          <a:bodyPr anchor="b"/>
          <a:lstStyle>
            <a:lvl1pPr marL="0" indent="0">
              <a:buNone/>
              <a:defRPr sz="10240" b="1"/>
            </a:lvl1pPr>
            <a:lvl2pPr marL="1950735" indent="0">
              <a:buNone/>
              <a:defRPr sz="8533" b="1"/>
            </a:lvl2pPr>
            <a:lvl3pPr marL="3901470" indent="0">
              <a:buNone/>
              <a:defRPr sz="7680" b="1"/>
            </a:lvl3pPr>
            <a:lvl4pPr marL="5852206" indent="0">
              <a:buNone/>
              <a:defRPr sz="6827" b="1"/>
            </a:lvl4pPr>
            <a:lvl5pPr marL="7802941" indent="0">
              <a:buNone/>
              <a:defRPr sz="6827" b="1"/>
            </a:lvl5pPr>
            <a:lvl6pPr marL="9753676" indent="0">
              <a:buNone/>
              <a:defRPr sz="6827" b="1"/>
            </a:lvl6pPr>
            <a:lvl7pPr marL="11704411" indent="0">
              <a:buNone/>
              <a:defRPr sz="6827" b="1"/>
            </a:lvl7pPr>
            <a:lvl8pPr marL="13655147" indent="0">
              <a:buNone/>
              <a:defRPr sz="6827" b="1"/>
            </a:lvl8pPr>
            <a:lvl9pPr marL="15605882" indent="0">
              <a:buNone/>
              <a:defRPr sz="6827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0688320"/>
            <a:ext cx="18659477" cy="1572090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799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8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02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950720"/>
            <a:ext cx="14156054" cy="6827520"/>
          </a:xfrm>
        </p:spPr>
        <p:txBody>
          <a:bodyPr anchor="b"/>
          <a:lstStyle>
            <a:lvl1pPr>
              <a:defRPr sz="1365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213020"/>
            <a:ext cx="22219920" cy="20794133"/>
          </a:xfrm>
        </p:spPr>
        <p:txBody>
          <a:bodyPr/>
          <a:lstStyle>
            <a:lvl1pPr>
              <a:defRPr sz="13653"/>
            </a:lvl1pPr>
            <a:lvl2pPr>
              <a:defRPr sz="11947"/>
            </a:lvl2pPr>
            <a:lvl3pPr>
              <a:defRPr sz="10240"/>
            </a:lvl3pPr>
            <a:lvl4pPr>
              <a:defRPr sz="8533"/>
            </a:lvl4pPr>
            <a:lvl5pPr>
              <a:defRPr sz="8533"/>
            </a:lvl5pPr>
            <a:lvl6pPr>
              <a:defRPr sz="8533"/>
            </a:lvl6pPr>
            <a:lvl7pPr>
              <a:defRPr sz="8533"/>
            </a:lvl7pPr>
            <a:lvl8pPr>
              <a:defRPr sz="8533"/>
            </a:lvl8pPr>
            <a:lvl9pPr>
              <a:defRPr sz="85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8778240"/>
            <a:ext cx="14156054" cy="16262775"/>
          </a:xfrm>
        </p:spPr>
        <p:txBody>
          <a:bodyPr/>
          <a:lstStyle>
            <a:lvl1pPr marL="0" indent="0">
              <a:buNone/>
              <a:defRPr sz="6827"/>
            </a:lvl1pPr>
            <a:lvl2pPr marL="1950735" indent="0">
              <a:buNone/>
              <a:defRPr sz="5973"/>
            </a:lvl2pPr>
            <a:lvl3pPr marL="3901470" indent="0">
              <a:buNone/>
              <a:defRPr sz="5120"/>
            </a:lvl3pPr>
            <a:lvl4pPr marL="5852206" indent="0">
              <a:buNone/>
              <a:defRPr sz="4267"/>
            </a:lvl4pPr>
            <a:lvl5pPr marL="7802941" indent="0">
              <a:buNone/>
              <a:defRPr sz="4267"/>
            </a:lvl5pPr>
            <a:lvl6pPr marL="9753676" indent="0">
              <a:buNone/>
              <a:defRPr sz="4267"/>
            </a:lvl6pPr>
            <a:lvl7pPr marL="11704411" indent="0">
              <a:buNone/>
              <a:defRPr sz="4267"/>
            </a:lvl7pPr>
            <a:lvl8pPr marL="13655147" indent="0">
              <a:buNone/>
              <a:defRPr sz="4267"/>
            </a:lvl8pPr>
            <a:lvl9pPr marL="15605882" indent="0">
              <a:buNone/>
              <a:defRPr sz="426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82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950720"/>
            <a:ext cx="14156054" cy="6827520"/>
          </a:xfrm>
        </p:spPr>
        <p:txBody>
          <a:bodyPr anchor="b"/>
          <a:lstStyle>
            <a:lvl1pPr>
              <a:defRPr sz="1365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213020"/>
            <a:ext cx="22219920" cy="20794133"/>
          </a:xfrm>
        </p:spPr>
        <p:txBody>
          <a:bodyPr anchor="t"/>
          <a:lstStyle>
            <a:lvl1pPr marL="0" indent="0">
              <a:buNone/>
              <a:defRPr sz="13653"/>
            </a:lvl1pPr>
            <a:lvl2pPr marL="1950735" indent="0">
              <a:buNone/>
              <a:defRPr sz="11947"/>
            </a:lvl2pPr>
            <a:lvl3pPr marL="3901470" indent="0">
              <a:buNone/>
              <a:defRPr sz="10240"/>
            </a:lvl3pPr>
            <a:lvl4pPr marL="5852206" indent="0">
              <a:buNone/>
              <a:defRPr sz="8533"/>
            </a:lvl4pPr>
            <a:lvl5pPr marL="7802941" indent="0">
              <a:buNone/>
              <a:defRPr sz="8533"/>
            </a:lvl5pPr>
            <a:lvl6pPr marL="9753676" indent="0">
              <a:buNone/>
              <a:defRPr sz="8533"/>
            </a:lvl6pPr>
            <a:lvl7pPr marL="11704411" indent="0">
              <a:buNone/>
              <a:defRPr sz="8533"/>
            </a:lvl7pPr>
            <a:lvl8pPr marL="13655147" indent="0">
              <a:buNone/>
              <a:defRPr sz="8533"/>
            </a:lvl8pPr>
            <a:lvl9pPr marL="15605882" indent="0">
              <a:buNone/>
              <a:defRPr sz="8533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8778240"/>
            <a:ext cx="14156054" cy="16262775"/>
          </a:xfrm>
        </p:spPr>
        <p:txBody>
          <a:bodyPr/>
          <a:lstStyle>
            <a:lvl1pPr marL="0" indent="0">
              <a:buNone/>
              <a:defRPr sz="6827"/>
            </a:lvl1pPr>
            <a:lvl2pPr marL="1950735" indent="0">
              <a:buNone/>
              <a:defRPr sz="5973"/>
            </a:lvl2pPr>
            <a:lvl3pPr marL="3901470" indent="0">
              <a:buNone/>
              <a:defRPr sz="5120"/>
            </a:lvl3pPr>
            <a:lvl4pPr marL="5852206" indent="0">
              <a:buNone/>
              <a:defRPr sz="4267"/>
            </a:lvl4pPr>
            <a:lvl5pPr marL="7802941" indent="0">
              <a:buNone/>
              <a:defRPr sz="4267"/>
            </a:lvl5pPr>
            <a:lvl6pPr marL="9753676" indent="0">
              <a:buNone/>
              <a:defRPr sz="4267"/>
            </a:lvl6pPr>
            <a:lvl7pPr marL="11704411" indent="0">
              <a:buNone/>
              <a:defRPr sz="4267"/>
            </a:lvl7pPr>
            <a:lvl8pPr marL="13655147" indent="0">
              <a:buNone/>
              <a:defRPr sz="4267"/>
            </a:lvl8pPr>
            <a:lvl9pPr marL="15605882" indent="0">
              <a:buNone/>
              <a:defRPr sz="426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376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509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557867"/>
            <a:ext cx="9464040" cy="24797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557867"/>
            <a:ext cx="27843480" cy="24797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4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557873"/>
            <a:ext cx="3785616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7789333"/>
            <a:ext cx="37856160" cy="18565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27120433"/>
            <a:ext cx="987552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1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DD74C-29EA-4265-B851-39C3AB30B31D}" type="datetimeFigureOut">
              <a:rPr lang="en-US" smtClean="0"/>
              <a:t>7/23/2014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27120433"/>
            <a:ext cx="1481328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1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27120433"/>
            <a:ext cx="987552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1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FC939-C138-4D8D-9749-ADC626EC3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456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901470" rtl="0" eaLnBrk="1" latinLnBrk="0" hangingPunct="1">
        <a:lnSpc>
          <a:spcPct val="90000"/>
        </a:lnSpc>
        <a:spcBef>
          <a:spcPct val="0"/>
        </a:spcBef>
        <a:buNone/>
        <a:defRPr sz="1877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75368" indent="-975368" algn="l" defTabSz="3901470" rtl="0" eaLnBrk="1" latinLnBrk="0" hangingPunct="1">
        <a:lnSpc>
          <a:spcPct val="90000"/>
        </a:lnSpc>
        <a:spcBef>
          <a:spcPts val="4267"/>
        </a:spcBef>
        <a:buFont typeface="Arial" panose="020B0604020202020204" pitchFamily="34" charset="0"/>
        <a:buChar char="•"/>
        <a:defRPr sz="11947" kern="1200">
          <a:solidFill>
            <a:schemeClr val="tx1"/>
          </a:solidFill>
          <a:latin typeface="+mn-lt"/>
          <a:ea typeface="+mn-ea"/>
          <a:cs typeface="+mn-cs"/>
        </a:defRPr>
      </a:lvl1pPr>
      <a:lvl2pPr marL="2926103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10240" kern="1200">
          <a:solidFill>
            <a:schemeClr val="tx1"/>
          </a:solidFill>
          <a:latin typeface="+mn-lt"/>
          <a:ea typeface="+mn-ea"/>
          <a:cs typeface="+mn-cs"/>
        </a:defRPr>
      </a:lvl2pPr>
      <a:lvl3pPr marL="4876838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8533" kern="1200">
          <a:solidFill>
            <a:schemeClr val="tx1"/>
          </a:solidFill>
          <a:latin typeface="+mn-lt"/>
          <a:ea typeface="+mn-ea"/>
          <a:cs typeface="+mn-cs"/>
        </a:defRPr>
      </a:lvl3pPr>
      <a:lvl4pPr marL="6827573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4pPr>
      <a:lvl5pPr marL="8778309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5pPr>
      <a:lvl6pPr marL="10729044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6pPr>
      <a:lvl7pPr marL="12679779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7pPr>
      <a:lvl8pPr marL="14630514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8pPr>
      <a:lvl9pPr marL="16581250" indent="-975368" algn="l" defTabSz="3901470" rtl="0" eaLnBrk="1" latinLnBrk="0" hangingPunct="1">
        <a:lnSpc>
          <a:spcPct val="90000"/>
        </a:lnSpc>
        <a:spcBef>
          <a:spcPts val="2133"/>
        </a:spcBef>
        <a:buFont typeface="Arial" panose="020B0604020202020204" pitchFamily="34" charset="0"/>
        <a:buChar char="•"/>
        <a:defRPr sz="76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1pPr>
      <a:lvl2pPr marL="1950735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2pPr>
      <a:lvl3pPr marL="3901470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3pPr>
      <a:lvl4pPr marL="5852206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4pPr>
      <a:lvl5pPr marL="7802941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5pPr>
      <a:lvl6pPr marL="9753676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6pPr>
      <a:lvl7pPr marL="11704411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7pPr>
      <a:lvl8pPr marL="13655147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8pPr>
      <a:lvl9pPr marL="15605882" algn="l" defTabSz="3901470" rtl="0" eaLnBrk="1" latinLnBrk="0" hangingPunct="1">
        <a:defRPr sz="76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g"/><Relationship Id="rId3" Type="http://schemas.openxmlformats.org/officeDocument/2006/relationships/image" Target="../media/image1.jpeg"/><Relationship Id="rId21" Type="http://schemas.openxmlformats.org/officeDocument/2006/relationships/image" Target="../media/image19.jpeg"/><Relationship Id="rId7" Type="http://schemas.openxmlformats.org/officeDocument/2006/relationships/image" Target="../media/image5.pn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2" Type="http://schemas.openxmlformats.org/officeDocument/2006/relationships/hyperlink" Target="http://www.google.com/url?sa=i&amp;rct=j&amp;q=&amp;esrc=s&amp;source=images&amp;cd=&amp;docid=eNx7X_OBjgJ_AM&amp;tbnid=wPw8WMDL-rXH2M:&amp;ved=0CAUQjRw&amp;url=http://www.superbwallpapers.com/space/sun-and-earth-19563/&amp;ei=kljNU47MH_K_sQSioIL4CQ&amp;bvm=bv.71198958,d.cWc&amp;psig=AFQjCNEYP1WgBJZCcx9B7iIQR96qRDvlyA&amp;ust=1406052767245969" TargetMode="Externa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pn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JPG"/><Relationship Id="rId9" Type="http://schemas.openxmlformats.org/officeDocument/2006/relationships/image" Target="../media/image7.jpeg"/><Relationship Id="rId14" Type="http://schemas.openxmlformats.org/officeDocument/2006/relationships/image" Target="../media/image12.png"/><Relationship Id="rId22" Type="http://schemas.openxmlformats.org/officeDocument/2006/relationships/image" Target="../media/image20.jpeg"/><Relationship Id="rId27" Type="http://schemas.openxmlformats.org/officeDocument/2006/relationships/image" Target="../media/image25.png"/><Relationship Id="rId30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985FF"/>
            </a:gs>
            <a:gs pos="41000">
              <a:srgbClr val="0050A8"/>
            </a:gs>
            <a:gs pos="100000">
              <a:srgbClr val="020D3C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cdn.superbwallpapers.com/wallpapers/space/sun-and-earth-19563-1680x1050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340" y="0"/>
            <a:ext cx="44011540" cy="29244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/>
          <p:cNvSpPr/>
          <p:nvPr/>
        </p:nvSpPr>
        <p:spPr>
          <a:xfrm>
            <a:off x="14123115" y="5413248"/>
            <a:ext cx="19502856" cy="2300630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flipH="1">
            <a:off x="4343263" y="18853"/>
            <a:ext cx="33378195" cy="555710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600" b="1" i="1" dirty="0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mbria Math" panose="02040503050406030204" pitchFamily="18" charset="0"/>
              <a:cs typeface="Andalus" panose="02020603050405020304" pitchFamily="18" charset="-78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3477" y="5413248"/>
            <a:ext cx="12970200" cy="2300630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34125408" y="5413248"/>
            <a:ext cx="9155204" cy="2300630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30" r="24802" b="21595"/>
          <a:stretch/>
        </p:blipFill>
        <p:spPr>
          <a:xfrm>
            <a:off x="9572965" y="7865374"/>
            <a:ext cx="3551275" cy="43353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152913" y="5615832"/>
            <a:ext cx="11971326" cy="151802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Introduction</a:t>
            </a:r>
            <a:endParaRPr lang="en-US" b="1" i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874102" y="5615832"/>
            <a:ext cx="18000883" cy="151802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Method</a:t>
            </a:r>
            <a:endParaRPr lang="en-US" b="1" i="1" dirty="0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4477943" y="5615832"/>
            <a:ext cx="8450134" cy="151802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Future Work</a:t>
            </a:r>
            <a:endParaRPr lang="en-US" b="1" i="1" dirty="0"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542044" y="12200713"/>
            <a:ext cx="38362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This magnetometer is approximately 4 cubic centimeters. It was built and photographed by Chrystal Moser.</a:t>
            </a:r>
            <a:endParaRPr lang="en-US" sz="2000" kern="1200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38858" y="7190340"/>
            <a:ext cx="8389585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dirty="0" smtClean="0"/>
              <a:t>The magnetometer boom for CubeSat Sigma, a South Korean satellite that UNH is building a magnetometer for, has flaws that can be used to create a more effective boom to use on future satellites.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152912" y="10285865"/>
            <a:ext cx="833101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A </a:t>
            </a:r>
            <a:r>
              <a:rPr lang="en-US" sz="3600" i="1" dirty="0" smtClean="0"/>
              <a:t>magnetometer</a:t>
            </a:r>
            <a:r>
              <a:rPr lang="en-US" sz="3600" dirty="0" smtClean="0"/>
              <a:t> is a device that measures the intensity and direction of magnetic fields.</a:t>
            </a:r>
            <a:endParaRPr lang="en-US" sz="3600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A magnetometer needs to be held away from the spacecraft or satellite so that magnetic fields generated by the magnetometer’s carrier do not influence or alter the data.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The magnetometer boom is what holds the device away from the satellite.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The motivation behind the project is that the boom set to go up on CubeSat Sigma could be improved and used on future satellites.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34" t="36696" r="37524" b="13099"/>
          <a:stretch/>
        </p:blipFill>
        <p:spPr>
          <a:xfrm rot="5400000">
            <a:off x="16971191" y="14497736"/>
            <a:ext cx="2357421" cy="213778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1111116" y="22641450"/>
            <a:ext cx="62659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 CubeSat Sigma that will be sent up with a magnetometer from UNH. Picture courtesy of Dr. Marc Lessard</a:t>
            </a:r>
            <a:r>
              <a:rPr lang="en-US" sz="2000" dirty="0"/>
              <a:t>.</a:t>
            </a:r>
            <a:endParaRPr lang="en-US" sz="2000" kern="12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6" t="22437" r="26427" b="40853"/>
          <a:stretch/>
        </p:blipFill>
        <p:spPr>
          <a:xfrm>
            <a:off x="14514395" y="7414546"/>
            <a:ext cx="4584632" cy="179505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3" t="37604" r="26258" b="24407"/>
          <a:stretch/>
        </p:blipFill>
        <p:spPr>
          <a:xfrm>
            <a:off x="14514395" y="9013333"/>
            <a:ext cx="5533580" cy="17936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3" t="41132" r="7974" b="32605"/>
          <a:stretch/>
        </p:blipFill>
        <p:spPr>
          <a:xfrm rot="5400000">
            <a:off x="12427262" y="13658147"/>
            <a:ext cx="5246441" cy="9279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23" t="32017" r="10767" b="22592"/>
          <a:stretch/>
        </p:blipFill>
        <p:spPr>
          <a:xfrm rot="5400000">
            <a:off x="13625646" y="13275504"/>
            <a:ext cx="5246441" cy="16932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5" t="40229" r="33578" b="18507"/>
          <a:stretch/>
        </p:blipFill>
        <p:spPr>
          <a:xfrm>
            <a:off x="21692343" y="10765186"/>
            <a:ext cx="3443526" cy="20558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69" t="26122" r="26745" b="7856"/>
          <a:stretch/>
        </p:blipFill>
        <p:spPr>
          <a:xfrm>
            <a:off x="21692343" y="12680425"/>
            <a:ext cx="2873565" cy="25661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99" t="28762" r="14648" b="28599"/>
          <a:stretch/>
        </p:blipFill>
        <p:spPr>
          <a:xfrm>
            <a:off x="21692343" y="15189914"/>
            <a:ext cx="3712949" cy="155542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 flipH="1" flipV="1">
            <a:off x="7323666" y="23297637"/>
            <a:ext cx="5783635" cy="4916770"/>
          </a:xfrm>
          <a:prstGeom prst="rect">
            <a:avLst/>
          </a:prstGeom>
          <a:gradFill>
            <a:gsLst>
              <a:gs pos="0">
                <a:schemeClr val="accent1">
                  <a:lumMod val="110000"/>
                  <a:satMod val="105000"/>
                  <a:tint val="67000"/>
                  <a:alpha val="70000"/>
                </a:schemeClr>
              </a:gs>
              <a:gs pos="50000">
                <a:schemeClr val="accent1">
                  <a:lumMod val="105000"/>
                  <a:satMod val="103000"/>
                  <a:tint val="73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 flipH="1" flipV="1">
            <a:off x="1152912" y="23297637"/>
            <a:ext cx="5783635" cy="4916770"/>
          </a:xfrm>
          <a:prstGeom prst="rect">
            <a:avLst/>
          </a:prstGeom>
          <a:gradFill>
            <a:gsLst>
              <a:gs pos="0">
                <a:schemeClr val="accent1">
                  <a:lumMod val="110000"/>
                  <a:satMod val="105000"/>
                  <a:tint val="67000"/>
                  <a:alpha val="70000"/>
                </a:schemeClr>
              </a:gs>
              <a:gs pos="50000">
                <a:schemeClr val="accent1">
                  <a:lumMod val="105000"/>
                  <a:satMod val="103000"/>
                  <a:tint val="73000"/>
                </a:schemeClr>
              </a:gs>
              <a:gs pos="100000">
                <a:schemeClr val="accent1">
                  <a:lumMod val="105000"/>
                  <a:satMod val="109000"/>
                  <a:tint val="81000"/>
                </a:schemeClr>
              </a:gs>
            </a:gsLst>
          </a:gra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9039562" y="23385163"/>
            <a:ext cx="2330028" cy="1156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912" b="1" i="1" kern="1200" dirty="0" smtClean="0">
                <a:solidFill>
                  <a:schemeClr val="tx1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+mn-lt"/>
                <a:ea typeface="+mn-ea"/>
                <a:cs typeface="+mn-cs"/>
              </a:rPr>
              <a:t>Goals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4477943" y="20339806"/>
            <a:ext cx="8450134" cy="151802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Acknowledgements</a:t>
            </a:r>
            <a:endParaRPr lang="en-US" b="1" i="1" dirty="0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88073" y="23385163"/>
            <a:ext cx="3891498" cy="1156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</a:rPr>
              <a:t>Problems</a:t>
            </a:r>
            <a:endParaRPr lang="en-US" sz="6912" b="1" i="1" kern="1200" dirty="0">
              <a:effectLst>
                <a:glow rad="228600">
                  <a:schemeClr val="bg1">
                    <a:alpha val="40000"/>
                  </a:schemeClr>
                </a:glow>
              </a:effectLst>
            </a:endParaRPr>
          </a:p>
        </p:txBody>
      </p:sp>
      <p:pic>
        <p:nvPicPr>
          <p:cNvPr id="1026" name="Picture 2" descr="http://mirl.sr.unh.edu/index_images/title2.jpg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" t="-1533" r="87242" b="12206"/>
          <a:stretch/>
        </p:blipFill>
        <p:spPr bwMode="auto">
          <a:xfrm>
            <a:off x="40166800" y="22264192"/>
            <a:ext cx="2602110" cy="2194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7831088" y="24436442"/>
            <a:ext cx="4746977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/>
              <a:t>C</a:t>
            </a:r>
            <a:r>
              <a:rPr lang="en-US" sz="3600" dirty="0" smtClean="0"/>
              <a:t>reate a more compact design.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Make a sturdier boom that is stiffer and strong in multiple directions.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000" dirty="0" smtClean="0"/>
          </a:p>
        </p:txBody>
      </p:sp>
      <p:sp>
        <p:nvSpPr>
          <p:cNvPr id="36" name="TextBox 35"/>
          <p:cNvSpPr txBox="1"/>
          <p:nvPr/>
        </p:nvSpPr>
        <p:spPr>
          <a:xfrm>
            <a:off x="1660334" y="24436442"/>
            <a:ext cx="474697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The current boom on CubeSat Sigma is too large.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The boom is strong in one direction but weak in another.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335590" y="7434564"/>
            <a:ext cx="66177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Wingdings" panose="05000000000000000000" pitchFamily="2" charset="2"/>
              <a:buChar char="Ø"/>
            </a:pPr>
            <a:r>
              <a:rPr lang="en-US" sz="4000" dirty="0" smtClean="0"/>
              <a:t>The design for the magnetometer boom relies on the pieces snapping together so that they are sturdy.</a:t>
            </a:r>
            <a:endParaRPr lang="en-US" sz="4000" kern="12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81" y="629070"/>
            <a:ext cx="4346978" cy="458847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01" b="24986"/>
          <a:stretch/>
        </p:blipFill>
        <p:spPr>
          <a:xfrm>
            <a:off x="28952373" y="10543665"/>
            <a:ext cx="4081625" cy="108166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5"/>
          <a:stretch/>
        </p:blipFill>
        <p:spPr>
          <a:xfrm>
            <a:off x="28952373" y="11558923"/>
            <a:ext cx="4081625" cy="190527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2373" y="13376522"/>
            <a:ext cx="4081625" cy="229591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28" r="47682" b="7022"/>
          <a:stretch/>
        </p:blipFill>
        <p:spPr>
          <a:xfrm>
            <a:off x="38158532" y="7315612"/>
            <a:ext cx="4649496" cy="3961643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34606563" y="7236294"/>
            <a:ext cx="637402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Build a                         mechanism for                    deploying the                        boom.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/>
              <a:t>Continue to </a:t>
            </a:r>
            <a:r>
              <a:rPr lang="en-US" sz="3600" dirty="0" smtClean="0"/>
              <a:t>                         experiment                           with </a:t>
            </a:r>
            <a:r>
              <a:rPr lang="en-US" sz="3600" dirty="0"/>
              <a:t>tab </a:t>
            </a:r>
            <a:r>
              <a:rPr lang="en-US" sz="3600" dirty="0" smtClean="0"/>
              <a:t>edges                           </a:t>
            </a:r>
            <a:r>
              <a:rPr lang="en-US" sz="3600" dirty="0"/>
              <a:t>to </a:t>
            </a:r>
            <a:r>
              <a:rPr lang="en-US" sz="3600" dirty="0" smtClean="0"/>
              <a:t>find </a:t>
            </a:r>
            <a:r>
              <a:rPr lang="en-US" sz="3600" dirty="0"/>
              <a:t>the best </a:t>
            </a:r>
            <a:r>
              <a:rPr lang="en-US" sz="3600" dirty="0" smtClean="0"/>
              <a:t>             possible </a:t>
            </a:r>
            <a:r>
              <a:rPr lang="en-US" sz="3600" dirty="0"/>
              <a:t>length and width. 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41" b="28714"/>
          <a:stretch/>
        </p:blipFill>
        <p:spPr>
          <a:xfrm rot="16200000" flipV="1">
            <a:off x="19715664" y="23916250"/>
            <a:ext cx="6434144" cy="155786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98" t="9976" r="16703" b="17036"/>
          <a:stretch/>
        </p:blipFill>
        <p:spPr>
          <a:xfrm rot="16200000" flipV="1">
            <a:off x="23115468" y="24728788"/>
            <a:ext cx="3725333" cy="264160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02" b="31886"/>
          <a:stretch/>
        </p:blipFill>
        <p:spPr>
          <a:xfrm rot="16200000" flipV="1">
            <a:off x="17935349" y="23608840"/>
            <a:ext cx="7120414" cy="148641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01" r="19030"/>
          <a:stretch/>
        </p:blipFill>
        <p:spPr>
          <a:xfrm>
            <a:off x="14603600" y="17248422"/>
            <a:ext cx="6062133" cy="56578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3" t="41529" r="12281" b="12249"/>
          <a:stretch/>
        </p:blipFill>
        <p:spPr>
          <a:xfrm>
            <a:off x="14665679" y="26432391"/>
            <a:ext cx="4812145" cy="147986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549" r="8173" b="14966"/>
          <a:stretch/>
        </p:blipFill>
        <p:spPr>
          <a:xfrm>
            <a:off x="14665679" y="25033238"/>
            <a:ext cx="4812145" cy="142921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0" t="39792" r="16735" b="13340"/>
          <a:stretch/>
        </p:blipFill>
        <p:spPr>
          <a:xfrm>
            <a:off x="14665679" y="23389098"/>
            <a:ext cx="4812145" cy="1727132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8481750" y="18817085"/>
            <a:ext cx="501994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A CubeSat is a satellite built of U’s. One U is a 10cm cube. These cubes  are put together to house the instruments the satellite will carry.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kern="1200" dirty="0" smtClean="0"/>
              <a:t>CubeSat Sigma is 3U.</a:t>
            </a:r>
            <a:endParaRPr lang="en-US" sz="3600" kern="1200" dirty="0"/>
          </a:p>
        </p:txBody>
      </p:sp>
      <p:sp>
        <p:nvSpPr>
          <p:cNvPr id="49" name="TextBox 48"/>
          <p:cNvSpPr txBox="1"/>
          <p:nvPr/>
        </p:nvSpPr>
        <p:spPr>
          <a:xfrm>
            <a:off x="8360952" y="13122218"/>
            <a:ext cx="4201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600" kern="1200" dirty="0">
              <a:solidFill>
                <a:srgbClr val="FF0000"/>
              </a:solidFill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5218" y="13715227"/>
            <a:ext cx="3698604" cy="4124837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9063196" y="17853461"/>
            <a:ext cx="42006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 smtClean="0"/>
              <a:t>An example of a 3U CubeSat.</a:t>
            </a:r>
          </a:p>
          <a:p>
            <a:pPr algn="r"/>
            <a:r>
              <a:rPr lang="en-US" sz="2000" dirty="0" smtClean="0"/>
              <a:t>Krebs</a:t>
            </a:r>
            <a:r>
              <a:rPr lang="en-US" sz="2000" dirty="0"/>
              <a:t>, Gunter D. "CubeSat." </a:t>
            </a:r>
            <a:r>
              <a:rPr lang="en-US" sz="2000" i="1" dirty="0"/>
              <a:t>CubeSat</a:t>
            </a:r>
            <a:r>
              <a:rPr lang="en-US" sz="2000" dirty="0"/>
              <a:t>. 1996. Web. 22 July </a:t>
            </a:r>
            <a:r>
              <a:rPr lang="en-US" sz="2000" dirty="0" smtClean="0"/>
              <a:t>2014.</a:t>
            </a:r>
            <a:endParaRPr lang="en-US" sz="2000" kern="1200" dirty="0"/>
          </a:p>
        </p:txBody>
      </p:sp>
      <p:sp>
        <p:nvSpPr>
          <p:cNvPr id="54" name="TextBox 53"/>
          <p:cNvSpPr txBox="1"/>
          <p:nvPr/>
        </p:nvSpPr>
        <p:spPr>
          <a:xfrm>
            <a:off x="25459702" y="7138303"/>
            <a:ext cx="70831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4800" dirty="0" smtClean="0"/>
              <a:t>This design is a modification of Dr. Marc </a:t>
            </a:r>
            <a:r>
              <a:rPr lang="en-US" sz="4800" dirty="0" err="1" smtClean="0"/>
              <a:t>Lessard’s</a:t>
            </a:r>
            <a:r>
              <a:rPr lang="en-US" sz="4800" dirty="0" smtClean="0"/>
              <a:t> original concept.</a:t>
            </a:r>
            <a:endParaRPr lang="en-US" sz="4800" kern="1200" dirty="0"/>
          </a:p>
        </p:txBody>
      </p:sp>
      <p:sp>
        <p:nvSpPr>
          <p:cNvPr id="43" name="TextBox 42"/>
          <p:cNvSpPr txBox="1"/>
          <p:nvPr/>
        </p:nvSpPr>
        <p:spPr>
          <a:xfrm>
            <a:off x="2740395" y="3351157"/>
            <a:ext cx="20733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Sarah Coffen </a:t>
            </a:r>
            <a:r>
              <a:rPr lang="en-US" sz="7200" i="1" dirty="0" smtClean="0"/>
              <a:t>(Winnacunnet High School)</a:t>
            </a:r>
            <a:endParaRPr lang="en-US" sz="7200" i="1" kern="1200" dirty="0">
              <a:solidFill>
                <a:schemeClr val="tx1"/>
              </a:solidFill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834723" y="420739"/>
            <a:ext cx="28395274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600" b="1" i="1" dirty="0"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mbria Math" panose="02040503050406030204" pitchFamily="18" charset="0"/>
                <a:cs typeface="Andalus" panose="02020603050405020304" pitchFamily="18" charset="-78"/>
              </a:rPr>
              <a:t>Magnetometer Boom Prototype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7052869" y="10855956"/>
            <a:ext cx="46580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kern="1200" dirty="0" smtClean="0"/>
              <a:t>Brass was used first as a test in principle.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 smtClean="0"/>
              <a:t>The brass was not springy and did not hold the second part (</a:t>
            </a:r>
            <a:r>
              <a:rPr lang="en-US" sz="3600" dirty="0" err="1" smtClean="0"/>
              <a:t>SPbr</a:t>
            </a:r>
            <a:r>
              <a:rPr lang="en-US" sz="3600" dirty="0" smtClean="0"/>
              <a:t>) straight.</a:t>
            </a:r>
            <a:endParaRPr lang="en-US" sz="3600" kern="1200" dirty="0"/>
          </a:p>
        </p:txBody>
      </p:sp>
      <p:pic>
        <p:nvPicPr>
          <p:cNvPr id="57" name="Picture 56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37949678" y="436157"/>
            <a:ext cx="5330934" cy="4575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" name="TextBox 62"/>
          <p:cNvSpPr txBox="1"/>
          <p:nvPr/>
        </p:nvSpPr>
        <p:spPr>
          <a:xfrm>
            <a:off x="34661905" y="21913288"/>
            <a:ext cx="550489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i="1" dirty="0" smtClean="0"/>
              <a:t>The</a:t>
            </a:r>
            <a:r>
              <a:rPr lang="en-US" sz="4400" dirty="0" smtClean="0"/>
              <a:t> Magnetosphere Ionosphere Research Lab</a:t>
            </a:r>
            <a:r>
              <a:rPr lang="en-US" sz="4400" i="1" dirty="0"/>
              <a:t>, the </a:t>
            </a:r>
            <a:r>
              <a:rPr lang="en-US" sz="4400" dirty="0"/>
              <a:t>University of New Hampshire</a:t>
            </a:r>
            <a:r>
              <a:rPr lang="en-US" sz="4400" i="1" dirty="0"/>
              <a:t>, </a:t>
            </a:r>
            <a:r>
              <a:rPr lang="en-US" sz="4400" i="1" dirty="0" smtClean="0"/>
              <a:t>and </a:t>
            </a:r>
            <a:r>
              <a:rPr lang="en-US" sz="4400" dirty="0" smtClean="0"/>
              <a:t>Project SMART.</a:t>
            </a:r>
            <a:endParaRPr lang="en-US" sz="4400" i="1" dirty="0"/>
          </a:p>
        </p:txBody>
      </p:sp>
      <p:sp>
        <p:nvSpPr>
          <p:cNvPr id="64" name="TextBox 63"/>
          <p:cNvSpPr txBox="1"/>
          <p:nvPr/>
        </p:nvSpPr>
        <p:spPr>
          <a:xfrm>
            <a:off x="34668905" y="25788597"/>
            <a:ext cx="530325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i="1" u="sng" dirty="0" smtClean="0"/>
              <a:t>Advised and Aided by: </a:t>
            </a:r>
          </a:p>
          <a:p>
            <a:r>
              <a:rPr lang="en-US" sz="4400" dirty="0" smtClean="0"/>
              <a:t>Dr. Marc </a:t>
            </a:r>
            <a:r>
              <a:rPr lang="en-US" sz="4400" dirty="0" err="1" smtClean="0"/>
              <a:t>Lessard</a:t>
            </a:r>
            <a:endParaRPr lang="en-US" sz="4400" dirty="0" smtClean="0"/>
          </a:p>
          <a:p>
            <a:r>
              <a:rPr lang="en-US" sz="4400" dirty="0" smtClean="0"/>
              <a:t>Chrystal Moser</a:t>
            </a:r>
            <a:endParaRPr lang="en-US" sz="4400" kern="1200" dirty="0"/>
          </a:p>
        </p:txBody>
      </p:sp>
      <p:sp>
        <p:nvSpPr>
          <p:cNvPr id="58" name="Rectangle 57"/>
          <p:cNvSpPr/>
          <p:nvPr/>
        </p:nvSpPr>
        <p:spPr>
          <a:xfrm>
            <a:off x="34512532" y="13981473"/>
            <a:ext cx="8380957" cy="135451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000" b="1" i="1" dirty="0" smtClean="0"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Deployment Calculations</a:t>
            </a:r>
            <a:endParaRPr lang="en-US" sz="6000" b="1" i="1" dirty="0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5125983" y="10588784"/>
            <a:ext cx="369712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smtClean="0"/>
              <a:t>With the brass model of one of the hinges, a mechanism for extending the boom was fabricated.</a:t>
            </a:r>
            <a:endParaRPr lang="en-US" sz="3600" kern="1200" dirty="0"/>
          </a:p>
        </p:txBody>
      </p:sp>
      <p:sp>
        <p:nvSpPr>
          <p:cNvPr id="26" name="Rectangle 25"/>
          <p:cNvSpPr/>
          <p:nvPr/>
        </p:nvSpPr>
        <p:spPr>
          <a:xfrm>
            <a:off x="34477943" y="12171687"/>
            <a:ext cx="85663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600" dirty="0"/>
              <a:t>Find a material that is more springy than carbon fiber that also is resistant to cracking and splitting.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8137438" y="11289530"/>
            <a:ext cx="4906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A design for a boom deployment mechanism.</a:t>
            </a:r>
            <a:endParaRPr lang="en-US" sz="2000" kern="1200" dirty="0">
              <a:solidFill>
                <a:srgbClr val="FF00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7749335" y="15785553"/>
            <a:ext cx="574830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Wingdings" panose="05000000000000000000" pitchFamily="2" charset="2"/>
              <a:buChar char="Ø"/>
            </a:pPr>
            <a:r>
              <a:rPr lang="en-US" sz="3600" kern="1200" dirty="0" smtClean="0"/>
              <a:t>The next model of the joints for the boom was made of </a:t>
            </a:r>
            <a:r>
              <a:rPr lang="en-US" sz="3600" kern="1200" dirty="0" err="1" smtClean="0"/>
              <a:t>aluminium</a:t>
            </a:r>
            <a:r>
              <a:rPr lang="en-US" sz="3600" dirty="0" smtClean="0"/>
              <a:t>. The </a:t>
            </a:r>
            <a:r>
              <a:rPr lang="en-US" sz="3600" dirty="0" err="1" smtClean="0"/>
              <a:t>aluminium</a:t>
            </a:r>
            <a:r>
              <a:rPr lang="en-US" sz="3600" dirty="0" smtClean="0"/>
              <a:t> was not as springy or as strong as expected.</a:t>
            </a:r>
            <a:endParaRPr lang="en-US" sz="3600" kern="1200" dirty="0"/>
          </a:p>
        </p:txBody>
      </p:sp>
      <p:sp>
        <p:nvSpPr>
          <p:cNvPr id="66" name="TextBox 65"/>
          <p:cNvSpPr txBox="1"/>
          <p:nvPr/>
        </p:nvSpPr>
        <p:spPr>
          <a:xfrm>
            <a:off x="20764845" y="16937894"/>
            <a:ext cx="574830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0" indent="-857250">
              <a:buFont typeface="Wingdings" panose="05000000000000000000" pitchFamily="2" charset="2"/>
              <a:buChar char="Ø"/>
            </a:pPr>
            <a:r>
              <a:rPr lang="en-US" sz="3600" kern="1200" dirty="0" smtClean="0"/>
              <a:t>The third set of models was made of carbon fiber. It was a material chosen for its strength.</a:t>
            </a:r>
            <a:endParaRPr lang="en-US" sz="3600" kern="1200" dirty="0"/>
          </a:p>
        </p:txBody>
      </p:sp>
      <p:sp>
        <p:nvSpPr>
          <p:cNvPr id="67" name="TextBox 66"/>
          <p:cNvSpPr txBox="1"/>
          <p:nvPr/>
        </p:nvSpPr>
        <p:spPr>
          <a:xfrm>
            <a:off x="23318996" y="19952752"/>
            <a:ext cx="31770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kern="1200" dirty="0" smtClean="0"/>
              <a:t>Three different models of the hinges were created.</a:t>
            </a:r>
            <a:endParaRPr lang="en-US" sz="3600" dirty="0"/>
          </a:p>
        </p:txBody>
      </p:sp>
      <p:sp>
        <p:nvSpPr>
          <p:cNvPr id="50" name="Half Frame 49"/>
          <p:cNvSpPr/>
          <p:nvPr/>
        </p:nvSpPr>
        <p:spPr>
          <a:xfrm>
            <a:off x="26418591" y="19342583"/>
            <a:ext cx="7079045" cy="8871824"/>
          </a:xfrm>
          <a:prstGeom prst="halfFrame">
            <a:avLst>
              <a:gd name="adj1" fmla="val 2537"/>
              <a:gd name="adj2" fmla="val 4027"/>
            </a:avLst>
          </a:prstGeom>
          <a:solidFill>
            <a:srgbClr val="0E0054"/>
          </a:solidFill>
          <a:ln>
            <a:solidFill>
              <a:srgbClr val="2985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6739064" y="19545215"/>
            <a:ext cx="6775755" cy="13314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solidFill>
                  <a:schemeClr val="tx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Results</a:t>
            </a:r>
            <a:endParaRPr lang="en-US" b="1" i="1" dirty="0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2" name="TextBox 51"/>
          <p:cNvSpPr txBox="1"/>
          <p:nvPr/>
        </p:nvSpPr>
        <p:spPr>
          <a:xfrm flipH="1">
            <a:off x="18070286" y="17754989"/>
            <a:ext cx="2595447" cy="1156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cf1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 flipH="1">
            <a:off x="18070285" y="19246218"/>
            <a:ext cx="1906973" cy="1156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cf2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18242720" y="21461546"/>
            <a:ext cx="1359652" cy="1156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cf3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 flipH="1">
            <a:off x="15150024" y="23962247"/>
            <a:ext cx="1481174" cy="1176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cf1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 flipH="1">
            <a:off x="15050482" y="25229963"/>
            <a:ext cx="1906973" cy="1156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cf2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5159124" y="26731213"/>
            <a:ext cx="1359652" cy="1156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cf3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6751109" y="21017335"/>
            <a:ext cx="591277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smtClean="0"/>
              <a:t>The support of the second part of the carbon fiber joints (</a:t>
            </a:r>
            <a:r>
              <a:rPr lang="en-US" sz="3600" dirty="0" err="1" smtClean="0"/>
              <a:t>SPcf</a:t>
            </a:r>
            <a:r>
              <a:rPr lang="en-US" sz="3600" dirty="0" smtClean="0"/>
              <a:t>) was best in the parts that had:</a:t>
            </a:r>
          </a:p>
          <a:p>
            <a:pPr marL="2327148" lvl="1" indent="-571500">
              <a:buFont typeface="Wingdings" panose="05000000000000000000" pitchFamily="2" charset="2"/>
              <a:buChar char="Ø"/>
            </a:pPr>
            <a:r>
              <a:rPr lang="en-US" sz="3600" dirty="0" smtClean="0"/>
              <a:t>Longer tabs</a:t>
            </a:r>
          </a:p>
          <a:p>
            <a:pPr marL="2327148" lvl="1" indent="-571500">
              <a:buFont typeface="Wingdings" panose="05000000000000000000" pitchFamily="2" charset="2"/>
              <a:buChar char="Ø"/>
            </a:pPr>
            <a:r>
              <a:rPr lang="en-US" sz="3600" dirty="0" smtClean="0"/>
              <a:t>A smaller opening</a:t>
            </a:r>
          </a:p>
          <a:p>
            <a:pPr marL="2327148" lvl="1" indent="-571500">
              <a:buFont typeface="Wingdings" panose="05000000000000000000" pitchFamily="2" charset="2"/>
              <a:buChar char="Ø"/>
            </a:pPr>
            <a:r>
              <a:rPr lang="en-US" sz="3600" dirty="0" smtClean="0"/>
              <a:t>Greater distance from the end of the tube to the pin hole.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3600" dirty="0" smtClean="0"/>
              <a:t>The sturdiest joint was with the shape of cf2.</a:t>
            </a:r>
            <a:endParaRPr lang="en-US" sz="3600" dirty="0"/>
          </a:p>
        </p:txBody>
      </p:sp>
      <p:sp>
        <p:nvSpPr>
          <p:cNvPr id="77" name="TextBox 76"/>
          <p:cNvSpPr txBox="1"/>
          <p:nvPr/>
        </p:nvSpPr>
        <p:spPr>
          <a:xfrm flipH="1">
            <a:off x="20752348" y="26247273"/>
            <a:ext cx="21078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err="1" smtClean="0">
                <a:solidFill>
                  <a:srgbClr val="FFFF00"/>
                </a:solidFill>
              </a:rPr>
              <a:t>SPcf</a:t>
            </a:r>
            <a:endParaRPr lang="en-US" sz="6000" dirty="0">
              <a:solidFill>
                <a:srgbClr val="FFFF0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 flipH="1">
            <a:off x="23973108" y="15954101"/>
            <a:ext cx="22447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err="1" smtClean="0">
                <a:solidFill>
                  <a:srgbClr val="FFFF00"/>
                </a:solidFill>
              </a:rPr>
              <a:t>SPbr</a:t>
            </a:r>
            <a:endParaRPr lang="en-US" sz="5400" dirty="0">
              <a:solidFill>
                <a:srgbClr val="FFFF00"/>
              </a:solidFill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2029945" y="2780824"/>
            <a:ext cx="1431521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i="1" dirty="0" smtClean="0"/>
              <a:t>Advised and Aided by</a:t>
            </a:r>
          </a:p>
          <a:p>
            <a:r>
              <a:rPr lang="en-US" sz="6600" dirty="0" smtClean="0"/>
              <a:t>Dr. Marc </a:t>
            </a:r>
            <a:r>
              <a:rPr lang="en-US" sz="6600" dirty="0" err="1" smtClean="0"/>
              <a:t>Lessard</a:t>
            </a:r>
            <a:r>
              <a:rPr lang="en-US" sz="6600" dirty="0"/>
              <a:t> </a:t>
            </a:r>
            <a:r>
              <a:rPr lang="en-US" sz="6600" dirty="0" smtClean="0"/>
              <a:t>and Chrystal Moser</a:t>
            </a:r>
            <a:endParaRPr lang="en-US" sz="6600" kern="1200" dirty="0"/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 rotWithShape="1"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33" t="18044" r="38485" b="48413"/>
          <a:stretch/>
        </p:blipFill>
        <p:spPr>
          <a:xfrm>
            <a:off x="40443176" y="15463204"/>
            <a:ext cx="2331720" cy="189738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 rotWithShape="1"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53" t="46505" r="37210" b="45008"/>
          <a:stretch/>
        </p:blipFill>
        <p:spPr>
          <a:xfrm>
            <a:off x="34487096" y="15486356"/>
            <a:ext cx="3397006" cy="685934"/>
          </a:xfrm>
          <a:prstGeom prst="rect">
            <a:avLst/>
          </a:prstGeom>
        </p:spPr>
      </p:pic>
      <p:sp>
        <p:nvSpPr>
          <p:cNvPr id="83" name="TextBox 82"/>
          <p:cNvSpPr txBox="1"/>
          <p:nvPr/>
        </p:nvSpPr>
        <p:spPr>
          <a:xfrm>
            <a:off x="34368378" y="19347175"/>
            <a:ext cx="8802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2800" kern="1200" dirty="0" smtClean="0"/>
              <a:t>To deploy the boom, th</a:t>
            </a:r>
            <a:r>
              <a:rPr lang="en-US" sz="2800" dirty="0" smtClean="0"/>
              <a:t>e main cable would have to be pulled approximately 1.4”. 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7864157" y="15318564"/>
            <a:ext cx="2462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/>
              <a:t>R</a:t>
            </a:r>
            <a:r>
              <a:rPr lang="en-US" sz="3600" baseline="-25000" dirty="0" err="1"/>
              <a:t>pulley</a:t>
            </a:r>
            <a:r>
              <a:rPr lang="en-US" sz="3600" dirty="0"/>
              <a:t> = 1/4”</a:t>
            </a:r>
          </a:p>
          <a:p>
            <a:r>
              <a:rPr lang="en-US" sz="3600" dirty="0" err="1"/>
              <a:t>C</a:t>
            </a:r>
            <a:r>
              <a:rPr lang="en-US" sz="3600" baseline="-25000" dirty="0" err="1"/>
              <a:t>pulley</a:t>
            </a:r>
            <a:r>
              <a:rPr lang="en-US" sz="3600" dirty="0"/>
              <a:t> = π/4”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34772690" y="18384294"/>
            <a:ext cx="2524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/>
              <a:t>π/4” </a:t>
            </a:r>
            <a:r>
              <a:rPr lang="en-US" sz="3600" dirty="0"/>
              <a:t> = π/8”</a:t>
            </a:r>
          </a:p>
          <a:p>
            <a:r>
              <a:rPr lang="en-US" sz="3600" dirty="0"/>
              <a:t>   </a:t>
            </a:r>
            <a:r>
              <a:rPr lang="en-US" sz="3600" dirty="0" smtClean="0"/>
              <a:t>2</a:t>
            </a:r>
            <a:endParaRPr lang="en-US" sz="3600" dirty="0"/>
          </a:p>
        </p:txBody>
      </p:sp>
      <p:sp>
        <p:nvSpPr>
          <p:cNvPr id="86" name="TextBox 85"/>
          <p:cNvSpPr txBox="1"/>
          <p:nvPr/>
        </p:nvSpPr>
        <p:spPr>
          <a:xfrm>
            <a:off x="37119578" y="18817455"/>
            <a:ext cx="46921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π/8” x  3.5 turns ≈ 1.4</a:t>
            </a:r>
            <a:r>
              <a:rPr lang="en-US" sz="3600" dirty="0" smtClean="0"/>
              <a:t>”</a:t>
            </a:r>
            <a:endParaRPr lang="en-US" sz="3600" dirty="0"/>
          </a:p>
        </p:txBody>
      </p:sp>
      <p:sp>
        <p:nvSpPr>
          <p:cNvPr id="87" name="TextBox 86"/>
          <p:cNvSpPr txBox="1"/>
          <p:nvPr/>
        </p:nvSpPr>
        <p:spPr>
          <a:xfrm>
            <a:off x="34368378" y="16490533"/>
            <a:ext cx="5780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2400" dirty="0" smtClean="0"/>
              <a:t>When the boom extends cable will shorten by half the circumference of the pulley at each joint.</a:t>
            </a:r>
            <a:endParaRPr lang="en-US" sz="2400" dirty="0"/>
          </a:p>
        </p:txBody>
      </p:sp>
      <p:sp>
        <p:nvSpPr>
          <p:cNvPr id="89" name="TextBox 88"/>
          <p:cNvSpPr txBox="1"/>
          <p:nvPr/>
        </p:nvSpPr>
        <p:spPr>
          <a:xfrm>
            <a:off x="37119578" y="17528557"/>
            <a:ext cx="57806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US" sz="2800" dirty="0" smtClean="0"/>
              <a:t>There are three joints that open </a:t>
            </a:r>
            <a:r>
              <a:rPr lang="en-US" sz="2800" dirty="0"/>
              <a:t>180</a:t>
            </a:r>
            <a:r>
              <a:rPr lang="en-US" sz="2800" baseline="30000" dirty="0"/>
              <a:t>o</a:t>
            </a:r>
            <a:r>
              <a:rPr lang="en-US" sz="2800" dirty="0"/>
              <a:t> and one that opens 90</a:t>
            </a:r>
            <a:r>
              <a:rPr lang="en-US" sz="2800" baseline="30000" dirty="0"/>
              <a:t>o</a:t>
            </a:r>
            <a:r>
              <a:rPr lang="en-US" sz="2800" dirty="0"/>
              <a:t>, so that is 3.5 turns of the joints.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6830064" y="28693296"/>
            <a:ext cx="69937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"Blue Planet Wallpaper." </a:t>
            </a:r>
            <a:r>
              <a:rPr lang="en-US" sz="2000" i="1" dirty="0"/>
              <a:t>- Space Wallpapers</a:t>
            </a:r>
            <a:r>
              <a:rPr lang="en-US" sz="2000" dirty="0"/>
              <a:t>. Web. 22 July 2014</a:t>
            </a:r>
            <a:endParaRPr lang="en-US" sz="2000" kern="1200" dirty="0">
              <a:solidFill>
                <a:schemeClr val="tx1"/>
              </a:solidFill>
            </a:endParaRPr>
          </a:p>
        </p:txBody>
      </p:sp>
      <p:pic>
        <p:nvPicPr>
          <p:cNvPr id="88" name="Picture 87"/>
          <p:cNvPicPr/>
          <p:nvPr/>
        </p:nvPicPr>
        <p:blipFill rotWithShape="1">
          <a:blip r:embed="rId30"/>
          <a:srcRect t="6332" b="14299"/>
          <a:stretch/>
        </p:blipFill>
        <p:spPr>
          <a:xfrm>
            <a:off x="1152912" y="18067795"/>
            <a:ext cx="7280262" cy="4517169"/>
          </a:xfrm>
          <a:prstGeom prst="rect">
            <a:avLst/>
          </a:prstGeom>
        </p:spPr>
      </p:pic>
      <p:sp>
        <p:nvSpPr>
          <p:cNvPr id="90" name="TextBox 89"/>
          <p:cNvSpPr txBox="1"/>
          <p:nvPr/>
        </p:nvSpPr>
        <p:spPr>
          <a:xfrm>
            <a:off x="39984240" y="25877282"/>
            <a:ext cx="33767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/>
              <a:t>Thanks to: </a:t>
            </a:r>
            <a:r>
              <a:rPr lang="en-US" sz="3200" dirty="0"/>
              <a:t>Scott </a:t>
            </a:r>
            <a:r>
              <a:rPr lang="en-US" sz="3200" dirty="0" err="1"/>
              <a:t>Goelzer</a:t>
            </a:r>
            <a:r>
              <a:rPr lang="en-US" sz="3200" dirty="0"/>
              <a:t> </a:t>
            </a:r>
            <a:r>
              <a:rPr lang="en-US" sz="3200" i="1" dirty="0"/>
              <a:t>(Coe-Brown Academy), and </a:t>
            </a:r>
            <a:r>
              <a:rPr lang="en-US" sz="3200" dirty="0"/>
              <a:t>Louis Broad </a:t>
            </a:r>
            <a:r>
              <a:rPr lang="en-US" sz="3200" i="1" dirty="0"/>
              <a:t>(</a:t>
            </a:r>
            <a:r>
              <a:rPr lang="en-US" sz="3200" i="1" dirty="0" err="1"/>
              <a:t>Timberlane</a:t>
            </a:r>
            <a:r>
              <a:rPr lang="en-US" sz="3200" i="1" dirty="0" smtClean="0"/>
              <a:t>).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5581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1114</TotalTime>
  <Words>665</Words>
  <Application>Microsoft Office PowerPoint</Application>
  <PresentationFormat>Custom</PresentationFormat>
  <Paragraphs>66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Andalus</vt:lpstr>
      <vt:lpstr>Arial</vt:lpstr>
      <vt:lpstr>Calibri</vt:lpstr>
      <vt:lpstr>Calibri Light</vt:lpstr>
      <vt:lpstr>Cambria Math</vt:lpstr>
      <vt:lpstr>Wingdings</vt:lpstr>
      <vt:lpstr>Office Theme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Frey Clymar</dc:creator>
  <cp:lastModifiedBy>Frey Clymar</cp:lastModifiedBy>
  <cp:revision>110</cp:revision>
  <dcterms:created xsi:type="dcterms:W3CDTF">2014-07-15T17:42:55Z</dcterms:created>
  <dcterms:modified xsi:type="dcterms:W3CDTF">2014-07-23T20:22:09Z</dcterms:modified>
</cp:coreProperties>
</file>