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D4E8CE"/>
    <a:srgbClr val="CFE8CE"/>
    <a:srgbClr val="BDDFBB"/>
    <a:srgbClr val="E2EAC8"/>
    <a:srgbClr val="DBE5BD"/>
    <a:srgbClr val="800000"/>
    <a:srgbClr val="CFDC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2787"/>
    <p:restoredTop sz="99708" autoAdjust="0"/>
  </p:normalViewPr>
  <p:slideViewPr>
    <p:cSldViewPr>
      <p:cViewPr>
        <p:scale>
          <a:sx n="21" d="100"/>
          <a:sy n="21" d="100"/>
        </p:scale>
        <p:origin x="-2586" y="-462"/>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766D64CD-71A6-4E81-BDC2-AA498050D267}" type="datetimeFigureOut">
              <a:rPr lang="en-US"/>
              <a:pPr>
                <a:defRPr/>
              </a:pPr>
              <a:t>8/7/2014</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A94BDC31-DCF0-4739-889F-23D42910A984}" type="slidenum">
              <a:rPr lang="en-US"/>
              <a:pPr>
                <a:defRPr/>
              </a:pPr>
              <a:t>‹#›</a:t>
            </a:fld>
            <a:endParaRPr lang="en-US" dirty="0"/>
          </a:p>
        </p:txBody>
      </p:sp>
    </p:spTree>
    <p:extLst>
      <p:ext uri="{BB962C8B-B14F-4D97-AF65-F5344CB8AC3E}">
        <p14:creationId xmlns:p14="http://schemas.microsoft.com/office/powerpoint/2010/main" val="19774709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40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dirty="0" smtClean="0"/>
          </a:p>
        </p:txBody>
      </p:sp>
      <p:sp>
        <p:nvSpPr>
          <p:cNvPr id="41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06932E1-3ADB-4FC8-BFD7-C88FDBA2BC5C}" type="slidenum">
              <a:rPr lang="en-US" smtClean="0"/>
              <a:pPr/>
              <a:t>1</a:t>
            </a:fld>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585"/>
            <a:ext cx="37307520" cy="7055575"/>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1A6E514B-33BD-4B54-B6E7-4C25226A4084}"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ACC31A66-6C23-444C-9B65-285ACD9ADA53}"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665"/>
            <a:ext cx="37307520" cy="653796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765"/>
            <a:ext cx="37307520"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29F189FA-A348-40C4-999C-C1E92C8C9F82}"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1840" y="9509760"/>
            <a:ext cx="18580608" cy="19751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18752" y="9509760"/>
            <a:ext cx="18580608" cy="19751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70D0B350-1CAC-40EA-926F-C6998015D0B1}"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7716"/>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9085"/>
            <a:ext cx="19392900" cy="306977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4560" y="10438856"/>
            <a:ext cx="19392900" cy="1896726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0" y="7369085"/>
            <a:ext cx="19400520" cy="306977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120" y="10438856"/>
            <a:ext cx="19400520" cy="1896726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88CC70C1-6AA2-42FC-9273-B75E949F93BC}"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20DFE269-605A-4271-8063-FAD711D7101C}"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5282D3DE-384A-4656-999E-9AF44A061BCE}"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1" y="1311185"/>
            <a:ext cx="14439900" cy="557784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240" y="1311185"/>
            <a:ext cx="24536400" cy="280949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1" y="6889025"/>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1F62084E-2AD8-4A38-895C-5106EC7F088A}"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0" y="23042881"/>
            <a:ext cx="26334720" cy="272034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980" y="2940776"/>
            <a:ext cx="26334720" cy="197510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8602980" y="25763221"/>
            <a:ext cx="26334720" cy="386334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6E80FE8F-AE4D-416A-9911-11B05F42806B}"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F7355EED-CE5B-4378-AC7F-197FD83E9D6B}"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480" y="2926080"/>
            <a:ext cx="9326880" cy="263347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1840" y="2926080"/>
            <a:ext cx="27834336" cy="2633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EE7C416C-73A1-4313-A1B1-2A4917C17F7F}"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1840" y="2926080"/>
            <a:ext cx="37307520" cy="5486400"/>
          </a:xfrm>
          <a:prstGeom prst="rect">
            <a:avLst/>
          </a:prstGeom>
          <a:noFill/>
          <a:ln w="9525">
            <a:noFill/>
            <a:miter lim="800000"/>
            <a:headEnd/>
            <a:tailEnd/>
          </a:ln>
        </p:spPr>
        <p:txBody>
          <a:bodyPr vert="horz" wrap="square" lIns="444133" tIns="222067" rIns="444133" bIns="222067"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3291840" y="9509760"/>
            <a:ext cx="37307520" cy="19751040"/>
          </a:xfrm>
          <a:prstGeom prst="rect">
            <a:avLst/>
          </a:prstGeom>
          <a:noFill/>
          <a:ln w="9525">
            <a:noFill/>
            <a:miter lim="800000"/>
            <a:headEnd/>
            <a:tailEnd/>
          </a:ln>
        </p:spPr>
        <p:txBody>
          <a:bodyPr vert="horz" wrap="square" lIns="444133" tIns="222067" rIns="444133" bIns="222067"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3291840" y="29992320"/>
            <a:ext cx="9144000" cy="219456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defRPr sz="6800"/>
            </a:lvl1pPr>
          </a:lstStyle>
          <a:p>
            <a:pPr>
              <a:defRPr/>
            </a:pPr>
            <a:endParaRPr lang="en-US" dirty="0"/>
          </a:p>
        </p:txBody>
      </p:sp>
      <p:sp>
        <p:nvSpPr>
          <p:cNvPr id="1029" name="Rectangle 5"/>
          <p:cNvSpPr>
            <a:spLocks noGrp="1" noChangeArrowheads="1"/>
          </p:cNvSpPr>
          <p:nvPr>
            <p:ph type="ftr" sz="quarter" idx="3"/>
          </p:nvPr>
        </p:nvSpPr>
        <p:spPr bwMode="auto">
          <a:xfrm>
            <a:off x="14996160" y="29992320"/>
            <a:ext cx="13898880" cy="219456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ctr">
              <a:defRPr sz="6800"/>
            </a:lvl1pPr>
          </a:lstStyle>
          <a:p>
            <a:pPr>
              <a:defRPr/>
            </a:pPr>
            <a:endParaRPr lang="en-US" dirty="0"/>
          </a:p>
        </p:txBody>
      </p:sp>
      <p:sp>
        <p:nvSpPr>
          <p:cNvPr id="1030" name="Rectangle 6"/>
          <p:cNvSpPr>
            <a:spLocks noGrp="1" noChangeArrowheads="1"/>
          </p:cNvSpPr>
          <p:nvPr>
            <p:ph type="sldNum" sz="quarter" idx="4"/>
          </p:nvPr>
        </p:nvSpPr>
        <p:spPr bwMode="auto">
          <a:xfrm>
            <a:off x="31455360" y="29992320"/>
            <a:ext cx="9144000" cy="2194560"/>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r">
              <a:defRPr sz="6800"/>
            </a:lvl1pPr>
          </a:lstStyle>
          <a:p>
            <a:pPr>
              <a:defRPr/>
            </a:pPr>
            <a:fld id="{96EE3760-BE35-4800-94E9-3554F6078FF0}"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41825" rtl="0" eaLnBrk="0" fontAlgn="base" hangingPunct="0">
        <a:spcBef>
          <a:spcPct val="0"/>
        </a:spcBef>
        <a:spcAft>
          <a:spcPct val="0"/>
        </a:spcAft>
        <a:defRPr sz="21400">
          <a:solidFill>
            <a:schemeClr val="tx2"/>
          </a:solidFill>
          <a:latin typeface="+mj-lt"/>
          <a:ea typeface="+mj-ea"/>
          <a:cs typeface="+mj-cs"/>
        </a:defRPr>
      </a:lvl1pPr>
      <a:lvl2pPr algn="ctr" defTabSz="4441825" rtl="0" eaLnBrk="0" fontAlgn="base" hangingPunct="0">
        <a:spcBef>
          <a:spcPct val="0"/>
        </a:spcBef>
        <a:spcAft>
          <a:spcPct val="0"/>
        </a:spcAft>
        <a:defRPr sz="21400">
          <a:solidFill>
            <a:schemeClr val="tx2"/>
          </a:solidFill>
          <a:latin typeface="Times New Roman" pitchFamily="18" charset="0"/>
        </a:defRPr>
      </a:lvl2pPr>
      <a:lvl3pPr algn="ctr" defTabSz="4441825" rtl="0" eaLnBrk="0" fontAlgn="base" hangingPunct="0">
        <a:spcBef>
          <a:spcPct val="0"/>
        </a:spcBef>
        <a:spcAft>
          <a:spcPct val="0"/>
        </a:spcAft>
        <a:defRPr sz="21400">
          <a:solidFill>
            <a:schemeClr val="tx2"/>
          </a:solidFill>
          <a:latin typeface="Times New Roman" pitchFamily="18" charset="0"/>
        </a:defRPr>
      </a:lvl3pPr>
      <a:lvl4pPr algn="ctr" defTabSz="4441825" rtl="0" eaLnBrk="0" fontAlgn="base" hangingPunct="0">
        <a:spcBef>
          <a:spcPct val="0"/>
        </a:spcBef>
        <a:spcAft>
          <a:spcPct val="0"/>
        </a:spcAft>
        <a:defRPr sz="21400">
          <a:solidFill>
            <a:schemeClr val="tx2"/>
          </a:solidFill>
          <a:latin typeface="Times New Roman" pitchFamily="18" charset="0"/>
        </a:defRPr>
      </a:lvl4pPr>
      <a:lvl5pPr algn="ctr" defTabSz="4441825" rtl="0" eaLnBrk="0" fontAlgn="base" hangingPunct="0">
        <a:spcBef>
          <a:spcPct val="0"/>
        </a:spcBef>
        <a:spcAft>
          <a:spcPct val="0"/>
        </a:spcAft>
        <a:defRPr sz="21400">
          <a:solidFill>
            <a:schemeClr val="tx2"/>
          </a:solidFill>
          <a:latin typeface="Times New Roman" pitchFamily="18" charset="0"/>
        </a:defRPr>
      </a:lvl5pPr>
      <a:lvl6pPr marL="457200" algn="ctr" defTabSz="4441825" rtl="0" fontAlgn="base">
        <a:spcBef>
          <a:spcPct val="0"/>
        </a:spcBef>
        <a:spcAft>
          <a:spcPct val="0"/>
        </a:spcAft>
        <a:defRPr sz="21400">
          <a:solidFill>
            <a:schemeClr val="tx2"/>
          </a:solidFill>
          <a:latin typeface="Times New Roman" pitchFamily="18" charset="0"/>
        </a:defRPr>
      </a:lvl6pPr>
      <a:lvl7pPr marL="914400" algn="ctr" defTabSz="4441825" rtl="0" fontAlgn="base">
        <a:spcBef>
          <a:spcPct val="0"/>
        </a:spcBef>
        <a:spcAft>
          <a:spcPct val="0"/>
        </a:spcAft>
        <a:defRPr sz="21400">
          <a:solidFill>
            <a:schemeClr val="tx2"/>
          </a:solidFill>
          <a:latin typeface="Times New Roman" pitchFamily="18" charset="0"/>
        </a:defRPr>
      </a:lvl7pPr>
      <a:lvl8pPr marL="1371600" algn="ctr" defTabSz="4441825" rtl="0" fontAlgn="base">
        <a:spcBef>
          <a:spcPct val="0"/>
        </a:spcBef>
        <a:spcAft>
          <a:spcPct val="0"/>
        </a:spcAft>
        <a:defRPr sz="21400">
          <a:solidFill>
            <a:schemeClr val="tx2"/>
          </a:solidFill>
          <a:latin typeface="Times New Roman" pitchFamily="18" charset="0"/>
        </a:defRPr>
      </a:lvl8pPr>
      <a:lvl9pPr marL="1828800" algn="ctr" defTabSz="4441825" rtl="0" fontAlgn="base">
        <a:spcBef>
          <a:spcPct val="0"/>
        </a:spcBef>
        <a:spcAft>
          <a:spcPct val="0"/>
        </a:spcAft>
        <a:defRPr sz="21400">
          <a:solidFill>
            <a:schemeClr val="tx2"/>
          </a:solidFill>
          <a:latin typeface="Times New Roman" pitchFamily="18" charset="0"/>
        </a:defRPr>
      </a:lvl9pPr>
    </p:titleStyle>
    <p:bodyStyle>
      <a:lvl1pPr marL="1665288" indent="-1665288" algn="l" defTabSz="4441825" rtl="0" eaLnBrk="0" fontAlgn="base" hangingPunct="0">
        <a:spcBef>
          <a:spcPct val="20000"/>
        </a:spcBef>
        <a:spcAft>
          <a:spcPct val="0"/>
        </a:spcAft>
        <a:buChar char="•"/>
        <a:defRPr sz="15500">
          <a:solidFill>
            <a:schemeClr val="tx1"/>
          </a:solidFill>
          <a:latin typeface="+mn-lt"/>
          <a:ea typeface="+mn-ea"/>
          <a:cs typeface="+mn-cs"/>
        </a:defRPr>
      </a:lvl1pPr>
      <a:lvl2pPr marL="3608388" indent="-1387475" algn="l" defTabSz="4441825" rtl="0" eaLnBrk="0" fontAlgn="base" hangingPunct="0">
        <a:spcBef>
          <a:spcPct val="20000"/>
        </a:spcBef>
        <a:spcAft>
          <a:spcPct val="0"/>
        </a:spcAft>
        <a:buChar char="–"/>
        <a:defRPr sz="13600">
          <a:solidFill>
            <a:schemeClr val="tx1"/>
          </a:solidFill>
          <a:latin typeface="+mn-lt"/>
        </a:defRPr>
      </a:lvl2pPr>
      <a:lvl3pPr marL="5551488" indent="-1109663" algn="l" defTabSz="4441825" rtl="0" eaLnBrk="0" fontAlgn="base" hangingPunct="0">
        <a:spcBef>
          <a:spcPct val="20000"/>
        </a:spcBef>
        <a:spcAft>
          <a:spcPct val="0"/>
        </a:spcAft>
        <a:buChar char="•"/>
        <a:defRPr sz="11700">
          <a:solidFill>
            <a:schemeClr val="tx1"/>
          </a:solidFill>
          <a:latin typeface="+mn-lt"/>
        </a:defRPr>
      </a:lvl3pPr>
      <a:lvl4pPr marL="7772400" indent="-1109663" algn="l" defTabSz="4441825" rtl="0" eaLnBrk="0" fontAlgn="base" hangingPunct="0">
        <a:spcBef>
          <a:spcPct val="20000"/>
        </a:spcBef>
        <a:spcAft>
          <a:spcPct val="0"/>
        </a:spcAft>
        <a:buChar char="–"/>
        <a:defRPr sz="9700">
          <a:solidFill>
            <a:schemeClr val="tx1"/>
          </a:solidFill>
          <a:latin typeface="+mn-lt"/>
        </a:defRPr>
      </a:lvl4pPr>
      <a:lvl5pPr marL="9993313" indent="-1111250" algn="l" defTabSz="4441825" rtl="0" eaLnBrk="0" fontAlgn="base" hangingPunct="0">
        <a:spcBef>
          <a:spcPct val="20000"/>
        </a:spcBef>
        <a:spcAft>
          <a:spcPct val="0"/>
        </a:spcAft>
        <a:buChar char="»"/>
        <a:defRPr sz="9700">
          <a:solidFill>
            <a:schemeClr val="tx1"/>
          </a:solidFill>
          <a:latin typeface="+mn-lt"/>
        </a:defRPr>
      </a:lvl5pPr>
      <a:lvl6pPr marL="10450513" indent="-1111250" algn="l" defTabSz="4441825" rtl="0" fontAlgn="base">
        <a:spcBef>
          <a:spcPct val="20000"/>
        </a:spcBef>
        <a:spcAft>
          <a:spcPct val="0"/>
        </a:spcAft>
        <a:buChar char="»"/>
        <a:defRPr sz="9700">
          <a:solidFill>
            <a:schemeClr val="tx1"/>
          </a:solidFill>
          <a:latin typeface="+mn-lt"/>
        </a:defRPr>
      </a:lvl6pPr>
      <a:lvl7pPr marL="10907713" indent="-1111250" algn="l" defTabSz="4441825" rtl="0" fontAlgn="base">
        <a:spcBef>
          <a:spcPct val="20000"/>
        </a:spcBef>
        <a:spcAft>
          <a:spcPct val="0"/>
        </a:spcAft>
        <a:buChar char="»"/>
        <a:defRPr sz="9700">
          <a:solidFill>
            <a:schemeClr val="tx1"/>
          </a:solidFill>
          <a:latin typeface="+mn-lt"/>
        </a:defRPr>
      </a:lvl7pPr>
      <a:lvl8pPr marL="11364913" indent="-1111250" algn="l" defTabSz="4441825" rtl="0" fontAlgn="base">
        <a:spcBef>
          <a:spcPct val="20000"/>
        </a:spcBef>
        <a:spcAft>
          <a:spcPct val="0"/>
        </a:spcAft>
        <a:buChar char="»"/>
        <a:defRPr sz="9700">
          <a:solidFill>
            <a:schemeClr val="tx1"/>
          </a:solidFill>
          <a:latin typeface="+mn-lt"/>
        </a:defRPr>
      </a:lvl8pPr>
      <a:lvl9pPr marL="11822113" indent="-1111250" algn="l" defTabSz="4441825" rtl="0" fontAlgn="base">
        <a:spcBef>
          <a:spcPct val="20000"/>
        </a:spcBef>
        <a:spcAft>
          <a:spcPct val="0"/>
        </a:spcAft>
        <a:buChar char="»"/>
        <a:defRPr sz="9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43891200" cy="32918400"/>
          </a:xfrm>
          <a:prstGeom prst="rect">
            <a:avLst/>
          </a:prstGeom>
          <a:solidFill>
            <a:schemeClr val="accent3">
              <a:lumMod val="65000"/>
            </a:schemeClr>
          </a:solidFill>
        </p:spPr>
        <p:style>
          <a:lnRef idx="1">
            <a:schemeClr val="dk1"/>
          </a:lnRef>
          <a:fillRef idx="2">
            <a:schemeClr val="dk1"/>
          </a:fillRef>
          <a:effectRef idx="1">
            <a:schemeClr val="dk1"/>
          </a:effectRef>
          <a:fontRef idx="minor">
            <a:schemeClr val="dk1"/>
          </a:fontRef>
        </p:style>
        <p:txBody>
          <a:bodyPr anchor="ctr"/>
          <a:lstStyle/>
          <a:p>
            <a:pPr algn="ctr">
              <a:defRPr/>
            </a:pPr>
            <a:endParaRPr lang="en-US" dirty="0"/>
          </a:p>
        </p:txBody>
      </p:sp>
      <p:sp>
        <p:nvSpPr>
          <p:cNvPr id="49" name="Rectangle 48"/>
          <p:cNvSpPr/>
          <p:nvPr/>
        </p:nvSpPr>
        <p:spPr>
          <a:xfrm>
            <a:off x="0" y="29641801"/>
            <a:ext cx="43891200" cy="3276599"/>
          </a:xfrm>
          <a:prstGeom prst="rect">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45" name="Rounded Rectangle 44"/>
          <p:cNvSpPr/>
          <p:nvPr/>
        </p:nvSpPr>
        <p:spPr>
          <a:xfrm>
            <a:off x="30650688" y="32017063"/>
            <a:ext cx="12143232" cy="18026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50" name="Text Box 6"/>
          <p:cNvSpPr txBox="1">
            <a:spLocks noChangeArrowheads="1"/>
          </p:cNvSpPr>
          <p:nvPr/>
        </p:nvSpPr>
        <p:spPr bwMode="auto">
          <a:xfrm>
            <a:off x="7848600" y="685800"/>
            <a:ext cx="28117800" cy="492442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r>
              <a:rPr lang="en-US" sz="8800" b="1" dirty="0" smtClean="0">
                <a:solidFill>
                  <a:srgbClr val="000066"/>
                </a:solidFill>
                <a:latin typeface="+mn-lt"/>
              </a:rPr>
              <a:t>Molecular Dynamics Simulations of the </a:t>
            </a:r>
            <a:r>
              <a:rPr lang="en-US" sz="8800" b="1" dirty="0" smtClean="0">
                <a:solidFill>
                  <a:srgbClr val="000066"/>
                </a:solidFill>
              </a:rPr>
              <a:t>M37 Lipase from </a:t>
            </a:r>
            <a:r>
              <a:rPr lang="en-US" sz="8800" b="1" dirty="0" smtClean="0">
                <a:solidFill>
                  <a:srgbClr val="000066"/>
                </a:solidFill>
                <a:latin typeface="+mn-lt"/>
              </a:rPr>
              <a:t>Psychrophilic </a:t>
            </a:r>
            <a:r>
              <a:rPr lang="en-US" sz="8800" b="1" i="1" dirty="0" smtClean="0">
                <a:solidFill>
                  <a:srgbClr val="000066"/>
                </a:solidFill>
                <a:latin typeface="+mn-lt"/>
              </a:rPr>
              <a:t>Photobacterium lipolyticum</a:t>
            </a:r>
            <a:r>
              <a:rPr lang="en-US" sz="8800" b="1" dirty="0" smtClean="0">
                <a:solidFill>
                  <a:srgbClr val="000066"/>
                </a:solidFill>
                <a:latin typeface="+mn-lt"/>
              </a:rPr>
              <a:t>: Protein Solvation in Water and Methanol</a:t>
            </a:r>
            <a:endParaRPr lang="en-US" sz="4800" dirty="0" smtClean="0">
              <a:latin typeface="+mn-lt"/>
            </a:endParaRPr>
          </a:p>
          <a:p>
            <a:pPr algn="ctr" eaLnBrk="1" hangingPunct="1">
              <a:spcBef>
                <a:spcPct val="25000"/>
              </a:spcBef>
              <a:defRPr/>
            </a:pPr>
            <a:r>
              <a:rPr lang="en-US" sz="4000" u="sng" dirty="0" smtClean="0"/>
              <a:t>Gregory J. Samuel, Jr.</a:t>
            </a:r>
            <a:r>
              <a:rPr lang="en-US" sz="4000" dirty="0" smtClean="0"/>
              <a:t>  -  P</a:t>
            </a:r>
            <a:r>
              <a:rPr lang="en-AU" sz="4000" dirty="0" smtClean="0"/>
              <a:t>arsons Hall, 23 Academic Way, Durham, NH 03824</a:t>
            </a:r>
            <a:endParaRPr lang="en-US" sz="4000" dirty="0" smtClean="0"/>
          </a:p>
        </p:txBody>
      </p:sp>
      <p:pic>
        <p:nvPicPr>
          <p:cNvPr id="2053" name="Picture 116" descr="NSFlogo"/>
          <p:cNvPicPr>
            <a:picLocks noChangeAspect="1" noChangeArrowheads="1"/>
          </p:cNvPicPr>
          <p:nvPr/>
        </p:nvPicPr>
        <p:blipFill>
          <a:blip r:embed="rId3" cstate="print"/>
          <a:srcRect/>
          <a:stretch>
            <a:fillRect/>
          </a:stretch>
        </p:blipFill>
        <p:spPr bwMode="auto">
          <a:xfrm>
            <a:off x="38709600" y="715157"/>
            <a:ext cx="4131564" cy="4426676"/>
          </a:xfrm>
          <a:prstGeom prst="rect">
            <a:avLst/>
          </a:prstGeom>
          <a:solidFill>
            <a:schemeClr val="accent1">
              <a:alpha val="0"/>
            </a:schemeClr>
          </a:solidFill>
          <a:ln w="38100">
            <a:solidFill>
              <a:schemeClr val="tx1"/>
            </a:solidFill>
            <a:miter lim="800000"/>
            <a:headEnd/>
            <a:tailEnd/>
          </a:ln>
        </p:spPr>
      </p:pic>
      <p:sp>
        <p:nvSpPr>
          <p:cNvPr id="4" name="TextBox 13"/>
          <p:cNvSpPr txBox="1">
            <a:spLocks noChangeArrowheads="1"/>
          </p:cNvSpPr>
          <p:nvPr/>
        </p:nvSpPr>
        <p:spPr bwMode="auto">
          <a:xfrm>
            <a:off x="7848600" y="7848600"/>
            <a:ext cx="27508200" cy="6324808"/>
          </a:xfrm>
          <a:prstGeom prst="rect">
            <a:avLst/>
          </a:prstGeom>
          <a:noFill/>
          <a:ln>
            <a:solidFill>
              <a:schemeClr val="accent2">
                <a:lumMod val="75000"/>
              </a:schemeClr>
            </a:solidFill>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lnSpc>
                <a:spcPct val="150000"/>
              </a:lnSpc>
              <a:defRPr/>
            </a:pPr>
            <a:r>
              <a:rPr lang="en-US" sz="4800" b="1" dirty="0" smtClean="0"/>
              <a:t>Introduction/Background</a:t>
            </a:r>
          </a:p>
          <a:p>
            <a:pPr eaLnBrk="1" hangingPunct="1">
              <a:lnSpc>
                <a:spcPct val="150000"/>
              </a:lnSpc>
              <a:defRPr/>
            </a:pPr>
            <a:r>
              <a:rPr lang="en-US" sz="3600" dirty="0" smtClean="0"/>
              <a:t>Molecular dynamics (MD) simulations provide insight regarding the structural changes that molecules undergo when exposed to various conditions.  Psychrophilic species are those that can tolerate or even thrive in cold water conditions (generally 0-30 degrees Celsius).  The </a:t>
            </a:r>
            <a:r>
              <a:rPr lang="en-US" sz="3600" i="1" dirty="0" smtClean="0"/>
              <a:t>Photobacterium lipolyticum </a:t>
            </a:r>
            <a:r>
              <a:rPr lang="en-US" sz="3600" dirty="0" smtClean="0"/>
              <a:t>was discovered in a sediment sample from the Yellow Sea and the M37 lipase was isolated and characterized  (Figure 1) from that sample.</a:t>
            </a:r>
            <a:r>
              <a:rPr lang="en-US" sz="3600" baseline="30000" dirty="0" smtClean="0"/>
              <a:t>[1]</a:t>
            </a:r>
            <a:r>
              <a:rPr lang="en-US" sz="3800" dirty="0" smtClean="0"/>
              <a:t> Experimentally, it was found that the M37 lipase could be used in biodiesel production and has significant stability in methanol solutions.</a:t>
            </a:r>
            <a:r>
              <a:rPr lang="en-US" sz="3800" baseline="30000" dirty="0" smtClean="0"/>
              <a:t>[2]</a:t>
            </a:r>
            <a:r>
              <a:rPr lang="en-US" sz="3800" dirty="0" smtClean="0"/>
              <a:t> The lipase characterization, reactivity, and stability were determined experimentally, so MD simulations have potential to improve understanding of this chemical, leading to more comprehensive studies and greater industrial applications.</a:t>
            </a:r>
          </a:p>
        </p:txBody>
      </p:sp>
      <p:sp>
        <p:nvSpPr>
          <p:cNvPr id="2055" name="TextBox 15"/>
          <p:cNvSpPr txBox="1">
            <a:spLocks noChangeArrowheads="1"/>
          </p:cNvSpPr>
          <p:nvPr/>
        </p:nvSpPr>
        <p:spPr bwMode="auto">
          <a:xfrm>
            <a:off x="23774400" y="18973800"/>
            <a:ext cx="11582400" cy="6186309"/>
          </a:xfrm>
          <a:prstGeom prst="rect">
            <a:avLst/>
          </a:prstGeom>
          <a:noFill/>
          <a:ln>
            <a:solidFill>
              <a:schemeClr val="accent2">
                <a:lumMod val="75000"/>
              </a:schemeClr>
            </a:solidFill>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lnSpc>
                <a:spcPct val="150000"/>
              </a:lnSpc>
              <a:defRPr/>
            </a:pPr>
            <a:r>
              <a:rPr lang="en-US" sz="4800" b="1" dirty="0" smtClean="0"/>
              <a:t>Results and Discussion</a:t>
            </a:r>
          </a:p>
          <a:p>
            <a:pPr eaLnBrk="1" hangingPunct="1">
              <a:lnSpc>
                <a:spcPct val="150000"/>
              </a:lnSpc>
              <a:defRPr/>
            </a:pPr>
            <a:r>
              <a:rPr lang="en-US" sz="3600" dirty="0" smtClean="0"/>
              <a:t>Protein solvation was successful in pure water and in pure methanol.  Simulations performed on the water-solvated protein yielded significant data to be analyzed (Figure 4).  Protein solvation in methanol yielded insight as to techniques and best practices for producing box-solvated proteins of controlled size and concentration.</a:t>
            </a:r>
          </a:p>
        </p:txBody>
      </p:sp>
      <p:sp>
        <p:nvSpPr>
          <p:cNvPr id="2059" name="TextBox 23"/>
          <p:cNvSpPr txBox="1">
            <a:spLocks noChangeArrowheads="1"/>
          </p:cNvSpPr>
          <p:nvPr/>
        </p:nvSpPr>
        <p:spPr bwMode="auto">
          <a:xfrm>
            <a:off x="21640800" y="25603200"/>
            <a:ext cx="21031200" cy="3693319"/>
          </a:xfrm>
          <a:prstGeom prst="rect">
            <a:avLst/>
          </a:prstGeom>
          <a:noFill/>
          <a:ln>
            <a:solidFill>
              <a:schemeClr val="accent2">
                <a:lumMod val="75000"/>
              </a:schemeClr>
            </a:solidFill>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lnSpc>
                <a:spcPct val="150000"/>
              </a:lnSpc>
              <a:defRPr/>
            </a:pPr>
            <a:r>
              <a:rPr lang="en-US" sz="4800" b="1" dirty="0" smtClean="0"/>
              <a:t>Conclusions and Future Work</a:t>
            </a:r>
          </a:p>
          <a:p>
            <a:pPr eaLnBrk="1" hangingPunct="1">
              <a:lnSpc>
                <a:spcPct val="150000"/>
              </a:lnSpc>
              <a:defRPr/>
            </a:pPr>
            <a:r>
              <a:rPr lang="en-US" sz="3600" dirty="0" smtClean="0"/>
              <a:t>Solvating the M37 lipase in water allowed for simple temperature simulations.  Quantitative analysis of these simulations will show the stability of the lipase at these temperatures.  Determining the stability of the lipase in different solvents (at varying concentrations)  and temperatures could provide insight for industrial applications.</a:t>
            </a:r>
          </a:p>
        </p:txBody>
      </p:sp>
      <p:sp>
        <p:nvSpPr>
          <p:cNvPr id="2060" name="TextBox 24"/>
          <p:cNvSpPr txBox="1">
            <a:spLocks noChangeArrowheads="1"/>
          </p:cNvSpPr>
          <p:nvPr/>
        </p:nvSpPr>
        <p:spPr bwMode="auto">
          <a:xfrm>
            <a:off x="20116800" y="29718000"/>
            <a:ext cx="21640800" cy="2677656"/>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4800" b="1" dirty="0" smtClean="0">
                <a:solidFill>
                  <a:schemeClr val="bg1"/>
                </a:solidFill>
              </a:rPr>
              <a:t>References</a:t>
            </a:r>
          </a:p>
          <a:p>
            <a:pPr eaLnBrk="1" hangingPunct="1">
              <a:defRPr/>
            </a:pPr>
            <a:r>
              <a:rPr lang="en-US" altLang="en-US" dirty="0" smtClean="0">
                <a:solidFill>
                  <a:schemeClr val="bg1"/>
                </a:solidFill>
                <a:latin typeface="+mn-lt"/>
                <a:cs typeface="Times New Roman" pitchFamily="18" charset="0"/>
              </a:rPr>
              <a:t>[1] Jung, Suk‐Kyeong, Jeong, Dae Gwin, Lee, Mi Sook, Lee, Jung-Kee, Kim, Hyung-Kwoun, Ryu, Seong Eon, Park, Byong Chul, Kim, Jae Hoon, Kim, Seung Jun. "Structural basis for the cold adaptation of psychrophilic M37 lipase from </a:t>
            </a:r>
            <a:r>
              <a:rPr lang="en-US" altLang="en-US" i="1" dirty="0" smtClean="0">
                <a:solidFill>
                  <a:schemeClr val="bg1"/>
                </a:solidFill>
                <a:latin typeface="+mn-lt"/>
                <a:cs typeface="Times New Roman" pitchFamily="18" charset="0"/>
              </a:rPr>
              <a:t>Photobacterium lipolyticum</a:t>
            </a:r>
            <a:r>
              <a:rPr lang="en-US" altLang="en-US" dirty="0" smtClean="0">
                <a:solidFill>
                  <a:schemeClr val="bg1"/>
                </a:solidFill>
                <a:latin typeface="+mn-lt"/>
                <a:cs typeface="Times New Roman" pitchFamily="18" charset="0"/>
              </a:rPr>
              <a:t>." Proteins: Structure, Function, and Bioinformatics 71.1 (2008): 476-484.</a:t>
            </a:r>
          </a:p>
          <a:p>
            <a:pPr eaLnBrk="1" hangingPunct="1">
              <a:defRPr/>
            </a:pPr>
            <a:r>
              <a:rPr lang="en-US" altLang="en-US" dirty="0" smtClean="0">
                <a:solidFill>
                  <a:schemeClr val="bg1"/>
                </a:solidFill>
                <a:latin typeface="+mn-lt"/>
                <a:cs typeface="Times New Roman" pitchFamily="18" charset="0"/>
              </a:rPr>
              <a:t>[2] Yang, Kyung Seok, Jung-Hoon Sohn, and Hyung Kwoun Kim. "Catalytic properties of a lipase from </a:t>
            </a:r>
            <a:r>
              <a:rPr lang="en-US" altLang="en-US" i="1" dirty="0" smtClean="0">
                <a:solidFill>
                  <a:schemeClr val="bg1"/>
                </a:solidFill>
                <a:latin typeface="+mn-lt"/>
                <a:cs typeface="Times New Roman" pitchFamily="18" charset="0"/>
              </a:rPr>
              <a:t>Photobacterium lipolyticum </a:t>
            </a:r>
            <a:r>
              <a:rPr lang="en-US" altLang="en-US" dirty="0" smtClean="0">
                <a:solidFill>
                  <a:schemeClr val="bg1"/>
                </a:solidFill>
                <a:latin typeface="+mn-lt"/>
                <a:cs typeface="Times New Roman" pitchFamily="18" charset="0"/>
              </a:rPr>
              <a:t>for biodiesel production containing a high methanol concentration." Journal of bioscience and bioengineering 107.6 (2009): 599-604.</a:t>
            </a:r>
          </a:p>
          <a:p>
            <a:pPr eaLnBrk="1" hangingPunct="1">
              <a:defRPr/>
            </a:pPr>
            <a:r>
              <a:rPr lang="en-US" altLang="en-US" dirty="0" smtClean="0">
                <a:solidFill>
                  <a:schemeClr val="bg1"/>
                </a:solidFill>
                <a:latin typeface="+mn-lt"/>
                <a:cs typeface="Times New Roman" pitchFamily="18" charset="0"/>
              </a:rPr>
              <a:t>[3] Humphrey, W., Dalke, A. and Schulten, K., ''VMD - Visual Molecular Dynamics", J. Molec. Graphics, 1996, vol. 14, pp. 33-38. </a:t>
            </a:r>
          </a:p>
        </p:txBody>
      </p:sp>
      <p:sp>
        <p:nvSpPr>
          <p:cNvPr id="16" name="TextBox 7"/>
          <p:cNvSpPr txBox="1">
            <a:spLocks noChangeArrowheads="1"/>
          </p:cNvSpPr>
          <p:nvPr/>
        </p:nvSpPr>
        <p:spPr bwMode="auto">
          <a:xfrm>
            <a:off x="1447800" y="29865418"/>
            <a:ext cx="15468600" cy="2595782"/>
          </a:xfrm>
          <a:prstGeom prst="rect">
            <a:avLst/>
          </a:prstGeom>
          <a:noFill/>
          <a:ln>
            <a:noFill/>
            <a:headEnd/>
            <a:tailEnd/>
          </a:ln>
        </p:spPr>
        <p:style>
          <a:lnRef idx="2">
            <a:schemeClr val="accent2"/>
          </a:lnRef>
          <a:fillRef idx="1">
            <a:schemeClr val="lt1"/>
          </a:fillRef>
          <a:effectRef idx="0">
            <a:schemeClr val="accent2"/>
          </a:effectRef>
          <a:fontRef idx="minor">
            <a:schemeClr val="dk1"/>
          </a:fontRef>
        </p:style>
        <p:txBody>
          <a:bodyPr wrap="square" lIns="376117" tIns="188059" rIns="376117" bIns="188059">
            <a:spAutoFit/>
          </a:bodyPr>
          <a:lstStyle/>
          <a:p>
            <a:pPr>
              <a:defRPr/>
            </a:pPr>
            <a:r>
              <a:rPr lang="en-AU" sz="4800" b="1" dirty="0" smtClean="0">
                <a:solidFill>
                  <a:schemeClr val="bg1"/>
                </a:solidFill>
                <a:latin typeface="Times New Roman" pitchFamily="18" charset="0"/>
              </a:rPr>
              <a:t>Acknowledgements</a:t>
            </a:r>
          </a:p>
          <a:p>
            <a:pPr>
              <a:defRPr/>
            </a:pPr>
            <a:r>
              <a:rPr lang="en-AU" dirty="0" smtClean="0">
                <a:solidFill>
                  <a:schemeClr val="bg1"/>
                </a:solidFill>
                <a:cs typeface="Times New Roman" pitchFamily="18" charset="0"/>
              </a:rPr>
              <a:t>This project was funded by the </a:t>
            </a:r>
            <a:r>
              <a:rPr lang="en-US" altLang="en-US" dirty="0" smtClean="0">
                <a:solidFill>
                  <a:schemeClr val="bg1"/>
                </a:solidFill>
                <a:cs typeface="Times New Roman" pitchFamily="18" charset="0"/>
              </a:rPr>
              <a:t>National Science Foundation’s Research Experience for Teachers in Engineering Grant (ENG-1132648).  </a:t>
            </a:r>
            <a:r>
              <a:rPr lang="en-AU" dirty="0" smtClean="0">
                <a:solidFill>
                  <a:schemeClr val="bg1"/>
                </a:solidFill>
                <a:cs typeface="Times New Roman" pitchFamily="18" charset="0"/>
              </a:rPr>
              <a:t>Funding </a:t>
            </a:r>
            <a:r>
              <a:rPr lang="en-AU" dirty="0">
                <a:solidFill>
                  <a:schemeClr val="bg1"/>
                </a:solidFill>
                <a:cs typeface="Times New Roman" pitchFamily="18" charset="0"/>
              </a:rPr>
              <a:t>and support from </a:t>
            </a:r>
            <a:r>
              <a:rPr lang="en-AU" dirty="0" smtClean="0">
                <a:solidFill>
                  <a:schemeClr val="bg1"/>
                </a:solidFill>
                <a:cs typeface="Times New Roman" pitchFamily="18" charset="0"/>
              </a:rPr>
              <a:t>the </a:t>
            </a:r>
            <a:r>
              <a:rPr lang="en-AU" dirty="0">
                <a:solidFill>
                  <a:schemeClr val="bg1"/>
                </a:solidFill>
                <a:cs typeface="Times New Roman" pitchFamily="18" charset="0"/>
              </a:rPr>
              <a:t>Joan and James Leitzel Center for Mathematics, Science, and Engineering Education is gratefully acknowledged, as is support from </a:t>
            </a:r>
            <a:r>
              <a:rPr lang="en-AU" dirty="0" smtClean="0">
                <a:solidFill>
                  <a:schemeClr val="bg1"/>
                </a:solidFill>
                <a:cs typeface="Times New Roman" pitchFamily="18" charset="0"/>
              </a:rPr>
              <a:t>Dr. Harish Vashisth and the </a:t>
            </a:r>
            <a:r>
              <a:rPr lang="en-AU" dirty="0">
                <a:solidFill>
                  <a:schemeClr val="bg1"/>
                </a:solidFill>
                <a:cs typeface="Times New Roman" pitchFamily="18" charset="0"/>
              </a:rPr>
              <a:t>UNH Department of Chemical Engineering</a:t>
            </a:r>
            <a:r>
              <a:rPr lang="en-AU" dirty="0" smtClean="0">
                <a:solidFill>
                  <a:schemeClr val="bg1"/>
                </a:solidFill>
                <a:cs typeface="Times New Roman" pitchFamily="18" charset="0"/>
              </a:rPr>
              <a:t>.</a:t>
            </a:r>
            <a:endParaRPr lang="en-US" dirty="0">
              <a:solidFill>
                <a:schemeClr val="bg1"/>
              </a:solidFill>
              <a:cs typeface="Times New Roman" pitchFamily="18" charset="0"/>
            </a:endParaRPr>
          </a:p>
        </p:txBody>
      </p:sp>
      <p:sp>
        <p:nvSpPr>
          <p:cNvPr id="7" name="Rectangle 6"/>
          <p:cNvSpPr/>
          <p:nvPr/>
        </p:nvSpPr>
        <p:spPr>
          <a:xfrm>
            <a:off x="0" y="5791200"/>
            <a:ext cx="43891200" cy="1600200"/>
          </a:xfrm>
          <a:prstGeom prst="rect">
            <a:avLst/>
          </a:prstGeom>
          <a:solidFill>
            <a:srgbClr val="00006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pic>
        <p:nvPicPr>
          <p:cNvPr id="20" name="Picture 19" descr="UNH_Emblem_RGB.png"/>
          <p:cNvPicPr>
            <a:picLocks noChangeAspect="1"/>
          </p:cNvPicPr>
          <p:nvPr/>
        </p:nvPicPr>
        <p:blipFill>
          <a:blip r:embed="rId4" cstate="print"/>
          <a:stretch>
            <a:fillRect/>
          </a:stretch>
        </p:blipFill>
        <p:spPr>
          <a:xfrm>
            <a:off x="990600" y="685800"/>
            <a:ext cx="3438144" cy="4485390"/>
          </a:xfrm>
          <a:prstGeom prst="rect">
            <a:avLst/>
          </a:prstGeom>
        </p:spPr>
      </p:pic>
      <p:pic>
        <p:nvPicPr>
          <p:cNvPr id="43" name="Picture 42" descr="protein secondary structure poster.bmp"/>
          <p:cNvPicPr>
            <a:picLocks noChangeAspect="1"/>
          </p:cNvPicPr>
          <p:nvPr/>
        </p:nvPicPr>
        <p:blipFill>
          <a:blip r:embed="rId5" cstate="print"/>
          <a:srcRect l="6066" t="5634" r="2939" b="4226"/>
          <a:stretch>
            <a:fillRect/>
          </a:stretch>
        </p:blipFill>
        <p:spPr>
          <a:xfrm>
            <a:off x="1371600" y="7696200"/>
            <a:ext cx="5715000" cy="4876800"/>
          </a:xfrm>
          <a:prstGeom prst="rect">
            <a:avLst/>
          </a:prstGeom>
          <a:ln w="38100">
            <a:solidFill>
              <a:schemeClr val="tx1"/>
            </a:solidFill>
          </a:ln>
        </p:spPr>
      </p:pic>
      <p:sp>
        <p:nvSpPr>
          <p:cNvPr id="52" name="TextBox 23"/>
          <p:cNvSpPr txBox="1">
            <a:spLocks noChangeArrowheads="1"/>
          </p:cNvSpPr>
          <p:nvPr/>
        </p:nvSpPr>
        <p:spPr bwMode="auto">
          <a:xfrm>
            <a:off x="1066800" y="15087600"/>
            <a:ext cx="14782800" cy="6186309"/>
          </a:xfrm>
          <a:prstGeom prst="rect">
            <a:avLst/>
          </a:prstGeom>
          <a:noFill/>
          <a:ln>
            <a:solidFill>
              <a:schemeClr val="accent2">
                <a:lumMod val="75000"/>
              </a:schemeClr>
            </a:solidFill>
          </a:ln>
        </p:spPr>
        <p:style>
          <a:lnRef idx="2">
            <a:schemeClr val="dk1"/>
          </a:lnRef>
          <a:fillRef idx="1">
            <a:schemeClr val="lt1"/>
          </a:fillRef>
          <a:effectRef idx="0">
            <a:schemeClr val="dk1"/>
          </a:effectRef>
          <a:fontRef idx="minor">
            <a:schemeClr val="dk1"/>
          </a:fontRef>
        </p:style>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lnSpc>
                <a:spcPct val="150000"/>
              </a:lnSpc>
              <a:defRPr/>
            </a:pPr>
            <a:r>
              <a:rPr lang="en-US" sz="4800" b="1" dirty="0" smtClean="0"/>
              <a:t>Methods</a:t>
            </a:r>
          </a:p>
          <a:p>
            <a:pPr eaLnBrk="1" hangingPunct="1">
              <a:lnSpc>
                <a:spcPct val="150000"/>
              </a:lnSpc>
              <a:defRPr/>
            </a:pPr>
            <a:r>
              <a:rPr lang="en-US" sz="3600" dirty="0" smtClean="0"/>
              <a:t>The software Visual Molecular Dynamics (VMD) was used to visualize and produce structure files for the lipase (Figure 2).</a:t>
            </a:r>
            <a:r>
              <a:rPr lang="en-US" sz="3600" baseline="30000" dirty="0" smtClean="0"/>
              <a:t>[3]</a:t>
            </a:r>
            <a:r>
              <a:rPr lang="en-US" sz="3600" dirty="0" smtClean="0"/>
              <a:t> The protein was solvated in a water box using the solvate feature, which was converted  into a methanol box (Figure 3). Simulations were performed on the protein in a water box using the NAMD software, producing simulations between 8 and 9 nanoseconds in duration at four different temperatures (276, 288, 298, and 313 Kelvin).</a:t>
            </a:r>
          </a:p>
        </p:txBody>
      </p:sp>
      <p:sp>
        <p:nvSpPr>
          <p:cNvPr id="53" name="Rounded Rectangle 52"/>
          <p:cNvSpPr/>
          <p:nvPr/>
        </p:nvSpPr>
        <p:spPr>
          <a:xfrm>
            <a:off x="1638300" y="12954000"/>
            <a:ext cx="5181601" cy="1295400"/>
          </a:xfrm>
          <a:prstGeom prst="roundRect">
            <a:avLst/>
          </a:prstGeom>
          <a:solidFill>
            <a:srgbClr val="000066"/>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55" name="Rounded Rectangle 54"/>
          <p:cNvSpPr/>
          <p:nvPr/>
        </p:nvSpPr>
        <p:spPr>
          <a:xfrm>
            <a:off x="1143000" y="27584400"/>
            <a:ext cx="19431000" cy="1676400"/>
          </a:xfrm>
          <a:prstGeom prst="roundRect">
            <a:avLst/>
          </a:prstGeom>
          <a:solidFill>
            <a:srgbClr val="000066"/>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57" name="TextBox 56"/>
          <p:cNvSpPr txBox="1"/>
          <p:nvPr/>
        </p:nvSpPr>
        <p:spPr>
          <a:xfrm>
            <a:off x="1828800" y="13124647"/>
            <a:ext cx="4800600" cy="954107"/>
          </a:xfrm>
          <a:prstGeom prst="rect">
            <a:avLst/>
          </a:prstGeom>
          <a:noFill/>
        </p:spPr>
        <p:txBody>
          <a:bodyPr wrap="square" rtlCol="0">
            <a:spAutoFit/>
          </a:bodyPr>
          <a:lstStyle/>
          <a:p>
            <a:r>
              <a:rPr lang="en-US" sz="2800" dirty="0" smtClean="0">
                <a:solidFill>
                  <a:schemeClr val="bg1"/>
                </a:solidFill>
              </a:rPr>
              <a:t>Figure 1: M37 lipase colored to show secondary structure.</a:t>
            </a:r>
            <a:endParaRPr lang="en-US" sz="2800" dirty="0">
              <a:solidFill>
                <a:schemeClr val="bg1"/>
              </a:solidFill>
            </a:endParaRPr>
          </a:p>
        </p:txBody>
      </p:sp>
      <p:sp>
        <p:nvSpPr>
          <p:cNvPr id="56" name="Rounded Rectangle 55"/>
          <p:cNvSpPr/>
          <p:nvPr/>
        </p:nvSpPr>
        <p:spPr>
          <a:xfrm>
            <a:off x="35947350" y="21697384"/>
            <a:ext cx="7086600" cy="2743200"/>
          </a:xfrm>
          <a:prstGeom prst="roundRect">
            <a:avLst/>
          </a:prstGeom>
          <a:solidFill>
            <a:srgbClr val="000066"/>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58" name="TextBox 57"/>
          <p:cNvSpPr txBox="1"/>
          <p:nvPr/>
        </p:nvSpPr>
        <p:spPr>
          <a:xfrm>
            <a:off x="36042600" y="21945600"/>
            <a:ext cx="6896100" cy="2246769"/>
          </a:xfrm>
          <a:prstGeom prst="rect">
            <a:avLst/>
          </a:prstGeom>
          <a:noFill/>
        </p:spPr>
        <p:txBody>
          <a:bodyPr wrap="square" rtlCol="0">
            <a:spAutoFit/>
          </a:bodyPr>
          <a:lstStyle/>
          <a:p>
            <a:r>
              <a:rPr lang="en-US" sz="2800" dirty="0" smtClean="0">
                <a:solidFill>
                  <a:schemeClr val="bg1"/>
                </a:solidFill>
              </a:rPr>
              <a:t>Figure 2: Protein representations showing: dimeric structure [a], dimeric structure with lids and active sites highlighted [b], and separate chains rotated to better display active site/lid arrangements [c].</a:t>
            </a:r>
            <a:endParaRPr lang="en-US" sz="2800" dirty="0">
              <a:solidFill>
                <a:schemeClr val="bg1"/>
              </a:solidFill>
            </a:endParaRPr>
          </a:p>
        </p:txBody>
      </p:sp>
      <p:grpSp>
        <p:nvGrpSpPr>
          <p:cNvPr id="85" name="Group 84"/>
          <p:cNvGrpSpPr/>
          <p:nvPr/>
        </p:nvGrpSpPr>
        <p:grpSpPr>
          <a:xfrm>
            <a:off x="35985450" y="8610600"/>
            <a:ext cx="7010400" cy="12649200"/>
            <a:chOff x="34899600" y="8077200"/>
            <a:chExt cx="7391400" cy="13030200"/>
          </a:xfrm>
        </p:grpSpPr>
        <p:sp>
          <p:nvSpPr>
            <p:cNvPr id="47" name="Rectangle 46"/>
            <p:cNvSpPr/>
            <p:nvPr/>
          </p:nvSpPr>
          <p:spPr>
            <a:xfrm>
              <a:off x="34899600" y="8077200"/>
              <a:ext cx="7391400" cy="13030200"/>
            </a:xfrm>
            <a:prstGeom prst="rect">
              <a:avLst/>
            </a:prstGeom>
            <a:ln w="38100">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37" name="Picture 36" descr="chaina surface poster.bmp"/>
            <p:cNvPicPr>
              <a:picLocks noChangeAspect="1"/>
            </p:cNvPicPr>
            <p:nvPr/>
          </p:nvPicPr>
          <p:blipFill>
            <a:blip r:embed="rId6" cstate="print"/>
            <a:srcRect l="17483" r="7208" b="4769"/>
            <a:stretch>
              <a:fillRect/>
            </a:stretch>
          </p:blipFill>
          <p:spPr>
            <a:xfrm>
              <a:off x="35356800" y="17068800"/>
              <a:ext cx="3057846" cy="3330868"/>
            </a:xfrm>
            <a:prstGeom prst="rect">
              <a:avLst/>
            </a:prstGeom>
          </p:spPr>
        </p:pic>
        <p:pic>
          <p:nvPicPr>
            <p:cNvPr id="38" name="Picture 37" descr="chainb surface poster.bmp"/>
            <p:cNvPicPr>
              <a:picLocks noChangeAspect="1"/>
            </p:cNvPicPr>
            <p:nvPr/>
          </p:nvPicPr>
          <p:blipFill>
            <a:blip r:embed="rId7" cstate="print"/>
            <a:srcRect l="22318" t="14805" r="26669" b="13639"/>
            <a:stretch>
              <a:fillRect/>
            </a:stretch>
          </p:blipFill>
          <p:spPr>
            <a:xfrm>
              <a:off x="39014400" y="17373600"/>
              <a:ext cx="2960772" cy="3577600"/>
            </a:xfrm>
            <a:prstGeom prst="rect">
              <a:avLst/>
            </a:prstGeom>
          </p:spPr>
        </p:pic>
        <p:pic>
          <p:nvPicPr>
            <p:cNvPr id="39" name="Picture 38" descr="full protein surface poster.bmp"/>
            <p:cNvPicPr>
              <a:picLocks noChangeAspect="1"/>
            </p:cNvPicPr>
            <p:nvPr/>
          </p:nvPicPr>
          <p:blipFill>
            <a:blip r:embed="rId8" cstate="print"/>
            <a:srcRect l="1346" t="3125" b="1563"/>
            <a:stretch>
              <a:fillRect/>
            </a:stretch>
          </p:blipFill>
          <p:spPr>
            <a:xfrm rot="20433282">
              <a:off x="36311261" y="12549041"/>
              <a:ext cx="4212664" cy="3505972"/>
            </a:xfrm>
            <a:prstGeom prst="rect">
              <a:avLst/>
            </a:prstGeom>
          </p:spPr>
        </p:pic>
        <p:pic>
          <p:nvPicPr>
            <p:cNvPr id="40" name="Picture 39" descr="protein secondary structure gray poster.bmp"/>
            <p:cNvPicPr>
              <a:picLocks noChangeAspect="1"/>
            </p:cNvPicPr>
            <p:nvPr/>
          </p:nvPicPr>
          <p:blipFill>
            <a:blip r:embed="rId9" cstate="print"/>
            <a:srcRect t="5731"/>
            <a:stretch>
              <a:fillRect/>
            </a:stretch>
          </p:blipFill>
          <p:spPr>
            <a:xfrm rot="21292128">
              <a:off x="36563240" y="8328781"/>
              <a:ext cx="4069977" cy="3305038"/>
            </a:xfrm>
            <a:prstGeom prst="rect">
              <a:avLst/>
            </a:prstGeom>
          </p:spPr>
        </p:pic>
        <p:sp>
          <p:nvSpPr>
            <p:cNvPr id="48" name="Right Arrow 47"/>
            <p:cNvSpPr/>
            <p:nvPr/>
          </p:nvSpPr>
          <p:spPr>
            <a:xfrm rot="6836326">
              <a:off x="36769284" y="15593207"/>
              <a:ext cx="1219200" cy="2209800"/>
            </a:xfrm>
            <a:prstGeom prst="rightArrow">
              <a:avLst/>
            </a:prstGeom>
            <a:solidFill>
              <a:srgbClr val="FF0000"/>
            </a:solidFill>
            <a:ln>
              <a:solidFill>
                <a:srgbClr val="00006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50" name="Right Arrow 49"/>
            <p:cNvSpPr/>
            <p:nvPr/>
          </p:nvSpPr>
          <p:spPr>
            <a:xfrm rot="3617181">
              <a:off x="39361779" y="15669406"/>
              <a:ext cx="1219200" cy="2209800"/>
            </a:xfrm>
            <a:prstGeom prst="rightArrow">
              <a:avLst/>
            </a:prstGeom>
            <a:solidFill>
              <a:srgbClr val="FF0000"/>
            </a:solidFill>
            <a:ln>
              <a:solidFill>
                <a:srgbClr val="00006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51" name="Right Arrow 50"/>
            <p:cNvSpPr/>
            <p:nvPr/>
          </p:nvSpPr>
          <p:spPr>
            <a:xfrm rot="5400000">
              <a:off x="37833300" y="11163300"/>
              <a:ext cx="1219200" cy="2209800"/>
            </a:xfrm>
            <a:prstGeom prst="rightArrow">
              <a:avLst/>
            </a:prstGeom>
            <a:solidFill>
              <a:srgbClr val="FF0000"/>
            </a:solidFill>
            <a:ln>
              <a:solidFill>
                <a:srgbClr val="00006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59" name="TextBox 58"/>
            <p:cNvSpPr txBox="1"/>
            <p:nvPr/>
          </p:nvSpPr>
          <p:spPr>
            <a:xfrm>
              <a:off x="38328600" y="10896601"/>
              <a:ext cx="762000" cy="461665"/>
            </a:xfrm>
            <a:prstGeom prst="rect">
              <a:avLst/>
            </a:prstGeom>
            <a:noFill/>
          </p:spPr>
          <p:txBody>
            <a:bodyPr wrap="square" rtlCol="0">
              <a:spAutoFit/>
            </a:bodyPr>
            <a:lstStyle/>
            <a:p>
              <a:r>
                <a:rPr lang="en-US" dirty="0" smtClean="0"/>
                <a:t>[a]</a:t>
              </a:r>
              <a:endParaRPr lang="en-US" dirty="0"/>
            </a:p>
          </p:txBody>
        </p:sp>
        <p:sp>
          <p:nvSpPr>
            <p:cNvPr id="60" name="TextBox 59"/>
            <p:cNvSpPr txBox="1"/>
            <p:nvPr/>
          </p:nvSpPr>
          <p:spPr>
            <a:xfrm>
              <a:off x="38481000" y="20040601"/>
              <a:ext cx="914400" cy="461665"/>
            </a:xfrm>
            <a:prstGeom prst="rect">
              <a:avLst/>
            </a:prstGeom>
            <a:noFill/>
          </p:spPr>
          <p:txBody>
            <a:bodyPr wrap="square" rtlCol="0">
              <a:spAutoFit/>
            </a:bodyPr>
            <a:lstStyle/>
            <a:p>
              <a:r>
                <a:rPr lang="en-US" dirty="0" smtClean="0"/>
                <a:t>[c]</a:t>
              </a:r>
              <a:endParaRPr lang="en-US" dirty="0"/>
            </a:p>
          </p:txBody>
        </p:sp>
        <p:sp>
          <p:nvSpPr>
            <p:cNvPr id="61" name="TextBox 60"/>
            <p:cNvSpPr txBox="1"/>
            <p:nvPr/>
          </p:nvSpPr>
          <p:spPr>
            <a:xfrm>
              <a:off x="38309550" y="15544800"/>
              <a:ext cx="1009650" cy="461665"/>
            </a:xfrm>
            <a:prstGeom prst="rect">
              <a:avLst/>
            </a:prstGeom>
            <a:noFill/>
          </p:spPr>
          <p:txBody>
            <a:bodyPr wrap="square" rtlCol="0">
              <a:spAutoFit/>
            </a:bodyPr>
            <a:lstStyle/>
            <a:p>
              <a:r>
                <a:rPr lang="en-US" dirty="0" smtClean="0"/>
                <a:t>[b]</a:t>
              </a:r>
              <a:endParaRPr lang="en-US" dirty="0"/>
            </a:p>
          </p:txBody>
        </p:sp>
      </p:grpSp>
      <p:sp>
        <p:nvSpPr>
          <p:cNvPr id="62" name="TextBox 61"/>
          <p:cNvSpPr txBox="1"/>
          <p:nvPr/>
        </p:nvSpPr>
        <p:spPr>
          <a:xfrm>
            <a:off x="1295400" y="27736800"/>
            <a:ext cx="19126200" cy="1371600"/>
          </a:xfrm>
          <a:prstGeom prst="rect">
            <a:avLst/>
          </a:prstGeom>
          <a:noFill/>
        </p:spPr>
        <p:txBody>
          <a:bodyPr wrap="square" rtlCol="0">
            <a:spAutoFit/>
          </a:bodyPr>
          <a:lstStyle/>
          <a:p>
            <a:r>
              <a:rPr lang="en-US" sz="2800" dirty="0" smtClean="0">
                <a:solidFill>
                  <a:schemeClr val="bg1"/>
                </a:solidFill>
              </a:rPr>
              <a:t>Figure 3: Steps showing the solvation of  chain B on the M37 lipase.  The representations show: the space-filling model of chain B highlighting the lid domain [a], the space-filling model highlighting both the lid domain and the active site [b], chain B solvated in a water box [c], and chain B solvated in a methanol box [d].</a:t>
            </a:r>
            <a:endParaRPr lang="en-US" sz="2800" dirty="0">
              <a:solidFill>
                <a:schemeClr val="bg1"/>
              </a:solidFill>
            </a:endParaRPr>
          </a:p>
        </p:txBody>
      </p:sp>
      <p:grpSp>
        <p:nvGrpSpPr>
          <p:cNvPr id="88" name="Group 87"/>
          <p:cNvGrpSpPr/>
          <p:nvPr/>
        </p:nvGrpSpPr>
        <p:grpSpPr>
          <a:xfrm>
            <a:off x="934522" y="21869401"/>
            <a:ext cx="19847956" cy="5357875"/>
            <a:chOff x="914400" y="22250400"/>
            <a:chExt cx="22021800" cy="6019800"/>
          </a:xfrm>
        </p:grpSpPr>
        <p:sp>
          <p:nvSpPr>
            <p:cNvPr id="34" name="Rectangle 33"/>
            <p:cNvSpPr/>
            <p:nvPr/>
          </p:nvSpPr>
          <p:spPr>
            <a:xfrm>
              <a:off x="914400" y="22250400"/>
              <a:ext cx="22021800" cy="6019800"/>
            </a:xfrm>
            <a:prstGeom prst="rect">
              <a:avLst/>
            </a:prstGeom>
            <a:ln w="38100">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21" name="Picture 20" descr="protein lid poster.bmp"/>
            <p:cNvPicPr>
              <a:picLocks noChangeAspect="1"/>
            </p:cNvPicPr>
            <p:nvPr/>
          </p:nvPicPr>
          <p:blipFill>
            <a:blip r:embed="rId10" cstate="print"/>
            <a:srcRect l="23001" t="15220" r="20430" b="13860"/>
            <a:stretch>
              <a:fillRect/>
            </a:stretch>
          </p:blipFill>
          <p:spPr>
            <a:xfrm>
              <a:off x="1066800" y="23012400"/>
              <a:ext cx="3352800" cy="4267200"/>
            </a:xfrm>
            <a:prstGeom prst="rect">
              <a:avLst/>
            </a:prstGeom>
          </p:spPr>
        </p:pic>
        <p:pic>
          <p:nvPicPr>
            <p:cNvPr id="22" name="Picture 21" descr="protein poster.bmp"/>
            <p:cNvPicPr>
              <a:picLocks noChangeAspect="1"/>
            </p:cNvPicPr>
            <p:nvPr/>
          </p:nvPicPr>
          <p:blipFill>
            <a:blip r:embed="rId11" cstate="print"/>
            <a:srcRect l="14516" t="6355" r="14516" b="6261"/>
            <a:stretch>
              <a:fillRect/>
            </a:stretch>
          </p:blipFill>
          <p:spPr>
            <a:xfrm>
              <a:off x="5974080" y="22479000"/>
              <a:ext cx="4206240" cy="5257800"/>
            </a:xfrm>
            <a:prstGeom prst="rect">
              <a:avLst/>
            </a:prstGeom>
          </p:spPr>
        </p:pic>
        <p:pic>
          <p:nvPicPr>
            <p:cNvPr id="23" name="Picture 22" descr="protein_mb poster.bmp"/>
            <p:cNvPicPr>
              <a:picLocks noChangeAspect="1"/>
            </p:cNvPicPr>
            <p:nvPr/>
          </p:nvPicPr>
          <p:blipFill>
            <a:blip r:embed="rId12" cstate="print"/>
            <a:srcRect l="14516" t="6355" r="14055" b="6262"/>
            <a:stretch>
              <a:fillRect/>
            </a:stretch>
          </p:blipFill>
          <p:spPr>
            <a:xfrm>
              <a:off x="18395868" y="22479000"/>
              <a:ext cx="4233553" cy="5257800"/>
            </a:xfrm>
            <a:prstGeom prst="rect">
              <a:avLst/>
            </a:prstGeom>
          </p:spPr>
        </p:pic>
        <p:pic>
          <p:nvPicPr>
            <p:cNvPr id="24" name="Picture 23" descr="protein_wb poster.bmp"/>
            <p:cNvPicPr>
              <a:picLocks noChangeAspect="1"/>
            </p:cNvPicPr>
            <p:nvPr/>
          </p:nvPicPr>
          <p:blipFill>
            <a:blip r:embed="rId13" cstate="print"/>
            <a:srcRect l="14516" t="6355" r="14516" b="6262"/>
            <a:stretch>
              <a:fillRect/>
            </a:stretch>
          </p:blipFill>
          <p:spPr>
            <a:xfrm>
              <a:off x="11765280" y="22479000"/>
              <a:ext cx="4206240" cy="5257800"/>
            </a:xfrm>
            <a:prstGeom prst="rect">
              <a:avLst/>
            </a:prstGeom>
          </p:spPr>
        </p:pic>
        <p:sp>
          <p:nvSpPr>
            <p:cNvPr id="28" name="Right Arrow 27"/>
            <p:cNvSpPr/>
            <p:nvPr/>
          </p:nvSpPr>
          <p:spPr>
            <a:xfrm>
              <a:off x="4724400" y="23850600"/>
              <a:ext cx="1219200" cy="2209800"/>
            </a:xfrm>
            <a:prstGeom prst="rightArrow">
              <a:avLst/>
            </a:prstGeom>
            <a:solidFill>
              <a:srgbClr val="FF0000"/>
            </a:solidFill>
            <a:ln>
              <a:solidFill>
                <a:srgbClr val="00006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35" name="Right Arrow 34"/>
            <p:cNvSpPr/>
            <p:nvPr/>
          </p:nvSpPr>
          <p:spPr>
            <a:xfrm>
              <a:off x="16687800" y="23926800"/>
              <a:ext cx="1219200" cy="2209800"/>
            </a:xfrm>
            <a:prstGeom prst="rightArrow">
              <a:avLst/>
            </a:prstGeom>
            <a:solidFill>
              <a:srgbClr val="FF0000"/>
            </a:solidFill>
            <a:ln>
              <a:solidFill>
                <a:srgbClr val="00006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36" name="Right Arrow 35"/>
            <p:cNvSpPr/>
            <p:nvPr/>
          </p:nvSpPr>
          <p:spPr>
            <a:xfrm>
              <a:off x="10134600" y="23926800"/>
              <a:ext cx="1219200" cy="2209800"/>
            </a:xfrm>
            <a:prstGeom prst="rightArrow">
              <a:avLst/>
            </a:prstGeom>
            <a:solidFill>
              <a:srgbClr val="FF0000"/>
            </a:solidFill>
            <a:ln>
              <a:solidFill>
                <a:srgbClr val="00006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63" name="TextBox 62"/>
            <p:cNvSpPr txBox="1"/>
            <p:nvPr/>
          </p:nvSpPr>
          <p:spPr>
            <a:xfrm>
              <a:off x="2590800" y="27660600"/>
              <a:ext cx="762000" cy="461665"/>
            </a:xfrm>
            <a:prstGeom prst="rect">
              <a:avLst/>
            </a:prstGeom>
            <a:noFill/>
          </p:spPr>
          <p:txBody>
            <a:bodyPr wrap="square" rtlCol="0">
              <a:spAutoFit/>
            </a:bodyPr>
            <a:lstStyle/>
            <a:p>
              <a:r>
                <a:rPr lang="en-US" dirty="0" smtClean="0"/>
                <a:t>[a]</a:t>
              </a:r>
              <a:endParaRPr lang="en-US" dirty="0"/>
            </a:p>
          </p:txBody>
        </p:sp>
        <p:sp>
          <p:nvSpPr>
            <p:cNvPr id="64" name="TextBox 63"/>
            <p:cNvSpPr txBox="1"/>
            <p:nvPr/>
          </p:nvSpPr>
          <p:spPr>
            <a:xfrm>
              <a:off x="8001000" y="27660600"/>
              <a:ext cx="685800" cy="461665"/>
            </a:xfrm>
            <a:prstGeom prst="rect">
              <a:avLst/>
            </a:prstGeom>
            <a:noFill/>
          </p:spPr>
          <p:txBody>
            <a:bodyPr wrap="square" rtlCol="0">
              <a:spAutoFit/>
            </a:bodyPr>
            <a:lstStyle/>
            <a:p>
              <a:r>
                <a:rPr lang="en-US" dirty="0" smtClean="0"/>
                <a:t>[b]</a:t>
              </a:r>
              <a:endParaRPr lang="en-US" dirty="0"/>
            </a:p>
          </p:txBody>
        </p:sp>
        <p:sp>
          <p:nvSpPr>
            <p:cNvPr id="65" name="TextBox 64"/>
            <p:cNvSpPr txBox="1"/>
            <p:nvPr/>
          </p:nvSpPr>
          <p:spPr>
            <a:xfrm>
              <a:off x="13563600" y="27660600"/>
              <a:ext cx="1219200" cy="461665"/>
            </a:xfrm>
            <a:prstGeom prst="rect">
              <a:avLst/>
            </a:prstGeom>
            <a:noFill/>
          </p:spPr>
          <p:txBody>
            <a:bodyPr wrap="square" rtlCol="0">
              <a:spAutoFit/>
            </a:bodyPr>
            <a:lstStyle/>
            <a:p>
              <a:r>
                <a:rPr lang="en-US" dirty="0" smtClean="0"/>
                <a:t>[c]</a:t>
              </a:r>
              <a:endParaRPr lang="en-US" dirty="0"/>
            </a:p>
          </p:txBody>
        </p:sp>
        <p:sp>
          <p:nvSpPr>
            <p:cNvPr id="66" name="TextBox 65"/>
            <p:cNvSpPr txBox="1"/>
            <p:nvPr/>
          </p:nvSpPr>
          <p:spPr>
            <a:xfrm>
              <a:off x="20497800" y="27660600"/>
              <a:ext cx="762000" cy="461665"/>
            </a:xfrm>
            <a:prstGeom prst="rect">
              <a:avLst/>
            </a:prstGeom>
            <a:noFill/>
          </p:spPr>
          <p:txBody>
            <a:bodyPr wrap="square" rtlCol="0">
              <a:spAutoFit/>
            </a:bodyPr>
            <a:lstStyle/>
            <a:p>
              <a:r>
                <a:rPr lang="en-US" dirty="0" smtClean="0"/>
                <a:t>[d]</a:t>
              </a:r>
              <a:endParaRPr lang="en-US" dirty="0"/>
            </a:p>
          </p:txBody>
        </p:sp>
      </p:grpSp>
      <p:sp>
        <p:nvSpPr>
          <p:cNvPr id="78" name="Rounded Rectangle 77"/>
          <p:cNvSpPr/>
          <p:nvPr/>
        </p:nvSpPr>
        <p:spPr>
          <a:xfrm>
            <a:off x="16764000" y="18516600"/>
            <a:ext cx="6620974" cy="3118872"/>
          </a:xfrm>
          <a:prstGeom prst="roundRect">
            <a:avLst/>
          </a:prstGeom>
          <a:solidFill>
            <a:srgbClr val="000066"/>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dirty="0"/>
          </a:p>
        </p:txBody>
      </p:sp>
      <p:sp>
        <p:nvSpPr>
          <p:cNvPr id="79" name="TextBox 78"/>
          <p:cNvSpPr txBox="1"/>
          <p:nvPr/>
        </p:nvSpPr>
        <p:spPr>
          <a:xfrm>
            <a:off x="16915858" y="18737208"/>
            <a:ext cx="6317259" cy="2677656"/>
          </a:xfrm>
          <a:prstGeom prst="rect">
            <a:avLst/>
          </a:prstGeom>
          <a:noFill/>
        </p:spPr>
        <p:txBody>
          <a:bodyPr wrap="square" rtlCol="0">
            <a:spAutoFit/>
          </a:bodyPr>
          <a:lstStyle/>
          <a:p>
            <a:r>
              <a:rPr lang="en-US" sz="2800" dirty="0" smtClean="0">
                <a:solidFill>
                  <a:schemeClr val="bg1"/>
                </a:solidFill>
              </a:rPr>
              <a:t>Figure 4: Selected frames from an 8.59 nanosecond simulation trajectory on chain B of the M37 lipase in a water box at 276 K (3 °C).  The water box is not shown for clarity of image.  Highlighted are the lid domain (red) and active site (yellow).</a:t>
            </a:r>
          </a:p>
        </p:txBody>
      </p:sp>
      <p:grpSp>
        <p:nvGrpSpPr>
          <p:cNvPr id="86" name="Group 85"/>
          <p:cNvGrpSpPr/>
          <p:nvPr/>
        </p:nvGrpSpPr>
        <p:grpSpPr>
          <a:xfrm>
            <a:off x="16916400" y="14630400"/>
            <a:ext cx="16916400" cy="3657600"/>
            <a:chOff x="15468600" y="14325600"/>
            <a:chExt cx="16916400" cy="3657600"/>
          </a:xfrm>
        </p:grpSpPr>
        <p:sp>
          <p:nvSpPr>
            <p:cNvPr id="71" name="Rectangle 70"/>
            <p:cNvSpPr/>
            <p:nvPr/>
          </p:nvSpPr>
          <p:spPr>
            <a:xfrm>
              <a:off x="15468600" y="14325600"/>
              <a:ext cx="16916400" cy="3657600"/>
            </a:xfrm>
            <a:prstGeom prst="rect">
              <a:avLst/>
            </a:prstGeom>
            <a:ln w="38100">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80" name="Picture 79" descr="frame 0.bmp"/>
            <p:cNvPicPr>
              <a:picLocks noChangeAspect="1"/>
            </p:cNvPicPr>
            <p:nvPr/>
          </p:nvPicPr>
          <p:blipFill>
            <a:blip r:embed="rId14" cstate="print"/>
            <a:stretch>
              <a:fillRect/>
            </a:stretch>
          </p:blipFill>
          <p:spPr>
            <a:xfrm>
              <a:off x="15849600" y="14626101"/>
              <a:ext cx="2590800" cy="2954603"/>
            </a:xfrm>
            <a:prstGeom prst="rect">
              <a:avLst/>
            </a:prstGeom>
            <a:ln w="38100">
              <a:noFill/>
              <a:prstDash val="sysDash"/>
            </a:ln>
          </p:spPr>
        </p:pic>
        <p:pic>
          <p:nvPicPr>
            <p:cNvPr id="81" name="Picture 80" descr="frame 500.bmp"/>
            <p:cNvPicPr>
              <a:picLocks noChangeAspect="1"/>
            </p:cNvPicPr>
            <p:nvPr/>
          </p:nvPicPr>
          <p:blipFill>
            <a:blip r:embed="rId15" cstate="print"/>
            <a:stretch>
              <a:fillRect/>
            </a:stretch>
          </p:blipFill>
          <p:spPr>
            <a:xfrm>
              <a:off x="19202400" y="14626101"/>
              <a:ext cx="2590800" cy="2954603"/>
            </a:xfrm>
            <a:prstGeom prst="rect">
              <a:avLst/>
            </a:prstGeom>
            <a:ln w="38100">
              <a:noFill/>
            </a:ln>
          </p:spPr>
        </p:pic>
        <p:pic>
          <p:nvPicPr>
            <p:cNvPr id="82" name="Picture 81" descr="frame 1000.bmp"/>
            <p:cNvPicPr>
              <a:picLocks noChangeAspect="1"/>
            </p:cNvPicPr>
            <p:nvPr/>
          </p:nvPicPr>
          <p:blipFill>
            <a:blip r:embed="rId16" cstate="print"/>
            <a:stretch>
              <a:fillRect/>
            </a:stretch>
          </p:blipFill>
          <p:spPr>
            <a:xfrm>
              <a:off x="22555200" y="14626101"/>
              <a:ext cx="2590800" cy="2954603"/>
            </a:xfrm>
            <a:prstGeom prst="rect">
              <a:avLst/>
            </a:prstGeom>
            <a:ln w="38100">
              <a:noFill/>
            </a:ln>
          </p:spPr>
        </p:pic>
        <p:pic>
          <p:nvPicPr>
            <p:cNvPr id="83" name="Picture 82" descr="frame 1500.bmp"/>
            <p:cNvPicPr>
              <a:picLocks noChangeAspect="1"/>
            </p:cNvPicPr>
            <p:nvPr/>
          </p:nvPicPr>
          <p:blipFill>
            <a:blip r:embed="rId17" cstate="print"/>
            <a:stretch>
              <a:fillRect/>
            </a:stretch>
          </p:blipFill>
          <p:spPr>
            <a:xfrm>
              <a:off x="25908000" y="14626101"/>
              <a:ext cx="2590800" cy="2954603"/>
            </a:xfrm>
            <a:prstGeom prst="rect">
              <a:avLst/>
            </a:prstGeom>
            <a:ln w="38100">
              <a:noFill/>
            </a:ln>
          </p:spPr>
        </p:pic>
        <p:pic>
          <p:nvPicPr>
            <p:cNvPr id="84" name="Picture 83" descr="frame 2000.bmp"/>
            <p:cNvPicPr>
              <a:picLocks noChangeAspect="1"/>
            </p:cNvPicPr>
            <p:nvPr/>
          </p:nvPicPr>
          <p:blipFill>
            <a:blip r:embed="rId18" cstate="print"/>
            <a:stretch>
              <a:fillRect/>
            </a:stretch>
          </p:blipFill>
          <p:spPr>
            <a:xfrm>
              <a:off x="29260800" y="14626101"/>
              <a:ext cx="2590800" cy="2954603"/>
            </a:xfrm>
            <a:prstGeom prst="rect">
              <a:avLst/>
            </a:prstGeom>
            <a:ln w="38100">
              <a:noFill/>
            </a:ln>
          </p:spPr>
        </p:pic>
        <p:sp>
          <p:nvSpPr>
            <p:cNvPr id="72" name="TextBox 71"/>
            <p:cNvSpPr txBox="1"/>
            <p:nvPr/>
          </p:nvSpPr>
          <p:spPr>
            <a:xfrm>
              <a:off x="15849600" y="17136401"/>
              <a:ext cx="762000" cy="461665"/>
            </a:xfrm>
            <a:prstGeom prst="rect">
              <a:avLst/>
            </a:prstGeom>
            <a:noFill/>
          </p:spPr>
          <p:txBody>
            <a:bodyPr wrap="square" rtlCol="0">
              <a:spAutoFit/>
            </a:bodyPr>
            <a:lstStyle/>
            <a:p>
              <a:r>
                <a:rPr lang="en-US" dirty="0" smtClean="0"/>
                <a:t>0 ns</a:t>
              </a:r>
              <a:endParaRPr lang="en-US" dirty="0"/>
            </a:p>
          </p:txBody>
        </p:sp>
        <p:sp>
          <p:nvSpPr>
            <p:cNvPr id="73" name="TextBox 72"/>
            <p:cNvSpPr txBox="1"/>
            <p:nvPr/>
          </p:nvSpPr>
          <p:spPr>
            <a:xfrm>
              <a:off x="25908000" y="17136401"/>
              <a:ext cx="1219200" cy="461665"/>
            </a:xfrm>
            <a:prstGeom prst="rect">
              <a:avLst/>
            </a:prstGeom>
            <a:noFill/>
          </p:spPr>
          <p:txBody>
            <a:bodyPr wrap="square" rtlCol="0">
              <a:spAutoFit/>
            </a:bodyPr>
            <a:lstStyle/>
            <a:p>
              <a:r>
                <a:rPr lang="en-US" dirty="0" smtClean="0"/>
                <a:t>6 ns</a:t>
              </a:r>
              <a:endParaRPr lang="en-US" dirty="0"/>
            </a:p>
          </p:txBody>
        </p:sp>
        <p:sp>
          <p:nvSpPr>
            <p:cNvPr id="74" name="TextBox 73"/>
            <p:cNvSpPr txBox="1"/>
            <p:nvPr/>
          </p:nvSpPr>
          <p:spPr>
            <a:xfrm>
              <a:off x="22555200" y="17136401"/>
              <a:ext cx="1143000" cy="461665"/>
            </a:xfrm>
            <a:prstGeom prst="rect">
              <a:avLst/>
            </a:prstGeom>
            <a:noFill/>
          </p:spPr>
          <p:txBody>
            <a:bodyPr wrap="square" rtlCol="0">
              <a:spAutoFit/>
            </a:bodyPr>
            <a:lstStyle/>
            <a:p>
              <a:r>
                <a:rPr lang="en-US" dirty="0" smtClean="0"/>
                <a:t>4 ns</a:t>
              </a:r>
              <a:endParaRPr lang="en-US" dirty="0"/>
            </a:p>
          </p:txBody>
        </p:sp>
        <p:sp>
          <p:nvSpPr>
            <p:cNvPr id="75" name="TextBox 74"/>
            <p:cNvSpPr txBox="1"/>
            <p:nvPr/>
          </p:nvSpPr>
          <p:spPr>
            <a:xfrm>
              <a:off x="29260800" y="17136401"/>
              <a:ext cx="1066800" cy="461665"/>
            </a:xfrm>
            <a:prstGeom prst="rect">
              <a:avLst/>
            </a:prstGeom>
            <a:noFill/>
          </p:spPr>
          <p:txBody>
            <a:bodyPr wrap="square" rtlCol="0">
              <a:spAutoFit/>
            </a:bodyPr>
            <a:lstStyle/>
            <a:p>
              <a:r>
                <a:rPr lang="en-US" dirty="0" smtClean="0"/>
                <a:t>8 ns</a:t>
              </a:r>
              <a:endParaRPr lang="en-US" dirty="0"/>
            </a:p>
          </p:txBody>
        </p:sp>
        <p:sp>
          <p:nvSpPr>
            <p:cNvPr id="77" name="TextBox 76"/>
            <p:cNvSpPr txBox="1"/>
            <p:nvPr/>
          </p:nvSpPr>
          <p:spPr>
            <a:xfrm>
              <a:off x="19202400" y="17136401"/>
              <a:ext cx="990600" cy="461665"/>
            </a:xfrm>
            <a:prstGeom prst="rect">
              <a:avLst/>
            </a:prstGeom>
            <a:noFill/>
          </p:spPr>
          <p:txBody>
            <a:bodyPr wrap="square" rtlCol="0">
              <a:spAutoFit/>
            </a:bodyPr>
            <a:lstStyle/>
            <a:p>
              <a:r>
                <a:rPr lang="en-US" dirty="0" smtClean="0"/>
                <a:t>2 ns</a:t>
              </a:r>
              <a:endParaRPr lang="en-US" dirty="0"/>
            </a:p>
          </p:txBody>
        </p:sp>
        <p:sp>
          <p:nvSpPr>
            <p:cNvPr id="67" name="Right Arrow 66"/>
            <p:cNvSpPr/>
            <p:nvPr/>
          </p:nvSpPr>
          <p:spPr>
            <a:xfrm>
              <a:off x="18516600" y="15798602"/>
              <a:ext cx="609600" cy="609600"/>
            </a:xfrm>
            <a:prstGeom prst="rightArrow">
              <a:avLst/>
            </a:prstGeom>
            <a:solidFill>
              <a:srgbClr val="FF0000"/>
            </a:solidFill>
            <a:ln>
              <a:solidFill>
                <a:srgbClr val="00006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68" name="Right Arrow 67"/>
            <p:cNvSpPr/>
            <p:nvPr/>
          </p:nvSpPr>
          <p:spPr>
            <a:xfrm>
              <a:off x="28575000" y="15798602"/>
              <a:ext cx="609600" cy="609600"/>
            </a:xfrm>
            <a:prstGeom prst="rightArrow">
              <a:avLst/>
            </a:prstGeom>
            <a:solidFill>
              <a:srgbClr val="FF0000"/>
            </a:solidFill>
            <a:ln>
              <a:solidFill>
                <a:srgbClr val="00006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69" name="Right Arrow 68"/>
            <p:cNvSpPr/>
            <p:nvPr/>
          </p:nvSpPr>
          <p:spPr>
            <a:xfrm>
              <a:off x="25222200" y="15798602"/>
              <a:ext cx="609600" cy="609600"/>
            </a:xfrm>
            <a:prstGeom prst="rightArrow">
              <a:avLst/>
            </a:prstGeom>
            <a:solidFill>
              <a:srgbClr val="FF0000"/>
            </a:solidFill>
            <a:ln>
              <a:solidFill>
                <a:srgbClr val="00006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70" name="Right Arrow 69"/>
            <p:cNvSpPr/>
            <p:nvPr/>
          </p:nvSpPr>
          <p:spPr>
            <a:xfrm>
              <a:off x="21869400" y="15798602"/>
              <a:ext cx="609600" cy="609600"/>
            </a:xfrm>
            <a:prstGeom prst="rightArrow">
              <a:avLst/>
            </a:prstGeom>
            <a:solidFill>
              <a:srgbClr val="FF0000"/>
            </a:solidFill>
            <a:ln>
              <a:solidFill>
                <a:srgbClr val="000066"/>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dirty="0"/>
            </a:p>
          </p:txBody>
        </p:sp>
      </p:grpSp>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2934</TotalTime>
  <Words>758</Words>
  <Application>Microsoft Office PowerPoint</Application>
  <PresentationFormat>Custom</PresentationFormat>
  <Paragraphs>33</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dc:creator>
  <cp:lastModifiedBy>Coit, Sandra</cp:lastModifiedBy>
  <cp:revision>220</cp:revision>
  <dcterms:created xsi:type="dcterms:W3CDTF">2007-12-07T15:49:51Z</dcterms:created>
  <dcterms:modified xsi:type="dcterms:W3CDTF">2014-08-07T17:52:47Z</dcterms:modified>
</cp:coreProperties>
</file>