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"/>
  </p:notesMasterIdLst>
  <p:sldIdLst>
    <p:sldId id="256" r:id="rId2"/>
  </p:sldIdLst>
  <p:sldSz cx="45720000" cy="32004000"/>
  <p:notesSz cx="6858000" cy="9144000"/>
  <p:defaultTextStyle>
    <a:defPPr>
      <a:defRPr lang="en-GB"/>
    </a:defPPr>
    <a:lvl1pPr algn="l" defTabSz="457200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2400" kern="1200">
        <a:solidFill>
          <a:schemeClr val="bg1"/>
        </a:solidFill>
        <a:latin typeface="Times New Roman" panose="02020603050405020304" pitchFamily="18" charset="0"/>
        <a:ea typeface="Microsoft YaHei" panose="020B0503020204020204" pitchFamily="34" charset="-122"/>
        <a:cs typeface="+mn-cs"/>
      </a:defRPr>
    </a:lvl1pPr>
    <a:lvl2pPr marL="742950" indent="-285750" algn="l" defTabSz="457200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2400" kern="1200">
        <a:solidFill>
          <a:schemeClr val="bg1"/>
        </a:solidFill>
        <a:latin typeface="Times New Roman" panose="02020603050405020304" pitchFamily="18" charset="0"/>
        <a:ea typeface="Microsoft YaHei" panose="020B0503020204020204" pitchFamily="34" charset="-122"/>
        <a:cs typeface="+mn-cs"/>
      </a:defRPr>
    </a:lvl2pPr>
    <a:lvl3pPr marL="1143000" indent="-228600" algn="l" defTabSz="457200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2400" kern="1200">
        <a:solidFill>
          <a:schemeClr val="bg1"/>
        </a:solidFill>
        <a:latin typeface="Times New Roman" panose="02020603050405020304" pitchFamily="18" charset="0"/>
        <a:ea typeface="Microsoft YaHei" panose="020B0503020204020204" pitchFamily="34" charset="-122"/>
        <a:cs typeface="+mn-cs"/>
      </a:defRPr>
    </a:lvl3pPr>
    <a:lvl4pPr marL="1600200" indent="-228600" algn="l" defTabSz="457200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2400" kern="1200">
        <a:solidFill>
          <a:schemeClr val="bg1"/>
        </a:solidFill>
        <a:latin typeface="Times New Roman" panose="02020603050405020304" pitchFamily="18" charset="0"/>
        <a:ea typeface="Microsoft YaHei" panose="020B0503020204020204" pitchFamily="34" charset="-122"/>
        <a:cs typeface="+mn-cs"/>
      </a:defRPr>
    </a:lvl4pPr>
    <a:lvl5pPr marL="2057400" indent="-228600" algn="l" defTabSz="457200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2400" kern="1200">
        <a:solidFill>
          <a:schemeClr val="bg1"/>
        </a:solidFill>
        <a:latin typeface="Times New Roman" panose="02020603050405020304" pitchFamily="18" charset="0"/>
        <a:ea typeface="Microsoft YaHei" panose="020B0503020204020204" pitchFamily="34" charset="-122"/>
        <a:cs typeface="+mn-cs"/>
      </a:defRPr>
    </a:lvl5pPr>
    <a:lvl6pPr marL="22860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Microsoft YaHei" panose="020B0503020204020204" pitchFamily="34" charset="-122"/>
        <a:cs typeface="+mn-cs"/>
      </a:defRPr>
    </a:lvl6pPr>
    <a:lvl7pPr marL="27432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Microsoft YaHei" panose="020B0503020204020204" pitchFamily="34" charset="-122"/>
        <a:cs typeface="+mn-cs"/>
      </a:defRPr>
    </a:lvl7pPr>
    <a:lvl8pPr marL="32004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Microsoft YaHei" panose="020B0503020204020204" pitchFamily="34" charset="-122"/>
        <a:cs typeface="+mn-cs"/>
      </a:defRPr>
    </a:lvl8pPr>
    <a:lvl9pPr marL="36576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Microsoft YaHei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F8109"/>
    <a:srgbClr val="FF420E"/>
    <a:srgbClr val="4B1F6F"/>
    <a:srgbClr val="343E55"/>
    <a:srgbClr val="1282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40" autoAdjust="0"/>
    <p:restoredTop sz="94660"/>
  </p:normalViewPr>
  <p:slideViewPr>
    <p:cSldViewPr>
      <p:cViewPr varScale="1">
        <p:scale>
          <a:sx n="15" d="100"/>
          <a:sy n="15" d="100"/>
        </p:scale>
        <p:origin x="750" y="10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Bethany\Desktop\Datapsshapes4.ods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r>
              <a:rPr lang="en-US"/>
              <a:t>Major Vs. Minor Axis Length</a:t>
            </a:r>
          </a:p>
        </c:rich>
      </c:tx>
      <c:layout>
        <c:manualLayout>
          <c:xMode val="edge"/>
          <c:yMode val="edge"/>
          <c:x val="0.32917452818188414"/>
          <c:y val="6.252838803267281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Segoe UI" panose="020B0502040204020203" pitchFamily="34" charset="0"/>
              <a:ea typeface="+mn-ea"/>
              <a:cs typeface="Segoe UI" panose="020B0502040204020203" pitchFamily="34" charset="0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9.3406615799553658E-2"/>
          <c:y val="0.14971675776404322"/>
          <c:w val="0.86955276862150255"/>
          <c:h val="0.69257565457811066"/>
        </c:manualLayout>
      </c:layout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rgbClr val="FF420E"/>
              </a:solidFill>
              <a:ln w="9525">
                <a:solidFill>
                  <a:srgbClr val="FF420E"/>
                </a:solidFill>
              </a:ln>
              <a:effectLst/>
            </c:spPr>
          </c:marker>
          <c:dPt>
            <c:idx val="15"/>
            <c:marker>
              <c:symbol val="circle"/>
              <c:size val="5"/>
              <c:spPr>
                <a:solidFill>
                  <a:srgbClr val="FF420E"/>
                </a:solidFill>
                <a:ln w="9525">
                  <a:solidFill>
                    <a:srgbClr val="FF420E"/>
                  </a:solidFill>
                </a:ln>
                <a:effectLst/>
              </c:spPr>
            </c:marker>
            <c:bubble3D val="0"/>
            <c:spPr>
              <a:ln w="25400" cap="rnd">
                <a:noFill/>
                <a:round/>
              </a:ln>
              <a:effectLst/>
            </c:spPr>
          </c:dPt>
          <c:trendline>
            <c:spPr>
              <a:ln w="12700" cap="rnd">
                <a:solidFill>
                  <a:srgbClr val="FF420E"/>
                </a:solidFill>
                <a:prstDash val="solid"/>
              </a:ln>
              <a:effectLst/>
            </c:spPr>
            <c:trendlineType val="linear"/>
            <c:dispRSqr val="0"/>
            <c:dispEq val="0"/>
          </c:trendline>
          <c:xVal>
            <c:strRef>
              <c:f>'Filtered Dataset '!$A$1:$A$50</c:f>
              <c:strCache>
                <c:ptCount val="50"/>
                <c:pt idx="0">
                  <c:v>majorA2</c:v>
                </c:pt>
                <c:pt idx="1">
                  <c:v>13.68289374</c:v>
                </c:pt>
                <c:pt idx="2">
                  <c:v>13.85653214</c:v>
                </c:pt>
                <c:pt idx="3">
                  <c:v>14.30989957</c:v>
                </c:pt>
                <c:pt idx="4">
                  <c:v>13.9049703</c:v>
                </c:pt>
                <c:pt idx="5">
                  <c:v>14.93554083</c:v>
                </c:pt>
                <c:pt idx="6">
                  <c:v>14.22497423</c:v>
                </c:pt>
                <c:pt idx="7">
                  <c:v>13.59381646</c:v>
                </c:pt>
                <c:pt idx="8">
                  <c:v>14.28908641</c:v>
                </c:pt>
                <c:pt idx="9">
                  <c:v>14.11813076</c:v>
                </c:pt>
                <c:pt idx="10">
                  <c:v>13.95899507</c:v>
                </c:pt>
                <c:pt idx="11">
                  <c:v>14.08448745</c:v>
                </c:pt>
                <c:pt idx="12">
                  <c:v>13.56971086</c:v>
                </c:pt>
                <c:pt idx="13">
                  <c:v>14.1034252</c:v>
                </c:pt>
                <c:pt idx="14">
                  <c:v>14.48028164</c:v>
                </c:pt>
                <c:pt idx="15">
                  <c:v>13.63978458</c:v>
                </c:pt>
                <c:pt idx="16">
                  <c:v>14.16955999</c:v>
                </c:pt>
                <c:pt idx="17">
                  <c:v>14.25251705</c:v>
                </c:pt>
                <c:pt idx="18">
                  <c:v>14.41202948</c:v>
                </c:pt>
                <c:pt idx="19">
                  <c:v>14.07915492</c:v>
                </c:pt>
                <c:pt idx="20">
                  <c:v>14.11649411</c:v>
                </c:pt>
                <c:pt idx="21">
                  <c:v>14.09205603</c:v>
                </c:pt>
                <c:pt idx="22">
                  <c:v>13.96660966</c:v>
                </c:pt>
                <c:pt idx="23">
                  <c:v>14.16585232</c:v>
                </c:pt>
                <c:pt idx="24">
                  <c:v>13.98732927</c:v>
                </c:pt>
                <c:pt idx="25">
                  <c:v>13.93125464</c:v>
                </c:pt>
                <c:pt idx="26">
                  <c:v>13.74132079</c:v>
                </c:pt>
                <c:pt idx="27">
                  <c:v>14.50394049</c:v>
                </c:pt>
                <c:pt idx="28">
                  <c:v>14.12360068</c:v>
                </c:pt>
                <c:pt idx="29">
                  <c:v>13.28987431</c:v>
                </c:pt>
                <c:pt idx="30">
                  <c:v>13.67728289</c:v>
                </c:pt>
                <c:pt idx="31">
                  <c:v>13.95396946</c:v>
                </c:pt>
                <c:pt idx="32">
                  <c:v>14.58191881</c:v>
                </c:pt>
                <c:pt idx="33">
                  <c:v>13.17486104</c:v>
                </c:pt>
                <c:pt idx="34">
                  <c:v>13.73336506</c:v>
                </c:pt>
                <c:pt idx="35">
                  <c:v>13.7741603</c:v>
                </c:pt>
                <c:pt idx="36">
                  <c:v>14.20471636</c:v>
                </c:pt>
                <c:pt idx="37">
                  <c:v>14.9961771</c:v>
                </c:pt>
                <c:pt idx="38">
                  <c:v>13.56224899</c:v>
                </c:pt>
                <c:pt idx="39">
                  <c:v>13.95432846</c:v>
                </c:pt>
                <c:pt idx="40">
                  <c:v>14.18916839</c:v>
                </c:pt>
                <c:pt idx="41">
                  <c:v>14.40077138</c:v>
                </c:pt>
                <c:pt idx="42">
                  <c:v>13.1889107</c:v>
                </c:pt>
                <c:pt idx="43">
                  <c:v>14.04343354</c:v>
                </c:pt>
                <c:pt idx="44">
                  <c:v>14.41926767</c:v>
                </c:pt>
                <c:pt idx="45">
                  <c:v>13.89823404</c:v>
                </c:pt>
                <c:pt idx="46">
                  <c:v>14.14867807</c:v>
                </c:pt>
                <c:pt idx="47">
                  <c:v>14.86525243</c:v>
                </c:pt>
                <c:pt idx="48">
                  <c:v>15.19549217</c:v>
                </c:pt>
                <c:pt idx="49">
                  <c:v>16.168663</c:v>
                </c:pt>
              </c:strCache>
            </c:strRef>
          </c:xVal>
          <c:yVal>
            <c:numRef>
              <c:f>'Filtered Dataset '!$B$1:$B$50</c:f>
              <c:numCache>
                <c:formatCode>[$-409]General</c:formatCode>
                <c:ptCount val="50"/>
                <c:pt idx="0">
                  <c:v>0</c:v>
                </c:pt>
                <c:pt idx="1">
                  <c:v>12.0429969973656</c:v>
                </c:pt>
                <c:pt idx="2">
                  <c:v>13.4012588704666</c:v>
                </c:pt>
                <c:pt idx="3">
                  <c:v>12.5653514972149</c:v>
                </c:pt>
                <c:pt idx="4">
                  <c:v>12.487783618113699</c:v>
                </c:pt>
                <c:pt idx="5">
                  <c:v>12.3831172542201</c:v>
                </c:pt>
                <c:pt idx="6">
                  <c:v>12.6094410117437</c:v>
                </c:pt>
                <c:pt idx="7">
                  <c:v>12.651313000567001</c:v>
                </c:pt>
                <c:pt idx="8">
                  <c:v>12.362548103544</c:v>
                </c:pt>
                <c:pt idx="9">
                  <c:v>12.713591477459801</c:v>
                </c:pt>
                <c:pt idx="10">
                  <c:v>11.880617021013601</c:v>
                </c:pt>
                <c:pt idx="11">
                  <c:v>12.609521564887</c:v>
                </c:pt>
                <c:pt idx="12">
                  <c:v>12.5153257524289</c:v>
                </c:pt>
                <c:pt idx="13">
                  <c:v>12.376365546857601</c:v>
                </c:pt>
                <c:pt idx="14">
                  <c:v>12.337294278845301</c:v>
                </c:pt>
                <c:pt idx="15">
                  <c:v>12.5001107913602</c:v>
                </c:pt>
                <c:pt idx="16">
                  <c:v>12.2714822340378</c:v>
                </c:pt>
                <c:pt idx="17">
                  <c:v>12.345532503851601</c:v>
                </c:pt>
                <c:pt idx="18">
                  <c:v>11.300019506177099</c:v>
                </c:pt>
                <c:pt idx="19">
                  <c:v>12.426682462667401</c:v>
                </c:pt>
                <c:pt idx="20">
                  <c:v>12.762966021433201</c:v>
                </c:pt>
                <c:pt idx="21">
                  <c:v>12.433599081946699</c:v>
                </c:pt>
                <c:pt idx="22">
                  <c:v>12.363530479369199</c:v>
                </c:pt>
                <c:pt idx="23">
                  <c:v>12.3008699152579</c:v>
                </c:pt>
                <c:pt idx="24">
                  <c:v>12.3204281878751</c:v>
                </c:pt>
                <c:pt idx="25">
                  <c:v>11.6913066361308</c:v>
                </c:pt>
                <c:pt idx="26">
                  <c:v>12.4351190877859</c:v>
                </c:pt>
                <c:pt idx="27">
                  <c:v>13.198686884455</c:v>
                </c:pt>
                <c:pt idx="28">
                  <c:v>12.514763651609501</c:v>
                </c:pt>
                <c:pt idx="29">
                  <c:v>11.834212903020701</c:v>
                </c:pt>
                <c:pt idx="30">
                  <c:v>11.9964804851596</c:v>
                </c:pt>
                <c:pt idx="31">
                  <c:v>11.903162185952</c:v>
                </c:pt>
                <c:pt idx="32">
                  <c:v>12.2315599775701</c:v>
                </c:pt>
                <c:pt idx="33">
                  <c:v>12.4489082511093</c:v>
                </c:pt>
                <c:pt idx="34">
                  <c:v>12.883250184221099</c:v>
                </c:pt>
                <c:pt idx="35">
                  <c:v>12.574438667095301</c:v>
                </c:pt>
                <c:pt idx="36">
                  <c:v>12.713115753117499</c:v>
                </c:pt>
                <c:pt idx="37">
                  <c:v>12.4328127327635</c:v>
                </c:pt>
                <c:pt idx="38">
                  <c:v>12.0549137765198</c:v>
                </c:pt>
                <c:pt idx="39">
                  <c:v>11.335793901544299</c:v>
                </c:pt>
                <c:pt idx="40">
                  <c:v>12.570718004745901</c:v>
                </c:pt>
                <c:pt idx="41">
                  <c:v>12.315626988196099</c:v>
                </c:pt>
                <c:pt idx="42">
                  <c:v>12.1567023952437</c:v>
                </c:pt>
                <c:pt idx="43">
                  <c:v>12.1891117268505</c:v>
                </c:pt>
                <c:pt idx="44">
                  <c:v>12.3738822518212</c:v>
                </c:pt>
                <c:pt idx="45">
                  <c:v>11.940202416542901</c:v>
                </c:pt>
                <c:pt idx="46">
                  <c:v>11.9189284002981</c:v>
                </c:pt>
                <c:pt idx="47">
                  <c:v>12.1689265590754</c:v>
                </c:pt>
                <c:pt idx="48">
                  <c:v>12.7848859117672</c:v>
                </c:pt>
                <c:pt idx="49">
                  <c:v>13.245369887555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63227528"/>
        <c:axId val="163231056"/>
      </c:scatterChart>
      <c:valAx>
        <c:axId val="1632310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rgbClr val="4B1F6F"/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r>
                  <a:rPr lang="en-US"/>
                  <a:t>Minor Axis Length</a:t>
                </a:r>
              </a:p>
            </c:rich>
          </c:tx>
          <c:layout>
            <c:manualLayout>
              <c:xMode val="edge"/>
              <c:yMode val="edge"/>
              <c:x val="0"/>
              <c:y val="0.26210196406596437"/>
            </c:manualLayout>
          </c:layout>
          <c:overlay val="0"/>
          <c:spPr>
            <a:noFill/>
            <a:ln>
              <a:solidFill>
                <a:schemeClr val="bg1"/>
              </a:solidFill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" panose="020B0502040204020203" pitchFamily="34" charset="0"/>
                  <a:ea typeface="+mn-ea"/>
                  <a:cs typeface="Segoe UI" panose="020B0502040204020203" pitchFamily="34" charset="0"/>
                </a:defRPr>
              </a:pPr>
              <a:endParaRPr lang="en-US"/>
            </a:p>
          </c:txPr>
        </c:title>
        <c:numFmt formatCode="[$-409]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4B1F6F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en-US"/>
          </a:p>
        </c:txPr>
        <c:crossAx val="163227528"/>
        <c:crossesAt val="0"/>
        <c:crossBetween val="midCat"/>
      </c:valAx>
      <c:valAx>
        <c:axId val="16322752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rgbClr val="7030A0"/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r>
                  <a:rPr lang="en-US"/>
                  <a:t>Major Axis Length</a:t>
                </a:r>
              </a:p>
            </c:rich>
          </c:tx>
          <c:layout>
            <c:manualLayout>
              <c:xMode val="edge"/>
              <c:yMode val="edge"/>
              <c:x val="0.3956279906041843"/>
              <c:y val="0.91399464736767611"/>
            </c:manualLayout>
          </c:layout>
          <c:overlay val="0"/>
          <c:spPr>
            <a:solidFill>
              <a:schemeClr val="bg1"/>
            </a:solidFill>
            <a:ln>
              <a:solidFill>
                <a:schemeClr val="bg1"/>
              </a:solidFill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" panose="020B0502040204020203" pitchFamily="34" charset="0"/>
                  <a:ea typeface="+mn-ea"/>
                  <a:cs typeface="Segoe UI" panose="020B0502040204020203" pitchFamily="34" charset="0"/>
                </a:defRPr>
              </a:pPr>
              <a:endParaRPr lang="en-US"/>
            </a:p>
          </c:txPr>
        </c:title>
        <c:numFmt formatCode="[$-1000409]General" sourceLinked="1"/>
        <c:majorTickMark val="none"/>
        <c:minorTickMark val="none"/>
        <c:tickLblPos val="nextTo"/>
        <c:spPr>
          <a:solidFill>
            <a:schemeClr val="bg1"/>
          </a:solidFill>
          <a:ln w="9525" cap="flat" cmpd="sng" algn="ctr">
            <a:solidFill>
              <a:srgbClr val="4B1F6F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en-US"/>
          </a:p>
        </c:txPr>
        <c:crossAx val="163231056"/>
        <c:crossesAt val="0"/>
        <c:crossBetween val="midCat"/>
      </c:valAx>
      <c:spPr>
        <a:noFill/>
        <a:ln w="15875">
          <a:solidFill>
            <a:srgbClr val="4B1F6F"/>
          </a:solidFill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rgbClr val="FF420E">
          <a:alpha val="99000"/>
        </a:srgbClr>
      </a:solidFill>
      <a:round/>
    </a:ln>
    <a:effectLst/>
  </c:spPr>
  <c:txPr>
    <a:bodyPr/>
    <a:lstStyle/>
    <a:p>
      <a:pPr>
        <a:defRPr sz="2000">
          <a:latin typeface="Segoe UI" panose="020B0502040204020203" pitchFamily="34" charset="0"/>
          <a:cs typeface="Segoe UI" panose="020B0502040204020203" pitchFamily="34" charset="0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cs typeface="Arial Unicode MS" panose="020B0604020202020204" pitchFamily="34" charset="-128"/>
              </a:defRPr>
            </a:lvl1pPr>
          </a:lstStyle>
          <a:p>
            <a:endParaRPr lang="en-US" altLang="en-US"/>
          </a:p>
        </p:txBody>
      </p:sp>
      <p:sp>
        <p:nvSpPr>
          <p:cNvPr id="2052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81075" y="-9059863"/>
            <a:ext cx="4894263" cy="22918738"/>
          </a:xfrm>
          <a:prstGeom prst="rect">
            <a:avLst/>
          </a:prstGeom>
          <a:noFill/>
          <a:ln w="1260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altLang="en-US" smtClean="0"/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cs typeface="Arial Unicode MS" panose="020B0604020202020204" pitchFamily="34" charset="-128"/>
              </a:defRPr>
            </a:lvl1pPr>
          </a:lstStyle>
          <a:p>
            <a:fld id="{8C223205-E471-421A-8504-6ED1068AFD7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584535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F148876-D9D5-4893-923C-B3FA142E33BF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409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81075" y="685800"/>
            <a:ext cx="48958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dirty="0"/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r">
              <a:buClrTx/>
              <a:buFontTx/>
              <a:buNone/>
            </a:pPr>
            <a:fld id="{B7BB3A14-91B1-4B33-932F-92DD5E22669E}" type="slidenum">
              <a:rPr lang="en-US" altLang="en-US" sz="1200"/>
              <a:pPr algn="r">
                <a:buClrTx/>
                <a:buFontTx/>
                <a:buNone/>
              </a:pPr>
              <a:t>1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28169644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5000" y="5237163"/>
            <a:ext cx="34290000" cy="11142662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5000" y="16810038"/>
            <a:ext cx="34290000" cy="77263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9FF2400-D795-43B0-AD3C-9F5A94C1D02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58184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1072F478-91F4-4197-898A-910BF12B736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0650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19438" y="7978775"/>
            <a:ext cx="39433500" cy="13312775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19438" y="21416963"/>
            <a:ext cx="39433500" cy="7000875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E285090E-854D-4CDD-BE35-E6904EDB67A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93287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0" y="9245600"/>
            <a:ext cx="19353213" cy="192008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934613" y="9245600"/>
            <a:ext cx="19354800" cy="192008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A3EF5288-61F5-4FC1-92B8-6DB2508D7A3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54519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49600" y="1703388"/>
            <a:ext cx="39433500" cy="61864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49600" y="7845425"/>
            <a:ext cx="19342100" cy="38449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149600" y="11690350"/>
            <a:ext cx="19342100" cy="171942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3145750" y="7845425"/>
            <a:ext cx="19437350" cy="38449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3145750" y="11690350"/>
            <a:ext cx="19437350" cy="171942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22B82CAD-3CB3-4EEA-8AAF-480FEB6F25C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10638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697A2914-3F89-4238-8FAD-39247B558FA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94756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BA8FD189-79F4-4222-BB1A-28E209E732C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23296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49600" y="2133600"/>
            <a:ext cx="14746288" cy="74676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37350" y="4608513"/>
            <a:ext cx="23145750" cy="227425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49600" y="9601200"/>
            <a:ext cx="14746288" cy="177879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CBAD9D06-9874-4F30-B43C-BE60A8E8BF9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3735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49600" y="2133600"/>
            <a:ext cx="14746288" cy="74676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37350" y="4608513"/>
            <a:ext cx="23145750" cy="22742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49600" y="9601200"/>
            <a:ext cx="14746288" cy="177879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BAC6258D-8FB6-46D5-B137-E075C27FC56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50364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B8845EBF-FA2E-4AC9-A71C-6BEABE84C22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49395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2575500" y="2844800"/>
            <a:ext cx="9713913" cy="2560161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0" y="2844800"/>
            <a:ext cx="28994100" cy="2560161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8CBDFDEB-E7F1-4AD7-8A15-3BC37640E09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81485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3429000" y="2844800"/>
            <a:ext cx="38860413" cy="5332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44240" tIns="222120" rIns="444240" bIns="2221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the title text format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0" y="9245600"/>
            <a:ext cx="38860413" cy="19200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44240" tIns="222120" rIns="444240" bIns="2221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the outline text format</a:t>
            </a:r>
          </a:p>
          <a:p>
            <a:pPr lvl="1"/>
            <a:r>
              <a:rPr lang="en-GB" altLang="en-US" smtClean="0"/>
              <a:t>Second Outline Level</a:t>
            </a:r>
          </a:p>
          <a:p>
            <a:pPr lvl="2"/>
            <a:r>
              <a:rPr lang="en-GB" altLang="en-US" smtClean="0"/>
              <a:t>Third Outline Level</a:t>
            </a:r>
          </a:p>
          <a:p>
            <a:pPr lvl="3"/>
            <a:r>
              <a:rPr lang="en-GB" altLang="en-US" smtClean="0"/>
              <a:t>Fourth Outline Level</a:t>
            </a:r>
          </a:p>
          <a:p>
            <a:pPr lvl="4"/>
            <a:r>
              <a:rPr lang="en-GB" altLang="en-US" smtClean="0"/>
              <a:t>Fifth Outline Level</a:t>
            </a:r>
          </a:p>
          <a:p>
            <a:pPr lvl="4"/>
            <a:r>
              <a:rPr lang="en-GB" altLang="en-US" smtClean="0"/>
              <a:t>Sixth Outline Level</a:t>
            </a:r>
          </a:p>
          <a:p>
            <a:pPr lvl="4"/>
            <a:r>
              <a:rPr lang="en-GB" altLang="en-US" smtClean="0"/>
              <a:t>Seventh Outline Level</a:t>
            </a:r>
          </a:p>
          <a:p>
            <a:pPr lvl="4"/>
            <a:r>
              <a:rPr lang="en-GB" altLang="en-US" smtClean="0"/>
              <a:t>Eighth Outline Level</a:t>
            </a:r>
          </a:p>
          <a:p>
            <a:pPr lvl="4"/>
            <a:r>
              <a:rPr lang="en-GB" altLang="en-US" smtClean="0"/>
              <a:t>Ninth Outline Level</a:t>
            </a: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429000" y="29159200"/>
            <a:ext cx="95250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15621000" y="29159200"/>
            <a:ext cx="144780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32766000" y="29159200"/>
            <a:ext cx="9523413" cy="2132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44240" tIns="222120" rIns="444240" bIns="22212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cs typeface="Arial Unicode MS" panose="020B0604020202020204" pitchFamily="34" charset="-128"/>
              </a:defRPr>
            </a:lvl1pPr>
          </a:lstStyle>
          <a:p>
            <a:fld id="{7EA88A3E-ED6B-4CCC-A029-49372501524D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400">
          <a:solidFill>
            <a:srgbClr val="000000"/>
          </a:solidFill>
          <a:latin typeface="Times New Roman" panose="02020603050405020304" pitchFamily="18" charset="0"/>
          <a:ea typeface="Microsoft YaHei" panose="020B0503020204020204" pitchFamily="34" charset="-122"/>
        </a:defRPr>
      </a:lvl2pPr>
      <a:lvl3pPr marL="1143000" indent="-228600"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400">
          <a:solidFill>
            <a:srgbClr val="000000"/>
          </a:solidFill>
          <a:latin typeface="Times New Roman" panose="02020603050405020304" pitchFamily="18" charset="0"/>
          <a:ea typeface="Microsoft YaHei" panose="020B0503020204020204" pitchFamily="34" charset="-122"/>
        </a:defRPr>
      </a:lvl3pPr>
      <a:lvl4pPr marL="1600200" indent="-228600"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400">
          <a:solidFill>
            <a:srgbClr val="000000"/>
          </a:solidFill>
          <a:latin typeface="Times New Roman" panose="02020603050405020304" pitchFamily="18" charset="0"/>
          <a:ea typeface="Microsoft YaHei" panose="020B0503020204020204" pitchFamily="34" charset="-122"/>
        </a:defRPr>
      </a:lvl4pPr>
      <a:lvl5pPr marL="2057400" indent="-228600"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400">
          <a:solidFill>
            <a:srgbClr val="000000"/>
          </a:solidFill>
          <a:latin typeface="Times New Roman" panose="02020603050405020304" pitchFamily="18" charset="0"/>
          <a:ea typeface="Microsoft YaHei" panose="020B0503020204020204" pitchFamily="34" charset="-122"/>
        </a:defRPr>
      </a:lvl5pPr>
      <a:lvl6pPr marL="2514600" indent="-228600"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400">
          <a:solidFill>
            <a:srgbClr val="000000"/>
          </a:solidFill>
          <a:latin typeface="Times New Roman" panose="02020603050405020304" pitchFamily="18" charset="0"/>
          <a:ea typeface="Microsoft YaHei" panose="020B0503020204020204" pitchFamily="34" charset="-122"/>
        </a:defRPr>
      </a:lvl6pPr>
      <a:lvl7pPr marL="2971800" indent="-228600"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400">
          <a:solidFill>
            <a:srgbClr val="000000"/>
          </a:solidFill>
          <a:latin typeface="Times New Roman" panose="02020603050405020304" pitchFamily="18" charset="0"/>
          <a:ea typeface="Microsoft YaHei" panose="020B0503020204020204" pitchFamily="34" charset="-122"/>
        </a:defRPr>
      </a:lvl7pPr>
      <a:lvl8pPr marL="3429000" indent="-228600"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400">
          <a:solidFill>
            <a:srgbClr val="000000"/>
          </a:solidFill>
          <a:latin typeface="Times New Roman" panose="02020603050405020304" pitchFamily="18" charset="0"/>
          <a:ea typeface="Microsoft YaHei" panose="020B0503020204020204" pitchFamily="34" charset="-122"/>
        </a:defRPr>
      </a:lvl8pPr>
      <a:lvl9pPr marL="3886200" indent="-228600"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400">
          <a:solidFill>
            <a:srgbClr val="000000"/>
          </a:solidFill>
          <a:latin typeface="Times New Roman" panose="02020603050405020304" pitchFamily="18" charset="0"/>
          <a:ea typeface="Microsoft YaHei" panose="020B0503020204020204" pitchFamily="34" charset="-122"/>
        </a:defRPr>
      </a:lvl9pPr>
    </p:titleStyle>
    <p:bodyStyle>
      <a:lvl1pPr marL="342900" indent="-342900" algn="l" defTabSz="457200" rtl="0" eaLnBrk="0" fontAlgn="base" hangingPunct="0">
        <a:spcBef>
          <a:spcPts val="38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5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34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6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292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17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242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97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242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97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e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g"/><Relationship Id="rId5" Type="http://schemas.openxmlformats.org/officeDocument/2006/relationships/chart" Target="../charts/chart1.xml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/>
          <p:cNvSpPr txBox="1">
            <a:spLocks noChangeArrowheads="1"/>
          </p:cNvSpPr>
          <p:nvPr/>
        </p:nvSpPr>
        <p:spPr bwMode="auto">
          <a:xfrm>
            <a:off x="9059863" y="1432983"/>
            <a:ext cx="27600275" cy="3672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 cap="sq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  <a:tab pos="15201900" algn="l"/>
                <a:tab pos="15925800" algn="l"/>
                <a:tab pos="16649700" algn="l"/>
                <a:tab pos="17373600" algn="l"/>
                <a:tab pos="18097500" algn="l"/>
                <a:tab pos="18821400" algn="l"/>
                <a:tab pos="19545300" algn="l"/>
                <a:tab pos="20269200" algn="l"/>
                <a:tab pos="20993100" algn="l"/>
                <a:tab pos="21717000" algn="l"/>
                <a:tab pos="22440900" algn="l"/>
                <a:tab pos="23164800" algn="l"/>
                <a:tab pos="238887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  <a:tab pos="15201900" algn="l"/>
                <a:tab pos="15925800" algn="l"/>
                <a:tab pos="16649700" algn="l"/>
                <a:tab pos="17373600" algn="l"/>
                <a:tab pos="18097500" algn="l"/>
                <a:tab pos="18821400" algn="l"/>
                <a:tab pos="19545300" algn="l"/>
                <a:tab pos="20269200" algn="l"/>
                <a:tab pos="20993100" algn="l"/>
                <a:tab pos="21717000" algn="l"/>
                <a:tab pos="22440900" algn="l"/>
                <a:tab pos="23164800" algn="l"/>
                <a:tab pos="238887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  <a:tab pos="15201900" algn="l"/>
                <a:tab pos="15925800" algn="l"/>
                <a:tab pos="16649700" algn="l"/>
                <a:tab pos="17373600" algn="l"/>
                <a:tab pos="18097500" algn="l"/>
                <a:tab pos="18821400" algn="l"/>
                <a:tab pos="19545300" algn="l"/>
                <a:tab pos="20269200" algn="l"/>
                <a:tab pos="20993100" algn="l"/>
                <a:tab pos="21717000" algn="l"/>
                <a:tab pos="22440900" algn="l"/>
                <a:tab pos="23164800" algn="l"/>
                <a:tab pos="238887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  <a:tab pos="15201900" algn="l"/>
                <a:tab pos="15925800" algn="l"/>
                <a:tab pos="16649700" algn="l"/>
                <a:tab pos="17373600" algn="l"/>
                <a:tab pos="18097500" algn="l"/>
                <a:tab pos="18821400" algn="l"/>
                <a:tab pos="19545300" algn="l"/>
                <a:tab pos="20269200" algn="l"/>
                <a:tab pos="20993100" algn="l"/>
                <a:tab pos="21717000" algn="l"/>
                <a:tab pos="22440900" algn="l"/>
                <a:tab pos="23164800" algn="l"/>
                <a:tab pos="238887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  <a:tab pos="15201900" algn="l"/>
                <a:tab pos="15925800" algn="l"/>
                <a:tab pos="16649700" algn="l"/>
                <a:tab pos="17373600" algn="l"/>
                <a:tab pos="18097500" algn="l"/>
                <a:tab pos="18821400" algn="l"/>
                <a:tab pos="19545300" algn="l"/>
                <a:tab pos="20269200" algn="l"/>
                <a:tab pos="20993100" algn="l"/>
                <a:tab pos="21717000" algn="l"/>
                <a:tab pos="22440900" algn="l"/>
                <a:tab pos="23164800" algn="l"/>
                <a:tab pos="238887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  <a:tab pos="15201900" algn="l"/>
                <a:tab pos="15925800" algn="l"/>
                <a:tab pos="16649700" algn="l"/>
                <a:tab pos="17373600" algn="l"/>
                <a:tab pos="18097500" algn="l"/>
                <a:tab pos="18821400" algn="l"/>
                <a:tab pos="19545300" algn="l"/>
                <a:tab pos="20269200" algn="l"/>
                <a:tab pos="20993100" algn="l"/>
                <a:tab pos="21717000" algn="l"/>
                <a:tab pos="22440900" algn="l"/>
                <a:tab pos="23164800" algn="l"/>
                <a:tab pos="238887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  <a:tab pos="15201900" algn="l"/>
                <a:tab pos="15925800" algn="l"/>
                <a:tab pos="16649700" algn="l"/>
                <a:tab pos="17373600" algn="l"/>
                <a:tab pos="18097500" algn="l"/>
                <a:tab pos="18821400" algn="l"/>
                <a:tab pos="19545300" algn="l"/>
                <a:tab pos="20269200" algn="l"/>
                <a:tab pos="20993100" algn="l"/>
                <a:tab pos="21717000" algn="l"/>
                <a:tab pos="22440900" algn="l"/>
                <a:tab pos="23164800" algn="l"/>
                <a:tab pos="238887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  <a:tab pos="15201900" algn="l"/>
                <a:tab pos="15925800" algn="l"/>
                <a:tab pos="16649700" algn="l"/>
                <a:tab pos="17373600" algn="l"/>
                <a:tab pos="18097500" algn="l"/>
                <a:tab pos="18821400" algn="l"/>
                <a:tab pos="19545300" algn="l"/>
                <a:tab pos="20269200" algn="l"/>
                <a:tab pos="20993100" algn="l"/>
                <a:tab pos="21717000" algn="l"/>
                <a:tab pos="22440900" algn="l"/>
                <a:tab pos="23164800" algn="l"/>
                <a:tab pos="238887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  <a:tab pos="15201900" algn="l"/>
                <a:tab pos="15925800" algn="l"/>
                <a:tab pos="16649700" algn="l"/>
                <a:tab pos="17373600" algn="l"/>
                <a:tab pos="18097500" algn="l"/>
                <a:tab pos="18821400" algn="l"/>
                <a:tab pos="19545300" algn="l"/>
                <a:tab pos="20269200" algn="l"/>
                <a:tab pos="20993100" algn="l"/>
                <a:tab pos="21717000" algn="l"/>
                <a:tab pos="22440900" algn="l"/>
                <a:tab pos="23164800" algn="l"/>
                <a:tab pos="238887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ctr">
              <a:spcBef>
                <a:spcPts val="1250"/>
              </a:spcBef>
              <a:buClrTx/>
              <a:buFontTx/>
              <a:buNone/>
            </a:pPr>
            <a:r>
              <a:rPr lang="en-US" altLang="en-US" sz="6000" b="1" dirty="0">
                <a:solidFill>
                  <a:srgbClr val="FF420E"/>
                </a:solidFill>
                <a:latin typeface="Verdana" panose="020B0604030504040204" pitchFamily="34" charset="0"/>
              </a:rPr>
              <a:t>Methods for Measuring Elongation Values in </a:t>
            </a:r>
          </a:p>
          <a:p>
            <a:pPr algn="ctr">
              <a:spcBef>
                <a:spcPts val="1250"/>
              </a:spcBef>
              <a:buClrTx/>
              <a:buFontTx/>
              <a:buNone/>
            </a:pPr>
            <a:r>
              <a:rPr lang="en-US" altLang="en-US" sz="6000" b="1" dirty="0" smtClean="0">
                <a:solidFill>
                  <a:srgbClr val="FF420E"/>
                </a:solidFill>
                <a:latin typeface="Verdana" panose="020B0604030504040204" pitchFamily="34" charset="0"/>
              </a:rPr>
              <a:t>Pattern-etched Ferrous </a:t>
            </a:r>
            <a:r>
              <a:rPr lang="en-US" altLang="en-US" sz="6000" b="1" dirty="0">
                <a:solidFill>
                  <a:srgbClr val="FF420E"/>
                </a:solidFill>
                <a:latin typeface="Verdana" panose="020B0604030504040204" pitchFamily="34" charset="0"/>
              </a:rPr>
              <a:t>and Nonferrous Metals using </a:t>
            </a:r>
            <a:r>
              <a:rPr lang="en-US" altLang="en-US" sz="6000" b="1" dirty="0" err="1">
                <a:solidFill>
                  <a:srgbClr val="FF420E"/>
                </a:solidFill>
                <a:latin typeface="Verdana" panose="020B0604030504040204" pitchFamily="34" charset="0"/>
              </a:rPr>
              <a:t>Matlab</a:t>
            </a:r>
            <a:endParaRPr lang="en-US" altLang="en-US" sz="6000" b="1" dirty="0">
              <a:solidFill>
                <a:srgbClr val="FF420E"/>
              </a:solidFill>
              <a:latin typeface="Verdana" panose="020B0604030504040204" pitchFamily="34" charset="0"/>
            </a:endParaRPr>
          </a:p>
          <a:p>
            <a:pPr algn="ctr">
              <a:spcBef>
                <a:spcPts val="1250"/>
              </a:spcBef>
              <a:buClrTx/>
              <a:buFontTx/>
              <a:buNone/>
            </a:pPr>
            <a:r>
              <a:rPr lang="en-US" altLang="en-US" sz="4000" dirty="0">
                <a:solidFill>
                  <a:srgbClr val="0F8109"/>
                </a:solidFill>
                <a:latin typeface="Verdana" panose="020B0604030504040204" pitchFamily="34" charset="0"/>
              </a:rPr>
              <a:t>By: Bethany Poulin </a:t>
            </a:r>
          </a:p>
          <a:p>
            <a:pPr algn="ctr">
              <a:spcBef>
                <a:spcPts val="1250"/>
              </a:spcBef>
              <a:buClrTx/>
              <a:buFontTx/>
              <a:buNone/>
            </a:pPr>
            <a:r>
              <a:rPr lang="en-US" altLang="en-US" sz="4000" dirty="0">
                <a:solidFill>
                  <a:srgbClr val="0F8109"/>
                </a:solidFill>
                <a:latin typeface="Verdana" panose="020B0604030504040204" pitchFamily="34" charset="0"/>
              </a:rPr>
              <a:t>Advisers: Brad Kinsey &amp; Tim Roemer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0" y="1149884"/>
            <a:ext cx="4106924" cy="4107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860424" y="24058921"/>
            <a:ext cx="13086341" cy="34492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ctr">
              <a:buClrTx/>
              <a:buFontTx/>
              <a:buNone/>
            </a:pPr>
            <a:r>
              <a:rPr lang="en-US" altLang="en-US" sz="5400" b="1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Importance</a:t>
            </a:r>
            <a:endParaRPr lang="en-US" altLang="en-US" sz="5400" b="1" dirty="0">
              <a:solidFill>
                <a:srgbClr val="4B1F6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just">
              <a:buClrTx/>
              <a:buFontTx/>
              <a:buNone/>
            </a:pPr>
            <a:endParaRPr lang="en-US" altLang="en-US" sz="2000" dirty="0" smtClean="0">
              <a:solidFill>
                <a:srgbClr val="4B1F6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71500" indent="-571500">
              <a:buClrTx/>
              <a:buFont typeface="Arial" panose="020B0604020202020204" pitchFamily="34" charset="0"/>
              <a:buChar char="•"/>
            </a:pPr>
            <a:r>
              <a:rPr lang="en-US" altLang="en-US" sz="36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Using continuously bent tension to increase elongation in metals during forming could provide for greater conservation of metals in </a:t>
            </a:r>
            <a:r>
              <a:rPr lang="en-US" altLang="en-US" sz="36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industries while </a:t>
            </a:r>
            <a:r>
              <a:rPr lang="en-US" altLang="en-US" sz="36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decreasing the </a:t>
            </a:r>
            <a:r>
              <a:rPr lang="en-US" altLang="en-US" sz="36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weight, shipping and forming costs </a:t>
            </a:r>
            <a:r>
              <a:rPr lang="en-US" altLang="en-US" sz="36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of manufactured </a:t>
            </a:r>
            <a:r>
              <a:rPr lang="en-US" altLang="en-US" sz="36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goods.</a:t>
            </a:r>
            <a:endParaRPr lang="en-US" altLang="en-US" sz="3600" dirty="0">
              <a:solidFill>
                <a:srgbClr val="4B1F6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15700365" y="6477000"/>
            <a:ext cx="13564393" cy="572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ctr">
              <a:buClrTx/>
              <a:buFontTx/>
              <a:buNone/>
            </a:pPr>
            <a:r>
              <a:rPr lang="en-US" altLang="en-US" sz="5400" b="1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Methods &amp; Outcome</a:t>
            </a:r>
          </a:p>
          <a:p>
            <a:pPr algn="just">
              <a:buClrTx/>
              <a:buFontTx/>
              <a:buNone/>
            </a:pPr>
            <a:endParaRPr lang="en-US" altLang="en-US" sz="2000" b="1" dirty="0">
              <a:solidFill>
                <a:srgbClr val="4B1F6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71500" indent="-571500" algn="just">
              <a:buClrTx/>
              <a:buFont typeface="Arial" panose="020B0604020202020204" pitchFamily="34" charset="0"/>
              <a:buChar char="•"/>
            </a:pPr>
            <a:r>
              <a:rPr lang="en-US" altLang="en-US" sz="36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Test strips are scanned to as a JPEG using a standard photocopier or flatbed scanner, and passed through ‘</a:t>
            </a:r>
            <a:r>
              <a:rPr lang="en-US" altLang="en-US" sz="3600" dirty="0" err="1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Prescan</a:t>
            </a:r>
            <a:r>
              <a:rPr lang="en-US" altLang="en-US" sz="36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’ code</a:t>
            </a:r>
          </a:p>
          <a:p>
            <a:pPr marL="571500" indent="-571500" algn="just">
              <a:buClrTx/>
              <a:buFont typeface="Arial" panose="020B0604020202020204" pitchFamily="34" charset="0"/>
              <a:buChar char="•"/>
            </a:pPr>
            <a:endParaRPr lang="en-US" altLang="en-US" sz="4000" dirty="0" smtClean="0">
              <a:solidFill>
                <a:srgbClr val="4B1F6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71500" indent="-571500" algn="just">
              <a:buClrTx/>
              <a:buFont typeface="Arial" panose="020B0604020202020204" pitchFamily="34" charset="0"/>
              <a:buChar char="•"/>
            </a:pPr>
            <a:r>
              <a:rPr lang="en-US" altLang="en-US" sz="36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Data array is evaluated to determine desired range of test data</a:t>
            </a:r>
          </a:p>
          <a:p>
            <a:pPr algn="just">
              <a:buClrTx/>
            </a:pPr>
            <a:r>
              <a:rPr lang="en-US" altLang="en-US" sz="36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endParaRPr lang="en-US" altLang="en-US" sz="4000" dirty="0" smtClean="0">
              <a:solidFill>
                <a:srgbClr val="4B1F6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just">
              <a:buClrTx/>
            </a:pPr>
            <a:endParaRPr lang="en-US" altLang="en-US" sz="3600" dirty="0" smtClean="0">
              <a:solidFill>
                <a:srgbClr val="4B1F6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71500" indent="-571500" algn="just">
              <a:buClrTx/>
              <a:buFont typeface="Arial" panose="020B0604020202020204" pitchFamily="34" charset="0"/>
              <a:buChar char="•"/>
            </a:pPr>
            <a:r>
              <a:rPr lang="en-US" altLang="en-US" sz="36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Values are manually entered in the test measurement </a:t>
            </a:r>
            <a:r>
              <a:rPr lang="en-US" altLang="en-US" sz="36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code</a:t>
            </a:r>
            <a:endParaRPr lang="en-US" altLang="en-US" sz="4000" dirty="0" smtClean="0">
              <a:solidFill>
                <a:srgbClr val="4B1F6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079" name="Line 7"/>
          <p:cNvSpPr>
            <a:spLocks noChangeShapeType="1"/>
          </p:cNvSpPr>
          <p:nvPr/>
        </p:nvSpPr>
        <p:spPr bwMode="auto">
          <a:xfrm flipV="1">
            <a:off x="15011400" y="7588250"/>
            <a:ext cx="1588" cy="21445538"/>
          </a:xfrm>
          <a:prstGeom prst="line">
            <a:avLst/>
          </a:prstGeom>
          <a:noFill/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/>
            <a:endParaRPr lang="en-US"/>
          </a:p>
        </p:txBody>
      </p:sp>
      <p:sp>
        <p:nvSpPr>
          <p:cNvPr id="3080" name="Line 8"/>
          <p:cNvSpPr>
            <a:spLocks noChangeShapeType="1"/>
          </p:cNvSpPr>
          <p:nvPr/>
        </p:nvSpPr>
        <p:spPr bwMode="auto">
          <a:xfrm flipV="1">
            <a:off x="30480000" y="7131050"/>
            <a:ext cx="1588" cy="21826538"/>
          </a:xfrm>
          <a:prstGeom prst="line">
            <a:avLst/>
          </a:prstGeom>
          <a:noFill/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/>
            <a:endParaRPr lang="en-US"/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38557200" y="5630311"/>
            <a:ext cx="5480386" cy="1202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just">
              <a:buClrTx/>
              <a:buFontTx/>
              <a:buNone/>
            </a:pPr>
            <a:r>
              <a:rPr lang="en-US" altLang="en-US" sz="1800" dirty="0">
                <a:solidFill>
                  <a:srgbClr val="343E55"/>
                </a:solidFill>
                <a:latin typeface="Calibri" panose="020F0502020204030204" pitchFamily="34" charset="0"/>
              </a:rPr>
              <a:t>Acknowledgments – This research was supported with funding from the National Science Foundation’s Research Experience for Teachers in Engineering Grant (ENG-1132648)</a:t>
            </a:r>
            <a:r>
              <a:rPr lang="en-US" altLang="en-US" sz="1800" dirty="0">
                <a:solidFill>
                  <a:srgbClr val="343E55"/>
                </a:solidFill>
              </a:rPr>
              <a:t>.</a:t>
            </a:r>
          </a:p>
        </p:txBody>
      </p:sp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439" b="60326"/>
          <a:stretch>
            <a:fillRect/>
          </a:stretch>
        </p:blipFill>
        <p:spPr bwMode="auto">
          <a:xfrm>
            <a:off x="2301864" y="1341225"/>
            <a:ext cx="3260736" cy="475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r="92439" b="60326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61809" y="7127081"/>
            <a:ext cx="1286788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Goal</a:t>
            </a:r>
          </a:p>
          <a:p>
            <a:pPr algn="just"/>
            <a:endParaRPr lang="en-US" sz="2000" b="1" dirty="0" smtClean="0">
              <a:solidFill>
                <a:srgbClr val="4B1F6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just"/>
            <a:r>
              <a:rPr lang="en-US" sz="40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Create a reliable method for measuring the elongation of etched circles on thin sheets of test metal stretched under continuously bending tension using </a:t>
            </a:r>
            <a:r>
              <a:rPr lang="en-US" sz="4000" dirty="0" err="1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Matlab</a:t>
            </a:r>
            <a:r>
              <a:rPr lang="en-US" sz="40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image </a:t>
            </a:r>
            <a:r>
              <a:rPr lang="en-US" sz="40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toolbox</a:t>
            </a:r>
            <a:endParaRPr lang="en-US" sz="4000" dirty="0">
              <a:solidFill>
                <a:srgbClr val="4B1F6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19" name="Chart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623011"/>
              </p:ext>
            </p:extLst>
          </p:nvPr>
        </p:nvGraphicFramePr>
        <p:xfrm>
          <a:off x="32395885" y="13255349"/>
          <a:ext cx="10809515" cy="60897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31477" y="23154905"/>
            <a:ext cx="8456237" cy="5740484"/>
          </a:xfrm>
          <a:prstGeom prst="rect">
            <a:avLst/>
          </a:prstGeom>
          <a:ln w="38100" cap="sq">
            <a:solidFill>
              <a:srgbClr val="FF420E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15803562" y="17383546"/>
            <a:ext cx="13885863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ClrTx/>
              <a:buFont typeface="Arial" panose="020B0604020202020204" pitchFamily="34" charset="0"/>
              <a:buChar char="•"/>
            </a:pPr>
            <a:r>
              <a:rPr lang="en-US" altLang="en-US" sz="36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With search values entered the image is evaluated by CBT_measure </a:t>
            </a:r>
          </a:p>
          <a:p>
            <a:pPr marL="571500" indent="-571500" algn="just">
              <a:buClrTx/>
              <a:buFont typeface="Arial" panose="020B0604020202020204" pitchFamily="34" charset="0"/>
              <a:buChar char="•"/>
            </a:pPr>
            <a:endParaRPr lang="en-US" altLang="en-US" sz="4000" dirty="0">
              <a:solidFill>
                <a:srgbClr val="4B1F6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71500" indent="-571500" algn="just">
              <a:buClrTx/>
              <a:buFont typeface="Arial" panose="020B0604020202020204" pitchFamily="34" charset="0"/>
              <a:buChar char="•"/>
            </a:pPr>
            <a:r>
              <a:rPr lang="en-US" altLang="en-US" sz="3600" dirty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</a:t>
            </a:r>
            <a:r>
              <a:rPr lang="en-US" altLang="en-US" sz="36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table of filtered data exports into an Excel file containing the major and minor axis lengths for all selected ellipse diameters in the filter </a:t>
            </a:r>
          </a:p>
          <a:p>
            <a:pPr marL="571500" indent="-571500" algn="just">
              <a:buClrTx/>
              <a:buFont typeface="Arial" panose="020B0604020202020204" pitchFamily="34" charset="0"/>
              <a:buChar char="•"/>
            </a:pPr>
            <a:endParaRPr lang="en-US" altLang="en-US" sz="4000" dirty="0" smtClean="0">
              <a:solidFill>
                <a:srgbClr val="4B1F6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71500" indent="-571500" algn="just">
              <a:buClrTx/>
              <a:buFont typeface="Arial" panose="020B0604020202020204" pitchFamily="34" charset="0"/>
              <a:buChar char="•"/>
            </a:pPr>
            <a:r>
              <a:rPr lang="en-US" altLang="en-US" sz="36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Data is compare against a control strip evaluated in the same manner for use in elongation value calculation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463297" y="26441400"/>
            <a:ext cx="12338386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Literature Cited</a:t>
            </a:r>
          </a:p>
          <a:p>
            <a:pPr algn="just"/>
            <a:endParaRPr lang="en-US" sz="2000" b="1" dirty="0" smtClean="0">
              <a:solidFill>
                <a:srgbClr val="4B1F6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just"/>
            <a:r>
              <a:rPr lang="en-US" sz="3200" dirty="0" err="1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Benedyk</a:t>
            </a:r>
            <a:r>
              <a:rPr lang="en-US" sz="32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J.C., </a:t>
            </a:r>
            <a:r>
              <a:rPr lang="en-US" sz="3200" dirty="0" err="1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Scwartz</a:t>
            </a:r>
            <a:r>
              <a:rPr lang="en-US" sz="32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D., and Parikh, N.M., “A Method for Increasing Elongation Values for Ferrous and Nonferrous Sheet metals,” </a:t>
            </a:r>
            <a:r>
              <a:rPr lang="en-US" sz="3200" i="1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Journal of Materials</a:t>
            </a:r>
            <a:r>
              <a:rPr lang="en-US" sz="32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JMLSA, </a:t>
            </a:r>
            <a:r>
              <a:rPr lang="en-US" sz="3200" dirty="0" err="1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Vol</a:t>
            </a:r>
            <a:r>
              <a:rPr lang="en-US" sz="32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6, No. 1 March 1971, pp16-29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1745238" y="11469469"/>
            <a:ext cx="119862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0F8109"/>
                </a:solidFill>
                <a:latin typeface="Calibri" panose="020F0502020204030204" pitchFamily="34" charset="0"/>
              </a:rPr>
              <a:t>s=</a:t>
            </a:r>
            <a:r>
              <a:rPr lang="en-US" sz="3600" dirty="0" err="1">
                <a:solidFill>
                  <a:srgbClr val="0F8109"/>
                </a:solidFill>
                <a:latin typeface="Calibri" panose="020F0502020204030204" pitchFamily="34" charset="0"/>
              </a:rPr>
              <a:t>regionprops</a:t>
            </a:r>
            <a:r>
              <a:rPr lang="en-US" sz="3600" dirty="0">
                <a:solidFill>
                  <a:srgbClr val="0F8109"/>
                </a:solidFill>
                <a:latin typeface="Calibri" panose="020F0502020204030204" pitchFamily="34" charset="0"/>
              </a:rPr>
              <a:t>(</a:t>
            </a:r>
            <a:r>
              <a:rPr lang="en-US" sz="3600" dirty="0" err="1">
                <a:solidFill>
                  <a:srgbClr val="0F8109"/>
                </a:solidFill>
                <a:latin typeface="Calibri" panose="020F0502020204030204" pitchFamily="34" charset="0"/>
              </a:rPr>
              <a:t>imlabel</a:t>
            </a:r>
            <a:r>
              <a:rPr lang="en-US" sz="3600" dirty="0">
                <a:solidFill>
                  <a:srgbClr val="0F8109"/>
                </a:solidFill>
                <a:latin typeface="Calibri" panose="020F0502020204030204" pitchFamily="34" charset="0"/>
              </a:rPr>
              <a:t>,'</a:t>
            </a:r>
            <a:r>
              <a:rPr lang="en-US" sz="3600" dirty="0" err="1">
                <a:solidFill>
                  <a:srgbClr val="0F8109"/>
                </a:solidFill>
                <a:latin typeface="Calibri" panose="020F0502020204030204" pitchFamily="34" charset="0"/>
              </a:rPr>
              <a:t>MajorAxisLength</a:t>
            </a:r>
            <a:r>
              <a:rPr lang="en-US" sz="3600" dirty="0">
                <a:solidFill>
                  <a:srgbClr val="0F8109"/>
                </a:solidFill>
                <a:latin typeface="Calibri" panose="020F0502020204030204" pitchFamily="34" charset="0"/>
              </a:rPr>
              <a:t>','</a:t>
            </a:r>
            <a:r>
              <a:rPr lang="en-US" sz="3600" dirty="0" err="1">
                <a:solidFill>
                  <a:srgbClr val="0F8109"/>
                </a:solidFill>
                <a:latin typeface="Calibri" panose="020F0502020204030204" pitchFamily="34" charset="0"/>
              </a:rPr>
              <a:t>MinorAxisLength</a:t>
            </a:r>
            <a:r>
              <a:rPr lang="en-US" sz="3600" dirty="0">
                <a:solidFill>
                  <a:srgbClr val="0F8109"/>
                </a:solidFill>
                <a:latin typeface="Calibri" panose="020F0502020204030204" pitchFamily="34" charset="0"/>
              </a:rPr>
              <a:t>');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102265" y="13670936"/>
            <a:ext cx="653953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420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The unfiltered dataset is manually reviewed to </a:t>
            </a:r>
            <a:r>
              <a:rPr lang="en-US" sz="3600" dirty="0" smtClean="0">
                <a:solidFill>
                  <a:srgbClr val="FF420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separate ellipses </a:t>
            </a:r>
            <a:r>
              <a:rPr lang="en-US" sz="3600" dirty="0" smtClean="0">
                <a:solidFill>
                  <a:srgbClr val="FF420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representing data </a:t>
            </a:r>
            <a:r>
              <a:rPr lang="en-US" sz="3600" dirty="0" smtClean="0">
                <a:solidFill>
                  <a:srgbClr val="FF420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from </a:t>
            </a:r>
            <a:r>
              <a:rPr lang="en-US" sz="3600" dirty="0" smtClean="0">
                <a:solidFill>
                  <a:srgbClr val="FF420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image artifacts</a:t>
            </a:r>
            <a:endParaRPr lang="en-US" sz="3600" dirty="0">
              <a:solidFill>
                <a:srgbClr val="FF420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463297" y="8037255"/>
            <a:ext cx="122682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4000" dirty="0" err="1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Matlab</a:t>
            </a:r>
            <a:r>
              <a:rPr lang="en-US" sz="40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evaluates the data a second time using </a:t>
            </a:r>
            <a:r>
              <a:rPr lang="en-US" sz="40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‘</a:t>
            </a:r>
            <a:r>
              <a:rPr lang="en-US" sz="4000" dirty="0" err="1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regionprops</a:t>
            </a:r>
            <a:r>
              <a:rPr lang="en-US" sz="40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’ </a:t>
            </a:r>
            <a:r>
              <a:rPr lang="en-US" sz="40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call tag to measure only the selected circles, establishing the longest and shortest axes to calculate change in elongation </a:t>
            </a:r>
            <a:endParaRPr lang="en-US" sz="4000" dirty="0">
              <a:solidFill>
                <a:srgbClr val="4B1F6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223200" y="19775269"/>
            <a:ext cx="967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dirty="0" smtClean="0">
                <a:solidFill>
                  <a:srgbClr val="12820C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Sample data points plotted from above images </a:t>
            </a:r>
            <a:endParaRPr lang="en-US" sz="3600" dirty="0">
              <a:solidFill>
                <a:srgbClr val="12820C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5131101" y="8610600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31463298" y="21367552"/>
            <a:ext cx="12574288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Future Work</a:t>
            </a:r>
          </a:p>
          <a:p>
            <a:pPr algn="just"/>
            <a:endParaRPr lang="en-US" sz="2000" dirty="0" smtClean="0">
              <a:solidFill>
                <a:srgbClr val="4B1F6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Establish protocol for scanning to </a:t>
            </a:r>
            <a:r>
              <a:rPr lang="en-US" sz="36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ensure </a:t>
            </a:r>
            <a:r>
              <a:rPr lang="en-US" sz="36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consistent measurements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endParaRPr lang="en-US" sz="3600" dirty="0">
              <a:solidFill>
                <a:srgbClr val="4B1F6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6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Add a scale and modify the software to calculate absolute lengths instead of relative measurements</a:t>
            </a:r>
          </a:p>
          <a:p>
            <a:pPr algn="just"/>
            <a:endParaRPr lang="en-US" sz="4000" dirty="0">
              <a:solidFill>
                <a:srgbClr val="4B1F6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188" y="17430750"/>
            <a:ext cx="10058400" cy="5657850"/>
          </a:xfrm>
          <a:prstGeom prst="rect">
            <a:avLst/>
          </a:prstGeom>
        </p:spPr>
      </p:pic>
      <p:sp>
        <p:nvSpPr>
          <p:cNvPr id="41" name="Text Box 4"/>
          <p:cNvSpPr txBox="1">
            <a:spLocks noChangeArrowheads="1"/>
          </p:cNvSpPr>
          <p:nvPr/>
        </p:nvSpPr>
        <p:spPr bwMode="auto">
          <a:xfrm>
            <a:off x="860425" y="11749526"/>
            <a:ext cx="13086341" cy="4557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  <a:tab pos="11582400" algn="l"/>
                <a:tab pos="12306300" algn="l"/>
                <a:tab pos="130302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ctr">
              <a:buClrTx/>
              <a:buFontTx/>
              <a:buNone/>
            </a:pPr>
            <a:r>
              <a:rPr lang="en-US" altLang="en-US" sz="5400" b="1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Background</a:t>
            </a:r>
            <a:endParaRPr lang="en-US" altLang="en-US" sz="5400" b="1" dirty="0">
              <a:solidFill>
                <a:srgbClr val="4B1F6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just">
              <a:buClrTx/>
              <a:buFontTx/>
              <a:buNone/>
            </a:pPr>
            <a:endParaRPr lang="en-US" altLang="en-US" sz="2000" dirty="0" smtClean="0">
              <a:solidFill>
                <a:srgbClr val="4B1F6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71500" indent="-571500" algn="just">
              <a:buClrTx/>
              <a:buFont typeface="Arial" panose="020B0604020202020204" pitchFamily="34" charset="0"/>
              <a:buChar char="•"/>
            </a:pPr>
            <a:r>
              <a:rPr lang="en-US" altLang="en-US" sz="36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Metal under tension stretches until it reaches its ultimate tensile strength, when it breaks at its weakest point</a:t>
            </a:r>
          </a:p>
          <a:p>
            <a:pPr marL="571500" indent="-571500" algn="just">
              <a:buClrTx/>
              <a:buFont typeface="Arial" panose="020B0604020202020204" pitchFamily="34" charset="0"/>
              <a:buChar char="•"/>
            </a:pPr>
            <a:endParaRPr lang="en-US" altLang="en-US" sz="3600" dirty="0" smtClean="0">
              <a:solidFill>
                <a:srgbClr val="4B1F6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71500" indent="-571500" algn="just">
              <a:buClrTx/>
              <a:buFont typeface="Arial" panose="020B0604020202020204" pitchFamily="34" charset="0"/>
              <a:buChar char="•"/>
            </a:pPr>
            <a:r>
              <a:rPr lang="en-US" altLang="en-US" sz="3600" dirty="0" smtClean="0">
                <a:solidFill>
                  <a:srgbClr val="4B1F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Imposing a continuously moving bending moment in thin sheet metal under localized tension increases ductility of metals in tests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4499" y="12801600"/>
            <a:ext cx="6472495" cy="4181105"/>
          </a:xfrm>
          <a:prstGeom prst="rect">
            <a:avLst/>
          </a:prstGeom>
          <a:ln>
            <a:solidFill>
              <a:srgbClr val="FF420E"/>
            </a:solidFill>
          </a:ln>
        </p:spPr>
      </p:pic>
      <p:cxnSp>
        <p:nvCxnSpPr>
          <p:cNvPr id="9" name="Straight Arrow Connector 8"/>
          <p:cNvCxnSpPr/>
          <p:nvPr/>
        </p:nvCxnSpPr>
        <p:spPr bwMode="auto">
          <a:xfrm flipV="1">
            <a:off x="18646832" y="13651402"/>
            <a:ext cx="1393768" cy="341234"/>
          </a:xfrm>
          <a:prstGeom prst="straightConnector1">
            <a:avLst/>
          </a:prstGeom>
          <a:solidFill>
            <a:srgbClr val="00B8FF"/>
          </a:solidFill>
          <a:ln w="9525" cap="flat" cmpd="sng" algn="ctr">
            <a:solidFill>
              <a:srgbClr val="FF420E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" name="Straight Arrow Connector 14"/>
          <p:cNvCxnSpPr/>
          <p:nvPr/>
        </p:nvCxnSpPr>
        <p:spPr bwMode="auto">
          <a:xfrm>
            <a:off x="18646832" y="13995641"/>
            <a:ext cx="410372" cy="849193"/>
          </a:xfrm>
          <a:prstGeom prst="straightConnector1">
            <a:avLst/>
          </a:prstGeom>
          <a:solidFill>
            <a:srgbClr val="00B8FF"/>
          </a:solidFill>
          <a:ln w="9525" cap="flat" cmpd="sng" algn="ctr">
            <a:solidFill>
              <a:srgbClr val="FF420E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1" name="Straight Arrow Connector 20"/>
          <p:cNvCxnSpPr/>
          <p:nvPr/>
        </p:nvCxnSpPr>
        <p:spPr bwMode="auto">
          <a:xfrm>
            <a:off x="18646832" y="13992637"/>
            <a:ext cx="722769" cy="874898"/>
          </a:xfrm>
          <a:prstGeom prst="straightConnector1">
            <a:avLst/>
          </a:prstGeom>
          <a:solidFill>
            <a:srgbClr val="00B8FF"/>
          </a:solidFill>
          <a:ln w="9525" cap="flat" cmpd="sng" algn="ctr">
            <a:solidFill>
              <a:srgbClr val="FF420E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7" name="TextBox 26"/>
          <p:cNvSpPr txBox="1"/>
          <p:nvPr/>
        </p:nvSpPr>
        <p:spPr>
          <a:xfrm>
            <a:off x="16817837" y="13651401"/>
            <a:ext cx="17611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420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Artifacts</a:t>
            </a:r>
            <a:r>
              <a:rPr lang="en-US" dirty="0" smtClean="0">
                <a:solidFill>
                  <a:srgbClr val="0F8109"/>
                </a:solidFill>
              </a:rPr>
              <a:t> </a:t>
            </a:r>
            <a:endParaRPr lang="en-US" dirty="0">
              <a:solidFill>
                <a:srgbClr val="0F8109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8669000" y="23764505"/>
            <a:ext cx="32568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F8109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Image Analyzed by</a:t>
            </a:r>
          </a:p>
          <a:p>
            <a:r>
              <a:rPr lang="en-US" sz="2800" dirty="0" smtClean="0">
                <a:solidFill>
                  <a:srgbClr val="0F8109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800" dirty="0" err="1" smtClean="0">
                <a:solidFill>
                  <a:srgbClr val="0F8109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CBT_measure</a:t>
            </a:r>
            <a:endParaRPr lang="en-US" sz="2800" dirty="0">
              <a:solidFill>
                <a:srgbClr val="0F8109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2250400" y="27422105"/>
            <a:ext cx="40660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F8109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Filtered Data Selections</a:t>
            </a:r>
            <a:endParaRPr lang="en-US" sz="2800" dirty="0">
              <a:solidFill>
                <a:srgbClr val="0F8109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192712" y="29565600"/>
            <a:ext cx="36641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F8109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Vocabulary</a:t>
            </a:r>
          </a:p>
          <a:p>
            <a:pPr algn="ctr"/>
            <a:endParaRPr lang="en-US" sz="2000" b="1" dirty="0" smtClean="0">
              <a:solidFill>
                <a:srgbClr val="0F8109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1"/>
            <a:r>
              <a:rPr lang="en-US" sz="3600" dirty="0" smtClean="0">
                <a:solidFill>
                  <a:srgbClr val="0F8109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Ductility - a solid materials ability to deform under tensile stress		Elongation – the state of having been lengthened  		Ellipse- an planar curve with circular or oval shape </a:t>
            </a:r>
            <a:endParaRPr lang="en-US" sz="3600" dirty="0">
              <a:solidFill>
                <a:srgbClr val="0F8109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6535400" y="15716071"/>
            <a:ext cx="4876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4B1F6F"/>
                </a:solidFill>
              </a:rPr>
              <a:t>Authentic data is extracted from the whole using criteria, entered into </a:t>
            </a:r>
            <a:r>
              <a:rPr lang="en-US" dirty="0" err="1" smtClean="0">
                <a:solidFill>
                  <a:srgbClr val="4B1F6F"/>
                </a:solidFill>
              </a:rPr>
              <a:t>Matlab</a:t>
            </a:r>
            <a:r>
              <a:rPr lang="en-US" dirty="0" smtClean="0">
                <a:solidFill>
                  <a:srgbClr val="4B1F6F"/>
                </a:solidFill>
              </a:rPr>
              <a:t> by the user</a:t>
            </a:r>
            <a:endParaRPr lang="en-US" dirty="0">
              <a:solidFill>
                <a:srgbClr val="4B1F6F"/>
              </a:solidFill>
            </a:endParaRPr>
          </a:p>
        </p:txBody>
      </p:sp>
      <p:cxnSp>
        <p:nvCxnSpPr>
          <p:cNvPr id="34" name="Straight Arrow Connector 33"/>
          <p:cNvCxnSpPr/>
          <p:nvPr/>
        </p:nvCxnSpPr>
        <p:spPr bwMode="auto">
          <a:xfrm flipV="1">
            <a:off x="19047213" y="15473408"/>
            <a:ext cx="774665" cy="326061"/>
          </a:xfrm>
          <a:prstGeom prst="straightConnector1">
            <a:avLst/>
          </a:prstGeom>
          <a:solidFill>
            <a:srgbClr val="00B8FF"/>
          </a:solidFill>
          <a:ln w="9525" cap="flat" cmpd="sng" algn="ctr">
            <a:solidFill>
              <a:srgbClr val="4B1F6F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6" name="Straight Arrow Connector 35"/>
          <p:cNvCxnSpPr/>
          <p:nvPr/>
        </p:nvCxnSpPr>
        <p:spPr bwMode="auto">
          <a:xfrm flipV="1">
            <a:off x="19047213" y="15437501"/>
            <a:ext cx="673780" cy="361968"/>
          </a:xfrm>
          <a:prstGeom prst="straightConnector1">
            <a:avLst/>
          </a:prstGeom>
          <a:solidFill>
            <a:srgbClr val="00B8FF"/>
          </a:solidFill>
          <a:ln w="9525" cap="flat" cmpd="sng" algn="ctr">
            <a:solidFill>
              <a:srgbClr val="4B1F6F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0" name="Straight Arrow Connector 39"/>
          <p:cNvCxnSpPr/>
          <p:nvPr/>
        </p:nvCxnSpPr>
        <p:spPr bwMode="auto">
          <a:xfrm flipV="1">
            <a:off x="19047213" y="15486064"/>
            <a:ext cx="1069587" cy="313406"/>
          </a:xfrm>
          <a:prstGeom prst="straightConnector1">
            <a:avLst/>
          </a:prstGeom>
          <a:solidFill>
            <a:srgbClr val="00B8FF"/>
          </a:solidFill>
          <a:ln w="9525" cap="flat" cmpd="sng" algn="ctr">
            <a:solidFill>
              <a:srgbClr val="4B1F6F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Times New Roman"/>
        <a:ea typeface="Microsoft YaHei"/>
        <a:cs typeface=""/>
      </a:majorFont>
      <a:minorFont>
        <a:latin typeface="Times New Roman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en-US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anose="02020603050405020304" pitchFamily="18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en-US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anose="02020603050405020304" pitchFamily="18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2965</TotalTime>
  <Words>426</Words>
  <Application>Microsoft Office PowerPoint</Application>
  <PresentationFormat>Custom</PresentationFormat>
  <Paragraphs>54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 Unicode MS</vt:lpstr>
      <vt:lpstr>Microsoft YaHei</vt:lpstr>
      <vt:lpstr>Arial</vt:lpstr>
      <vt:lpstr>Calibri</vt:lpstr>
      <vt:lpstr>Segoe UI</vt:lpstr>
      <vt:lpstr>Times New Roman</vt:lpstr>
      <vt:lpstr>Verdana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</dc:creator>
  <cp:lastModifiedBy>Bethany Poulin</cp:lastModifiedBy>
  <cp:revision>222</cp:revision>
  <cp:lastPrinted>1601-01-01T00:00:00Z</cp:lastPrinted>
  <dcterms:created xsi:type="dcterms:W3CDTF">2007-12-07T15:49:51Z</dcterms:created>
  <dcterms:modified xsi:type="dcterms:W3CDTF">2014-08-07T19:10:11Z</dcterms:modified>
</cp:coreProperties>
</file>