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5720000" cy="32004000"/>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icholas Kirsch" initials=""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8CE"/>
    <a:srgbClr val="CFE8CE"/>
    <a:srgbClr val="BDDFBB"/>
    <a:srgbClr val="E2EAC8"/>
    <a:srgbClr val="DBE5BD"/>
    <a:srgbClr val="800000"/>
    <a:srgbClr val="000066"/>
    <a:srgbClr val="CFD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2787"/>
    <p:restoredTop sz="99634" autoAdjust="0"/>
  </p:normalViewPr>
  <p:slideViewPr>
    <p:cSldViewPr>
      <p:cViewPr>
        <p:scale>
          <a:sx n="33" d="100"/>
          <a:sy n="33" d="100"/>
        </p:scale>
        <p:origin x="2292" y="-72"/>
      </p:cViewPr>
      <p:guideLst>
        <p:guide orient="horz" pos="2448"/>
        <p:guide pos="282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944F5DB-CD40-41B1-ADCD-94EF31BC2FED}" type="datetimeFigureOut">
              <a:rPr lang="en-US"/>
              <a:pPr>
                <a:defRPr/>
              </a:pPr>
              <a:t>8/7/2014</a:t>
            </a:fld>
            <a:endParaRPr lang="en-US"/>
          </a:p>
        </p:txBody>
      </p:sp>
      <p:sp>
        <p:nvSpPr>
          <p:cNvPr id="4" name="Slide Image Placeholder 3"/>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7F6780D-762F-4714-8824-D24E8522F35D}" type="slidenum">
              <a:rPr lang="en-US"/>
              <a:pPr>
                <a:defRPr/>
              </a:pPr>
              <a:t>‹#›</a:t>
            </a:fld>
            <a:endParaRPr lang="en-US"/>
          </a:p>
        </p:txBody>
      </p:sp>
    </p:spTree>
    <p:extLst>
      <p:ext uri="{BB962C8B-B14F-4D97-AF65-F5344CB8AC3E}">
        <p14:creationId xmlns:p14="http://schemas.microsoft.com/office/powerpoint/2010/main" val="425540118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76419C0-25F0-4655-9E22-6925FE8A5FAB}" type="slidenum">
              <a:rPr lang="en-US" altLang="en-US" smtClean="0">
                <a:latin typeface="Times New Roman" pitchFamily="18" charset="0"/>
              </a:rPr>
              <a:pPr eaLnBrk="1" hangingPunct="1">
                <a:spcBef>
                  <a:spcPct val="0"/>
                </a:spcBef>
              </a:pPr>
              <a:t>1</a:t>
            </a:fld>
            <a:endParaRPr lang="en-US" altLang="en-U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0" y="9942513"/>
            <a:ext cx="38862000" cy="6859587"/>
          </a:xfrm>
        </p:spPr>
        <p:txBody>
          <a:bodyPr/>
          <a:lstStyle/>
          <a:p>
            <a:r>
              <a:rPr lang="en-US" smtClean="0"/>
              <a:t>Click to edit Master title style</a:t>
            </a:r>
            <a:endParaRPr lang="en-US"/>
          </a:p>
        </p:txBody>
      </p:sp>
      <p:sp>
        <p:nvSpPr>
          <p:cNvPr id="3" name="Subtitle 2"/>
          <p:cNvSpPr>
            <a:spLocks noGrp="1"/>
          </p:cNvSpPr>
          <p:nvPr>
            <p:ph type="subTitle" idx="1"/>
          </p:nvPr>
        </p:nvSpPr>
        <p:spPr>
          <a:xfrm>
            <a:off x="6858000" y="18135600"/>
            <a:ext cx="32004000" cy="8178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5D04B9-CA56-4D0D-8551-8B79C09DDBE4}" type="slidenum">
              <a:rPr lang="en-US"/>
              <a:pPr>
                <a:defRPr/>
              </a:pPr>
              <a:t>‹#›</a:t>
            </a:fld>
            <a:endParaRPr lang="en-US"/>
          </a:p>
        </p:txBody>
      </p:sp>
    </p:spTree>
    <p:extLst>
      <p:ext uri="{BB962C8B-B14F-4D97-AF65-F5344CB8AC3E}">
        <p14:creationId xmlns:p14="http://schemas.microsoft.com/office/powerpoint/2010/main" val="506576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5AC50E9-4689-4DC9-82B7-E2D9E631B7D6}" type="slidenum">
              <a:rPr lang="en-US"/>
              <a:pPr>
                <a:defRPr/>
              </a:pPr>
              <a:t>‹#›</a:t>
            </a:fld>
            <a:endParaRPr lang="en-US"/>
          </a:p>
        </p:txBody>
      </p:sp>
    </p:spTree>
    <p:extLst>
      <p:ext uri="{BB962C8B-B14F-4D97-AF65-F5344CB8AC3E}">
        <p14:creationId xmlns:p14="http://schemas.microsoft.com/office/powerpoint/2010/main" val="2562471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63" y="20566063"/>
            <a:ext cx="38862000" cy="63563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611563" y="13565188"/>
            <a:ext cx="38862000" cy="7000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AE621C-ABD0-4E07-8A2A-38F051E70BAF}" type="slidenum">
              <a:rPr lang="en-US"/>
              <a:pPr>
                <a:defRPr/>
              </a:pPr>
              <a:t>‹#›</a:t>
            </a:fld>
            <a:endParaRPr lang="en-US"/>
          </a:p>
        </p:txBody>
      </p:sp>
    </p:spTree>
    <p:extLst>
      <p:ext uri="{BB962C8B-B14F-4D97-AF65-F5344CB8AC3E}">
        <p14:creationId xmlns:p14="http://schemas.microsoft.com/office/powerpoint/2010/main" val="3911368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4290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9362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017A1A3-8D82-4351-91F4-AB073B514B5E}" type="slidenum">
              <a:rPr lang="en-US"/>
              <a:pPr>
                <a:defRPr/>
              </a:pPr>
              <a:t>‹#›</a:t>
            </a:fld>
            <a:endParaRPr lang="en-US"/>
          </a:p>
        </p:txBody>
      </p:sp>
    </p:spTree>
    <p:extLst>
      <p:ext uri="{BB962C8B-B14F-4D97-AF65-F5344CB8AC3E}">
        <p14:creationId xmlns:p14="http://schemas.microsoft.com/office/powerpoint/2010/main" val="3070598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86000" y="1281113"/>
            <a:ext cx="41148000" cy="533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286000" y="7164388"/>
            <a:ext cx="20200938"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286000" y="10148888"/>
            <a:ext cx="20200938"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3225125" y="7164388"/>
            <a:ext cx="20208875"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3225125" y="10148888"/>
            <a:ext cx="20208875"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C4B1863-4DA8-458F-ACAA-A50A019862DB}" type="slidenum">
              <a:rPr lang="en-US"/>
              <a:pPr>
                <a:defRPr/>
              </a:pPr>
              <a:t>‹#›</a:t>
            </a:fld>
            <a:endParaRPr lang="en-US"/>
          </a:p>
        </p:txBody>
      </p:sp>
    </p:spTree>
    <p:extLst>
      <p:ext uri="{BB962C8B-B14F-4D97-AF65-F5344CB8AC3E}">
        <p14:creationId xmlns:p14="http://schemas.microsoft.com/office/powerpoint/2010/main" val="2495291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D7C25BD-0ECA-4099-8975-7C8ADC812C49}" type="slidenum">
              <a:rPr lang="en-US"/>
              <a:pPr>
                <a:defRPr/>
              </a:pPr>
              <a:t>‹#›</a:t>
            </a:fld>
            <a:endParaRPr lang="en-US"/>
          </a:p>
        </p:txBody>
      </p:sp>
    </p:spTree>
    <p:extLst>
      <p:ext uri="{BB962C8B-B14F-4D97-AF65-F5344CB8AC3E}">
        <p14:creationId xmlns:p14="http://schemas.microsoft.com/office/powerpoint/2010/main" val="3937147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9A47FEC-8499-4BC7-AD54-63D6C48F674C}" type="slidenum">
              <a:rPr lang="en-US"/>
              <a:pPr>
                <a:defRPr/>
              </a:pPr>
              <a:t>‹#›</a:t>
            </a:fld>
            <a:endParaRPr lang="en-US"/>
          </a:p>
        </p:txBody>
      </p:sp>
    </p:spTree>
    <p:extLst>
      <p:ext uri="{BB962C8B-B14F-4D97-AF65-F5344CB8AC3E}">
        <p14:creationId xmlns:p14="http://schemas.microsoft.com/office/powerpoint/2010/main" val="2270559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0" y="1274763"/>
            <a:ext cx="15041563" cy="54229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875250" y="1274763"/>
            <a:ext cx="25558750" cy="273145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286000" y="6697663"/>
            <a:ext cx="15041563" cy="218916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1699229-84AA-4F08-8E83-ECF5DBDF57DD}" type="slidenum">
              <a:rPr lang="en-US"/>
              <a:pPr>
                <a:defRPr/>
              </a:pPr>
              <a:t>‹#›</a:t>
            </a:fld>
            <a:endParaRPr lang="en-US"/>
          </a:p>
        </p:txBody>
      </p:sp>
    </p:spTree>
    <p:extLst>
      <p:ext uri="{BB962C8B-B14F-4D97-AF65-F5344CB8AC3E}">
        <p14:creationId xmlns:p14="http://schemas.microsoft.com/office/powerpoint/2010/main" val="1642401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38" y="22402800"/>
            <a:ext cx="27432000" cy="26447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961438" y="2859088"/>
            <a:ext cx="27432000" cy="19202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961438" y="25047575"/>
            <a:ext cx="27432000" cy="3756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267F423-074C-4507-A4B5-B87222E9E658}" type="slidenum">
              <a:rPr lang="en-US"/>
              <a:pPr>
                <a:defRPr/>
              </a:pPr>
              <a:t>‹#›</a:t>
            </a:fld>
            <a:endParaRPr lang="en-US"/>
          </a:p>
        </p:txBody>
      </p:sp>
    </p:spTree>
    <p:extLst>
      <p:ext uri="{BB962C8B-B14F-4D97-AF65-F5344CB8AC3E}">
        <p14:creationId xmlns:p14="http://schemas.microsoft.com/office/powerpoint/2010/main" val="1355147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84D233D-DC1C-4AF7-A972-85EF8D85868C}" type="slidenum">
              <a:rPr lang="en-US"/>
              <a:pPr>
                <a:defRPr/>
              </a:pPr>
              <a:t>‹#›</a:t>
            </a:fld>
            <a:endParaRPr lang="en-US"/>
          </a:p>
        </p:txBody>
      </p:sp>
    </p:spTree>
    <p:extLst>
      <p:ext uri="{BB962C8B-B14F-4D97-AF65-F5344CB8AC3E}">
        <p14:creationId xmlns:p14="http://schemas.microsoft.com/office/powerpoint/2010/main" val="2097584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575500" y="2844800"/>
            <a:ext cx="9715500" cy="25603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29000" y="2844800"/>
            <a:ext cx="28994100" cy="25603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E40967-BF50-47AC-9C78-18C2E3BD7CD5}" type="slidenum">
              <a:rPr lang="en-US"/>
              <a:pPr>
                <a:defRPr/>
              </a:pPr>
              <a:t>‹#›</a:t>
            </a:fld>
            <a:endParaRPr lang="en-US"/>
          </a:p>
        </p:txBody>
      </p:sp>
    </p:spTree>
    <p:extLst>
      <p:ext uri="{BB962C8B-B14F-4D97-AF65-F5344CB8AC3E}">
        <p14:creationId xmlns:p14="http://schemas.microsoft.com/office/powerpoint/2010/main" val="768823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0" y="2844800"/>
            <a:ext cx="388620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44133" tIns="222067" rIns="444133" bIns="222067"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429000" y="9245600"/>
            <a:ext cx="38862000" cy="1920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44133" tIns="222067" rIns="444133" bIns="222067"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429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defRPr sz="6800"/>
            </a:lvl1pPr>
          </a:lstStyle>
          <a:p>
            <a:pPr>
              <a:defRPr/>
            </a:pPr>
            <a:endParaRPr lang="en-US"/>
          </a:p>
        </p:txBody>
      </p:sp>
      <p:sp>
        <p:nvSpPr>
          <p:cNvPr id="1029" name="Rectangle 5"/>
          <p:cNvSpPr>
            <a:spLocks noGrp="1" noChangeArrowheads="1"/>
          </p:cNvSpPr>
          <p:nvPr>
            <p:ph type="ftr" sz="quarter" idx="3"/>
          </p:nvPr>
        </p:nvSpPr>
        <p:spPr bwMode="auto">
          <a:xfrm>
            <a:off x="15621000" y="29159200"/>
            <a:ext cx="14478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ctr">
              <a:defRPr sz="6800"/>
            </a:lvl1pPr>
          </a:lstStyle>
          <a:p>
            <a:pPr>
              <a:defRPr/>
            </a:pPr>
            <a:endParaRPr lang="en-US"/>
          </a:p>
        </p:txBody>
      </p:sp>
      <p:sp>
        <p:nvSpPr>
          <p:cNvPr id="1030" name="Rectangle 6"/>
          <p:cNvSpPr>
            <a:spLocks noGrp="1" noChangeArrowheads="1"/>
          </p:cNvSpPr>
          <p:nvPr>
            <p:ph type="sldNum" sz="quarter" idx="4"/>
          </p:nvPr>
        </p:nvSpPr>
        <p:spPr bwMode="auto">
          <a:xfrm>
            <a:off x="32766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r">
              <a:defRPr sz="6800"/>
            </a:lvl1pPr>
          </a:lstStyle>
          <a:p>
            <a:pPr>
              <a:defRPr/>
            </a:pPr>
            <a:fld id="{F634F8DF-8F8F-417E-9454-6F304A9E391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41825" rtl="0" eaLnBrk="0" fontAlgn="base" hangingPunct="0">
        <a:spcBef>
          <a:spcPct val="0"/>
        </a:spcBef>
        <a:spcAft>
          <a:spcPct val="0"/>
        </a:spcAft>
        <a:defRPr sz="21400">
          <a:solidFill>
            <a:schemeClr val="tx2"/>
          </a:solidFill>
          <a:latin typeface="+mj-lt"/>
          <a:ea typeface="+mj-ea"/>
          <a:cs typeface="+mj-cs"/>
        </a:defRPr>
      </a:lvl1pPr>
      <a:lvl2pPr algn="ctr" defTabSz="4441825" rtl="0" eaLnBrk="0" fontAlgn="base" hangingPunct="0">
        <a:spcBef>
          <a:spcPct val="0"/>
        </a:spcBef>
        <a:spcAft>
          <a:spcPct val="0"/>
        </a:spcAft>
        <a:defRPr sz="21400">
          <a:solidFill>
            <a:schemeClr val="tx2"/>
          </a:solidFill>
          <a:latin typeface="Times New Roman" pitchFamily="18" charset="0"/>
        </a:defRPr>
      </a:lvl2pPr>
      <a:lvl3pPr algn="ctr" defTabSz="4441825" rtl="0" eaLnBrk="0" fontAlgn="base" hangingPunct="0">
        <a:spcBef>
          <a:spcPct val="0"/>
        </a:spcBef>
        <a:spcAft>
          <a:spcPct val="0"/>
        </a:spcAft>
        <a:defRPr sz="21400">
          <a:solidFill>
            <a:schemeClr val="tx2"/>
          </a:solidFill>
          <a:latin typeface="Times New Roman" pitchFamily="18" charset="0"/>
        </a:defRPr>
      </a:lvl3pPr>
      <a:lvl4pPr algn="ctr" defTabSz="4441825" rtl="0" eaLnBrk="0" fontAlgn="base" hangingPunct="0">
        <a:spcBef>
          <a:spcPct val="0"/>
        </a:spcBef>
        <a:spcAft>
          <a:spcPct val="0"/>
        </a:spcAft>
        <a:defRPr sz="21400">
          <a:solidFill>
            <a:schemeClr val="tx2"/>
          </a:solidFill>
          <a:latin typeface="Times New Roman" pitchFamily="18" charset="0"/>
        </a:defRPr>
      </a:lvl4pPr>
      <a:lvl5pPr algn="ctr" defTabSz="4441825" rtl="0" eaLnBrk="0" fontAlgn="base" hangingPunct="0">
        <a:spcBef>
          <a:spcPct val="0"/>
        </a:spcBef>
        <a:spcAft>
          <a:spcPct val="0"/>
        </a:spcAft>
        <a:defRPr sz="21400">
          <a:solidFill>
            <a:schemeClr val="tx2"/>
          </a:solidFill>
          <a:latin typeface="Times New Roman" pitchFamily="18" charset="0"/>
        </a:defRPr>
      </a:lvl5pPr>
      <a:lvl6pPr marL="457200" algn="ctr" defTabSz="4441825" rtl="0" fontAlgn="base">
        <a:spcBef>
          <a:spcPct val="0"/>
        </a:spcBef>
        <a:spcAft>
          <a:spcPct val="0"/>
        </a:spcAft>
        <a:defRPr sz="21400">
          <a:solidFill>
            <a:schemeClr val="tx2"/>
          </a:solidFill>
          <a:latin typeface="Times New Roman" pitchFamily="18" charset="0"/>
        </a:defRPr>
      </a:lvl6pPr>
      <a:lvl7pPr marL="914400" algn="ctr" defTabSz="4441825" rtl="0" fontAlgn="base">
        <a:spcBef>
          <a:spcPct val="0"/>
        </a:spcBef>
        <a:spcAft>
          <a:spcPct val="0"/>
        </a:spcAft>
        <a:defRPr sz="21400">
          <a:solidFill>
            <a:schemeClr val="tx2"/>
          </a:solidFill>
          <a:latin typeface="Times New Roman" pitchFamily="18" charset="0"/>
        </a:defRPr>
      </a:lvl7pPr>
      <a:lvl8pPr marL="1371600" algn="ctr" defTabSz="4441825" rtl="0" fontAlgn="base">
        <a:spcBef>
          <a:spcPct val="0"/>
        </a:spcBef>
        <a:spcAft>
          <a:spcPct val="0"/>
        </a:spcAft>
        <a:defRPr sz="21400">
          <a:solidFill>
            <a:schemeClr val="tx2"/>
          </a:solidFill>
          <a:latin typeface="Times New Roman" pitchFamily="18" charset="0"/>
        </a:defRPr>
      </a:lvl8pPr>
      <a:lvl9pPr marL="1828800" algn="ctr" defTabSz="4441825" rtl="0" fontAlgn="base">
        <a:spcBef>
          <a:spcPct val="0"/>
        </a:spcBef>
        <a:spcAft>
          <a:spcPct val="0"/>
        </a:spcAft>
        <a:defRPr sz="21400">
          <a:solidFill>
            <a:schemeClr val="tx2"/>
          </a:solidFill>
          <a:latin typeface="Times New Roman" pitchFamily="18" charset="0"/>
        </a:defRPr>
      </a:lvl9pPr>
    </p:titleStyle>
    <p:bodyStyle>
      <a:lvl1pPr marL="1665288" indent="-1665288" algn="l" defTabSz="4441825" rtl="0" eaLnBrk="0" fontAlgn="base" hangingPunct="0">
        <a:spcBef>
          <a:spcPct val="20000"/>
        </a:spcBef>
        <a:spcAft>
          <a:spcPct val="0"/>
        </a:spcAft>
        <a:buChar char="•"/>
        <a:defRPr sz="15500">
          <a:solidFill>
            <a:schemeClr val="tx1"/>
          </a:solidFill>
          <a:latin typeface="+mn-lt"/>
          <a:ea typeface="+mn-ea"/>
          <a:cs typeface="+mn-cs"/>
        </a:defRPr>
      </a:lvl1pPr>
      <a:lvl2pPr marL="3608388" indent="-1387475" algn="l" defTabSz="4441825" rtl="0" eaLnBrk="0" fontAlgn="base" hangingPunct="0">
        <a:spcBef>
          <a:spcPct val="20000"/>
        </a:spcBef>
        <a:spcAft>
          <a:spcPct val="0"/>
        </a:spcAft>
        <a:buChar char="–"/>
        <a:defRPr sz="13600">
          <a:solidFill>
            <a:schemeClr val="tx1"/>
          </a:solidFill>
          <a:latin typeface="+mn-lt"/>
        </a:defRPr>
      </a:lvl2pPr>
      <a:lvl3pPr marL="5551488" indent="-1109663" algn="l" defTabSz="4441825" rtl="0" eaLnBrk="0" fontAlgn="base" hangingPunct="0">
        <a:spcBef>
          <a:spcPct val="20000"/>
        </a:spcBef>
        <a:spcAft>
          <a:spcPct val="0"/>
        </a:spcAft>
        <a:buChar char="•"/>
        <a:defRPr sz="11700">
          <a:solidFill>
            <a:schemeClr val="tx1"/>
          </a:solidFill>
          <a:latin typeface="+mn-lt"/>
        </a:defRPr>
      </a:lvl3pPr>
      <a:lvl4pPr marL="7772400" indent="-1109663" algn="l" defTabSz="4441825" rtl="0" eaLnBrk="0" fontAlgn="base" hangingPunct="0">
        <a:spcBef>
          <a:spcPct val="20000"/>
        </a:spcBef>
        <a:spcAft>
          <a:spcPct val="0"/>
        </a:spcAft>
        <a:buChar char="–"/>
        <a:defRPr sz="9700">
          <a:solidFill>
            <a:schemeClr val="tx1"/>
          </a:solidFill>
          <a:latin typeface="+mn-lt"/>
        </a:defRPr>
      </a:lvl4pPr>
      <a:lvl5pPr marL="9993313" indent="-1111250" algn="l" defTabSz="4441825" rtl="0" eaLnBrk="0" fontAlgn="base" hangingPunct="0">
        <a:spcBef>
          <a:spcPct val="20000"/>
        </a:spcBef>
        <a:spcAft>
          <a:spcPct val="0"/>
        </a:spcAft>
        <a:buChar char="»"/>
        <a:defRPr sz="9700">
          <a:solidFill>
            <a:schemeClr val="tx1"/>
          </a:solidFill>
          <a:latin typeface="+mn-lt"/>
        </a:defRPr>
      </a:lvl5pPr>
      <a:lvl6pPr marL="10450513" indent="-1111250" algn="l" defTabSz="4441825" rtl="0" fontAlgn="base">
        <a:spcBef>
          <a:spcPct val="20000"/>
        </a:spcBef>
        <a:spcAft>
          <a:spcPct val="0"/>
        </a:spcAft>
        <a:buChar char="»"/>
        <a:defRPr sz="9700">
          <a:solidFill>
            <a:schemeClr val="tx1"/>
          </a:solidFill>
          <a:latin typeface="+mn-lt"/>
        </a:defRPr>
      </a:lvl6pPr>
      <a:lvl7pPr marL="10907713" indent="-1111250" algn="l" defTabSz="4441825" rtl="0" fontAlgn="base">
        <a:spcBef>
          <a:spcPct val="20000"/>
        </a:spcBef>
        <a:spcAft>
          <a:spcPct val="0"/>
        </a:spcAft>
        <a:buChar char="»"/>
        <a:defRPr sz="9700">
          <a:solidFill>
            <a:schemeClr val="tx1"/>
          </a:solidFill>
          <a:latin typeface="+mn-lt"/>
        </a:defRPr>
      </a:lvl7pPr>
      <a:lvl8pPr marL="11364913" indent="-1111250" algn="l" defTabSz="4441825" rtl="0" fontAlgn="base">
        <a:spcBef>
          <a:spcPct val="20000"/>
        </a:spcBef>
        <a:spcAft>
          <a:spcPct val="0"/>
        </a:spcAft>
        <a:buChar char="»"/>
        <a:defRPr sz="9700">
          <a:solidFill>
            <a:schemeClr val="tx1"/>
          </a:solidFill>
          <a:latin typeface="+mn-lt"/>
        </a:defRPr>
      </a:lvl8pPr>
      <a:lvl9pPr marL="11822113" indent="-1111250" algn="l" defTabSz="4441825" rtl="0" fontAlgn="base">
        <a:spcBef>
          <a:spcPct val="20000"/>
        </a:spcBef>
        <a:spcAft>
          <a:spcPct val="0"/>
        </a:spcAft>
        <a:buChar char="»"/>
        <a:defRPr sz="9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5.jpe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emf"/><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emf"/><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6"/>
          <p:cNvSpPr txBox="1">
            <a:spLocks noChangeArrowheads="1"/>
          </p:cNvSpPr>
          <p:nvPr/>
        </p:nvSpPr>
        <p:spPr bwMode="auto">
          <a:xfrm>
            <a:off x="4000500" y="501650"/>
            <a:ext cx="37719000" cy="255454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15500">
                <a:solidFill>
                  <a:schemeClr val="tx1"/>
                </a:solidFill>
                <a:latin typeface="Times New Roman" pitchFamily="18" charset="0"/>
              </a:defRPr>
            </a:lvl1pPr>
            <a:lvl2pPr marL="742950" indent="-285750" eaLnBrk="0" hangingPunct="0">
              <a:spcBef>
                <a:spcPct val="20000"/>
              </a:spcBef>
              <a:buChar char="–"/>
              <a:defRPr sz="13600">
                <a:solidFill>
                  <a:schemeClr val="tx1"/>
                </a:solidFill>
                <a:latin typeface="Times New Roman" pitchFamily="18" charset="0"/>
              </a:defRPr>
            </a:lvl2pPr>
            <a:lvl3pPr marL="1143000" indent="-228600" eaLnBrk="0" hangingPunct="0">
              <a:spcBef>
                <a:spcPct val="20000"/>
              </a:spcBef>
              <a:buChar char="•"/>
              <a:defRPr sz="11700">
                <a:solidFill>
                  <a:schemeClr val="tx1"/>
                </a:solidFill>
                <a:latin typeface="Times New Roman" pitchFamily="18" charset="0"/>
              </a:defRPr>
            </a:lvl3pPr>
            <a:lvl4pPr marL="1600200" indent="-228600" eaLnBrk="0" hangingPunct="0">
              <a:spcBef>
                <a:spcPct val="20000"/>
              </a:spcBef>
              <a:buChar char="–"/>
              <a:defRPr sz="9700">
                <a:solidFill>
                  <a:schemeClr val="tx1"/>
                </a:solidFill>
                <a:latin typeface="Times New Roman" pitchFamily="18" charset="0"/>
              </a:defRPr>
            </a:lvl4pPr>
            <a:lvl5pPr marL="2057400" indent="-228600" eaLnBrk="0" hangingPunct="0">
              <a:spcBef>
                <a:spcPct val="20000"/>
              </a:spcBef>
              <a:buChar char="»"/>
              <a:defRPr sz="9700">
                <a:solidFill>
                  <a:schemeClr val="tx1"/>
                </a:solidFill>
                <a:latin typeface="Times New Roman" pitchFamily="18" charset="0"/>
              </a:defRPr>
            </a:lvl5pPr>
            <a:lvl6pPr marL="2514600" indent="-228600" eaLnBrk="0" fontAlgn="base" hangingPunct="0">
              <a:spcBef>
                <a:spcPct val="20000"/>
              </a:spcBef>
              <a:spcAft>
                <a:spcPct val="0"/>
              </a:spcAft>
              <a:buChar char="»"/>
              <a:defRPr sz="9700">
                <a:solidFill>
                  <a:schemeClr val="tx1"/>
                </a:solidFill>
                <a:latin typeface="Times New Roman" pitchFamily="18" charset="0"/>
              </a:defRPr>
            </a:lvl6pPr>
            <a:lvl7pPr marL="2971800" indent="-228600" eaLnBrk="0" fontAlgn="base" hangingPunct="0">
              <a:spcBef>
                <a:spcPct val="20000"/>
              </a:spcBef>
              <a:spcAft>
                <a:spcPct val="0"/>
              </a:spcAft>
              <a:buChar char="»"/>
              <a:defRPr sz="9700">
                <a:solidFill>
                  <a:schemeClr val="tx1"/>
                </a:solidFill>
                <a:latin typeface="Times New Roman" pitchFamily="18" charset="0"/>
              </a:defRPr>
            </a:lvl7pPr>
            <a:lvl8pPr marL="3429000" indent="-228600" eaLnBrk="0" fontAlgn="base" hangingPunct="0">
              <a:spcBef>
                <a:spcPct val="20000"/>
              </a:spcBef>
              <a:spcAft>
                <a:spcPct val="0"/>
              </a:spcAft>
              <a:buChar char="»"/>
              <a:defRPr sz="9700">
                <a:solidFill>
                  <a:schemeClr val="tx1"/>
                </a:solidFill>
                <a:latin typeface="Times New Roman" pitchFamily="18" charset="0"/>
              </a:defRPr>
            </a:lvl8pPr>
            <a:lvl9pPr marL="3886200" indent="-228600" eaLnBrk="0" fontAlgn="base" hangingPunct="0">
              <a:spcBef>
                <a:spcPct val="20000"/>
              </a:spcBef>
              <a:spcAft>
                <a:spcPct val="0"/>
              </a:spcAft>
              <a:buChar char="»"/>
              <a:defRPr sz="9700">
                <a:solidFill>
                  <a:schemeClr val="tx1"/>
                </a:solidFill>
                <a:latin typeface="Times New Roman" pitchFamily="18" charset="0"/>
              </a:defRPr>
            </a:lvl9pPr>
          </a:lstStyle>
          <a:p>
            <a:pPr algn="ctr" eaLnBrk="1" hangingPunct="1">
              <a:spcBef>
                <a:spcPct val="0"/>
              </a:spcBef>
              <a:buFontTx/>
              <a:buNone/>
            </a:pPr>
            <a:r>
              <a:rPr lang="en-US" altLang="en-US" sz="6000" b="1" dirty="0" smtClean="0">
                <a:solidFill>
                  <a:srgbClr val="000066"/>
                </a:solidFill>
                <a:latin typeface="Verdana" pitchFamily="34" charset="0"/>
              </a:rPr>
              <a:t>ANALYSIS OF INDOOR LOCALIZATION</a:t>
            </a:r>
          </a:p>
          <a:p>
            <a:pPr algn="ctr" eaLnBrk="1" hangingPunct="1">
              <a:spcBef>
                <a:spcPct val="25000"/>
              </a:spcBef>
              <a:buFontTx/>
              <a:buNone/>
            </a:pPr>
            <a:r>
              <a:rPr lang="en-US" altLang="en-US" sz="4000" b="1" dirty="0" smtClean="0">
                <a:solidFill>
                  <a:srgbClr val="993300"/>
                </a:solidFill>
                <a:latin typeface="Verdana" pitchFamily="34" charset="0"/>
              </a:rPr>
              <a:t>Deborah </a:t>
            </a:r>
            <a:r>
              <a:rPr lang="en-US" altLang="en-US" sz="4000" b="1" dirty="0" err="1" smtClean="0">
                <a:solidFill>
                  <a:srgbClr val="993300"/>
                </a:solidFill>
                <a:latin typeface="Verdana" pitchFamily="34" charset="0"/>
              </a:rPr>
              <a:t>Capistran</a:t>
            </a:r>
            <a:r>
              <a:rPr lang="en-US" altLang="en-US" sz="4000" b="1" dirty="0" smtClean="0">
                <a:solidFill>
                  <a:srgbClr val="993300"/>
                </a:solidFill>
                <a:latin typeface="Verdana" pitchFamily="34" charset="0"/>
              </a:rPr>
              <a:t>, Hillside Middle School, Manchester, New Hampshire</a:t>
            </a:r>
            <a:endParaRPr lang="en-US" altLang="en-US" sz="4000" b="1" dirty="0" smtClean="0">
              <a:solidFill>
                <a:srgbClr val="993300"/>
              </a:solidFill>
              <a:latin typeface="Verdana" pitchFamily="34" charset="0"/>
            </a:endParaRPr>
          </a:p>
          <a:p>
            <a:pPr algn="ctr" eaLnBrk="1" hangingPunct="1">
              <a:spcBef>
                <a:spcPct val="25000"/>
              </a:spcBef>
              <a:buFontTx/>
              <a:buNone/>
            </a:pPr>
            <a:r>
              <a:rPr lang="en-US" altLang="en-US" sz="4000" b="1" dirty="0" smtClean="0">
                <a:solidFill>
                  <a:srgbClr val="993300"/>
                </a:solidFill>
                <a:latin typeface="Verdana" pitchFamily="34" charset="0"/>
              </a:rPr>
              <a:t>Advisors: </a:t>
            </a:r>
            <a:r>
              <a:rPr lang="en-US" altLang="en-US" sz="4000" b="1" dirty="0" smtClean="0">
                <a:solidFill>
                  <a:srgbClr val="993300"/>
                </a:solidFill>
                <a:latin typeface="Verdana" pitchFamily="34" charset="0"/>
              </a:rPr>
              <a:t>Nicholas </a:t>
            </a:r>
            <a:r>
              <a:rPr lang="en-US" altLang="en-US" sz="4000" b="1" dirty="0" smtClean="0">
                <a:solidFill>
                  <a:srgbClr val="993300"/>
                </a:solidFill>
                <a:latin typeface="Verdana" pitchFamily="34" charset="0"/>
              </a:rPr>
              <a:t>J. Kirsch, </a:t>
            </a:r>
            <a:r>
              <a:rPr lang="en-US" altLang="en-US" sz="4000" b="1" dirty="0" smtClean="0">
                <a:solidFill>
                  <a:srgbClr val="993300"/>
                </a:solidFill>
                <a:latin typeface="Verdana" pitchFamily="34" charset="0"/>
              </a:rPr>
              <a:t>Jonathan </a:t>
            </a:r>
            <a:r>
              <a:rPr lang="en-US" altLang="en-US" sz="4000" b="1" dirty="0" err="1" smtClean="0">
                <a:solidFill>
                  <a:srgbClr val="993300"/>
                </a:solidFill>
                <a:latin typeface="Verdana" pitchFamily="34" charset="0"/>
              </a:rPr>
              <a:t>Tefft</a:t>
            </a:r>
            <a:r>
              <a:rPr lang="en-US" altLang="en-US" sz="4000" b="1" dirty="0" smtClean="0">
                <a:solidFill>
                  <a:srgbClr val="993300"/>
                </a:solidFill>
                <a:latin typeface="Verdana" pitchFamily="34" charset="0"/>
              </a:rPr>
              <a:t>, and Eric Escobar, UNH </a:t>
            </a:r>
            <a:r>
              <a:rPr lang="en-US" altLang="en-US" sz="4000" b="1" dirty="0" smtClean="0">
                <a:solidFill>
                  <a:srgbClr val="993300"/>
                </a:solidFill>
                <a:latin typeface="Verdana" pitchFamily="34" charset="0"/>
              </a:rPr>
              <a:t>Department of Electrical Engineering, Wireless Systems Lab</a:t>
            </a:r>
            <a:endParaRPr lang="en-US" altLang="en-US" sz="3200" dirty="0">
              <a:solidFill>
                <a:srgbClr val="993300"/>
              </a:solidFill>
              <a:latin typeface="Verdana" pitchFamily="34" charset="0"/>
            </a:endParaRPr>
          </a:p>
        </p:txBody>
      </p:sp>
      <p:pic>
        <p:nvPicPr>
          <p:cNvPr id="2051" name="Picture 116" descr="NSF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33800" y="685800"/>
            <a:ext cx="32766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Box 13"/>
          <p:cNvSpPr txBox="1">
            <a:spLocks noChangeArrowheads="1"/>
          </p:cNvSpPr>
          <p:nvPr/>
        </p:nvSpPr>
        <p:spPr bwMode="auto">
          <a:xfrm>
            <a:off x="1235074" y="3886200"/>
            <a:ext cx="137763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15500">
                <a:solidFill>
                  <a:schemeClr val="tx1"/>
                </a:solidFill>
                <a:latin typeface="Times New Roman" pitchFamily="18" charset="0"/>
              </a:defRPr>
            </a:lvl1pPr>
            <a:lvl2pPr marL="742950" indent="-285750" eaLnBrk="0" hangingPunct="0">
              <a:spcBef>
                <a:spcPct val="20000"/>
              </a:spcBef>
              <a:buChar char="–"/>
              <a:defRPr sz="13600">
                <a:solidFill>
                  <a:schemeClr val="tx1"/>
                </a:solidFill>
                <a:latin typeface="Times New Roman" pitchFamily="18" charset="0"/>
              </a:defRPr>
            </a:lvl2pPr>
            <a:lvl3pPr marL="1143000" indent="-228600" eaLnBrk="0" hangingPunct="0">
              <a:spcBef>
                <a:spcPct val="20000"/>
              </a:spcBef>
              <a:buChar char="•"/>
              <a:defRPr sz="11700">
                <a:solidFill>
                  <a:schemeClr val="tx1"/>
                </a:solidFill>
                <a:latin typeface="Times New Roman" pitchFamily="18" charset="0"/>
              </a:defRPr>
            </a:lvl3pPr>
            <a:lvl4pPr marL="1600200" indent="-228600" eaLnBrk="0" hangingPunct="0">
              <a:spcBef>
                <a:spcPct val="20000"/>
              </a:spcBef>
              <a:buChar char="–"/>
              <a:defRPr sz="9700">
                <a:solidFill>
                  <a:schemeClr val="tx1"/>
                </a:solidFill>
                <a:latin typeface="Times New Roman" pitchFamily="18" charset="0"/>
              </a:defRPr>
            </a:lvl4pPr>
            <a:lvl5pPr marL="2057400" indent="-228600" eaLnBrk="0" hangingPunct="0">
              <a:spcBef>
                <a:spcPct val="20000"/>
              </a:spcBef>
              <a:buChar char="»"/>
              <a:defRPr sz="9700">
                <a:solidFill>
                  <a:schemeClr val="tx1"/>
                </a:solidFill>
                <a:latin typeface="Times New Roman" pitchFamily="18" charset="0"/>
              </a:defRPr>
            </a:lvl5pPr>
            <a:lvl6pPr marL="2514600" indent="-228600" eaLnBrk="0" fontAlgn="base" hangingPunct="0">
              <a:spcBef>
                <a:spcPct val="20000"/>
              </a:spcBef>
              <a:spcAft>
                <a:spcPct val="0"/>
              </a:spcAft>
              <a:buChar char="»"/>
              <a:defRPr sz="9700">
                <a:solidFill>
                  <a:schemeClr val="tx1"/>
                </a:solidFill>
                <a:latin typeface="Times New Roman" pitchFamily="18" charset="0"/>
              </a:defRPr>
            </a:lvl6pPr>
            <a:lvl7pPr marL="2971800" indent="-228600" eaLnBrk="0" fontAlgn="base" hangingPunct="0">
              <a:spcBef>
                <a:spcPct val="20000"/>
              </a:spcBef>
              <a:spcAft>
                <a:spcPct val="0"/>
              </a:spcAft>
              <a:buChar char="»"/>
              <a:defRPr sz="9700">
                <a:solidFill>
                  <a:schemeClr val="tx1"/>
                </a:solidFill>
                <a:latin typeface="Times New Roman" pitchFamily="18" charset="0"/>
              </a:defRPr>
            </a:lvl7pPr>
            <a:lvl8pPr marL="3429000" indent="-228600" eaLnBrk="0" fontAlgn="base" hangingPunct="0">
              <a:spcBef>
                <a:spcPct val="20000"/>
              </a:spcBef>
              <a:spcAft>
                <a:spcPct val="0"/>
              </a:spcAft>
              <a:buChar char="»"/>
              <a:defRPr sz="9700">
                <a:solidFill>
                  <a:schemeClr val="tx1"/>
                </a:solidFill>
                <a:latin typeface="Times New Roman" pitchFamily="18" charset="0"/>
              </a:defRPr>
            </a:lvl8pPr>
            <a:lvl9pPr marL="3886200" indent="-228600" eaLnBrk="0" fontAlgn="base" hangingPunct="0">
              <a:spcBef>
                <a:spcPct val="20000"/>
              </a:spcBef>
              <a:spcAft>
                <a:spcPct val="0"/>
              </a:spcAft>
              <a:buChar char="»"/>
              <a:defRPr sz="9700">
                <a:solidFill>
                  <a:schemeClr val="tx1"/>
                </a:solidFill>
                <a:latin typeface="Times New Roman" pitchFamily="18" charset="0"/>
              </a:defRPr>
            </a:lvl9pPr>
          </a:lstStyle>
          <a:p>
            <a:pPr eaLnBrk="1" hangingPunct="1">
              <a:spcBef>
                <a:spcPct val="0"/>
              </a:spcBef>
              <a:buFontTx/>
              <a:buNone/>
            </a:pPr>
            <a:r>
              <a:rPr lang="en-US" altLang="en-US" sz="6000" b="1" dirty="0"/>
              <a:t>Introduction/Background</a:t>
            </a:r>
          </a:p>
        </p:txBody>
      </p:sp>
      <p:sp>
        <p:nvSpPr>
          <p:cNvPr id="2054" name="TextBox 14"/>
          <p:cNvSpPr txBox="1">
            <a:spLocks noChangeArrowheads="1"/>
          </p:cNvSpPr>
          <p:nvPr/>
        </p:nvSpPr>
        <p:spPr bwMode="auto">
          <a:xfrm>
            <a:off x="1054100" y="9042737"/>
            <a:ext cx="139573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15500">
                <a:solidFill>
                  <a:schemeClr val="tx1"/>
                </a:solidFill>
                <a:latin typeface="Times New Roman" pitchFamily="18" charset="0"/>
              </a:defRPr>
            </a:lvl1pPr>
            <a:lvl2pPr marL="742950" indent="-285750" eaLnBrk="0" hangingPunct="0">
              <a:spcBef>
                <a:spcPct val="20000"/>
              </a:spcBef>
              <a:buChar char="–"/>
              <a:defRPr sz="13600">
                <a:solidFill>
                  <a:schemeClr val="tx1"/>
                </a:solidFill>
                <a:latin typeface="Times New Roman" pitchFamily="18" charset="0"/>
              </a:defRPr>
            </a:lvl2pPr>
            <a:lvl3pPr marL="1143000" indent="-228600" eaLnBrk="0" hangingPunct="0">
              <a:spcBef>
                <a:spcPct val="20000"/>
              </a:spcBef>
              <a:buChar char="•"/>
              <a:defRPr sz="11700">
                <a:solidFill>
                  <a:schemeClr val="tx1"/>
                </a:solidFill>
                <a:latin typeface="Times New Roman" pitchFamily="18" charset="0"/>
              </a:defRPr>
            </a:lvl3pPr>
            <a:lvl4pPr marL="1600200" indent="-228600" eaLnBrk="0" hangingPunct="0">
              <a:spcBef>
                <a:spcPct val="20000"/>
              </a:spcBef>
              <a:buChar char="–"/>
              <a:defRPr sz="9700">
                <a:solidFill>
                  <a:schemeClr val="tx1"/>
                </a:solidFill>
                <a:latin typeface="Times New Roman" pitchFamily="18" charset="0"/>
              </a:defRPr>
            </a:lvl4pPr>
            <a:lvl5pPr marL="2057400" indent="-228600" eaLnBrk="0" hangingPunct="0">
              <a:spcBef>
                <a:spcPct val="20000"/>
              </a:spcBef>
              <a:buChar char="»"/>
              <a:defRPr sz="9700">
                <a:solidFill>
                  <a:schemeClr val="tx1"/>
                </a:solidFill>
                <a:latin typeface="Times New Roman" pitchFamily="18" charset="0"/>
              </a:defRPr>
            </a:lvl5pPr>
            <a:lvl6pPr marL="2514600" indent="-228600" eaLnBrk="0" fontAlgn="base" hangingPunct="0">
              <a:spcBef>
                <a:spcPct val="20000"/>
              </a:spcBef>
              <a:spcAft>
                <a:spcPct val="0"/>
              </a:spcAft>
              <a:buChar char="»"/>
              <a:defRPr sz="9700">
                <a:solidFill>
                  <a:schemeClr val="tx1"/>
                </a:solidFill>
                <a:latin typeface="Times New Roman" pitchFamily="18" charset="0"/>
              </a:defRPr>
            </a:lvl6pPr>
            <a:lvl7pPr marL="2971800" indent="-228600" eaLnBrk="0" fontAlgn="base" hangingPunct="0">
              <a:spcBef>
                <a:spcPct val="20000"/>
              </a:spcBef>
              <a:spcAft>
                <a:spcPct val="0"/>
              </a:spcAft>
              <a:buChar char="»"/>
              <a:defRPr sz="9700">
                <a:solidFill>
                  <a:schemeClr val="tx1"/>
                </a:solidFill>
                <a:latin typeface="Times New Roman" pitchFamily="18" charset="0"/>
              </a:defRPr>
            </a:lvl7pPr>
            <a:lvl8pPr marL="3429000" indent="-228600" eaLnBrk="0" fontAlgn="base" hangingPunct="0">
              <a:spcBef>
                <a:spcPct val="20000"/>
              </a:spcBef>
              <a:spcAft>
                <a:spcPct val="0"/>
              </a:spcAft>
              <a:buChar char="»"/>
              <a:defRPr sz="9700">
                <a:solidFill>
                  <a:schemeClr val="tx1"/>
                </a:solidFill>
                <a:latin typeface="Times New Roman" pitchFamily="18" charset="0"/>
              </a:defRPr>
            </a:lvl8pPr>
            <a:lvl9pPr marL="3886200" indent="-228600" eaLnBrk="0" fontAlgn="base" hangingPunct="0">
              <a:spcBef>
                <a:spcPct val="20000"/>
              </a:spcBef>
              <a:spcAft>
                <a:spcPct val="0"/>
              </a:spcAft>
              <a:buChar char="»"/>
              <a:defRPr sz="9700">
                <a:solidFill>
                  <a:schemeClr val="tx1"/>
                </a:solidFill>
                <a:latin typeface="Times New Roman" pitchFamily="18" charset="0"/>
              </a:defRPr>
            </a:lvl9pPr>
          </a:lstStyle>
          <a:p>
            <a:pPr eaLnBrk="1" hangingPunct="1">
              <a:spcBef>
                <a:spcPct val="0"/>
              </a:spcBef>
              <a:buFontTx/>
              <a:buNone/>
            </a:pPr>
            <a:r>
              <a:rPr lang="en-US" altLang="en-US" sz="6000" b="1" dirty="0"/>
              <a:t>Methods</a:t>
            </a:r>
          </a:p>
        </p:txBody>
      </p:sp>
      <p:sp>
        <p:nvSpPr>
          <p:cNvPr id="2055" name="TextBox 15"/>
          <p:cNvSpPr txBox="1">
            <a:spLocks noChangeArrowheads="1"/>
          </p:cNvSpPr>
          <p:nvPr/>
        </p:nvSpPr>
        <p:spPr bwMode="auto">
          <a:xfrm>
            <a:off x="30480000" y="3886200"/>
            <a:ext cx="143256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15500">
                <a:solidFill>
                  <a:schemeClr val="tx1"/>
                </a:solidFill>
                <a:latin typeface="Times New Roman" pitchFamily="18" charset="0"/>
              </a:defRPr>
            </a:lvl1pPr>
            <a:lvl2pPr marL="742950" indent="-285750" eaLnBrk="0" hangingPunct="0">
              <a:spcBef>
                <a:spcPct val="20000"/>
              </a:spcBef>
              <a:buChar char="–"/>
              <a:defRPr sz="13600">
                <a:solidFill>
                  <a:schemeClr val="tx1"/>
                </a:solidFill>
                <a:latin typeface="Times New Roman" pitchFamily="18" charset="0"/>
              </a:defRPr>
            </a:lvl2pPr>
            <a:lvl3pPr marL="1143000" indent="-228600" eaLnBrk="0" hangingPunct="0">
              <a:spcBef>
                <a:spcPct val="20000"/>
              </a:spcBef>
              <a:buChar char="•"/>
              <a:defRPr sz="11700">
                <a:solidFill>
                  <a:schemeClr val="tx1"/>
                </a:solidFill>
                <a:latin typeface="Times New Roman" pitchFamily="18" charset="0"/>
              </a:defRPr>
            </a:lvl3pPr>
            <a:lvl4pPr marL="1600200" indent="-228600" eaLnBrk="0" hangingPunct="0">
              <a:spcBef>
                <a:spcPct val="20000"/>
              </a:spcBef>
              <a:buChar char="–"/>
              <a:defRPr sz="9700">
                <a:solidFill>
                  <a:schemeClr val="tx1"/>
                </a:solidFill>
                <a:latin typeface="Times New Roman" pitchFamily="18" charset="0"/>
              </a:defRPr>
            </a:lvl4pPr>
            <a:lvl5pPr marL="2057400" indent="-228600" eaLnBrk="0" hangingPunct="0">
              <a:spcBef>
                <a:spcPct val="20000"/>
              </a:spcBef>
              <a:buChar char="»"/>
              <a:defRPr sz="9700">
                <a:solidFill>
                  <a:schemeClr val="tx1"/>
                </a:solidFill>
                <a:latin typeface="Times New Roman" pitchFamily="18" charset="0"/>
              </a:defRPr>
            </a:lvl5pPr>
            <a:lvl6pPr marL="2514600" indent="-228600" eaLnBrk="0" fontAlgn="base" hangingPunct="0">
              <a:spcBef>
                <a:spcPct val="20000"/>
              </a:spcBef>
              <a:spcAft>
                <a:spcPct val="0"/>
              </a:spcAft>
              <a:buChar char="»"/>
              <a:defRPr sz="9700">
                <a:solidFill>
                  <a:schemeClr val="tx1"/>
                </a:solidFill>
                <a:latin typeface="Times New Roman" pitchFamily="18" charset="0"/>
              </a:defRPr>
            </a:lvl6pPr>
            <a:lvl7pPr marL="2971800" indent="-228600" eaLnBrk="0" fontAlgn="base" hangingPunct="0">
              <a:spcBef>
                <a:spcPct val="20000"/>
              </a:spcBef>
              <a:spcAft>
                <a:spcPct val="0"/>
              </a:spcAft>
              <a:buChar char="»"/>
              <a:defRPr sz="9700">
                <a:solidFill>
                  <a:schemeClr val="tx1"/>
                </a:solidFill>
                <a:latin typeface="Times New Roman" pitchFamily="18" charset="0"/>
              </a:defRPr>
            </a:lvl7pPr>
            <a:lvl8pPr marL="3429000" indent="-228600" eaLnBrk="0" fontAlgn="base" hangingPunct="0">
              <a:spcBef>
                <a:spcPct val="20000"/>
              </a:spcBef>
              <a:spcAft>
                <a:spcPct val="0"/>
              </a:spcAft>
              <a:buChar char="»"/>
              <a:defRPr sz="9700">
                <a:solidFill>
                  <a:schemeClr val="tx1"/>
                </a:solidFill>
                <a:latin typeface="Times New Roman" pitchFamily="18" charset="0"/>
              </a:defRPr>
            </a:lvl8pPr>
            <a:lvl9pPr marL="3886200" indent="-228600" eaLnBrk="0" fontAlgn="base" hangingPunct="0">
              <a:spcBef>
                <a:spcPct val="20000"/>
              </a:spcBef>
              <a:spcAft>
                <a:spcPct val="0"/>
              </a:spcAft>
              <a:buChar char="»"/>
              <a:defRPr sz="9700">
                <a:solidFill>
                  <a:schemeClr val="tx1"/>
                </a:solidFill>
                <a:latin typeface="Times New Roman" pitchFamily="18" charset="0"/>
              </a:defRPr>
            </a:lvl9pPr>
          </a:lstStyle>
          <a:p>
            <a:pPr eaLnBrk="1" hangingPunct="1">
              <a:spcBef>
                <a:spcPct val="0"/>
              </a:spcBef>
              <a:buFontTx/>
              <a:buNone/>
            </a:pPr>
            <a:r>
              <a:rPr lang="en-US" altLang="en-US" sz="6000" b="1" dirty="0"/>
              <a:t>Results</a:t>
            </a:r>
          </a:p>
        </p:txBody>
      </p:sp>
      <p:cxnSp>
        <p:nvCxnSpPr>
          <p:cNvPr id="4" name="Straight Connector 3"/>
          <p:cNvCxnSpPr/>
          <p:nvPr/>
        </p:nvCxnSpPr>
        <p:spPr>
          <a:xfrm flipV="1">
            <a:off x="15011399" y="3962400"/>
            <a:ext cx="1" cy="26822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30480000" y="3886200"/>
            <a:ext cx="0" cy="268986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58" name="TextBox 22"/>
          <p:cNvSpPr txBox="1">
            <a:spLocks noChangeArrowheads="1"/>
          </p:cNvSpPr>
          <p:nvPr/>
        </p:nvSpPr>
        <p:spPr bwMode="auto">
          <a:xfrm>
            <a:off x="30480000" y="19101137"/>
            <a:ext cx="141351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15500">
                <a:solidFill>
                  <a:schemeClr val="tx1"/>
                </a:solidFill>
                <a:latin typeface="Times New Roman" pitchFamily="18" charset="0"/>
              </a:defRPr>
            </a:lvl1pPr>
            <a:lvl2pPr marL="742950" indent="-285750" eaLnBrk="0" hangingPunct="0">
              <a:spcBef>
                <a:spcPct val="20000"/>
              </a:spcBef>
              <a:buChar char="–"/>
              <a:defRPr sz="13600">
                <a:solidFill>
                  <a:schemeClr val="tx1"/>
                </a:solidFill>
                <a:latin typeface="Times New Roman" pitchFamily="18" charset="0"/>
              </a:defRPr>
            </a:lvl2pPr>
            <a:lvl3pPr marL="1143000" indent="-228600" eaLnBrk="0" hangingPunct="0">
              <a:spcBef>
                <a:spcPct val="20000"/>
              </a:spcBef>
              <a:buChar char="•"/>
              <a:defRPr sz="11700">
                <a:solidFill>
                  <a:schemeClr val="tx1"/>
                </a:solidFill>
                <a:latin typeface="Times New Roman" pitchFamily="18" charset="0"/>
              </a:defRPr>
            </a:lvl3pPr>
            <a:lvl4pPr marL="1600200" indent="-228600" eaLnBrk="0" hangingPunct="0">
              <a:spcBef>
                <a:spcPct val="20000"/>
              </a:spcBef>
              <a:buChar char="–"/>
              <a:defRPr sz="9700">
                <a:solidFill>
                  <a:schemeClr val="tx1"/>
                </a:solidFill>
                <a:latin typeface="Times New Roman" pitchFamily="18" charset="0"/>
              </a:defRPr>
            </a:lvl4pPr>
            <a:lvl5pPr marL="2057400" indent="-228600" eaLnBrk="0" hangingPunct="0">
              <a:spcBef>
                <a:spcPct val="20000"/>
              </a:spcBef>
              <a:buChar char="»"/>
              <a:defRPr sz="9700">
                <a:solidFill>
                  <a:schemeClr val="tx1"/>
                </a:solidFill>
                <a:latin typeface="Times New Roman" pitchFamily="18" charset="0"/>
              </a:defRPr>
            </a:lvl5pPr>
            <a:lvl6pPr marL="2514600" indent="-228600" eaLnBrk="0" fontAlgn="base" hangingPunct="0">
              <a:spcBef>
                <a:spcPct val="20000"/>
              </a:spcBef>
              <a:spcAft>
                <a:spcPct val="0"/>
              </a:spcAft>
              <a:buChar char="»"/>
              <a:defRPr sz="9700">
                <a:solidFill>
                  <a:schemeClr val="tx1"/>
                </a:solidFill>
                <a:latin typeface="Times New Roman" pitchFamily="18" charset="0"/>
              </a:defRPr>
            </a:lvl6pPr>
            <a:lvl7pPr marL="2971800" indent="-228600" eaLnBrk="0" fontAlgn="base" hangingPunct="0">
              <a:spcBef>
                <a:spcPct val="20000"/>
              </a:spcBef>
              <a:spcAft>
                <a:spcPct val="0"/>
              </a:spcAft>
              <a:buChar char="»"/>
              <a:defRPr sz="9700">
                <a:solidFill>
                  <a:schemeClr val="tx1"/>
                </a:solidFill>
                <a:latin typeface="Times New Roman" pitchFamily="18" charset="0"/>
              </a:defRPr>
            </a:lvl7pPr>
            <a:lvl8pPr marL="3429000" indent="-228600" eaLnBrk="0" fontAlgn="base" hangingPunct="0">
              <a:spcBef>
                <a:spcPct val="20000"/>
              </a:spcBef>
              <a:spcAft>
                <a:spcPct val="0"/>
              </a:spcAft>
              <a:buChar char="»"/>
              <a:defRPr sz="9700">
                <a:solidFill>
                  <a:schemeClr val="tx1"/>
                </a:solidFill>
                <a:latin typeface="Times New Roman" pitchFamily="18" charset="0"/>
              </a:defRPr>
            </a:lvl8pPr>
            <a:lvl9pPr marL="3886200" indent="-228600" eaLnBrk="0" fontAlgn="base" hangingPunct="0">
              <a:spcBef>
                <a:spcPct val="20000"/>
              </a:spcBef>
              <a:spcAft>
                <a:spcPct val="0"/>
              </a:spcAft>
              <a:buChar char="»"/>
              <a:defRPr sz="9700">
                <a:solidFill>
                  <a:schemeClr val="tx1"/>
                </a:solidFill>
                <a:latin typeface="Times New Roman" pitchFamily="18" charset="0"/>
              </a:defRPr>
            </a:lvl9pPr>
          </a:lstStyle>
          <a:p>
            <a:pPr eaLnBrk="1" hangingPunct="1">
              <a:spcBef>
                <a:spcPct val="0"/>
              </a:spcBef>
              <a:buFontTx/>
              <a:buNone/>
            </a:pPr>
            <a:r>
              <a:rPr lang="en-US" altLang="en-US" sz="6000" b="1" dirty="0" smtClean="0"/>
              <a:t>Discussion / Conclusion</a:t>
            </a:r>
            <a:endParaRPr lang="en-US" altLang="en-US" sz="6000" b="1" dirty="0"/>
          </a:p>
        </p:txBody>
      </p:sp>
      <p:sp>
        <p:nvSpPr>
          <p:cNvPr id="2060" name="TextBox 24"/>
          <p:cNvSpPr txBox="1">
            <a:spLocks noChangeArrowheads="1"/>
          </p:cNvSpPr>
          <p:nvPr/>
        </p:nvSpPr>
        <p:spPr bwMode="auto">
          <a:xfrm>
            <a:off x="30480000" y="26035337"/>
            <a:ext cx="141351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15500">
                <a:solidFill>
                  <a:schemeClr val="tx1"/>
                </a:solidFill>
                <a:latin typeface="Times New Roman" pitchFamily="18" charset="0"/>
              </a:defRPr>
            </a:lvl1pPr>
            <a:lvl2pPr marL="742950" indent="-285750" eaLnBrk="0" hangingPunct="0">
              <a:spcBef>
                <a:spcPct val="20000"/>
              </a:spcBef>
              <a:buChar char="–"/>
              <a:defRPr sz="13600">
                <a:solidFill>
                  <a:schemeClr val="tx1"/>
                </a:solidFill>
                <a:latin typeface="Times New Roman" pitchFamily="18" charset="0"/>
              </a:defRPr>
            </a:lvl2pPr>
            <a:lvl3pPr marL="1143000" indent="-228600" eaLnBrk="0" hangingPunct="0">
              <a:spcBef>
                <a:spcPct val="20000"/>
              </a:spcBef>
              <a:buChar char="•"/>
              <a:defRPr sz="11700">
                <a:solidFill>
                  <a:schemeClr val="tx1"/>
                </a:solidFill>
                <a:latin typeface="Times New Roman" pitchFamily="18" charset="0"/>
              </a:defRPr>
            </a:lvl3pPr>
            <a:lvl4pPr marL="1600200" indent="-228600" eaLnBrk="0" hangingPunct="0">
              <a:spcBef>
                <a:spcPct val="20000"/>
              </a:spcBef>
              <a:buChar char="–"/>
              <a:defRPr sz="9700">
                <a:solidFill>
                  <a:schemeClr val="tx1"/>
                </a:solidFill>
                <a:latin typeface="Times New Roman" pitchFamily="18" charset="0"/>
              </a:defRPr>
            </a:lvl4pPr>
            <a:lvl5pPr marL="2057400" indent="-228600" eaLnBrk="0" hangingPunct="0">
              <a:spcBef>
                <a:spcPct val="20000"/>
              </a:spcBef>
              <a:buChar char="»"/>
              <a:defRPr sz="9700">
                <a:solidFill>
                  <a:schemeClr val="tx1"/>
                </a:solidFill>
                <a:latin typeface="Times New Roman" pitchFamily="18" charset="0"/>
              </a:defRPr>
            </a:lvl5pPr>
            <a:lvl6pPr marL="2514600" indent="-228600" eaLnBrk="0" fontAlgn="base" hangingPunct="0">
              <a:spcBef>
                <a:spcPct val="20000"/>
              </a:spcBef>
              <a:spcAft>
                <a:spcPct val="0"/>
              </a:spcAft>
              <a:buChar char="»"/>
              <a:defRPr sz="9700">
                <a:solidFill>
                  <a:schemeClr val="tx1"/>
                </a:solidFill>
                <a:latin typeface="Times New Roman" pitchFamily="18" charset="0"/>
              </a:defRPr>
            </a:lvl6pPr>
            <a:lvl7pPr marL="2971800" indent="-228600" eaLnBrk="0" fontAlgn="base" hangingPunct="0">
              <a:spcBef>
                <a:spcPct val="20000"/>
              </a:spcBef>
              <a:spcAft>
                <a:spcPct val="0"/>
              </a:spcAft>
              <a:buChar char="»"/>
              <a:defRPr sz="9700">
                <a:solidFill>
                  <a:schemeClr val="tx1"/>
                </a:solidFill>
                <a:latin typeface="Times New Roman" pitchFamily="18" charset="0"/>
              </a:defRPr>
            </a:lvl7pPr>
            <a:lvl8pPr marL="3429000" indent="-228600" eaLnBrk="0" fontAlgn="base" hangingPunct="0">
              <a:spcBef>
                <a:spcPct val="20000"/>
              </a:spcBef>
              <a:spcAft>
                <a:spcPct val="0"/>
              </a:spcAft>
              <a:buChar char="»"/>
              <a:defRPr sz="9700">
                <a:solidFill>
                  <a:schemeClr val="tx1"/>
                </a:solidFill>
                <a:latin typeface="Times New Roman" pitchFamily="18" charset="0"/>
              </a:defRPr>
            </a:lvl8pPr>
            <a:lvl9pPr marL="3886200" indent="-228600" eaLnBrk="0" fontAlgn="base" hangingPunct="0">
              <a:spcBef>
                <a:spcPct val="20000"/>
              </a:spcBef>
              <a:spcAft>
                <a:spcPct val="0"/>
              </a:spcAft>
              <a:buChar char="»"/>
              <a:defRPr sz="9700">
                <a:solidFill>
                  <a:schemeClr val="tx1"/>
                </a:solidFill>
                <a:latin typeface="Times New Roman" pitchFamily="18" charset="0"/>
              </a:defRPr>
            </a:lvl9pPr>
          </a:lstStyle>
          <a:p>
            <a:pPr eaLnBrk="1" hangingPunct="1">
              <a:spcBef>
                <a:spcPct val="0"/>
              </a:spcBef>
              <a:buFontTx/>
              <a:buNone/>
            </a:pPr>
            <a:r>
              <a:rPr lang="en-US" altLang="en-US" sz="6000" b="1" dirty="0"/>
              <a:t>Literature Cited</a:t>
            </a:r>
          </a:p>
        </p:txBody>
      </p:sp>
      <p:sp>
        <p:nvSpPr>
          <p:cNvPr id="2061" name="TextBox 25"/>
          <p:cNvSpPr txBox="1">
            <a:spLocks noChangeArrowheads="1"/>
          </p:cNvSpPr>
          <p:nvPr/>
        </p:nvSpPr>
        <p:spPr bwMode="auto">
          <a:xfrm>
            <a:off x="30480001" y="29411612"/>
            <a:ext cx="143256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15500">
                <a:solidFill>
                  <a:schemeClr val="tx1"/>
                </a:solidFill>
                <a:latin typeface="Times New Roman" pitchFamily="18" charset="0"/>
              </a:defRPr>
            </a:lvl1pPr>
            <a:lvl2pPr marL="742950" indent="-285750" eaLnBrk="0" hangingPunct="0">
              <a:spcBef>
                <a:spcPct val="20000"/>
              </a:spcBef>
              <a:buChar char="–"/>
              <a:defRPr sz="13600">
                <a:solidFill>
                  <a:schemeClr val="tx1"/>
                </a:solidFill>
                <a:latin typeface="Times New Roman" pitchFamily="18" charset="0"/>
              </a:defRPr>
            </a:lvl2pPr>
            <a:lvl3pPr marL="1143000" indent="-228600" eaLnBrk="0" hangingPunct="0">
              <a:spcBef>
                <a:spcPct val="20000"/>
              </a:spcBef>
              <a:buChar char="•"/>
              <a:defRPr sz="11700">
                <a:solidFill>
                  <a:schemeClr val="tx1"/>
                </a:solidFill>
                <a:latin typeface="Times New Roman" pitchFamily="18" charset="0"/>
              </a:defRPr>
            </a:lvl3pPr>
            <a:lvl4pPr marL="1600200" indent="-228600" eaLnBrk="0" hangingPunct="0">
              <a:spcBef>
                <a:spcPct val="20000"/>
              </a:spcBef>
              <a:buChar char="–"/>
              <a:defRPr sz="9700">
                <a:solidFill>
                  <a:schemeClr val="tx1"/>
                </a:solidFill>
                <a:latin typeface="Times New Roman" pitchFamily="18" charset="0"/>
              </a:defRPr>
            </a:lvl4pPr>
            <a:lvl5pPr marL="2057400" indent="-228600" eaLnBrk="0" hangingPunct="0">
              <a:spcBef>
                <a:spcPct val="20000"/>
              </a:spcBef>
              <a:buChar char="»"/>
              <a:defRPr sz="9700">
                <a:solidFill>
                  <a:schemeClr val="tx1"/>
                </a:solidFill>
                <a:latin typeface="Times New Roman" pitchFamily="18" charset="0"/>
              </a:defRPr>
            </a:lvl5pPr>
            <a:lvl6pPr marL="2514600" indent="-228600" eaLnBrk="0" fontAlgn="base" hangingPunct="0">
              <a:spcBef>
                <a:spcPct val="20000"/>
              </a:spcBef>
              <a:spcAft>
                <a:spcPct val="0"/>
              </a:spcAft>
              <a:buChar char="»"/>
              <a:defRPr sz="9700">
                <a:solidFill>
                  <a:schemeClr val="tx1"/>
                </a:solidFill>
                <a:latin typeface="Times New Roman" pitchFamily="18" charset="0"/>
              </a:defRPr>
            </a:lvl6pPr>
            <a:lvl7pPr marL="2971800" indent="-228600" eaLnBrk="0" fontAlgn="base" hangingPunct="0">
              <a:spcBef>
                <a:spcPct val="20000"/>
              </a:spcBef>
              <a:spcAft>
                <a:spcPct val="0"/>
              </a:spcAft>
              <a:buChar char="»"/>
              <a:defRPr sz="9700">
                <a:solidFill>
                  <a:schemeClr val="tx1"/>
                </a:solidFill>
                <a:latin typeface="Times New Roman" pitchFamily="18" charset="0"/>
              </a:defRPr>
            </a:lvl7pPr>
            <a:lvl8pPr marL="3429000" indent="-228600" eaLnBrk="0" fontAlgn="base" hangingPunct="0">
              <a:spcBef>
                <a:spcPct val="20000"/>
              </a:spcBef>
              <a:spcAft>
                <a:spcPct val="0"/>
              </a:spcAft>
              <a:buChar char="»"/>
              <a:defRPr sz="9700">
                <a:solidFill>
                  <a:schemeClr val="tx1"/>
                </a:solidFill>
                <a:latin typeface="Times New Roman" pitchFamily="18" charset="0"/>
              </a:defRPr>
            </a:lvl8pPr>
            <a:lvl9pPr marL="3886200" indent="-228600" eaLnBrk="0" fontAlgn="base" hangingPunct="0">
              <a:spcBef>
                <a:spcPct val="20000"/>
              </a:spcBef>
              <a:spcAft>
                <a:spcPct val="0"/>
              </a:spcAft>
              <a:buChar char="»"/>
              <a:defRPr sz="9700">
                <a:solidFill>
                  <a:schemeClr val="tx1"/>
                </a:solidFill>
                <a:latin typeface="Times New Roman" pitchFamily="18" charset="0"/>
              </a:defRPr>
            </a:lvl9pPr>
          </a:lstStyle>
          <a:p>
            <a:pPr eaLnBrk="1" hangingPunct="1">
              <a:spcBef>
                <a:spcPct val="0"/>
              </a:spcBef>
              <a:buFontTx/>
              <a:buNone/>
            </a:pPr>
            <a:r>
              <a:rPr lang="en-US" altLang="en-US" sz="3600" dirty="0"/>
              <a:t>Acknowledgements – This research was supported with funding from the National Science Foundation’s Research Experience for Teachers in Engineering Grant (ENG-1132648</a:t>
            </a:r>
            <a:r>
              <a:rPr lang="en-US" altLang="en-US" sz="3600" dirty="0" smtClean="0"/>
              <a:t>). Nicholas Kirsch and (CBET .13-36824).</a:t>
            </a:r>
            <a:endParaRPr lang="en-US" altLang="en-US" sz="3600" dirty="0"/>
          </a:p>
        </p:txBody>
      </p:sp>
      <p:pic>
        <p:nvPicPr>
          <p:cNvPr id="2062" name="Picture 14" descr="lc_lthdfull"/>
          <p:cNvPicPr>
            <a:picLocks noChangeAspect="1" noChangeArrowheads="1"/>
          </p:cNvPicPr>
          <p:nvPr/>
        </p:nvPicPr>
        <p:blipFill>
          <a:blip r:embed="rId4">
            <a:extLst>
              <a:ext uri="{28A0092B-C50C-407E-A947-70E740481C1C}">
                <a14:useLocalDpi xmlns:a14="http://schemas.microsoft.com/office/drawing/2010/main" val="0"/>
              </a:ext>
            </a:extLst>
          </a:blip>
          <a:srcRect r="92435" b="60323"/>
          <a:stretch>
            <a:fillRect/>
          </a:stretch>
        </p:blipFill>
        <p:spPr bwMode="auto">
          <a:xfrm>
            <a:off x="577850" y="501650"/>
            <a:ext cx="2317750" cy="337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629400" y="1393825"/>
            <a:ext cx="184731" cy="461665"/>
          </a:xfrm>
          <a:prstGeom prst="rect">
            <a:avLst/>
          </a:prstGeom>
          <a:noFill/>
        </p:spPr>
        <p:txBody>
          <a:bodyPr wrap="none" rtlCol="0">
            <a:spAutoFit/>
          </a:bodyPr>
          <a:lstStyle/>
          <a:p>
            <a:endParaRPr lang="en-US" dirty="0"/>
          </a:p>
        </p:txBody>
      </p:sp>
      <p:sp>
        <p:nvSpPr>
          <p:cNvPr id="3" name="TextBox 2"/>
          <p:cNvSpPr txBox="1"/>
          <p:nvPr/>
        </p:nvSpPr>
        <p:spPr>
          <a:xfrm>
            <a:off x="1054100" y="4800600"/>
            <a:ext cx="13957300" cy="4524315"/>
          </a:xfrm>
          <a:prstGeom prst="rect">
            <a:avLst/>
          </a:prstGeom>
          <a:noFill/>
        </p:spPr>
        <p:txBody>
          <a:bodyPr wrap="square" rtlCol="0">
            <a:spAutoFit/>
          </a:bodyPr>
          <a:lstStyle/>
          <a:p>
            <a:pPr marL="457200" lvl="0" indent="-457200">
              <a:buFont typeface="Arial" panose="020B0604020202020204" pitchFamily="34" charset="0"/>
              <a:buChar char="•"/>
            </a:pPr>
            <a:r>
              <a:rPr lang="en-US" sz="3600" b="1" dirty="0" smtClean="0"/>
              <a:t>Traditional building climate control techniques are inefficient and waste energy.</a:t>
            </a:r>
            <a:endParaRPr lang="en-US" sz="3600" dirty="0"/>
          </a:p>
          <a:p>
            <a:pPr marL="457200" lvl="0" indent="-457200">
              <a:buFont typeface="Arial" panose="020B0604020202020204" pitchFamily="34" charset="0"/>
              <a:buChar char="•"/>
            </a:pPr>
            <a:r>
              <a:rPr lang="en-US" sz="3600" b="1" dirty="0" smtClean="0"/>
              <a:t>With the ability to locate </a:t>
            </a:r>
            <a:r>
              <a:rPr lang="en-US" sz="3600" b="1" dirty="0"/>
              <a:t>people </a:t>
            </a:r>
            <a:r>
              <a:rPr lang="en-US" sz="3600" b="1" dirty="0" smtClean="0"/>
              <a:t>indoors, room occupation data can be used to efficiently control building climate.</a:t>
            </a:r>
            <a:endParaRPr lang="en-US" sz="3600" dirty="0"/>
          </a:p>
          <a:p>
            <a:pPr marL="457200" lvl="0" indent="-457200">
              <a:buFont typeface="Arial" panose="020B0604020202020204" pitchFamily="34" charset="0"/>
              <a:buChar char="•"/>
            </a:pPr>
            <a:r>
              <a:rPr lang="en-US" sz="3600" b="1" dirty="0"/>
              <a:t>GPS is not an </a:t>
            </a:r>
            <a:r>
              <a:rPr lang="en-US" sz="3600" b="1" dirty="0" smtClean="0"/>
              <a:t>option to locate people indoors.</a:t>
            </a:r>
          </a:p>
          <a:p>
            <a:pPr marL="457200" lvl="0" indent="-457200">
              <a:buFont typeface="Arial" panose="020B0604020202020204" pitchFamily="34" charset="0"/>
              <a:buChar char="•"/>
            </a:pPr>
            <a:r>
              <a:rPr lang="en-US" sz="3600" b="1" dirty="0" smtClean="0"/>
              <a:t>Today </a:t>
            </a:r>
            <a:r>
              <a:rPr lang="en-US" sz="3600" b="1" dirty="0"/>
              <a:t>98% of adults have cell </a:t>
            </a:r>
            <a:r>
              <a:rPr lang="en-US" sz="3600" b="1" dirty="0" smtClean="0"/>
              <a:t>phones. </a:t>
            </a:r>
            <a:r>
              <a:rPr lang="en-US" sz="3600" b="1" dirty="0" smtClean="0"/>
              <a:t>[1]</a:t>
            </a:r>
            <a:endParaRPr lang="en-US" sz="3600" b="1" dirty="0" smtClean="0"/>
          </a:p>
          <a:p>
            <a:pPr marL="457200" lvl="0" indent="-457200">
              <a:buFont typeface="Arial" panose="020B0604020202020204" pitchFamily="34" charset="0"/>
              <a:buChar char="•"/>
            </a:pPr>
            <a:r>
              <a:rPr lang="en-US" sz="3600" b="1" dirty="0" smtClean="0"/>
              <a:t>We propose to use cell phone signal for detecting the location of people inside buildings.</a:t>
            </a:r>
            <a:endParaRPr lang="en-US" sz="3600" b="1" dirty="0" smtClean="0"/>
          </a:p>
        </p:txBody>
      </p:sp>
      <p:sp>
        <p:nvSpPr>
          <p:cNvPr id="5" name="TextBox 4"/>
          <p:cNvSpPr txBox="1"/>
          <p:nvPr/>
        </p:nvSpPr>
        <p:spPr>
          <a:xfrm>
            <a:off x="1143000" y="9829800"/>
            <a:ext cx="13868399" cy="830997"/>
          </a:xfrm>
          <a:prstGeom prst="rect">
            <a:avLst/>
          </a:prstGeom>
          <a:noFill/>
        </p:spPr>
        <p:txBody>
          <a:bodyPr wrap="square" rtlCol="0">
            <a:spAutoFit/>
          </a:bodyPr>
          <a:lstStyle/>
          <a:p>
            <a:r>
              <a:rPr lang="en-US" sz="4800" b="1" i="1" dirty="0"/>
              <a:t>Determining a Path Loss Model for Kingsbury </a:t>
            </a:r>
            <a:r>
              <a:rPr lang="en-US" sz="4800" b="1" i="1" dirty="0" smtClean="0"/>
              <a:t>Hall</a:t>
            </a:r>
            <a:endParaRPr lang="en-US" sz="4800" i="1" dirty="0"/>
          </a:p>
        </p:txBody>
      </p:sp>
      <p:sp>
        <p:nvSpPr>
          <p:cNvPr id="6" name="TextBox 5"/>
          <p:cNvSpPr txBox="1"/>
          <p:nvPr/>
        </p:nvSpPr>
        <p:spPr>
          <a:xfrm>
            <a:off x="1054100" y="10660797"/>
            <a:ext cx="13957299" cy="5632311"/>
          </a:xfrm>
          <a:prstGeom prst="rect">
            <a:avLst/>
          </a:prstGeom>
          <a:noFill/>
        </p:spPr>
        <p:txBody>
          <a:bodyPr wrap="square" rtlCol="0">
            <a:spAutoFit/>
          </a:bodyPr>
          <a:lstStyle/>
          <a:p>
            <a:pPr marL="571500" lvl="0" indent="-571500">
              <a:buFont typeface="Arial" panose="020B0604020202020204" pitchFamily="34" charset="0"/>
              <a:buChar char="•"/>
            </a:pPr>
            <a:r>
              <a:rPr lang="en-US" sz="3600" b="1" dirty="0"/>
              <a:t>A transmitted cell phone signal was approximated using a signal generator.</a:t>
            </a:r>
            <a:endParaRPr lang="en-US" sz="3600" dirty="0"/>
          </a:p>
          <a:p>
            <a:pPr marL="571500" lvl="0" indent="-571500">
              <a:buFont typeface="Arial" panose="020B0604020202020204" pitchFamily="34" charset="0"/>
              <a:buChar char="•"/>
            </a:pPr>
            <a:r>
              <a:rPr lang="en-US" sz="3600" b="1" dirty="0"/>
              <a:t>A spectrum analyzer was used to measure received signal power at a known location.</a:t>
            </a:r>
            <a:endParaRPr lang="en-US" sz="3600" dirty="0"/>
          </a:p>
          <a:p>
            <a:pPr marL="571500" lvl="0" indent="-571500">
              <a:buFont typeface="Arial" panose="020B0604020202020204" pitchFamily="34" charset="0"/>
              <a:buChar char="•"/>
            </a:pPr>
            <a:r>
              <a:rPr lang="en-US" sz="3600" b="1" dirty="0"/>
              <a:t>The signal generator was moved to 24 known locations in Kingsbury Hall.</a:t>
            </a:r>
            <a:endParaRPr lang="en-US" sz="3600" dirty="0"/>
          </a:p>
          <a:p>
            <a:pPr marL="571500" lvl="0" indent="-571500">
              <a:buFont typeface="Arial" panose="020B0604020202020204" pitchFamily="34" charset="0"/>
              <a:buChar char="•"/>
            </a:pPr>
            <a:r>
              <a:rPr lang="en-US" sz="3600" b="1" dirty="0"/>
              <a:t>The distance from the spectrum analyzer to each of the 24 locations was calculated.</a:t>
            </a:r>
            <a:endParaRPr lang="en-US" sz="3600" dirty="0"/>
          </a:p>
          <a:p>
            <a:pPr marL="571500" lvl="0" indent="-571500">
              <a:buFont typeface="Arial" panose="020B0604020202020204" pitchFamily="34" charset="0"/>
              <a:buChar char="•"/>
            </a:pPr>
            <a:r>
              <a:rPr lang="en-US" sz="3600" b="1" dirty="0"/>
              <a:t>The distances and power received at the 24 locations is plotted in the following plot:</a:t>
            </a:r>
            <a:endParaRPr lang="en-US" sz="3600" dirty="0"/>
          </a:p>
        </p:txBody>
      </p:sp>
      <p:pic>
        <p:nvPicPr>
          <p:cNvPr id="20" name="Picture 19"/>
          <p:cNvPicPr/>
          <p:nvPr/>
        </p:nvPicPr>
        <p:blipFill>
          <a:blip r:embed="rId5">
            <a:extLst>
              <a:ext uri="{28A0092B-C50C-407E-A947-70E740481C1C}">
                <a14:useLocalDpi xmlns:a14="http://schemas.microsoft.com/office/drawing/2010/main" val="0"/>
              </a:ext>
            </a:extLst>
          </a:blip>
          <a:srcRect/>
          <a:stretch>
            <a:fillRect/>
          </a:stretch>
        </p:blipFill>
        <p:spPr bwMode="auto">
          <a:xfrm>
            <a:off x="3068635" y="16421100"/>
            <a:ext cx="10109202" cy="5257800"/>
          </a:xfrm>
          <a:prstGeom prst="rect">
            <a:avLst/>
          </a:prstGeom>
          <a:noFill/>
          <a:ln>
            <a:noFill/>
          </a:ln>
        </p:spPr>
      </p:pic>
      <mc:AlternateContent xmlns:mc="http://schemas.openxmlformats.org/markup-compatibility/2006">
        <mc:Choice xmlns:a14="http://schemas.microsoft.com/office/drawing/2010/main" Requires="a14">
          <p:sp>
            <p:nvSpPr>
              <p:cNvPr id="7" name="TextBox 6"/>
              <p:cNvSpPr txBox="1"/>
              <p:nvPr/>
            </p:nvSpPr>
            <p:spPr>
              <a:xfrm>
                <a:off x="1143000" y="21678900"/>
                <a:ext cx="13868400" cy="9772419"/>
              </a:xfrm>
              <a:prstGeom prst="rect">
                <a:avLst/>
              </a:prstGeom>
              <a:noFill/>
            </p:spPr>
            <p:txBody>
              <a:bodyPr wrap="square" rtlCol="0">
                <a:spAutoFit/>
              </a:bodyPr>
              <a:lstStyle/>
              <a:p>
                <a:pPr marL="571500" lvl="0" indent="-571500">
                  <a:buFont typeface="Arial" panose="020B0604020202020204" pitchFamily="34" charset="0"/>
                  <a:buChar char="•"/>
                </a:pPr>
                <a:r>
                  <a:rPr lang="en-US" sz="3600" b="1" dirty="0"/>
                  <a:t>We needed to fit a line to the measured data so that we could estimate distance given received power.</a:t>
                </a:r>
                <a:endParaRPr lang="en-US" sz="3600" dirty="0"/>
              </a:p>
              <a:p>
                <a:pPr marL="571500" lvl="0" indent="-571500">
                  <a:buFont typeface="Arial" panose="020B0604020202020204" pitchFamily="34" charset="0"/>
                  <a:buChar char="•"/>
                </a:pPr>
                <a:r>
                  <a:rPr lang="en-US" sz="3600" b="1" dirty="0"/>
                  <a:t>The line fit to this data took the following form</a:t>
                </a:r>
                <a:r>
                  <a:rPr lang="en-US" sz="3600" b="1" dirty="0" smtClean="0"/>
                  <a:t>: </a:t>
                </a:r>
                <a:r>
                  <a:rPr lang="en-US" sz="3600" b="1" dirty="0" smtClean="0"/>
                  <a:t>[2]</a:t>
                </a:r>
                <a:endParaRPr lang="en-US" sz="3600" dirty="0"/>
              </a:p>
              <a:p>
                <a:pPr/>
                <a14:m>
                  <m:oMathPara xmlns:m="http://schemas.openxmlformats.org/officeDocument/2006/math">
                    <m:oMathParaPr>
                      <m:jc m:val="centerGroup"/>
                    </m:oMathParaPr>
                    <m:oMath xmlns:m="http://schemas.openxmlformats.org/officeDocument/2006/math">
                      <m:func>
                        <m:funcPr>
                          <m:ctrlPr>
                            <a:rPr lang="en-US" sz="3600" i="1">
                              <a:latin typeface="Cambria Math"/>
                            </a:rPr>
                          </m:ctrlPr>
                        </m:funcPr>
                        <m:fName>
                          <m:r>
                            <m:rPr>
                              <m:sty m:val="p"/>
                            </m:rPr>
                            <a:rPr lang="en-US" sz="3600">
                              <a:latin typeface="Cambria Math"/>
                            </a:rPr>
                            <m:t>Pr</m:t>
                          </m:r>
                        </m:fName>
                        <m:e>
                          <m:r>
                            <a:rPr lang="en-US" sz="3600" i="1">
                              <a:latin typeface="Cambria Math"/>
                            </a:rPr>
                            <m:t>=</m:t>
                          </m:r>
                          <m:sSub>
                            <m:sSubPr>
                              <m:ctrlPr>
                                <a:rPr lang="en-US" sz="3600" i="1">
                                  <a:latin typeface="Cambria Math"/>
                                </a:rPr>
                              </m:ctrlPr>
                            </m:sSubPr>
                            <m:e>
                              <m:r>
                                <a:rPr lang="en-US" sz="3600" i="1">
                                  <a:latin typeface="Cambria Math"/>
                                </a:rPr>
                                <m:t>𝑃𝑟</m:t>
                              </m:r>
                            </m:e>
                            <m:sub>
                              <m:r>
                                <a:rPr lang="en-US" sz="3600" i="1">
                                  <a:latin typeface="Cambria Math"/>
                                </a:rPr>
                                <m:t>𝑑</m:t>
                              </m:r>
                              <m:r>
                                <a:rPr lang="en-US" sz="3600" i="1">
                                  <a:latin typeface="Cambria Math"/>
                                </a:rPr>
                                <m:t>0 </m:t>
                              </m:r>
                            </m:sub>
                          </m:sSub>
                        </m:e>
                      </m:func>
                      <m:r>
                        <a:rPr lang="en-US" sz="3600" i="1">
                          <a:latin typeface="Cambria Math"/>
                        </a:rPr>
                        <m:t>−10</m:t>
                      </m:r>
                      <m:r>
                        <a:rPr lang="en-US" sz="3600" i="1">
                          <a:latin typeface="Cambria Math"/>
                        </a:rPr>
                        <m:t>𝑛</m:t>
                      </m:r>
                      <m:r>
                        <a:rPr lang="en-US" sz="3600" i="1">
                          <a:latin typeface="Cambria Math"/>
                        </a:rPr>
                        <m:t>∗</m:t>
                      </m:r>
                      <m:sSub>
                        <m:sSubPr>
                          <m:ctrlPr>
                            <a:rPr lang="en-US" sz="3600" i="1">
                              <a:latin typeface="Cambria Math"/>
                            </a:rPr>
                          </m:ctrlPr>
                        </m:sSubPr>
                        <m:e>
                          <m:r>
                            <a:rPr lang="en-US" sz="3600" i="1">
                              <a:latin typeface="Cambria Math"/>
                            </a:rPr>
                            <m:t>𝑙𝑜𝑔</m:t>
                          </m:r>
                        </m:e>
                        <m:sub>
                          <m:r>
                            <a:rPr lang="en-US" sz="3600" i="1">
                              <a:latin typeface="Cambria Math"/>
                            </a:rPr>
                            <m:t>10</m:t>
                          </m:r>
                        </m:sub>
                      </m:sSub>
                      <m:d>
                        <m:dPr>
                          <m:ctrlPr>
                            <a:rPr lang="en-US" sz="3600" i="1">
                              <a:latin typeface="Cambria Math"/>
                            </a:rPr>
                          </m:ctrlPr>
                        </m:dPr>
                        <m:e>
                          <m:f>
                            <m:fPr>
                              <m:ctrlPr>
                                <a:rPr lang="en-US" sz="3600" i="1">
                                  <a:latin typeface="Cambria Math"/>
                                </a:rPr>
                              </m:ctrlPr>
                            </m:fPr>
                            <m:num>
                              <m:sSub>
                                <m:sSubPr>
                                  <m:ctrlPr>
                                    <a:rPr lang="en-US" sz="3600" i="1">
                                      <a:latin typeface="Cambria Math"/>
                                    </a:rPr>
                                  </m:ctrlPr>
                                </m:sSubPr>
                                <m:e>
                                  <m:acc>
                                    <m:accPr>
                                      <m:chr m:val="̂"/>
                                      <m:ctrlPr>
                                        <a:rPr lang="en-US" sz="3600" i="1">
                                          <a:latin typeface="Cambria Math"/>
                                        </a:rPr>
                                      </m:ctrlPr>
                                    </m:accPr>
                                    <m:e>
                                      <m:r>
                                        <a:rPr lang="en-US" sz="3600" i="1">
                                          <a:latin typeface="Cambria Math"/>
                                        </a:rPr>
                                        <m:t>𝑑</m:t>
                                      </m:r>
                                    </m:e>
                                  </m:acc>
                                </m:e>
                                <m:sub>
                                  <m:r>
                                    <a:rPr lang="en-US" sz="3600" i="1">
                                      <a:latin typeface="Cambria Math"/>
                                    </a:rPr>
                                    <m:t>𝑖</m:t>
                                  </m:r>
                                </m:sub>
                              </m:sSub>
                            </m:num>
                            <m:den>
                              <m:sSub>
                                <m:sSubPr>
                                  <m:ctrlPr>
                                    <a:rPr lang="en-US" sz="3600" i="1">
                                      <a:latin typeface="Cambria Math"/>
                                    </a:rPr>
                                  </m:ctrlPr>
                                </m:sSubPr>
                                <m:e>
                                  <m:r>
                                    <a:rPr lang="en-US" sz="3600" i="1">
                                      <a:latin typeface="Cambria Math"/>
                                    </a:rPr>
                                    <m:t>𝑑</m:t>
                                  </m:r>
                                </m:e>
                                <m:sub>
                                  <m:r>
                                    <a:rPr lang="en-US" sz="3600" i="1">
                                      <a:latin typeface="Cambria Math"/>
                                    </a:rPr>
                                    <m:t>0</m:t>
                                  </m:r>
                                </m:sub>
                              </m:sSub>
                            </m:den>
                          </m:f>
                        </m:e>
                      </m:d>
                    </m:oMath>
                  </m:oMathPara>
                </a14:m>
                <a:endParaRPr lang="en-US" sz="3600" dirty="0"/>
              </a:p>
              <a:p>
                <a:r>
                  <a:rPr lang="en-US" sz="3600" b="1" dirty="0"/>
                  <a:t> </a:t>
                </a:r>
                <a:endParaRPr lang="en-US" sz="3600" dirty="0"/>
              </a:p>
              <a:p>
                <a:pPr marL="571500" lvl="0" indent="-571500">
                  <a:buFont typeface="Arial" panose="020B0604020202020204" pitchFamily="34" charset="0"/>
                  <a:buChar char="•"/>
                </a:pPr>
                <a:r>
                  <a:rPr lang="en-US" sz="3600" b="1" dirty="0"/>
                  <a:t>We chose d</a:t>
                </a:r>
                <a:r>
                  <a:rPr lang="en-US" sz="3600" b="1" baseline="-25000" dirty="0"/>
                  <a:t>0 </a:t>
                </a:r>
                <a:r>
                  <a:rPr lang="en-US" sz="3600" b="1" dirty="0"/>
                  <a:t> and Pr</a:t>
                </a:r>
                <a:r>
                  <a:rPr lang="en-US" sz="3600" b="1" baseline="-25000" dirty="0"/>
                  <a:t>d0</a:t>
                </a:r>
                <a:r>
                  <a:rPr lang="en-US" sz="3600" b="1" dirty="0"/>
                  <a:t> as 8.8358 m and -56.9812 </a:t>
                </a:r>
                <a:r>
                  <a:rPr lang="en-US" sz="3600" b="1" dirty="0" err="1"/>
                  <a:t>dBm</a:t>
                </a:r>
                <a:r>
                  <a:rPr lang="en-US" sz="3600" b="1" dirty="0"/>
                  <a:t> respectively (taken from measured data).</a:t>
                </a:r>
                <a:endParaRPr lang="en-US" sz="3600" dirty="0"/>
              </a:p>
              <a:p>
                <a:pPr marL="571500" lvl="0" indent="-571500">
                  <a:buFont typeface="Arial" panose="020B0604020202020204" pitchFamily="34" charset="0"/>
                  <a:buChar char="•"/>
                </a:pPr>
                <a:r>
                  <a:rPr lang="en-US" sz="3600" b="1" dirty="0"/>
                  <a:t>We tried different values of </a:t>
                </a:r>
                <a:r>
                  <a:rPr lang="en-US" sz="3600" b="1" dirty="0" smtClean="0"/>
                  <a:t>n (pass loss constant) </a:t>
                </a:r>
                <a:r>
                  <a:rPr lang="en-US" sz="3600" b="1" dirty="0"/>
                  <a:t>in the above equation until the line fit the measured data reasonably-well.  We determined that n = 6 produced the line of best fit.</a:t>
                </a:r>
                <a:endParaRPr lang="en-US" sz="3600" dirty="0"/>
              </a:p>
              <a:p>
                <a:pPr marL="571500" lvl="0" indent="-571500">
                  <a:buFont typeface="Arial" panose="020B0604020202020204" pitchFamily="34" charset="0"/>
                  <a:buChar char="•"/>
                </a:pPr>
                <a:r>
                  <a:rPr lang="en-US" sz="3600" b="1" dirty="0" smtClean="0"/>
                  <a:t>With these three values along with received power, we can estimate the distance between transmitter and receiver.</a:t>
                </a:r>
                <a:endParaRPr lang="en-US" sz="3600" dirty="0"/>
              </a:p>
              <a:p>
                <a:pPr marL="571500" lvl="0" indent="-571500">
                  <a:buFont typeface="Arial" panose="020B0604020202020204" pitchFamily="34" charset="0"/>
                  <a:buChar char="•"/>
                </a:pPr>
                <a:r>
                  <a:rPr lang="en-US" sz="3600" b="1" dirty="0"/>
                  <a:t>We rearranged this equation in the following form to calculate distance from these values:</a:t>
                </a:r>
                <a:endParaRPr lang="en-US" sz="3600" dirty="0"/>
              </a:p>
              <a:p>
                <a:pPr/>
                <a14:m>
                  <m:oMathPara xmlns:m="http://schemas.openxmlformats.org/officeDocument/2006/math">
                    <m:oMathParaPr>
                      <m:jc m:val="centerGroup"/>
                    </m:oMathParaPr>
                    <m:oMath xmlns:m="http://schemas.openxmlformats.org/officeDocument/2006/math">
                      <m:sSub>
                        <m:sSubPr>
                          <m:ctrlPr>
                            <a:rPr lang="en-US" sz="3600" i="1">
                              <a:latin typeface="Cambria Math"/>
                            </a:rPr>
                          </m:ctrlPr>
                        </m:sSubPr>
                        <m:e>
                          <m:acc>
                            <m:accPr>
                              <m:chr m:val="̂"/>
                              <m:ctrlPr>
                                <a:rPr lang="en-US" sz="3600" i="1">
                                  <a:latin typeface="Cambria Math"/>
                                </a:rPr>
                              </m:ctrlPr>
                            </m:accPr>
                            <m:e>
                              <m:r>
                                <a:rPr lang="en-US" sz="3600" i="1">
                                  <a:latin typeface="Cambria Math"/>
                                </a:rPr>
                                <m:t>𝑑</m:t>
                              </m:r>
                            </m:e>
                          </m:acc>
                        </m:e>
                        <m:sub>
                          <m:r>
                            <a:rPr lang="en-US" sz="3600" i="1">
                              <a:latin typeface="Cambria Math"/>
                            </a:rPr>
                            <m:t>𝑖</m:t>
                          </m:r>
                        </m:sub>
                      </m:sSub>
                      <m:r>
                        <a:rPr lang="en-US" sz="3600" i="1">
                          <a:latin typeface="Cambria Math"/>
                        </a:rPr>
                        <m:t>=</m:t>
                      </m:r>
                      <m:sSub>
                        <m:sSubPr>
                          <m:ctrlPr>
                            <a:rPr lang="en-US" sz="3600" i="1">
                              <a:latin typeface="Cambria Math"/>
                            </a:rPr>
                          </m:ctrlPr>
                        </m:sSubPr>
                        <m:e>
                          <m:r>
                            <a:rPr lang="en-US" sz="3600" i="1">
                              <a:latin typeface="Cambria Math"/>
                            </a:rPr>
                            <m:t>𝑑</m:t>
                          </m:r>
                        </m:e>
                        <m:sub>
                          <m:r>
                            <a:rPr lang="en-US" sz="3600" i="1">
                              <a:latin typeface="Cambria Math"/>
                            </a:rPr>
                            <m:t>0</m:t>
                          </m:r>
                        </m:sub>
                      </m:sSub>
                      <m:r>
                        <a:rPr lang="en-US" sz="3600" i="1">
                          <a:latin typeface="Cambria Math"/>
                        </a:rPr>
                        <m:t>∗</m:t>
                      </m:r>
                      <m:sSup>
                        <m:sSupPr>
                          <m:ctrlPr>
                            <a:rPr lang="en-US" sz="3600" i="1">
                              <a:latin typeface="Cambria Math"/>
                            </a:rPr>
                          </m:ctrlPr>
                        </m:sSupPr>
                        <m:e>
                          <m:r>
                            <a:rPr lang="en-US" sz="3600" i="1">
                              <a:latin typeface="Cambria Math"/>
                            </a:rPr>
                            <m:t>10</m:t>
                          </m:r>
                        </m:e>
                        <m:sup>
                          <m:d>
                            <m:dPr>
                              <m:ctrlPr>
                                <a:rPr lang="en-US" sz="3600" i="1">
                                  <a:latin typeface="Cambria Math"/>
                                </a:rPr>
                              </m:ctrlPr>
                            </m:dPr>
                            <m:e>
                              <m:f>
                                <m:fPr>
                                  <m:ctrlPr>
                                    <a:rPr lang="en-US" sz="3600" i="1">
                                      <a:latin typeface="Cambria Math"/>
                                    </a:rPr>
                                  </m:ctrlPr>
                                </m:fPr>
                                <m:num>
                                  <m:sSub>
                                    <m:sSubPr>
                                      <m:ctrlPr>
                                        <a:rPr lang="en-US" sz="3600" i="1">
                                          <a:latin typeface="Cambria Math"/>
                                        </a:rPr>
                                      </m:ctrlPr>
                                    </m:sSubPr>
                                    <m:e>
                                      <m:r>
                                        <a:rPr lang="en-US" sz="3600" i="1">
                                          <a:latin typeface="Cambria Math"/>
                                        </a:rPr>
                                        <m:t>𝑃𝑟</m:t>
                                      </m:r>
                                    </m:e>
                                    <m:sub>
                                      <m:r>
                                        <a:rPr lang="en-US" sz="3600" i="1">
                                          <a:latin typeface="Cambria Math"/>
                                        </a:rPr>
                                        <m:t>𝑑</m:t>
                                      </m:r>
                                      <m:r>
                                        <a:rPr lang="en-US" sz="3600" i="1">
                                          <a:latin typeface="Cambria Math"/>
                                        </a:rPr>
                                        <m:t>0</m:t>
                                      </m:r>
                                    </m:sub>
                                  </m:sSub>
                                  <m:r>
                                    <a:rPr lang="en-US" sz="3600" i="1">
                                      <a:latin typeface="Cambria Math"/>
                                    </a:rPr>
                                    <m:t>−</m:t>
                                  </m:r>
                                  <m:r>
                                    <a:rPr lang="en-US" sz="3600" i="1">
                                      <a:latin typeface="Cambria Math"/>
                                    </a:rPr>
                                    <m:t>𝑃𝑟</m:t>
                                  </m:r>
                                </m:num>
                                <m:den>
                                  <m:r>
                                    <a:rPr lang="en-US" sz="3600" i="1">
                                      <a:latin typeface="Cambria Math"/>
                                    </a:rPr>
                                    <m:t>10</m:t>
                                  </m:r>
                                  <m:r>
                                    <a:rPr lang="en-US" sz="3600" i="1">
                                      <a:latin typeface="Cambria Math"/>
                                    </a:rPr>
                                    <m:t>𝑛</m:t>
                                  </m:r>
                                </m:den>
                              </m:f>
                            </m:e>
                          </m:d>
                        </m:sup>
                      </m:sSup>
                    </m:oMath>
                  </m:oMathPara>
                </a14:m>
                <a:endParaRPr lang="en-US" sz="3600" dirty="0"/>
              </a:p>
              <a:p>
                <a:endParaRPr lang="en-US" dirty="0"/>
              </a:p>
            </p:txBody>
          </p:sp>
        </mc:Choice>
        <mc:Fallback>
          <p:sp>
            <p:nvSpPr>
              <p:cNvPr id="7" name="TextBox 6"/>
              <p:cNvSpPr txBox="1">
                <a:spLocks noRot="1" noChangeAspect="1" noMove="1" noResize="1" noEditPoints="1" noAdjustHandles="1" noChangeArrowheads="1" noChangeShapeType="1" noTextEdit="1"/>
              </p:cNvSpPr>
              <p:nvPr/>
            </p:nvSpPr>
            <p:spPr>
              <a:xfrm>
                <a:off x="1143000" y="21678900"/>
                <a:ext cx="13868400" cy="9772419"/>
              </a:xfrm>
              <a:prstGeom prst="rect">
                <a:avLst/>
              </a:prstGeom>
              <a:blipFill rotWithShape="1">
                <a:blip r:embed="rId6"/>
                <a:stretch>
                  <a:fillRect l="-1231" t="-998" r="-1538"/>
                </a:stretch>
              </a:blipFill>
            </p:spPr>
            <p:txBody>
              <a:bodyPr/>
              <a:lstStyle/>
              <a:p>
                <a:r>
                  <a:rPr lang="en-US">
                    <a:noFill/>
                  </a:rPr>
                  <a:t> </a:t>
                </a:r>
              </a:p>
            </p:txBody>
          </p:sp>
        </mc:Fallback>
      </mc:AlternateContent>
      <p:sp>
        <p:nvSpPr>
          <p:cNvPr id="9" name="TextBox 8"/>
          <p:cNvSpPr txBox="1"/>
          <p:nvPr/>
        </p:nvSpPr>
        <p:spPr>
          <a:xfrm>
            <a:off x="15011400" y="3886200"/>
            <a:ext cx="15468600" cy="830997"/>
          </a:xfrm>
          <a:prstGeom prst="rect">
            <a:avLst/>
          </a:prstGeom>
          <a:noFill/>
        </p:spPr>
        <p:txBody>
          <a:bodyPr wrap="square" rtlCol="0">
            <a:spAutoFit/>
          </a:bodyPr>
          <a:lstStyle/>
          <a:p>
            <a:r>
              <a:rPr lang="en-US" sz="4800" b="1" i="1" dirty="0" smtClean="0"/>
              <a:t>Trilateration</a:t>
            </a:r>
            <a:endParaRPr lang="en-US" sz="4800" i="1" dirty="0"/>
          </a:p>
        </p:txBody>
      </p:sp>
      <mc:AlternateContent xmlns:mc="http://schemas.openxmlformats.org/markup-compatibility/2006" xmlns:a14="http://schemas.microsoft.com/office/drawing/2010/main">
        <mc:Choice Requires="a14">
          <p:sp>
            <p:nvSpPr>
              <p:cNvPr id="10" name="TextBox 9"/>
              <p:cNvSpPr txBox="1"/>
              <p:nvPr/>
            </p:nvSpPr>
            <p:spPr>
              <a:xfrm>
                <a:off x="15011400" y="4724400"/>
                <a:ext cx="15468600" cy="2677656"/>
              </a:xfrm>
              <a:prstGeom prst="rect">
                <a:avLst/>
              </a:prstGeom>
              <a:noFill/>
            </p:spPr>
            <p:txBody>
              <a:bodyPr wrap="square" rtlCol="0">
                <a:spAutoFit/>
              </a:bodyPr>
              <a:lstStyle/>
              <a:p>
                <a:pPr marL="342900" lvl="0" indent="-342900">
                  <a:buFont typeface="Arial" panose="020B0604020202020204" pitchFamily="34" charset="0"/>
                  <a:buChar char="•"/>
                </a:pPr>
                <a:r>
                  <a:rPr lang="en-US" sz="3600" b="1" dirty="0"/>
                  <a:t>Trilateration is using three known locations and three distances from these locations in order to determine an unknown location (</a:t>
                </a:r>
                <a14:m>
                  <m:oMath xmlns:m="http://schemas.openxmlformats.org/officeDocument/2006/math">
                    <m:acc>
                      <m:accPr>
                        <m:chr m:val="̂"/>
                        <m:ctrlPr>
                          <a:rPr lang="en-US" sz="3600" b="1" i="1">
                            <a:latin typeface="Cambria Math"/>
                          </a:rPr>
                        </m:ctrlPr>
                      </m:accPr>
                      <m:e>
                        <m:r>
                          <a:rPr lang="en-US" sz="3600" b="1" i="1">
                            <a:latin typeface="Cambria Math"/>
                          </a:rPr>
                          <m:t>𝒙</m:t>
                        </m:r>
                      </m:e>
                    </m:acc>
                    <m:r>
                      <a:rPr lang="en-US" sz="3600" b="1" i="1">
                        <a:latin typeface="Cambria Math"/>
                      </a:rPr>
                      <m:t>,</m:t>
                    </m:r>
                    <m:acc>
                      <m:accPr>
                        <m:chr m:val="̂"/>
                        <m:ctrlPr>
                          <a:rPr lang="en-US" sz="3600" b="1" i="1">
                            <a:latin typeface="Cambria Math"/>
                          </a:rPr>
                        </m:ctrlPr>
                      </m:accPr>
                      <m:e>
                        <m:r>
                          <a:rPr lang="en-US" sz="3600" b="1" i="1">
                            <a:latin typeface="Cambria Math"/>
                          </a:rPr>
                          <m:t>𝒚</m:t>
                        </m:r>
                      </m:e>
                    </m:acc>
                  </m:oMath>
                </a14:m>
                <a:r>
                  <a:rPr lang="en-US" sz="3600" b="1" dirty="0"/>
                  <a:t>). </a:t>
                </a:r>
                <a:endParaRPr lang="en-US" sz="3600" dirty="0"/>
              </a:p>
              <a:p>
                <a:pPr marL="342900" lvl="0" indent="-342900">
                  <a:buFont typeface="Arial" panose="020B0604020202020204" pitchFamily="34" charset="0"/>
                  <a:buChar char="•"/>
                </a:pPr>
                <a:r>
                  <a:rPr lang="en-US" sz="3600" b="1" dirty="0"/>
                  <a:t>Sensors that receive power can be placed at known locations in a building (x</a:t>
                </a:r>
                <a:r>
                  <a:rPr lang="en-US" sz="3600" b="1" baseline="-25000" dirty="0"/>
                  <a:t>i</a:t>
                </a:r>
                <a:r>
                  <a:rPr lang="en-US" sz="3600" b="1" dirty="0"/>
                  <a:t>, </a:t>
                </a:r>
                <a:r>
                  <a:rPr lang="en-US" sz="3600" b="1" dirty="0" err="1"/>
                  <a:t>y</a:t>
                </a:r>
                <a:r>
                  <a:rPr lang="en-US" sz="3600" b="1" baseline="-25000" dirty="0" err="1"/>
                  <a:t>i</a:t>
                </a:r>
                <a:r>
                  <a:rPr lang="en-US" sz="3600" b="1" dirty="0"/>
                  <a:t>).</a:t>
                </a:r>
                <a:endParaRPr lang="en-US" sz="3600" dirty="0"/>
              </a:p>
              <a:p>
                <a:endParaRPr lang="en-US" dirty="0"/>
              </a:p>
            </p:txBody>
          </p:sp>
        </mc:Choice>
        <mc:Fallback xmlns="">
          <p:sp>
            <p:nvSpPr>
              <p:cNvPr id="10" name="TextBox 9"/>
              <p:cNvSpPr txBox="1">
                <a:spLocks noRot="1" noChangeAspect="1" noMove="1" noResize="1" noEditPoints="1" noAdjustHandles="1" noChangeArrowheads="1" noChangeShapeType="1" noTextEdit="1"/>
              </p:cNvSpPr>
              <p:nvPr/>
            </p:nvSpPr>
            <p:spPr>
              <a:xfrm>
                <a:off x="15011400" y="4724400"/>
                <a:ext cx="15468600" cy="2677656"/>
              </a:xfrm>
              <a:prstGeom prst="rect">
                <a:avLst/>
              </a:prstGeom>
              <a:blipFill rotWithShape="1">
                <a:blip r:embed="rId7"/>
                <a:stretch>
                  <a:fillRect l="-1104" t="-364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5011400" y="7086600"/>
                <a:ext cx="9753600" cy="4923784"/>
              </a:xfrm>
              <a:prstGeom prst="rect">
                <a:avLst/>
              </a:prstGeom>
              <a:noFill/>
            </p:spPr>
            <p:txBody>
              <a:bodyPr wrap="square" rtlCol="0">
                <a:spAutoFit/>
              </a:bodyPr>
              <a:lstStyle/>
              <a:p>
                <a:pPr marL="342900" lvl="0" indent="-342900">
                  <a:buFont typeface="Arial" panose="020B0604020202020204" pitchFamily="34" charset="0"/>
                  <a:buChar char="•"/>
                </a:pPr>
                <a:r>
                  <a:rPr lang="en-US" sz="3600" b="1" dirty="0" smtClean="0"/>
                  <a:t>The power received at these sensors can be used to estimate the distance between the sensor and a transmitter (</a:t>
                </a:r>
                <a14:m>
                  <m:oMath xmlns:m="http://schemas.openxmlformats.org/officeDocument/2006/math">
                    <m:sSub>
                      <m:sSubPr>
                        <m:ctrlPr>
                          <a:rPr lang="en-US" sz="3600" b="1" i="1">
                            <a:latin typeface="Cambria Math"/>
                          </a:rPr>
                        </m:ctrlPr>
                      </m:sSubPr>
                      <m:e>
                        <m:acc>
                          <m:accPr>
                            <m:chr m:val="̂"/>
                            <m:ctrlPr>
                              <a:rPr lang="en-US" sz="3600" b="1" i="1">
                                <a:latin typeface="Cambria Math"/>
                              </a:rPr>
                            </m:ctrlPr>
                          </m:accPr>
                          <m:e>
                            <m:r>
                              <a:rPr lang="en-US" sz="3600" b="1" i="1">
                                <a:latin typeface="Cambria Math"/>
                              </a:rPr>
                              <m:t>𝒅</m:t>
                            </m:r>
                          </m:e>
                        </m:acc>
                      </m:e>
                      <m:sub>
                        <m:r>
                          <a:rPr lang="en-US" sz="3600" b="1" i="1">
                            <a:latin typeface="Cambria Math"/>
                          </a:rPr>
                          <m:t>𝒊</m:t>
                        </m:r>
                      </m:sub>
                    </m:sSub>
                  </m:oMath>
                </a14:m>
                <a:r>
                  <a:rPr lang="en-US" sz="3600" b="1" dirty="0"/>
                  <a:t>).</a:t>
                </a:r>
                <a:endParaRPr lang="en-US" sz="3600" dirty="0"/>
              </a:p>
              <a:p>
                <a:pPr marL="342900" lvl="0" indent="-342900">
                  <a:buFont typeface="Arial" panose="020B0604020202020204" pitchFamily="34" charset="0"/>
                  <a:buChar char="•"/>
                </a:pPr>
                <a:r>
                  <a:rPr lang="en-US" sz="3600" b="1" dirty="0"/>
                  <a:t>We know by using the Pythagorean Theorem that the distance between two points is equal to the square root of the change in x position squared plus the change in y position squared.  The </a:t>
                </a:r>
                <a:r>
                  <a:rPr lang="en-US" sz="3600" b="1" dirty="0" smtClean="0"/>
                  <a:t>figure to the right illustrates </a:t>
                </a:r>
                <a:r>
                  <a:rPr lang="en-US" sz="3600" b="1" dirty="0"/>
                  <a:t>this concept:</a:t>
                </a:r>
                <a:endParaRPr lang="en-US" sz="3600" dirty="0"/>
              </a:p>
              <a:p>
                <a:endParaRPr lang="en-US" dirty="0"/>
              </a:p>
            </p:txBody>
          </p:sp>
        </mc:Choice>
        <mc:Fallback xmlns="">
          <p:sp>
            <p:nvSpPr>
              <p:cNvPr id="11" name="TextBox 10"/>
              <p:cNvSpPr txBox="1">
                <a:spLocks noRot="1" noChangeAspect="1" noMove="1" noResize="1" noEditPoints="1" noAdjustHandles="1" noChangeArrowheads="1" noChangeShapeType="1" noTextEdit="1"/>
              </p:cNvSpPr>
              <p:nvPr/>
            </p:nvSpPr>
            <p:spPr>
              <a:xfrm>
                <a:off x="15011400" y="7086600"/>
                <a:ext cx="9753600" cy="4923784"/>
              </a:xfrm>
              <a:prstGeom prst="rect">
                <a:avLst/>
              </a:prstGeom>
              <a:blipFill rotWithShape="1">
                <a:blip r:embed="rId8"/>
                <a:stretch>
                  <a:fillRect l="-1750" t="-1983" r="-2438"/>
                </a:stretch>
              </a:blipFill>
            </p:spPr>
            <p:txBody>
              <a:bodyPr/>
              <a:lstStyle/>
              <a:p>
                <a:r>
                  <a:rPr lang="en-US">
                    <a:noFill/>
                  </a:rPr>
                  <a:t> </a:t>
                </a:r>
              </a:p>
            </p:txBody>
          </p:sp>
        </mc:Fallback>
      </mc:AlternateContent>
      <p:grpSp>
        <p:nvGrpSpPr>
          <p:cNvPr id="26" name="Group 25"/>
          <p:cNvGrpSpPr/>
          <p:nvPr/>
        </p:nvGrpSpPr>
        <p:grpSpPr>
          <a:xfrm>
            <a:off x="24993600" y="7010400"/>
            <a:ext cx="5161363" cy="4648199"/>
            <a:chOff x="0" y="0"/>
            <a:chExt cx="1864995" cy="1356436"/>
          </a:xfrm>
        </p:grpSpPr>
        <p:grpSp>
          <p:nvGrpSpPr>
            <p:cNvPr id="27" name="Group 26"/>
            <p:cNvGrpSpPr/>
            <p:nvPr/>
          </p:nvGrpSpPr>
          <p:grpSpPr>
            <a:xfrm>
              <a:off x="441960" y="238125"/>
              <a:ext cx="1029335" cy="858520"/>
              <a:chOff x="0" y="0"/>
              <a:chExt cx="1029694" cy="858520"/>
            </a:xfrm>
          </p:grpSpPr>
          <p:grpSp>
            <p:nvGrpSpPr>
              <p:cNvPr id="33" name="Group 32"/>
              <p:cNvGrpSpPr/>
              <p:nvPr/>
            </p:nvGrpSpPr>
            <p:grpSpPr>
              <a:xfrm>
                <a:off x="0" y="0"/>
                <a:ext cx="1029694" cy="858520"/>
                <a:chOff x="0" y="0"/>
                <a:chExt cx="1029694" cy="858520"/>
              </a:xfrm>
            </p:grpSpPr>
            <p:cxnSp>
              <p:nvCxnSpPr>
                <p:cNvPr id="36" name="Straight Connector 35"/>
                <p:cNvCxnSpPr/>
                <p:nvPr/>
              </p:nvCxnSpPr>
              <p:spPr>
                <a:xfrm>
                  <a:off x="0" y="850790"/>
                  <a:ext cx="1029335" cy="3810"/>
                </a:xfrm>
                <a:prstGeom prst="line">
                  <a:avLst/>
                </a:prstGeom>
                <a:ln>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1029694" y="0"/>
                  <a:ext cx="0" cy="858520"/>
                </a:xfrm>
                <a:prstGeom prst="line">
                  <a:avLst/>
                </a:prstGeom>
                <a:ln>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0" y="0"/>
                  <a:ext cx="1029335" cy="85471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cxnSp>
            <p:nvCxnSpPr>
              <p:cNvPr id="34" name="Straight Connector 33"/>
              <p:cNvCxnSpPr/>
              <p:nvPr/>
            </p:nvCxnSpPr>
            <p:spPr>
              <a:xfrm flipV="1">
                <a:off x="926327" y="747423"/>
                <a:ext cx="0" cy="10668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926327" y="747423"/>
                <a:ext cx="102649"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28" name="Text Box 85"/>
                <p:cNvSpPr txBox="1"/>
                <p:nvPr/>
              </p:nvSpPr>
              <p:spPr>
                <a:xfrm rot="19178234">
                  <a:off x="676275" y="422910"/>
                  <a:ext cx="377190" cy="30480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14:m>
                    <m:oMathPara xmlns:m="http://schemas.openxmlformats.org/officeDocument/2006/math">
                      <m:oMathParaPr>
                        <m:jc m:val="centerGroup"/>
                      </m:oMathParaPr>
                      <m:oMath xmlns:m="http://schemas.openxmlformats.org/officeDocument/2006/math">
                        <m:sSub>
                          <m:sSubPr>
                            <m:ctrlPr>
                              <a:rPr lang="en-US" sz="3600" i="1">
                                <a:effectLst/>
                                <a:latin typeface="Cambria Math"/>
                                <a:ea typeface="Calibri"/>
                                <a:cs typeface="Times New Roman"/>
                              </a:rPr>
                            </m:ctrlPr>
                          </m:sSubPr>
                          <m:e>
                            <m:acc>
                              <m:accPr>
                                <m:chr m:val="̂"/>
                                <m:ctrlPr>
                                  <a:rPr lang="en-US" sz="3600" i="1">
                                    <a:effectLst/>
                                    <a:latin typeface="Cambria Math"/>
                                    <a:ea typeface="Calibri"/>
                                    <a:cs typeface="Times New Roman"/>
                                  </a:rPr>
                                </m:ctrlPr>
                              </m:accPr>
                              <m:e>
                                <m:r>
                                  <a:rPr lang="en-US" sz="3600" i="1">
                                    <a:effectLst/>
                                    <a:latin typeface="Cambria Math"/>
                                    <a:ea typeface="Calibri"/>
                                    <a:cs typeface="Times New Roman"/>
                                  </a:rPr>
                                  <m:t>𝑑</m:t>
                                </m:r>
                              </m:e>
                            </m:acc>
                          </m:e>
                          <m:sub>
                            <m:r>
                              <a:rPr lang="en-US" sz="3600" i="1">
                                <a:effectLst/>
                                <a:latin typeface="Cambria Math"/>
                                <a:ea typeface="Calibri"/>
                                <a:cs typeface="Times New Roman"/>
                              </a:rPr>
                              <m:t>1</m:t>
                            </m:r>
                          </m:sub>
                        </m:sSub>
                      </m:oMath>
                    </m:oMathPara>
                  </a14:m>
                  <a:endParaRPr lang="en-US" sz="3600" dirty="0">
                    <a:effectLst/>
                    <a:ea typeface="Calibri"/>
                    <a:cs typeface="Times New Roman"/>
                  </a:endParaRPr>
                </a:p>
              </p:txBody>
            </p:sp>
          </mc:Choice>
          <mc:Fallback xmlns="">
            <p:sp>
              <p:nvSpPr>
                <p:cNvPr id="28" name="Text Box 85"/>
                <p:cNvSpPr txBox="1">
                  <a:spLocks noRot="1" noChangeAspect="1" noMove="1" noResize="1" noEditPoints="1" noAdjustHandles="1" noChangeArrowheads="1" noChangeShapeType="1" noTextEdit="1"/>
                </p:cNvSpPr>
                <p:nvPr/>
              </p:nvSpPr>
              <p:spPr>
                <a:xfrm rot="19178234">
                  <a:off x="676275" y="422910"/>
                  <a:ext cx="377190" cy="304800"/>
                </a:xfrm>
                <a:prstGeom prst="rect">
                  <a:avLst/>
                </a:prstGeom>
                <a:blipFill rotWithShape="1">
                  <a:blip r:embed="rId9"/>
                  <a:stretch>
                    <a:fillRect/>
                  </a:stretch>
                </a:blipFill>
                <a:ln w="6350">
                  <a:noFill/>
                </a:ln>
                <a:effectLst/>
              </p:spPr>
              <p:txBody>
                <a:bodyPr/>
                <a:lstStyle/>
                <a:p>
                  <a:r>
                    <a:rPr lang="en-US">
                      <a:noFill/>
                    </a:rPr>
                    <a:t> </a:t>
                  </a:r>
                </a:p>
              </p:txBody>
            </p:sp>
          </mc:Fallback>
        </mc:AlternateContent>
        <p:sp>
          <p:nvSpPr>
            <p:cNvPr id="29" name="Text Box 86"/>
            <p:cNvSpPr txBox="1"/>
            <p:nvPr/>
          </p:nvSpPr>
          <p:spPr>
            <a:xfrm>
              <a:off x="1496158" y="520065"/>
              <a:ext cx="348615" cy="25717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3600" dirty="0" err="1">
                  <a:effectLst/>
                  <a:ea typeface="Calibri"/>
                  <a:cs typeface="Times New Roman"/>
                </a:rPr>
                <a:t>Δy</a:t>
              </a:r>
              <a:endParaRPr lang="en-US" sz="3600" dirty="0">
                <a:effectLst/>
                <a:ea typeface="Calibri"/>
                <a:cs typeface="Times New Roman"/>
              </a:endParaRPr>
            </a:p>
          </p:txBody>
        </p:sp>
        <p:sp>
          <p:nvSpPr>
            <p:cNvPr id="30" name="Text Box 87"/>
            <p:cNvSpPr txBox="1"/>
            <p:nvPr/>
          </p:nvSpPr>
          <p:spPr>
            <a:xfrm>
              <a:off x="832485" y="1054788"/>
              <a:ext cx="348615" cy="25717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3600" dirty="0" err="1">
                  <a:effectLst/>
                  <a:ea typeface="Calibri"/>
                  <a:cs typeface="Times New Roman"/>
                </a:rPr>
                <a:t>Δx</a:t>
              </a:r>
              <a:endParaRPr lang="en-US" sz="3600" dirty="0">
                <a:effectLst/>
                <a:ea typeface="Calibri"/>
                <a:cs typeface="Times New Roman"/>
              </a:endParaRPr>
            </a:p>
          </p:txBody>
        </p:sp>
        <mc:AlternateContent xmlns:mc="http://schemas.openxmlformats.org/markup-compatibility/2006" xmlns:a14="http://schemas.microsoft.com/office/drawing/2010/main">
          <mc:Choice Requires="a14">
            <p:sp>
              <p:nvSpPr>
                <p:cNvPr id="31" name="Text Box 88"/>
                <p:cNvSpPr txBox="1"/>
                <p:nvPr/>
              </p:nvSpPr>
              <p:spPr>
                <a:xfrm>
                  <a:off x="0" y="1066876"/>
                  <a:ext cx="558165" cy="28956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14:m>
                    <m:oMathPara xmlns:m="http://schemas.openxmlformats.org/officeDocument/2006/math">
                      <m:oMathParaPr>
                        <m:jc m:val="centerGroup"/>
                      </m:oMathParaPr>
                      <m:oMath xmlns:m="http://schemas.openxmlformats.org/officeDocument/2006/math">
                        <m:d>
                          <m:dPr>
                            <m:ctrlPr>
                              <a:rPr lang="en-US" sz="3600" i="1">
                                <a:effectLst/>
                                <a:latin typeface="Cambria Math"/>
                                <a:ea typeface="Calibri"/>
                                <a:cs typeface="Times New Roman"/>
                              </a:rPr>
                            </m:ctrlPr>
                          </m:dPr>
                          <m:e>
                            <m:sSub>
                              <m:sSubPr>
                                <m:ctrlPr>
                                  <a:rPr lang="en-US" sz="3600" i="1">
                                    <a:effectLst/>
                                    <a:latin typeface="Cambria Math"/>
                                    <a:ea typeface="Calibri"/>
                                    <a:cs typeface="Times New Roman"/>
                                  </a:rPr>
                                </m:ctrlPr>
                              </m:sSubPr>
                              <m:e>
                                <m:r>
                                  <a:rPr lang="en-US" sz="3600" i="1">
                                    <a:effectLst/>
                                    <a:latin typeface="Cambria Math"/>
                                    <a:ea typeface="Calibri"/>
                                    <a:cs typeface="Times New Roman"/>
                                  </a:rPr>
                                  <m:t>𝑥</m:t>
                                </m:r>
                              </m:e>
                              <m:sub>
                                <m:r>
                                  <a:rPr lang="en-US" sz="3600" i="1">
                                    <a:effectLst/>
                                    <a:latin typeface="Cambria Math"/>
                                    <a:ea typeface="Calibri"/>
                                    <a:cs typeface="Times New Roman"/>
                                  </a:rPr>
                                  <m:t>1</m:t>
                                </m:r>
                              </m:sub>
                            </m:sSub>
                            <m:r>
                              <a:rPr lang="en-US" sz="3600" i="1">
                                <a:effectLst/>
                                <a:latin typeface="Cambria Math"/>
                                <a:ea typeface="Calibri"/>
                                <a:cs typeface="Times New Roman"/>
                              </a:rPr>
                              <m:t>,</m:t>
                            </m:r>
                            <m:sSub>
                              <m:sSubPr>
                                <m:ctrlPr>
                                  <a:rPr lang="en-US" sz="3600" i="1">
                                    <a:effectLst/>
                                    <a:latin typeface="Cambria Math"/>
                                    <a:ea typeface="Calibri"/>
                                    <a:cs typeface="Times New Roman"/>
                                  </a:rPr>
                                </m:ctrlPr>
                              </m:sSubPr>
                              <m:e>
                                <m:r>
                                  <a:rPr lang="en-US" sz="3600" i="1">
                                    <a:effectLst/>
                                    <a:latin typeface="Cambria Math"/>
                                    <a:ea typeface="Calibri"/>
                                    <a:cs typeface="Times New Roman"/>
                                  </a:rPr>
                                  <m:t>𝑦</m:t>
                                </m:r>
                              </m:e>
                              <m:sub>
                                <m:r>
                                  <a:rPr lang="en-US" sz="3600" i="1">
                                    <a:effectLst/>
                                    <a:latin typeface="Cambria Math"/>
                                    <a:ea typeface="Calibri"/>
                                    <a:cs typeface="Times New Roman"/>
                                  </a:rPr>
                                  <m:t>1</m:t>
                                </m:r>
                              </m:sub>
                            </m:sSub>
                          </m:e>
                        </m:d>
                      </m:oMath>
                    </m:oMathPara>
                  </a14:m>
                  <a:endParaRPr lang="en-US" sz="3600" dirty="0">
                    <a:effectLst/>
                    <a:ea typeface="Calibri"/>
                    <a:cs typeface="Times New Roman"/>
                  </a:endParaRPr>
                </a:p>
              </p:txBody>
            </p:sp>
          </mc:Choice>
          <mc:Fallback xmlns="">
            <p:sp>
              <p:nvSpPr>
                <p:cNvPr id="31" name="Text Box 88"/>
                <p:cNvSpPr txBox="1">
                  <a:spLocks noRot="1" noChangeAspect="1" noMove="1" noResize="1" noEditPoints="1" noAdjustHandles="1" noChangeArrowheads="1" noChangeShapeType="1" noTextEdit="1"/>
                </p:cNvSpPr>
                <p:nvPr/>
              </p:nvSpPr>
              <p:spPr>
                <a:xfrm>
                  <a:off x="0" y="1066876"/>
                  <a:ext cx="558165" cy="289560"/>
                </a:xfrm>
                <a:prstGeom prst="rect">
                  <a:avLst/>
                </a:prstGeom>
                <a:blipFill rotWithShape="1">
                  <a:blip r:embed="rId10"/>
                  <a:stretch>
                    <a:fillRect/>
                  </a:stretch>
                </a:blipFill>
                <a:ln w="6350">
                  <a:noFill/>
                </a:ln>
                <a:effec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 name="Text Box 89"/>
                <p:cNvSpPr txBox="1"/>
                <p:nvPr/>
              </p:nvSpPr>
              <p:spPr>
                <a:xfrm>
                  <a:off x="1312545" y="0"/>
                  <a:ext cx="552450" cy="30670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14:m>
                    <m:oMathPara xmlns:m="http://schemas.openxmlformats.org/officeDocument/2006/math">
                      <m:oMathParaPr>
                        <m:jc m:val="centerGroup"/>
                      </m:oMathParaPr>
                      <m:oMath xmlns:m="http://schemas.openxmlformats.org/officeDocument/2006/math">
                        <m:d>
                          <m:dPr>
                            <m:ctrlPr>
                              <a:rPr lang="en-US" sz="3600" i="1">
                                <a:effectLst/>
                                <a:latin typeface="Cambria Math"/>
                                <a:ea typeface="Calibri"/>
                                <a:cs typeface="Times New Roman"/>
                              </a:rPr>
                            </m:ctrlPr>
                          </m:dPr>
                          <m:e>
                            <m:acc>
                              <m:accPr>
                                <m:chr m:val="̂"/>
                                <m:ctrlPr>
                                  <a:rPr lang="en-US" sz="3600" i="1">
                                    <a:effectLst/>
                                    <a:latin typeface="Cambria Math"/>
                                    <a:ea typeface="Calibri"/>
                                    <a:cs typeface="Times New Roman"/>
                                  </a:rPr>
                                </m:ctrlPr>
                              </m:accPr>
                              <m:e>
                                <m:r>
                                  <a:rPr lang="en-US" sz="3600" i="1">
                                    <a:effectLst/>
                                    <a:latin typeface="Cambria Math"/>
                                    <a:ea typeface="Calibri"/>
                                    <a:cs typeface="Times New Roman"/>
                                  </a:rPr>
                                  <m:t>𝑥</m:t>
                                </m:r>
                              </m:e>
                            </m:acc>
                            <m:r>
                              <a:rPr lang="en-US" sz="3600" i="1">
                                <a:effectLst/>
                                <a:latin typeface="Cambria Math"/>
                                <a:ea typeface="Calibri"/>
                                <a:cs typeface="Times New Roman"/>
                              </a:rPr>
                              <m:t>,</m:t>
                            </m:r>
                            <m:acc>
                              <m:accPr>
                                <m:chr m:val="̂"/>
                                <m:ctrlPr>
                                  <a:rPr lang="en-US" sz="3600" i="1">
                                    <a:effectLst/>
                                    <a:latin typeface="Cambria Math"/>
                                    <a:ea typeface="Calibri"/>
                                    <a:cs typeface="Times New Roman"/>
                                  </a:rPr>
                                </m:ctrlPr>
                              </m:accPr>
                              <m:e>
                                <m:r>
                                  <a:rPr lang="en-US" sz="3600" i="1">
                                    <a:effectLst/>
                                    <a:latin typeface="Cambria Math"/>
                                    <a:ea typeface="Calibri"/>
                                    <a:cs typeface="Times New Roman"/>
                                  </a:rPr>
                                  <m:t>𝑦</m:t>
                                </m:r>
                              </m:e>
                            </m:acc>
                          </m:e>
                        </m:d>
                      </m:oMath>
                    </m:oMathPara>
                  </a14:m>
                  <a:endParaRPr lang="en-US" sz="3600" dirty="0">
                    <a:effectLst/>
                    <a:ea typeface="Calibri"/>
                    <a:cs typeface="Times New Roman"/>
                  </a:endParaRPr>
                </a:p>
              </p:txBody>
            </p:sp>
          </mc:Choice>
          <mc:Fallback xmlns="">
            <p:sp>
              <p:nvSpPr>
                <p:cNvPr id="32" name="Text Box 89"/>
                <p:cNvSpPr txBox="1">
                  <a:spLocks noRot="1" noChangeAspect="1" noMove="1" noResize="1" noEditPoints="1" noAdjustHandles="1" noChangeArrowheads="1" noChangeShapeType="1" noTextEdit="1"/>
                </p:cNvSpPr>
                <p:nvPr/>
              </p:nvSpPr>
              <p:spPr>
                <a:xfrm>
                  <a:off x="1312545" y="0"/>
                  <a:ext cx="552450" cy="306705"/>
                </a:xfrm>
                <a:prstGeom prst="rect">
                  <a:avLst/>
                </a:prstGeom>
                <a:blipFill rotWithShape="1">
                  <a:blip r:embed="rId11"/>
                  <a:stretch>
                    <a:fillRect/>
                  </a:stretch>
                </a:blipFill>
                <a:ln w="6350">
                  <a:noFill/>
                </a:ln>
                <a:effectLst/>
              </p:spPr>
              <p:txBody>
                <a:bodyPr/>
                <a:lstStyle/>
                <a:p>
                  <a:r>
                    <a:rPr lang="en-US">
                      <a:noFill/>
                    </a:rPr>
                    <a:t> </a:t>
                  </a:r>
                </a:p>
              </p:txBody>
            </p:sp>
          </mc:Fallback>
        </mc:AlternateContent>
      </p:grpSp>
      <p:sp>
        <p:nvSpPr>
          <p:cNvPr id="13" name="TextBox 12"/>
          <p:cNvSpPr txBox="1"/>
          <p:nvPr/>
        </p:nvSpPr>
        <p:spPr>
          <a:xfrm>
            <a:off x="23222927" y="11658600"/>
            <a:ext cx="7257073" cy="9879628"/>
          </a:xfrm>
          <a:prstGeom prst="rect">
            <a:avLst/>
          </a:prstGeom>
          <a:noFill/>
        </p:spPr>
        <p:txBody>
          <a:bodyPr wrap="square" rtlCol="0">
            <a:spAutoFit/>
          </a:bodyPr>
          <a:lstStyle/>
          <a:p>
            <a:pPr marL="342900" lvl="0" indent="-342900">
              <a:buFont typeface="Arial" panose="020B0604020202020204" pitchFamily="34" charset="0"/>
              <a:buChar char="•"/>
            </a:pPr>
            <a:r>
              <a:rPr lang="en-US" sz="3600" b="1" dirty="0"/>
              <a:t>We can see that knowing the distance between the sensor and a transmitter forms a circle of possible locations of the transmitter.  Using two sensors and two distances, we know that the possible locations of the transmitter are the intersection of the two circles formed by the distances around each of the two sensors, i.e. two points.  Adding a third sensor and </a:t>
            </a:r>
            <a:r>
              <a:rPr lang="en-US" sz="3600" b="1" dirty="0" smtClean="0"/>
              <a:t>a third</a:t>
            </a:r>
            <a:r>
              <a:rPr lang="en-US" sz="3600" b="1" dirty="0" smtClean="0"/>
              <a:t> </a:t>
            </a:r>
            <a:r>
              <a:rPr lang="en-US" sz="3600" b="1" dirty="0"/>
              <a:t>known </a:t>
            </a:r>
            <a:r>
              <a:rPr lang="en-US" sz="3600" b="1" dirty="0" smtClean="0"/>
              <a:t>distance, </a:t>
            </a:r>
            <a:r>
              <a:rPr lang="en-US" sz="3600" b="1" dirty="0"/>
              <a:t>we see that the position of the transmitter can be determined as the intersection of all three circles.  The </a:t>
            </a:r>
            <a:r>
              <a:rPr lang="en-US" sz="3600" b="1" dirty="0" smtClean="0"/>
              <a:t>figure to the left </a:t>
            </a:r>
            <a:r>
              <a:rPr lang="en-US" sz="3600" b="1" dirty="0"/>
              <a:t>illustrates this concept:</a:t>
            </a:r>
            <a:endParaRPr lang="en-US" sz="3600" dirty="0"/>
          </a:p>
          <a:p>
            <a:endParaRPr lang="en-US" dirty="0"/>
          </a:p>
        </p:txBody>
      </p:sp>
      <p:grpSp>
        <p:nvGrpSpPr>
          <p:cNvPr id="41" name="Group 40"/>
          <p:cNvGrpSpPr/>
          <p:nvPr/>
        </p:nvGrpSpPr>
        <p:grpSpPr>
          <a:xfrm>
            <a:off x="15254615" y="12845440"/>
            <a:ext cx="8214985" cy="7271360"/>
            <a:chOff x="0" y="0"/>
            <a:chExt cx="4291889" cy="3623016"/>
          </a:xfrm>
        </p:grpSpPr>
        <p:grpSp>
          <p:nvGrpSpPr>
            <p:cNvPr id="42" name="Group 41"/>
            <p:cNvGrpSpPr/>
            <p:nvPr/>
          </p:nvGrpSpPr>
          <p:grpSpPr>
            <a:xfrm>
              <a:off x="614149" y="307075"/>
              <a:ext cx="2872285" cy="2142480"/>
              <a:chOff x="0" y="0"/>
              <a:chExt cx="2872285" cy="2142480"/>
            </a:xfrm>
          </p:grpSpPr>
          <p:grpSp>
            <p:nvGrpSpPr>
              <p:cNvPr id="54" name="Group 53"/>
              <p:cNvGrpSpPr/>
              <p:nvPr/>
            </p:nvGrpSpPr>
            <p:grpSpPr>
              <a:xfrm>
                <a:off x="0" y="1433015"/>
                <a:ext cx="1343935" cy="709465"/>
                <a:chOff x="0" y="0"/>
                <a:chExt cx="1343935" cy="709465"/>
              </a:xfrm>
            </p:grpSpPr>
            <mc:AlternateContent xmlns:mc="http://schemas.openxmlformats.org/markup-compatibility/2006" xmlns:a14="http://schemas.microsoft.com/office/drawing/2010/main">
              <mc:Choice Requires="a14">
                <p:sp>
                  <p:nvSpPr>
                    <p:cNvPr id="63" name="Text Box 124"/>
                    <p:cNvSpPr txBox="1"/>
                    <p:nvPr/>
                  </p:nvSpPr>
                  <p:spPr>
                    <a:xfrm>
                      <a:off x="0" y="95534"/>
                      <a:ext cx="477672" cy="279779"/>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14:m>
                        <m:oMathPara xmlns:m="http://schemas.openxmlformats.org/officeDocument/2006/math">
                          <m:oMathParaPr>
                            <m:jc m:val="centerGroup"/>
                          </m:oMathParaPr>
                          <m:oMath xmlns:m="http://schemas.openxmlformats.org/officeDocument/2006/math">
                            <m:sSub>
                              <m:sSubPr>
                                <m:ctrlPr>
                                  <a:rPr lang="en-US" sz="2000" i="1">
                                    <a:effectLst/>
                                    <a:latin typeface="Cambria Math"/>
                                    <a:ea typeface="Calibri"/>
                                    <a:cs typeface="Times New Roman"/>
                                  </a:rPr>
                                </m:ctrlPr>
                              </m:sSubPr>
                              <m:e>
                                <m:r>
                                  <a:rPr lang="en-US" sz="2000" i="1">
                                    <a:effectLst/>
                                    <a:latin typeface="Cambria Math"/>
                                    <a:ea typeface="Calibri"/>
                                    <a:cs typeface="Times New Roman"/>
                                  </a:rPr>
                                  <m:t>𝑑</m:t>
                                </m:r>
                              </m:e>
                              <m:sub>
                                <m:r>
                                  <a:rPr lang="en-US" sz="2000" i="1">
                                    <a:effectLst/>
                                    <a:latin typeface="Cambria Math"/>
                                    <a:ea typeface="Calibri"/>
                                    <a:cs typeface="Times New Roman"/>
                                  </a:rPr>
                                  <m:t>3</m:t>
                                </m:r>
                              </m:sub>
                            </m:sSub>
                          </m:oMath>
                        </m:oMathPara>
                      </a14:m>
                      <a:endParaRPr lang="en-US" sz="2000">
                        <a:effectLst/>
                        <a:ea typeface="Calibri"/>
                        <a:cs typeface="Times New Roman"/>
                      </a:endParaRPr>
                    </a:p>
                  </p:txBody>
                </p:sp>
              </mc:Choice>
              <mc:Fallback xmlns="">
                <p:sp>
                  <p:nvSpPr>
                    <p:cNvPr id="63" name="Text Box 124"/>
                    <p:cNvSpPr txBox="1">
                      <a:spLocks noRot="1" noChangeAspect="1" noMove="1" noResize="1" noEditPoints="1" noAdjustHandles="1" noChangeArrowheads="1" noChangeShapeType="1" noTextEdit="1"/>
                    </p:cNvSpPr>
                    <p:nvPr/>
                  </p:nvSpPr>
                  <p:spPr>
                    <a:xfrm>
                      <a:off x="0" y="95534"/>
                      <a:ext cx="477672" cy="279779"/>
                    </a:xfrm>
                    <a:prstGeom prst="rect">
                      <a:avLst/>
                    </a:prstGeom>
                    <a:blipFill rotWithShape="1">
                      <a:blip r:embed="rId12"/>
                      <a:stretch>
                        <a:fillRect/>
                      </a:stretch>
                    </a:blipFill>
                    <a:ln w="6350">
                      <a:noFill/>
                    </a:ln>
                    <a:effec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4" name="Text Box 125"/>
                    <p:cNvSpPr txBox="1"/>
                    <p:nvPr/>
                  </p:nvSpPr>
                  <p:spPr>
                    <a:xfrm>
                      <a:off x="600502" y="423080"/>
                      <a:ext cx="607060" cy="28638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14:m>
                        <m:oMathPara xmlns:m="http://schemas.openxmlformats.org/officeDocument/2006/math">
                          <m:oMathParaPr>
                            <m:jc m:val="centerGroup"/>
                          </m:oMathParaPr>
                          <m:oMath xmlns:m="http://schemas.openxmlformats.org/officeDocument/2006/math">
                            <m:d>
                              <m:dPr>
                                <m:ctrlPr>
                                  <a:rPr lang="en-US" sz="2000" i="1">
                                    <a:effectLst/>
                                    <a:latin typeface="Cambria Math"/>
                                    <a:ea typeface="Calibri"/>
                                    <a:cs typeface="Times New Roman"/>
                                  </a:rPr>
                                </m:ctrlPr>
                              </m:dPr>
                              <m:e>
                                <m:sSub>
                                  <m:sSubPr>
                                    <m:ctrlPr>
                                      <a:rPr lang="en-US" sz="2000" i="1">
                                        <a:effectLst/>
                                        <a:latin typeface="Cambria Math"/>
                                        <a:ea typeface="Calibri"/>
                                        <a:cs typeface="Times New Roman"/>
                                      </a:rPr>
                                    </m:ctrlPr>
                                  </m:sSubPr>
                                  <m:e>
                                    <m:r>
                                      <a:rPr lang="en-US" sz="2000" i="1">
                                        <a:effectLst/>
                                        <a:latin typeface="Cambria Math"/>
                                        <a:ea typeface="Calibri"/>
                                        <a:cs typeface="Times New Roman"/>
                                      </a:rPr>
                                      <m:t>𝑥</m:t>
                                    </m:r>
                                  </m:e>
                                  <m:sub>
                                    <m:r>
                                      <a:rPr lang="en-US" sz="2000" i="1">
                                        <a:effectLst/>
                                        <a:latin typeface="Cambria Math"/>
                                        <a:ea typeface="Calibri"/>
                                        <a:cs typeface="Times New Roman"/>
                                      </a:rPr>
                                      <m:t>3</m:t>
                                    </m:r>
                                  </m:sub>
                                </m:sSub>
                                <m:r>
                                  <a:rPr lang="en-US" sz="2000" i="1">
                                    <a:effectLst/>
                                    <a:latin typeface="Cambria Math"/>
                                    <a:ea typeface="Calibri"/>
                                    <a:cs typeface="Times New Roman"/>
                                  </a:rPr>
                                  <m:t>,</m:t>
                                </m:r>
                                <m:sSub>
                                  <m:sSubPr>
                                    <m:ctrlPr>
                                      <a:rPr lang="en-US" sz="2000" i="1">
                                        <a:effectLst/>
                                        <a:latin typeface="Cambria Math"/>
                                        <a:ea typeface="Calibri"/>
                                        <a:cs typeface="Times New Roman"/>
                                      </a:rPr>
                                    </m:ctrlPr>
                                  </m:sSubPr>
                                  <m:e>
                                    <m:r>
                                      <a:rPr lang="en-US" sz="2000" i="1">
                                        <a:effectLst/>
                                        <a:latin typeface="Cambria Math"/>
                                        <a:ea typeface="Calibri"/>
                                        <a:cs typeface="Times New Roman"/>
                                      </a:rPr>
                                      <m:t>𝑦</m:t>
                                    </m:r>
                                  </m:e>
                                  <m:sub>
                                    <m:r>
                                      <a:rPr lang="en-US" sz="2000" i="1">
                                        <a:effectLst/>
                                        <a:latin typeface="Cambria Math"/>
                                        <a:ea typeface="Calibri"/>
                                        <a:cs typeface="Times New Roman"/>
                                      </a:rPr>
                                      <m:t>3</m:t>
                                    </m:r>
                                  </m:sub>
                                </m:sSub>
                              </m:e>
                            </m:d>
                          </m:oMath>
                        </m:oMathPara>
                      </a14:m>
                      <a:endParaRPr lang="en-US" sz="2000">
                        <a:effectLst/>
                        <a:ea typeface="Calibri"/>
                        <a:cs typeface="Times New Roman"/>
                      </a:endParaRPr>
                    </a:p>
                  </p:txBody>
                </p:sp>
              </mc:Choice>
              <mc:Fallback xmlns="">
                <p:sp>
                  <p:nvSpPr>
                    <p:cNvPr id="64" name="Text Box 125"/>
                    <p:cNvSpPr txBox="1">
                      <a:spLocks noRot="1" noChangeAspect="1" noMove="1" noResize="1" noEditPoints="1" noAdjustHandles="1" noChangeArrowheads="1" noChangeShapeType="1" noTextEdit="1"/>
                    </p:cNvSpPr>
                    <p:nvPr/>
                  </p:nvSpPr>
                  <p:spPr>
                    <a:xfrm>
                      <a:off x="600502" y="423080"/>
                      <a:ext cx="607060" cy="286385"/>
                    </a:xfrm>
                    <a:prstGeom prst="rect">
                      <a:avLst/>
                    </a:prstGeom>
                    <a:blipFill rotWithShape="1">
                      <a:blip r:embed="rId13"/>
                      <a:stretch>
                        <a:fillRect/>
                      </a:stretch>
                    </a:blipFill>
                    <a:ln w="6350">
                      <a:noFill/>
                    </a:ln>
                    <a:effectLst/>
                  </p:spPr>
                  <p:txBody>
                    <a:bodyPr/>
                    <a:lstStyle/>
                    <a:p>
                      <a:r>
                        <a:rPr lang="en-US">
                          <a:noFill/>
                        </a:rPr>
                        <a:t> </a:t>
                      </a:r>
                    </a:p>
                  </p:txBody>
                </p:sp>
              </mc:Fallback>
            </mc:AlternateContent>
            <p:sp>
              <p:nvSpPr>
                <p:cNvPr id="65" name="Text Box 126"/>
                <p:cNvSpPr txBox="1"/>
                <p:nvPr/>
              </p:nvSpPr>
              <p:spPr>
                <a:xfrm>
                  <a:off x="580030" y="0"/>
                  <a:ext cx="763905" cy="30670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2000">
                      <a:effectLst/>
                      <a:ea typeface="Calibri"/>
                      <a:cs typeface="Times New Roman"/>
                    </a:rPr>
                    <a:t>Sensor 3</a:t>
                  </a:r>
                </a:p>
              </p:txBody>
            </p:sp>
          </p:grpSp>
          <p:grpSp>
            <p:nvGrpSpPr>
              <p:cNvPr id="55" name="Group 54"/>
              <p:cNvGrpSpPr/>
              <p:nvPr/>
            </p:nvGrpSpPr>
            <p:grpSpPr>
              <a:xfrm>
                <a:off x="272956" y="0"/>
                <a:ext cx="859543" cy="887104"/>
                <a:chOff x="0" y="0"/>
                <a:chExt cx="859543" cy="887104"/>
              </a:xfrm>
            </p:grpSpPr>
            <p:sp>
              <p:nvSpPr>
                <p:cNvPr id="60" name="Text Box 128"/>
                <p:cNvSpPr txBox="1"/>
                <p:nvPr/>
              </p:nvSpPr>
              <p:spPr>
                <a:xfrm>
                  <a:off x="252483" y="204716"/>
                  <a:ext cx="607060" cy="21780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2000">
                      <a:effectLst/>
                      <a:ea typeface="Calibri"/>
                      <a:cs typeface="Times New Roman"/>
                    </a:rPr>
                    <a:t>Sensor 1</a:t>
                  </a:r>
                </a:p>
              </p:txBody>
            </p:sp>
            <mc:AlternateContent xmlns:mc="http://schemas.openxmlformats.org/markup-compatibility/2006" xmlns:a14="http://schemas.microsoft.com/office/drawing/2010/main">
              <mc:Choice Requires="a14">
                <p:sp>
                  <p:nvSpPr>
                    <p:cNvPr id="61" name="Text Box 129"/>
                    <p:cNvSpPr txBox="1"/>
                    <p:nvPr/>
                  </p:nvSpPr>
                  <p:spPr>
                    <a:xfrm rot="2098697">
                      <a:off x="0" y="0"/>
                      <a:ext cx="333375" cy="25930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14:m>
                        <m:oMathPara xmlns:m="http://schemas.openxmlformats.org/officeDocument/2006/math">
                          <m:oMathParaPr>
                            <m:jc m:val="centerGroup"/>
                          </m:oMathParaPr>
                          <m:oMath xmlns:m="http://schemas.openxmlformats.org/officeDocument/2006/math">
                            <m:sSub>
                              <m:sSubPr>
                                <m:ctrlPr>
                                  <a:rPr lang="en-US" sz="2000" i="1">
                                    <a:effectLst/>
                                    <a:latin typeface="Cambria Math"/>
                                    <a:ea typeface="Calibri"/>
                                    <a:cs typeface="Times New Roman"/>
                                  </a:rPr>
                                </m:ctrlPr>
                              </m:sSubPr>
                              <m:e>
                                <m:r>
                                  <a:rPr lang="en-US" sz="2000" i="1">
                                    <a:effectLst/>
                                    <a:latin typeface="Cambria Math"/>
                                    <a:ea typeface="Calibri"/>
                                    <a:cs typeface="Times New Roman"/>
                                  </a:rPr>
                                  <m:t>𝑑</m:t>
                                </m:r>
                              </m:e>
                              <m:sub>
                                <m:r>
                                  <a:rPr lang="en-US" sz="2000" i="1">
                                    <a:effectLst/>
                                    <a:latin typeface="Cambria Math"/>
                                    <a:ea typeface="Calibri"/>
                                    <a:cs typeface="Times New Roman"/>
                                  </a:rPr>
                                  <m:t>1</m:t>
                                </m:r>
                              </m:sub>
                            </m:sSub>
                          </m:oMath>
                        </m:oMathPara>
                      </a14:m>
                      <a:endParaRPr lang="en-US" sz="2000">
                        <a:effectLst/>
                        <a:ea typeface="Calibri"/>
                        <a:cs typeface="Times New Roman"/>
                      </a:endParaRPr>
                    </a:p>
                    <a:p>
                      <a:pPr marL="0" marR="0">
                        <a:lnSpc>
                          <a:spcPct val="115000"/>
                        </a:lnSpc>
                        <a:spcBef>
                          <a:spcPts val="0"/>
                        </a:spcBef>
                        <a:spcAft>
                          <a:spcPts val="1000"/>
                        </a:spcAft>
                      </a:pPr>
                      <a:r>
                        <a:rPr lang="en-US" sz="2000">
                          <a:effectLst/>
                          <a:ea typeface="Calibri"/>
                          <a:cs typeface="Times New Roman"/>
                        </a:rPr>
                        <a:t> </a:t>
                      </a:r>
                    </a:p>
                  </p:txBody>
                </p:sp>
              </mc:Choice>
              <mc:Fallback xmlns="">
                <p:sp>
                  <p:nvSpPr>
                    <p:cNvPr id="61" name="Text Box 129"/>
                    <p:cNvSpPr txBox="1">
                      <a:spLocks noRot="1" noChangeAspect="1" noMove="1" noResize="1" noEditPoints="1" noAdjustHandles="1" noChangeArrowheads="1" noChangeShapeType="1" noTextEdit="1"/>
                    </p:cNvSpPr>
                    <p:nvPr/>
                  </p:nvSpPr>
                  <p:spPr>
                    <a:xfrm rot="2098697">
                      <a:off x="0" y="0"/>
                      <a:ext cx="333375" cy="259308"/>
                    </a:xfrm>
                    <a:prstGeom prst="rect">
                      <a:avLst/>
                    </a:prstGeom>
                    <a:blipFill rotWithShape="1">
                      <a:blip r:embed="rId14"/>
                      <a:stretch>
                        <a:fillRect/>
                      </a:stretch>
                    </a:blipFill>
                    <a:ln w="6350">
                      <a:noFill/>
                    </a:ln>
                    <a:effec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2" name="Text Box 130"/>
                    <p:cNvSpPr txBox="1"/>
                    <p:nvPr/>
                  </p:nvSpPr>
                  <p:spPr>
                    <a:xfrm>
                      <a:off x="232012" y="586854"/>
                      <a:ext cx="558800" cy="3002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14:m>
                        <m:oMathPara xmlns:m="http://schemas.openxmlformats.org/officeDocument/2006/math">
                          <m:oMathParaPr>
                            <m:jc m:val="centerGroup"/>
                          </m:oMathParaPr>
                          <m:oMath xmlns:m="http://schemas.openxmlformats.org/officeDocument/2006/math">
                            <m:d>
                              <m:dPr>
                                <m:ctrlPr>
                                  <a:rPr lang="en-US" sz="2000" i="1">
                                    <a:effectLst/>
                                    <a:latin typeface="Cambria Math"/>
                                    <a:ea typeface="Calibri"/>
                                    <a:cs typeface="Times New Roman"/>
                                  </a:rPr>
                                </m:ctrlPr>
                              </m:dPr>
                              <m:e>
                                <m:sSub>
                                  <m:sSubPr>
                                    <m:ctrlPr>
                                      <a:rPr lang="en-US" sz="2000" i="1">
                                        <a:effectLst/>
                                        <a:latin typeface="Cambria Math"/>
                                        <a:ea typeface="Calibri"/>
                                        <a:cs typeface="Times New Roman"/>
                                      </a:rPr>
                                    </m:ctrlPr>
                                  </m:sSubPr>
                                  <m:e>
                                    <m:r>
                                      <a:rPr lang="en-US" sz="2000" i="1">
                                        <a:effectLst/>
                                        <a:latin typeface="Cambria Math"/>
                                        <a:ea typeface="Calibri"/>
                                        <a:cs typeface="Times New Roman"/>
                                      </a:rPr>
                                      <m:t>𝑥</m:t>
                                    </m:r>
                                  </m:e>
                                  <m:sub>
                                    <m:r>
                                      <a:rPr lang="en-US" sz="2000" i="1">
                                        <a:effectLst/>
                                        <a:latin typeface="Cambria Math"/>
                                        <a:ea typeface="Calibri"/>
                                        <a:cs typeface="Times New Roman"/>
                                      </a:rPr>
                                      <m:t>1</m:t>
                                    </m:r>
                                  </m:sub>
                                </m:sSub>
                                <m:r>
                                  <a:rPr lang="en-US" sz="2000" i="1">
                                    <a:effectLst/>
                                    <a:latin typeface="Cambria Math"/>
                                    <a:ea typeface="Calibri"/>
                                    <a:cs typeface="Times New Roman"/>
                                  </a:rPr>
                                  <m:t>,</m:t>
                                </m:r>
                                <m:sSub>
                                  <m:sSubPr>
                                    <m:ctrlPr>
                                      <a:rPr lang="en-US" sz="2000" i="1">
                                        <a:effectLst/>
                                        <a:latin typeface="Cambria Math"/>
                                        <a:ea typeface="Calibri"/>
                                        <a:cs typeface="Times New Roman"/>
                                      </a:rPr>
                                    </m:ctrlPr>
                                  </m:sSubPr>
                                  <m:e>
                                    <m:r>
                                      <a:rPr lang="en-US" sz="2000" i="1">
                                        <a:effectLst/>
                                        <a:latin typeface="Cambria Math"/>
                                        <a:ea typeface="Calibri"/>
                                        <a:cs typeface="Times New Roman"/>
                                      </a:rPr>
                                      <m:t>𝑦</m:t>
                                    </m:r>
                                  </m:e>
                                  <m:sub>
                                    <m:r>
                                      <a:rPr lang="en-US" sz="2000" i="1">
                                        <a:effectLst/>
                                        <a:latin typeface="Cambria Math"/>
                                        <a:ea typeface="Calibri"/>
                                        <a:cs typeface="Times New Roman"/>
                                      </a:rPr>
                                      <m:t>1</m:t>
                                    </m:r>
                                  </m:sub>
                                </m:sSub>
                              </m:e>
                            </m:d>
                          </m:oMath>
                        </m:oMathPara>
                      </a14:m>
                      <a:endParaRPr lang="en-US" sz="2000">
                        <a:effectLst/>
                        <a:ea typeface="Calibri"/>
                        <a:cs typeface="Times New Roman"/>
                      </a:endParaRPr>
                    </a:p>
                    <a:p>
                      <a:pPr marL="0" marR="0">
                        <a:lnSpc>
                          <a:spcPct val="115000"/>
                        </a:lnSpc>
                        <a:spcBef>
                          <a:spcPts val="0"/>
                        </a:spcBef>
                        <a:spcAft>
                          <a:spcPts val="1000"/>
                        </a:spcAft>
                      </a:pPr>
                      <a:r>
                        <a:rPr lang="en-US" sz="2000">
                          <a:effectLst/>
                          <a:ea typeface="Calibri"/>
                          <a:cs typeface="Times New Roman"/>
                        </a:rPr>
                        <a:t> </a:t>
                      </a:r>
                    </a:p>
                  </p:txBody>
                </p:sp>
              </mc:Choice>
              <mc:Fallback xmlns="">
                <p:sp>
                  <p:nvSpPr>
                    <p:cNvPr id="62" name="Text Box 130"/>
                    <p:cNvSpPr txBox="1">
                      <a:spLocks noRot="1" noChangeAspect="1" noMove="1" noResize="1" noEditPoints="1" noAdjustHandles="1" noChangeArrowheads="1" noChangeShapeType="1" noTextEdit="1"/>
                    </p:cNvSpPr>
                    <p:nvPr/>
                  </p:nvSpPr>
                  <p:spPr>
                    <a:xfrm>
                      <a:off x="232012" y="586854"/>
                      <a:ext cx="558800" cy="300250"/>
                    </a:xfrm>
                    <a:prstGeom prst="rect">
                      <a:avLst/>
                    </a:prstGeom>
                    <a:blipFill rotWithShape="1">
                      <a:blip r:embed="rId15"/>
                      <a:stretch>
                        <a:fillRect/>
                      </a:stretch>
                    </a:blipFill>
                    <a:ln w="6350">
                      <a:noFill/>
                    </a:ln>
                    <a:effectLst/>
                  </p:spPr>
                  <p:txBody>
                    <a:bodyPr/>
                    <a:lstStyle/>
                    <a:p>
                      <a:r>
                        <a:rPr lang="en-US">
                          <a:noFill/>
                        </a:rPr>
                        <a:t> </a:t>
                      </a:r>
                    </a:p>
                  </p:txBody>
                </p:sp>
              </mc:Fallback>
            </mc:AlternateContent>
          </p:grpSp>
          <p:grpSp>
            <p:nvGrpSpPr>
              <p:cNvPr id="56" name="Group 55"/>
              <p:cNvGrpSpPr/>
              <p:nvPr/>
            </p:nvGrpSpPr>
            <p:grpSpPr>
              <a:xfrm>
                <a:off x="1910687" y="491319"/>
                <a:ext cx="961598" cy="669470"/>
                <a:chOff x="0" y="0"/>
                <a:chExt cx="961598" cy="669470"/>
              </a:xfrm>
            </p:grpSpPr>
            <p:sp>
              <p:nvSpPr>
                <p:cNvPr id="57" name="Text Box 132"/>
                <p:cNvSpPr txBox="1"/>
                <p:nvPr/>
              </p:nvSpPr>
              <p:spPr>
                <a:xfrm>
                  <a:off x="327546" y="0"/>
                  <a:ext cx="600075" cy="28638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2000">
                      <a:effectLst/>
                      <a:ea typeface="Calibri"/>
                      <a:cs typeface="Times New Roman"/>
                    </a:rPr>
                    <a:t>Sensor 2</a:t>
                  </a:r>
                </a:p>
                <a:p>
                  <a:pPr marL="0" marR="0">
                    <a:lnSpc>
                      <a:spcPct val="115000"/>
                    </a:lnSpc>
                    <a:spcBef>
                      <a:spcPts val="0"/>
                    </a:spcBef>
                    <a:spcAft>
                      <a:spcPts val="1000"/>
                    </a:spcAft>
                  </a:pPr>
                  <a:r>
                    <a:rPr lang="en-US" sz="2000">
                      <a:effectLst/>
                      <a:ea typeface="Calibri"/>
                      <a:cs typeface="Times New Roman"/>
                    </a:rPr>
                    <a:t> </a:t>
                  </a:r>
                </a:p>
              </p:txBody>
            </p:sp>
            <mc:AlternateContent xmlns:mc="http://schemas.openxmlformats.org/markup-compatibility/2006" xmlns:a14="http://schemas.microsoft.com/office/drawing/2010/main">
              <mc:Choice Requires="a14">
                <p:sp>
                  <p:nvSpPr>
                    <p:cNvPr id="58" name="Text Box 133"/>
                    <p:cNvSpPr txBox="1"/>
                    <p:nvPr/>
                  </p:nvSpPr>
                  <p:spPr>
                    <a:xfrm rot="19847997">
                      <a:off x="0" y="327458"/>
                      <a:ext cx="335280" cy="29273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14:m>
                        <m:oMathPara xmlns:m="http://schemas.openxmlformats.org/officeDocument/2006/math">
                          <m:oMathParaPr>
                            <m:jc m:val="centerGroup"/>
                          </m:oMathParaPr>
                          <m:oMath xmlns:m="http://schemas.openxmlformats.org/officeDocument/2006/math">
                            <m:sSub>
                              <m:sSubPr>
                                <m:ctrlPr>
                                  <a:rPr lang="en-US" sz="2000" i="1">
                                    <a:effectLst/>
                                    <a:latin typeface="Cambria Math"/>
                                    <a:ea typeface="Calibri"/>
                                    <a:cs typeface="Times New Roman"/>
                                  </a:rPr>
                                </m:ctrlPr>
                              </m:sSubPr>
                              <m:e>
                                <m:r>
                                  <a:rPr lang="en-US" sz="2000" i="1">
                                    <a:effectLst/>
                                    <a:latin typeface="Cambria Math"/>
                                    <a:ea typeface="Calibri"/>
                                    <a:cs typeface="Times New Roman"/>
                                  </a:rPr>
                                  <m:t>𝑑</m:t>
                                </m:r>
                              </m:e>
                              <m:sub>
                                <m:r>
                                  <a:rPr lang="en-US" sz="2000" i="1">
                                    <a:effectLst/>
                                    <a:latin typeface="Cambria Math"/>
                                    <a:ea typeface="Calibri"/>
                                    <a:cs typeface="Times New Roman"/>
                                  </a:rPr>
                                  <m:t>2</m:t>
                                </m:r>
                              </m:sub>
                            </m:sSub>
                          </m:oMath>
                        </m:oMathPara>
                      </a14:m>
                      <a:endParaRPr lang="en-US" sz="2000">
                        <a:effectLst/>
                        <a:ea typeface="Calibri"/>
                        <a:cs typeface="Times New Roman"/>
                      </a:endParaRPr>
                    </a:p>
                    <a:p>
                      <a:pPr marL="0" marR="0">
                        <a:lnSpc>
                          <a:spcPct val="115000"/>
                        </a:lnSpc>
                        <a:spcBef>
                          <a:spcPts val="0"/>
                        </a:spcBef>
                        <a:spcAft>
                          <a:spcPts val="1000"/>
                        </a:spcAft>
                      </a:pPr>
                      <a:r>
                        <a:rPr lang="en-US" sz="2000">
                          <a:effectLst/>
                          <a:ea typeface="Calibri"/>
                          <a:cs typeface="Times New Roman"/>
                        </a:rPr>
                        <a:t> </a:t>
                      </a:r>
                    </a:p>
                  </p:txBody>
                </p:sp>
              </mc:Choice>
              <mc:Fallback xmlns="">
                <p:sp>
                  <p:nvSpPr>
                    <p:cNvPr id="58" name="Text Box 133"/>
                    <p:cNvSpPr txBox="1">
                      <a:spLocks noRot="1" noChangeAspect="1" noMove="1" noResize="1" noEditPoints="1" noAdjustHandles="1" noChangeArrowheads="1" noChangeShapeType="1" noTextEdit="1"/>
                    </p:cNvSpPr>
                    <p:nvPr/>
                  </p:nvSpPr>
                  <p:spPr>
                    <a:xfrm rot="19847997">
                      <a:off x="0" y="327458"/>
                      <a:ext cx="335280" cy="292735"/>
                    </a:xfrm>
                    <a:prstGeom prst="rect">
                      <a:avLst/>
                    </a:prstGeom>
                    <a:blipFill rotWithShape="1">
                      <a:blip r:embed="rId16"/>
                      <a:stretch>
                        <a:fillRect/>
                      </a:stretch>
                    </a:blipFill>
                    <a:ln w="6350">
                      <a:noFill/>
                    </a:ln>
                    <a:effec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9" name="Text Box 134"/>
                    <p:cNvSpPr txBox="1"/>
                    <p:nvPr/>
                  </p:nvSpPr>
                  <p:spPr>
                    <a:xfrm>
                      <a:off x="313898" y="395785"/>
                      <a:ext cx="647700" cy="27368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14:m>
                        <m:oMathPara xmlns:m="http://schemas.openxmlformats.org/officeDocument/2006/math">
                          <m:oMathParaPr>
                            <m:jc m:val="centerGroup"/>
                          </m:oMathParaPr>
                          <m:oMath xmlns:m="http://schemas.openxmlformats.org/officeDocument/2006/math">
                            <m:d>
                              <m:dPr>
                                <m:ctrlPr>
                                  <a:rPr lang="en-US" sz="2000" i="1">
                                    <a:effectLst/>
                                    <a:latin typeface="Cambria Math"/>
                                    <a:ea typeface="Calibri"/>
                                    <a:cs typeface="Times New Roman"/>
                                  </a:rPr>
                                </m:ctrlPr>
                              </m:dPr>
                              <m:e>
                                <m:sSub>
                                  <m:sSubPr>
                                    <m:ctrlPr>
                                      <a:rPr lang="en-US" sz="2000" i="1">
                                        <a:effectLst/>
                                        <a:latin typeface="Cambria Math"/>
                                        <a:ea typeface="Calibri"/>
                                        <a:cs typeface="Times New Roman"/>
                                      </a:rPr>
                                    </m:ctrlPr>
                                  </m:sSubPr>
                                  <m:e>
                                    <m:r>
                                      <a:rPr lang="en-US" sz="2000" i="1">
                                        <a:effectLst/>
                                        <a:latin typeface="Cambria Math"/>
                                        <a:ea typeface="Calibri"/>
                                        <a:cs typeface="Times New Roman"/>
                                      </a:rPr>
                                      <m:t>𝑥</m:t>
                                    </m:r>
                                  </m:e>
                                  <m:sub>
                                    <m:r>
                                      <a:rPr lang="en-US" sz="2000" i="1">
                                        <a:effectLst/>
                                        <a:latin typeface="Cambria Math"/>
                                        <a:ea typeface="Calibri"/>
                                        <a:cs typeface="Times New Roman"/>
                                      </a:rPr>
                                      <m:t>2</m:t>
                                    </m:r>
                                  </m:sub>
                                </m:sSub>
                                <m:r>
                                  <a:rPr lang="en-US" sz="2000" i="1">
                                    <a:effectLst/>
                                    <a:latin typeface="Cambria Math"/>
                                    <a:ea typeface="Calibri"/>
                                    <a:cs typeface="Times New Roman"/>
                                  </a:rPr>
                                  <m:t>,</m:t>
                                </m:r>
                                <m:sSub>
                                  <m:sSubPr>
                                    <m:ctrlPr>
                                      <a:rPr lang="en-US" sz="2000" i="1">
                                        <a:effectLst/>
                                        <a:latin typeface="Cambria Math"/>
                                        <a:ea typeface="Calibri"/>
                                        <a:cs typeface="Times New Roman"/>
                                      </a:rPr>
                                    </m:ctrlPr>
                                  </m:sSubPr>
                                  <m:e>
                                    <m:r>
                                      <a:rPr lang="en-US" sz="2000" i="1">
                                        <a:effectLst/>
                                        <a:latin typeface="Cambria Math"/>
                                        <a:ea typeface="Calibri"/>
                                        <a:cs typeface="Times New Roman"/>
                                      </a:rPr>
                                      <m:t>𝑦</m:t>
                                    </m:r>
                                  </m:e>
                                  <m:sub>
                                    <m:r>
                                      <a:rPr lang="en-US" sz="2000" i="1">
                                        <a:effectLst/>
                                        <a:latin typeface="Cambria Math"/>
                                        <a:ea typeface="Calibri"/>
                                        <a:cs typeface="Times New Roman"/>
                                      </a:rPr>
                                      <m:t>2</m:t>
                                    </m:r>
                                  </m:sub>
                                </m:sSub>
                              </m:e>
                            </m:d>
                          </m:oMath>
                        </m:oMathPara>
                      </a14:m>
                      <a:endParaRPr lang="en-US" sz="2000">
                        <a:effectLst/>
                        <a:ea typeface="Calibri"/>
                        <a:cs typeface="Times New Roman"/>
                      </a:endParaRPr>
                    </a:p>
                    <a:p>
                      <a:pPr marL="0" marR="0">
                        <a:lnSpc>
                          <a:spcPct val="115000"/>
                        </a:lnSpc>
                        <a:spcBef>
                          <a:spcPts val="0"/>
                        </a:spcBef>
                        <a:spcAft>
                          <a:spcPts val="1000"/>
                        </a:spcAft>
                      </a:pPr>
                      <a:r>
                        <a:rPr lang="en-US" sz="2000">
                          <a:effectLst/>
                          <a:ea typeface="Calibri"/>
                          <a:cs typeface="Times New Roman"/>
                        </a:rPr>
                        <a:t> </a:t>
                      </a:r>
                    </a:p>
                  </p:txBody>
                </p:sp>
              </mc:Choice>
              <mc:Fallback xmlns="">
                <p:sp>
                  <p:nvSpPr>
                    <p:cNvPr id="59" name="Text Box 134"/>
                    <p:cNvSpPr txBox="1">
                      <a:spLocks noRot="1" noChangeAspect="1" noMove="1" noResize="1" noEditPoints="1" noAdjustHandles="1" noChangeArrowheads="1" noChangeShapeType="1" noTextEdit="1"/>
                    </p:cNvSpPr>
                    <p:nvPr/>
                  </p:nvSpPr>
                  <p:spPr>
                    <a:xfrm>
                      <a:off x="313898" y="395785"/>
                      <a:ext cx="647700" cy="273685"/>
                    </a:xfrm>
                    <a:prstGeom prst="rect">
                      <a:avLst/>
                    </a:prstGeom>
                    <a:blipFill rotWithShape="1">
                      <a:blip r:embed="rId17"/>
                      <a:stretch>
                        <a:fillRect/>
                      </a:stretch>
                    </a:blipFill>
                    <a:ln w="6350">
                      <a:noFill/>
                    </a:ln>
                    <a:effectLst/>
                  </p:spPr>
                  <p:txBody>
                    <a:bodyPr/>
                    <a:lstStyle/>
                    <a:p>
                      <a:r>
                        <a:rPr lang="en-US">
                          <a:noFill/>
                        </a:rPr>
                        <a:t> </a:t>
                      </a:r>
                    </a:p>
                  </p:txBody>
                </p:sp>
              </mc:Fallback>
            </mc:AlternateContent>
          </p:grpSp>
        </p:grpSp>
        <p:grpSp>
          <p:nvGrpSpPr>
            <p:cNvPr id="43" name="Group 42"/>
            <p:cNvGrpSpPr/>
            <p:nvPr/>
          </p:nvGrpSpPr>
          <p:grpSpPr>
            <a:xfrm>
              <a:off x="0" y="0"/>
              <a:ext cx="4291889" cy="3623016"/>
              <a:chOff x="0" y="0"/>
              <a:chExt cx="4291889" cy="3623016"/>
            </a:xfrm>
          </p:grpSpPr>
          <p:sp>
            <p:nvSpPr>
              <p:cNvPr id="44" name="Oval 43"/>
              <p:cNvSpPr/>
              <p:nvPr/>
            </p:nvSpPr>
            <p:spPr>
              <a:xfrm>
                <a:off x="0" y="846161"/>
                <a:ext cx="2879090" cy="2776855"/>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sz="2000"/>
              </a:p>
            </p:txBody>
          </p:sp>
          <p:cxnSp>
            <p:nvCxnSpPr>
              <p:cNvPr id="45" name="Straight Connector 44"/>
              <p:cNvCxnSpPr/>
              <p:nvPr/>
            </p:nvCxnSpPr>
            <p:spPr>
              <a:xfrm flipH="1">
                <a:off x="0" y="2108579"/>
                <a:ext cx="1425575" cy="203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Oval 45"/>
              <p:cNvSpPr/>
              <p:nvPr/>
            </p:nvSpPr>
            <p:spPr>
              <a:xfrm>
                <a:off x="2047164" y="81887"/>
                <a:ext cx="2244725" cy="2272030"/>
              </a:xfrm>
              <a:prstGeom prst="ellipse">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sz="2000"/>
              </a:p>
            </p:txBody>
          </p:sp>
          <p:sp>
            <p:nvSpPr>
              <p:cNvPr id="47" name="Oval 46"/>
              <p:cNvSpPr/>
              <p:nvPr/>
            </p:nvSpPr>
            <p:spPr>
              <a:xfrm>
                <a:off x="566382" y="0"/>
                <a:ext cx="1527810" cy="1657985"/>
              </a:xfrm>
              <a:prstGeom prst="ellipse">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sz="2000"/>
              </a:p>
            </p:txBody>
          </p:sp>
          <p:cxnSp>
            <p:nvCxnSpPr>
              <p:cNvPr id="48" name="Straight Connector 47"/>
              <p:cNvCxnSpPr/>
              <p:nvPr/>
            </p:nvCxnSpPr>
            <p:spPr>
              <a:xfrm>
                <a:off x="723331" y="327546"/>
                <a:ext cx="702310" cy="5181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2129051" y="1146412"/>
                <a:ext cx="989463" cy="51157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50" name="Picture 49" descr="http://www.nps.gov/safr/planyourvisit/images/cell_phone_icon.jpg"/>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842448" y="832514"/>
                <a:ext cx="348018" cy="559558"/>
              </a:xfrm>
              <a:prstGeom prst="rect">
                <a:avLst/>
              </a:prstGeom>
              <a:noFill/>
              <a:ln>
                <a:noFill/>
              </a:ln>
            </p:spPr>
          </p:pic>
          <p:sp>
            <p:nvSpPr>
              <p:cNvPr id="51" name="Isosceles Triangle 50"/>
              <p:cNvSpPr/>
              <p:nvPr/>
            </p:nvSpPr>
            <p:spPr>
              <a:xfrm>
                <a:off x="1426191" y="1972102"/>
                <a:ext cx="200025" cy="22796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sz="2000"/>
              </a:p>
            </p:txBody>
          </p:sp>
          <p:sp>
            <p:nvSpPr>
              <p:cNvPr id="52" name="Isosceles Triangle 51"/>
              <p:cNvSpPr/>
              <p:nvPr/>
            </p:nvSpPr>
            <p:spPr>
              <a:xfrm>
                <a:off x="1337481" y="709684"/>
                <a:ext cx="200025" cy="22796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sz="2000"/>
              </a:p>
            </p:txBody>
          </p:sp>
          <p:sp>
            <p:nvSpPr>
              <p:cNvPr id="53" name="Isosceles Triangle 52"/>
              <p:cNvSpPr/>
              <p:nvPr/>
            </p:nvSpPr>
            <p:spPr>
              <a:xfrm>
                <a:off x="3036627" y="1003111"/>
                <a:ext cx="200025" cy="22796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sz="2000"/>
              </a:p>
            </p:txBody>
          </p:sp>
        </p:grpSp>
      </p:grpSp>
      <mc:AlternateContent xmlns:mc="http://schemas.openxmlformats.org/markup-compatibility/2006" xmlns:a14="http://schemas.microsoft.com/office/drawing/2010/main">
        <mc:Choice Requires="a14">
          <p:sp>
            <p:nvSpPr>
              <p:cNvPr id="14" name="TextBox 13"/>
              <p:cNvSpPr txBox="1"/>
              <p:nvPr/>
            </p:nvSpPr>
            <p:spPr>
              <a:xfrm>
                <a:off x="15011399" y="21183600"/>
                <a:ext cx="15468601" cy="10454721"/>
              </a:xfrm>
              <a:prstGeom prst="rect">
                <a:avLst/>
              </a:prstGeom>
              <a:noFill/>
            </p:spPr>
            <p:txBody>
              <a:bodyPr wrap="square" rtlCol="0">
                <a:spAutoFit/>
              </a:bodyPr>
              <a:lstStyle/>
              <a:p>
                <a:pPr marL="571500" lvl="0" indent="-571500">
                  <a:buFont typeface="Arial" panose="020B0604020202020204" pitchFamily="34" charset="0"/>
                  <a:buChar char="•"/>
                </a:pPr>
                <a:r>
                  <a:rPr lang="en-US" sz="3600" b="1" dirty="0"/>
                  <a:t>Using the Pythagorean Theorem, we can write the three distance equations for each of the three sensors (given three sensor locations and distances) as the following</a:t>
                </a:r>
                <a:r>
                  <a:rPr lang="en-US" sz="3600" b="1" dirty="0" smtClean="0"/>
                  <a:t>:</a:t>
                </a:r>
              </a:p>
              <a:p>
                <a:pPr marL="571500" lvl="0" indent="-571500">
                  <a:buFont typeface="Arial" panose="020B0604020202020204" pitchFamily="34" charset="0"/>
                  <a:buChar char="•"/>
                </a:pPr>
                <a:endParaRPr lang="en-US" sz="3600" dirty="0"/>
              </a:p>
              <a:p>
                <a:pPr/>
                <a14:m>
                  <m:oMathPara xmlns:m="http://schemas.openxmlformats.org/officeDocument/2006/math">
                    <m:oMathParaPr>
                      <m:jc m:val="centerGroup"/>
                    </m:oMathParaPr>
                    <m:oMath xmlns:m="http://schemas.openxmlformats.org/officeDocument/2006/math">
                      <m:sSup>
                        <m:sSupPr>
                          <m:ctrlPr>
                            <a:rPr lang="en-US" sz="3600" i="1">
                              <a:latin typeface="Cambria Math"/>
                            </a:rPr>
                          </m:ctrlPr>
                        </m:sSupPr>
                        <m:e>
                          <m:d>
                            <m:dPr>
                              <m:ctrlPr>
                                <a:rPr lang="en-US" sz="3600" i="1">
                                  <a:latin typeface="Cambria Math"/>
                                </a:rPr>
                              </m:ctrlPr>
                            </m:dPr>
                            <m:e>
                              <m:sSub>
                                <m:sSubPr>
                                  <m:ctrlPr>
                                    <a:rPr lang="en-US" sz="3600" i="1">
                                      <a:latin typeface="Cambria Math"/>
                                    </a:rPr>
                                  </m:ctrlPr>
                                </m:sSubPr>
                                <m:e>
                                  <m:r>
                                    <a:rPr lang="en-US" sz="3600" i="1">
                                      <a:latin typeface="Cambria Math"/>
                                    </a:rPr>
                                    <m:t>𝑦</m:t>
                                  </m:r>
                                </m:e>
                                <m:sub>
                                  <m:r>
                                    <a:rPr lang="en-US" sz="3600" i="1">
                                      <a:latin typeface="Cambria Math"/>
                                    </a:rPr>
                                    <m:t>1</m:t>
                                  </m:r>
                                </m:sub>
                              </m:sSub>
                              <m:r>
                                <a:rPr lang="en-US" sz="3600" i="1">
                                  <a:latin typeface="Cambria Math"/>
                                </a:rPr>
                                <m:t>−</m:t>
                              </m:r>
                              <m:acc>
                                <m:accPr>
                                  <m:chr m:val="̂"/>
                                  <m:ctrlPr>
                                    <a:rPr lang="en-US" sz="3600" i="1">
                                      <a:latin typeface="Cambria Math"/>
                                    </a:rPr>
                                  </m:ctrlPr>
                                </m:accPr>
                                <m:e>
                                  <m:r>
                                    <a:rPr lang="en-US" sz="3600" i="1">
                                      <a:latin typeface="Cambria Math"/>
                                    </a:rPr>
                                    <m:t>𝑦</m:t>
                                  </m:r>
                                </m:e>
                              </m:acc>
                            </m:e>
                          </m:d>
                        </m:e>
                        <m:sup>
                          <m:r>
                            <a:rPr lang="en-US" sz="3600" i="1">
                              <a:latin typeface="Cambria Math"/>
                            </a:rPr>
                            <m:t>2</m:t>
                          </m:r>
                        </m:sup>
                      </m:sSup>
                      <m:r>
                        <a:rPr lang="en-US" sz="3600" i="1">
                          <a:latin typeface="Cambria Math"/>
                        </a:rPr>
                        <m:t>+</m:t>
                      </m:r>
                      <m:sSup>
                        <m:sSupPr>
                          <m:ctrlPr>
                            <a:rPr lang="en-US" sz="3600" i="1">
                              <a:latin typeface="Cambria Math"/>
                            </a:rPr>
                          </m:ctrlPr>
                        </m:sSupPr>
                        <m:e>
                          <m:d>
                            <m:dPr>
                              <m:ctrlPr>
                                <a:rPr lang="en-US" sz="3600" i="1">
                                  <a:latin typeface="Cambria Math"/>
                                </a:rPr>
                              </m:ctrlPr>
                            </m:dPr>
                            <m:e>
                              <m:sSub>
                                <m:sSubPr>
                                  <m:ctrlPr>
                                    <a:rPr lang="en-US" sz="3600" i="1">
                                      <a:latin typeface="Cambria Math"/>
                                    </a:rPr>
                                  </m:ctrlPr>
                                </m:sSubPr>
                                <m:e>
                                  <m:r>
                                    <a:rPr lang="en-US" sz="3600" i="1">
                                      <a:latin typeface="Cambria Math"/>
                                    </a:rPr>
                                    <m:t>𝑥</m:t>
                                  </m:r>
                                </m:e>
                                <m:sub>
                                  <m:r>
                                    <a:rPr lang="en-US" sz="3600" i="1">
                                      <a:latin typeface="Cambria Math"/>
                                    </a:rPr>
                                    <m:t>1</m:t>
                                  </m:r>
                                </m:sub>
                              </m:sSub>
                              <m:r>
                                <a:rPr lang="en-US" sz="3600" i="1">
                                  <a:latin typeface="Cambria Math"/>
                                </a:rPr>
                                <m:t>−</m:t>
                              </m:r>
                              <m:acc>
                                <m:accPr>
                                  <m:chr m:val="̂"/>
                                  <m:ctrlPr>
                                    <a:rPr lang="en-US" sz="3600" i="1">
                                      <a:latin typeface="Cambria Math"/>
                                    </a:rPr>
                                  </m:ctrlPr>
                                </m:accPr>
                                <m:e>
                                  <m:r>
                                    <a:rPr lang="en-US" sz="3600" i="1">
                                      <a:latin typeface="Cambria Math"/>
                                    </a:rPr>
                                    <m:t>𝑥</m:t>
                                  </m:r>
                                </m:e>
                              </m:acc>
                            </m:e>
                          </m:d>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acc>
                                <m:accPr>
                                  <m:chr m:val="̂"/>
                                  <m:ctrlPr>
                                    <a:rPr lang="en-US" sz="3600" i="1">
                                      <a:latin typeface="Cambria Math"/>
                                    </a:rPr>
                                  </m:ctrlPr>
                                </m:accPr>
                                <m:e>
                                  <m:r>
                                    <a:rPr lang="en-US" sz="3600" i="1">
                                      <a:latin typeface="Cambria Math"/>
                                    </a:rPr>
                                    <m:t>𝑑</m:t>
                                  </m:r>
                                </m:e>
                              </m:acc>
                            </m:e>
                            <m:sub>
                              <m:r>
                                <a:rPr lang="en-US" sz="3600" i="1">
                                  <a:latin typeface="Cambria Math"/>
                                </a:rPr>
                                <m:t>1</m:t>
                              </m:r>
                            </m:sub>
                          </m:sSub>
                        </m:e>
                        <m:sup>
                          <m:r>
                            <a:rPr lang="en-US" sz="3600" i="1">
                              <a:latin typeface="Cambria Math"/>
                            </a:rPr>
                            <m:t>2</m:t>
                          </m:r>
                        </m:sup>
                      </m:sSup>
                    </m:oMath>
                  </m:oMathPara>
                </a14:m>
                <a:endParaRPr lang="en-US" sz="3600" dirty="0"/>
              </a:p>
              <a:p>
                <a:pPr/>
                <a14:m>
                  <m:oMathPara xmlns:m="http://schemas.openxmlformats.org/officeDocument/2006/math">
                    <m:oMathParaPr>
                      <m:jc m:val="centerGroup"/>
                    </m:oMathParaPr>
                    <m:oMath xmlns:m="http://schemas.openxmlformats.org/officeDocument/2006/math">
                      <m:sSup>
                        <m:sSupPr>
                          <m:ctrlPr>
                            <a:rPr lang="en-US" sz="3600" i="1">
                              <a:latin typeface="Cambria Math"/>
                            </a:rPr>
                          </m:ctrlPr>
                        </m:sSupPr>
                        <m:e>
                          <m:d>
                            <m:dPr>
                              <m:ctrlPr>
                                <a:rPr lang="en-US" sz="3600" i="1">
                                  <a:latin typeface="Cambria Math"/>
                                </a:rPr>
                              </m:ctrlPr>
                            </m:dPr>
                            <m:e>
                              <m:sSub>
                                <m:sSubPr>
                                  <m:ctrlPr>
                                    <a:rPr lang="en-US" sz="3600" i="1">
                                      <a:latin typeface="Cambria Math"/>
                                    </a:rPr>
                                  </m:ctrlPr>
                                </m:sSubPr>
                                <m:e>
                                  <m:r>
                                    <a:rPr lang="en-US" sz="3600" i="1">
                                      <a:latin typeface="Cambria Math"/>
                                    </a:rPr>
                                    <m:t>𝑦</m:t>
                                  </m:r>
                                </m:e>
                                <m:sub>
                                  <m:r>
                                    <a:rPr lang="en-US" sz="3600" i="1">
                                      <a:latin typeface="Cambria Math"/>
                                    </a:rPr>
                                    <m:t>2</m:t>
                                  </m:r>
                                </m:sub>
                              </m:sSub>
                              <m:r>
                                <a:rPr lang="en-US" sz="3600" i="1">
                                  <a:latin typeface="Cambria Math"/>
                                </a:rPr>
                                <m:t>−</m:t>
                              </m:r>
                              <m:acc>
                                <m:accPr>
                                  <m:chr m:val="̂"/>
                                  <m:ctrlPr>
                                    <a:rPr lang="en-US" sz="3600" i="1">
                                      <a:latin typeface="Cambria Math"/>
                                    </a:rPr>
                                  </m:ctrlPr>
                                </m:accPr>
                                <m:e>
                                  <m:r>
                                    <a:rPr lang="en-US" sz="3600" i="1">
                                      <a:latin typeface="Cambria Math"/>
                                    </a:rPr>
                                    <m:t>𝑦</m:t>
                                  </m:r>
                                </m:e>
                              </m:acc>
                            </m:e>
                          </m:d>
                        </m:e>
                        <m:sup>
                          <m:r>
                            <a:rPr lang="en-US" sz="3600" i="1">
                              <a:latin typeface="Cambria Math"/>
                            </a:rPr>
                            <m:t>2</m:t>
                          </m:r>
                        </m:sup>
                      </m:sSup>
                      <m:r>
                        <a:rPr lang="en-US" sz="3600" i="1">
                          <a:latin typeface="Cambria Math"/>
                        </a:rPr>
                        <m:t>+</m:t>
                      </m:r>
                      <m:sSup>
                        <m:sSupPr>
                          <m:ctrlPr>
                            <a:rPr lang="en-US" sz="3600" i="1">
                              <a:latin typeface="Cambria Math"/>
                            </a:rPr>
                          </m:ctrlPr>
                        </m:sSupPr>
                        <m:e>
                          <m:d>
                            <m:dPr>
                              <m:ctrlPr>
                                <a:rPr lang="en-US" sz="3600" i="1">
                                  <a:latin typeface="Cambria Math"/>
                                </a:rPr>
                              </m:ctrlPr>
                            </m:dPr>
                            <m:e>
                              <m:sSub>
                                <m:sSubPr>
                                  <m:ctrlPr>
                                    <a:rPr lang="en-US" sz="3600" i="1">
                                      <a:latin typeface="Cambria Math"/>
                                    </a:rPr>
                                  </m:ctrlPr>
                                </m:sSubPr>
                                <m:e>
                                  <m:r>
                                    <a:rPr lang="en-US" sz="3600" i="1">
                                      <a:latin typeface="Cambria Math"/>
                                    </a:rPr>
                                    <m:t>𝑥</m:t>
                                  </m:r>
                                </m:e>
                                <m:sub>
                                  <m:r>
                                    <a:rPr lang="en-US" sz="3600" i="1">
                                      <a:latin typeface="Cambria Math"/>
                                    </a:rPr>
                                    <m:t>2</m:t>
                                  </m:r>
                                </m:sub>
                              </m:sSub>
                              <m:r>
                                <a:rPr lang="en-US" sz="3600" i="1">
                                  <a:latin typeface="Cambria Math"/>
                                </a:rPr>
                                <m:t>−</m:t>
                              </m:r>
                              <m:acc>
                                <m:accPr>
                                  <m:chr m:val="̂"/>
                                  <m:ctrlPr>
                                    <a:rPr lang="en-US" sz="3600" i="1">
                                      <a:latin typeface="Cambria Math"/>
                                    </a:rPr>
                                  </m:ctrlPr>
                                </m:accPr>
                                <m:e>
                                  <m:r>
                                    <a:rPr lang="en-US" sz="3600" i="1">
                                      <a:latin typeface="Cambria Math"/>
                                    </a:rPr>
                                    <m:t>𝑥</m:t>
                                  </m:r>
                                </m:e>
                              </m:acc>
                            </m:e>
                          </m:d>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acc>
                                <m:accPr>
                                  <m:chr m:val="̂"/>
                                  <m:ctrlPr>
                                    <a:rPr lang="en-US" sz="3600" i="1">
                                      <a:latin typeface="Cambria Math"/>
                                    </a:rPr>
                                  </m:ctrlPr>
                                </m:accPr>
                                <m:e>
                                  <m:r>
                                    <a:rPr lang="en-US" sz="3600" i="1">
                                      <a:latin typeface="Cambria Math"/>
                                    </a:rPr>
                                    <m:t>𝑑</m:t>
                                  </m:r>
                                </m:e>
                              </m:acc>
                            </m:e>
                            <m:sub>
                              <m:r>
                                <a:rPr lang="en-US" sz="3600" i="1">
                                  <a:latin typeface="Cambria Math"/>
                                </a:rPr>
                                <m:t>2</m:t>
                              </m:r>
                            </m:sub>
                          </m:sSub>
                        </m:e>
                        <m:sup>
                          <m:r>
                            <a:rPr lang="en-US" sz="3600" i="1">
                              <a:latin typeface="Cambria Math"/>
                            </a:rPr>
                            <m:t>2</m:t>
                          </m:r>
                        </m:sup>
                      </m:sSup>
                    </m:oMath>
                  </m:oMathPara>
                </a14:m>
                <a:endParaRPr lang="en-US" sz="3600" dirty="0"/>
              </a:p>
              <a:p>
                <a:pPr/>
                <a14:m>
                  <m:oMathPara xmlns:m="http://schemas.openxmlformats.org/officeDocument/2006/math">
                    <m:oMathParaPr>
                      <m:jc m:val="centerGroup"/>
                    </m:oMathParaPr>
                    <m:oMath xmlns:m="http://schemas.openxmlformats.org/officeDocument/2006/math">
                      <m:sSup>
                        <m:sSupPr>
                          <m:ctrlPr>
                            <a:rPr lang="en-US" sz="3600" i="1">
                              <a:latin typeface="Cambria Math"/>
                            </a:rPr>
                          </m:ctrlPr>
                        </m:sSupPr>
                        <m:e>
                          <m:d>
                            <m:dPr>
                              <m:ctrlPr>
                                <a:rPr lang="en-US" sz="3600" i="1">
                                  <a:latin typeface="Cambria Math"/>
                                </a:rPr>
                              </m:ctrlPr>
                            </m:dPr>
                            <m:e>
                              <m:sSub>
                                <m:sSubPr>
                                  <m:ctrlPr>
                                    <a:rPr lang="en-US" sz="3600" i="1">
                                      <a:latin typeface="Cambria Math"/>
                                    </a:rPr>
                                  </m:ctrlPr>
                                </m:sSubPr>
                                <m:e>
                                  <m:r>
                                    <a:rPr lang="en-US" sz="3600" i="1">
                                      <a:latin typeface="Cambria Math"/>
                                    </a:rPr>
                                    <m:t>𝑦</m:t>
                                  </m:r>
                                </m:e>
                                <m:sub>
                                  <m:r>
                                    <a:rPr lang="en-US" sz="3600" i="1">
                                      <a:latin typeface="Cambria Math"/>
                                    </a:rPr>
                                    <m:t>3</m:t>
                                  </m:r>
                                </m:sub>
                              </m:sSub>
                              <m:r>
                                <a:rPr lang="en-US" sz="3600" i="1">
                                  <a:latin typeface="Cambria Math"/>
                                </a:rPr>
                                <m:t>−</m:t>
                              </m:r>
                              <m:acc>
                                <m:accPr>
                                  <m:chr m:val="̂"/>
                                  <m:ctrlPr>
                                    <a:rPr lang="en-US" sz="3600" i="1">
                                      <a:latin typeface="Cambria Math"/>
                                    </a:rPr>
                                  </m:ctrlPr>
                                </m:accPr>
                                <m:e>
                                  <m:r>
                                    <a:rPr lang="en-US" sz="3600" i="1">
                                      <a:latin typeface="Cambria Math"/>
                                    </a:rPr>
                                    <m:t>𝑦</m:t>
                                  </m:r>
                                </m:e>
                              </m:acc>
                            </m:e>
                          </m:d>
                        </m:e>
                        <m:sup>
                          <m:r>
                            <a:rPr lang="en-US" sz="3600" i="1">
                              <a:latin typeface="Cambria Math"/>
                            </a:rPr>
                            <m:t>2</m:t>
                          </m:r>
                        </m:sup>
                      </m:sSup>
                      <m:r>
                        <a:rPr lang="en-US" sz="3600" i="1">
                          <a:latin typeface="Cambria Math"/>
                        </a:rPr>
                        <m:t>+</m:t>
                      </m:r>
                      <m:sSup>
                        <m:sSupPr>
                          <m:ctrlPr>
                            <a:rPr lang="en-US" sz="3600" i="1">
                              <a:latin typeface="Cambria Math"/>
                            </a:rPr>
                          </m:ctrlPr>
                        </m:sSupPr>
                        <m:e>
                          <m:d>
                            <m:dPr>
                              <m:ctrlPr>
                                <a:rPr lang="en-US" sz="3600" i="1">
                                  <a:latin typeface="Cambria Math"/>
                                </a:rPr>
                              </m:ctrlPr>
                            </m:dPr>
                            <m:e>
                              <m:sSub>
                                <m:sSubPr>
                                  <m:ctrlPr>
                                    <a:rPr lang="en-US" sz="3600" i="1">
                                      <a:latin typeface="Cambria Math"/>
                                    </a:rPr>
                                  </m:ctrlPr>
                                </m:sSubPr>
                                <m:e>
                                  <m:r>
                                    <a:rPr lang="en-US" sz="3600" i="1">
                                      <a:latin typeface="Cambria Math"/>
                                    </a:rPr>
                                    <m:t>𝑥</m:t>
                                  </m:r>
                                </m:e>
                                <m:sub>
                                  <m:r>
                                    <a:rPr lang="en-US" sz="3600" i="1">
                                      <a:latin typeface="Cambria Math"/>
                                    </a:rPr>
                                    <m:t>3</m:t>
                                  </m:r>
                                </m:sub>
                              </m:sSub>
                              <m:r>
                                <a:rPr lang="en-US" sz="3600" i="1">
                                  <a:latin typeface="Cambria Math"/>
                                </a:rPr>
                                <m:t>−</m:t>
                              </m:r>
                              <m:acc>
                                <m:accPr>
                                  <m:chr m:val="̂"/>
                                  <m:ctrlPr>
                                    <a:rPr lang="en-US" sz="3600" i="1">
                                      <a:latin typeface="Cambria Math"/>
                                    </a:rPr>
                                  </m:ctrlPr>
                                </m:accPr>
                                <m:e>
                                  <m:r>
                                    <a:rPr lang="en-US" sz="3600" i="1">
                                      <a:latin typeface="Cambria Math"/>
                                    </a:rPr>
                                    <m:t>𝑥</m:t>
                                  </m:r>
                                </m:e>
                              </m:acc>
                            </m:e>
                          </m:d>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acc>
                                <m:accPr>
                                  <m:chr m:val="̂"/>
                                  <m:ctrlPr>
                                    <a:rPr lang="en-US" sz="3600" i="1">
                                      <a:latin typeface="Cambria Math"/>
                                    </a:rPr>
                                  </m:ctrlPr>
                                </m:accPr>
                                <m:e>
                                  <m:r>
                                    <a:rPr lang="en-US" sz="3600" i="1">
                                      <a:latin typeface="Cambria Math"/>
                                    </a:rPr>
                                    <m:t>𝑑</m:t>
                                  </m:r>
                                </m:e>
                              </m:acc>
                            </m:e>
                            <m:sub>
                              <m:r>
                                <a:rPr lang="en-US" sz="3600" i="1">
                                  <a:latin typeface="Cambria Math"/>
                                </a:rPr>
                                <m:t>3</m:t>
                              </m:r>
                            </m:sub>
                          </m:sSub>
                        </m:e>
                        <m:sup>
                          <m:r>
                            <a:rPr lang="en-US" sz="3600" i="1">
                              <a:latin typeface="Cambria Math"/>
                            </a:rPr>
                            <m:t>2</m:t>
                          </m:r>
                        </m:sup>
                      </m:sSup>
                    </m:oMath>
                  </m:oMathPara>
                </a14:m>
                <a:endParaRPr lang="en-US" sz="3600" dirty="0" smtClean="0"/>
              </a:p>
              <a:p>
                <a:endParaRPr lang="en-US" sz="3600" dirty="0" smtClean="0"/>
              </a:p>
              <a:p>
                <a:pPr marL="571500" lvl="0" indent="-571500">
                  <a:buFont typeface="Arial" panose="020B0604020202020204" pitchFamily="34" charset="0"/>
                  <a:buChar char="•"/>
                </a:pPr>
                <a:r>
                  <a:rPr lang="en-US" sz="3600" b="1" dirty="0" smtClean="0"/>
                  <a:t>These three equations were combined and manipulated into two unique equations.  These two equations can be used to solve the two unknowns </a:t>
                </a:r>
                <a14:m>
                  <m:oMath xmlns:m="http://schemas.openxmlformats.org/officeDocument/2006/math">
                    <m:acc>
                      <m:accPr>
                        <m:chr m:val="̂"/>
                        <m:ctrlPr>
                          <a:rPr lang="en-US" sz="3600" b="1" i="1">
                            <a:latin typeface="Cambria Math"/>
                          </a:rPr>
                        </m:ctrlPr>
                      </m:accPr>
                      <m:e>
                        <m:r>
                          <a:rPr lang="en-US" sz="3600" b="1" i="1">
                            <a:latin typeface="Cambria Math"/>
                          </a:rPr>
                          <m:t>𝒙</m:t>
                        </m:r>
                      </m:e>
                    </m:acc>
                  </m:oMath>
                </a14:m>
                <a:r>
                  <a:rPr lang="en-US" sz="3600" b="1" dirty="0"/>
                  <a:t> and </a:t>
                </a:r>
                <a14:m>
                  <m:oMath xmlns:m="http://schemas.openxmlformats.org/officeDocument/2006/math">
                    <m:acc>
                      <m:accPr>
                        <m:chr m:val="̂"/>
                        <m:ctrlPr>
                          <a:rPr lang="en-US" sz="3600" b="1" i="1">
                            <a:latin typeface="Cambria Math"/>
                          </a:rPr>
                        </m:ctrlPr>
                      </m:accPr>
                      <m:e>
                        <m:r>
                          <a:rPr lang="en-US" sz="3600" b="1" i="1">
                            <a:latin typeface="Cambria Math"/>
                          </a:rPr>
                          <m:t>𝒚</m:t>
                        </m:r>
                      </m:e>
                    </m:acc>
                  </m:oMath>
                </a14:m>
                <a:r>
                  <a:rPr lang="en-US" sz="3600" b="1" dirty="0"/>
                  <a:t> using matrix methods</a:t>
                </a:r>
                <a:r>
                  <a:rPr lang="en-US" sz="3600" b="1" dirty="0" smtClean="0"/>
                  <a:t>.</a:t>
                </a:r>
              </a:p>
              <a:p>
                <a:pPr marL="571500" lvl="0" indent="-571500">
                  <a:buFont typeface="Arial" panose="020B0604020202020204" pitchFamily="34" charset="0"/>
                  <a:buChar char="•"/>
                </a:pPr>
                <a:endParaRPr lang="en-US" sz="3600" dirty="0"/>
              </a:p>
              <a:p>
                <a:pPr/>
                <a14:m>
                  <m:oMathPara xmlns:m="http://schemas.openxmlformats.org/officeDocument/2006/math">
                    <m:oMathParaPr>
                      <m:jc m:val="centerGroup"/>
                    </m:oMathParaPr>
                    <m:oMath xmlns:m="http://schemas.openxmlformats.org/officeDocument/2006/math">
                      <m:sSup>
                        <m:sSupPr>
                          <m:ctrlPr>
                            <a:rPr lang="en-US" sz="3600" i="1">
                              <a:latin typeface="Cambria Math"/>
                            </a:rPr>
                          </m:ctrlPr>
                        </m:sSupPr>
                        <m:e>
                          <m:sSub>
                            <m:sSubPr>
                              <m:ctrlPr>
                                <a:rPr lang="en-US" sz="3600" i="1">
                                  <a:latin typeface="Cambria Math"/>
                                </a:rPr>
                              </m:ctrlPr>
                            </m:sSubPr>
                            <m:e>
                              <m:acc>
                                <m:accPr>
                                  <m:chr m:val="̂"/>
                                  <m:ctrlPr>
                                    <a:rPr lang="en-US" sz="3600" i="1">
                                      <a:latin typeface="Cambria Math"/>
                                    </a:rPr>
                                  </m:ctrlPr>
                                </m:accPr>
                                <m:e>
                                  <m:r>
                                    <a:rPr lang="en-US" sz="3600" i="1">
                                      <a:latin typeface="Cambria Math"/>
                                    </a:rPr>
                                    <m:t>𝑑</m:t>
                                  </m:r>
                                </m:e>
                              </m:acc>
                            </m:e>
                            <m:sub>
                              <m:r>
                                <a:rPr lang="en-US" sz="3600" i="1">
                                  <a:latin typeface="Cambria Math"/>
                                </a:rPr>
                                <m:t>1</m:t>
                              </m:r>
                            </m:sub>
                          </m:sSub>
                        </m:e>
                        <m:sup>
                          <m:r>
                            <a:rPr lang="en-US" sz="3600" i="1">
                              <a:latin typeface="Cambria Math"/>
                            </a:rPr>
                            <m:t>2</m:t>
                          </m:r>
                        </m:sup>
                      </m:sSup>
                      <m:sSup>
                        <m:sSupPr>
                          <m:ctrlPr>
                            <a:rPr lang="en-US" sz="3600" i="1">
                              <a:latin typeface="Cambria Math"/>
                            </a:rPr>
                          </m:ctrlPr>
                        </m:sSupPr>
                        <m:e>
                          <m:sSub>
                            <m:sSubPr>
                              <m:ctrlPr>
                                <a:rPr lang="en-US" sz="3600" i="1">
                                  <a:latin typeface="Cambria Math"/>
                                </a:rPr>
                              </m:ctrlPr>
                            </m:sSubPr>
                            <m:e>
                              <m:r>
                                <a:rPr lang="en-US" sz="3600" i="1">
                                  <a:latin typeface="Cambria Math"/>
                                </a:rPr>
                                <m:t>−</m:t>
                              </m:r>
                              <m:acc>
                                <m:accPr>
                                  <m:chr m:val="̂"/>
                                  <m:ctrlPr>
                                    <a:rPr lang="en-US" sz="3600" i="1">
                                      <a:latin typeface="Cambria Math"/>
                                    </a:rPr>
                                  </m:ctrlPr>
                                </m:accPr>
                                <m:e>
                                  <m:r>
                                    <a:rPr lang="en-US" sz="3600" i="1">
                                      <a:latin typeface="Cambria Math"/>
                                    </a:rPr>
                                    <m:t>𝑑</m:t>
                                  </m:r>
                                </m:e>
                              </m:acc>
                            </m:e>
                            <m:sub>
                              <m:r>
                                <a:rPr lang="en-US" sz="3600" i="1">
                                  <a:latin typeface="Cambria Math"/>
                                </a:rPr>
                                <m:t>2</m:t>
                              </m:r>
                            </m:sub>
                          </m:sSub>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r>
                                <a:rPr lang="en-US" sz="3600" i="1">
                                  <a:latin typeface="Cambria Math"/>
                                </a:rPr>
                                <m:t>𝑦</m:t>
                              </m:r>
                            </m:e>
                            <m:sub>
                              <m:r>
                                <a:rPr lang="en-US" sz="3600" i="1">
                                  <a:latin typeface="Cambria Math"/>
                                </a:rPr>
                                <m:t>1</m:t>
                              </m:r>
                            </m:sub>
                          </m:sSub>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r>
                                <a:rPr lang="en-US" sz="3600" i="1">
                                  <a:latin typeface="Cambria Math"/>
                                </a:rPr>
                                <m:t>𝑥</m:t>
                              </m:r>
                            </m:e>
                            <m:sub>
                              <m:r>
                                <a:rPr lang="en-US" sz="3600" i="1">
                                  <a:latin typeface="Cambria Math"/>
                                </a:rPr>
                                <m:t>1</m:t>
                              </m:r>
                            </m:sub>
                          </m:sSub>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r>
                                <a:rPr lang="en-US" sz="3600" i="1">
                                  <a:latin typeface="Cambria Math"/>
                                </a:rPr>
                                <m:t>𝑦</m:t>
                              </m:r>
                            </m:e>
                            <m:sub>
                              <m:r>
                                <a:rPr lang="en-US" sz="3600" i="1">
                                  <a:latin typeface="Cambria Math"/>
                                </a:rPr>
                                <m:t>2</m:t>
                              </m:r>
                            </m:sub>
                          </m:sSub>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r>
                                <a:rPr lang="en-US" sz="3600" i="1">
                                  <a:latin typeface="Cambria Math"/>
                                </a:rPr>
                                <m:t>𝑥</m:t>
                              </m:r>
                            </m:e>
                            <m:sub>
                              <m:r>
                                <a:rPr lang="en-US" sz="3600" i="1">
                                  <a:latin typeface="Cambria Math"/>
                                </a:rPr>
                                <m:t>2</m:t>
                              </m:r>
                            </m:sub>
                          </m:sSub>
                        </m:e>
                        <m:sup>
                          <m:r>
                            <a:rPr lang="en-US" sz="3600" i="1">
                              <a:latin typeface="Cambria Math"/>
                            </a:rPr>
                            <m:t>2</m:t>
                          </m:r>
                        </m:sup>
                      </m:sSup>
                      <m:r>
                        <a:rPr lang="en-US" sz="3600" i="1">
                          <a:latin typeface="Cambria Math"/>
                        </a:rPr>
                        <m:t>=−2</m:t>
                      </m:r>
                      <m:sSub>
                        <m:sSubPr>
                          <m:ctrlPr>
                            <a:rPr lang="en-US" sz="3600" i="1">
                              <a:latin typeface="Cambria Math"/>
                            </a:rPr>
                          </m:ctrlPr>
                        </m:sSubPr>
                        <m:e>
                          <m:r>
                            <a:rPr lang="en-US" sz="3600" i="1">
                              <a:latin typeface="Cambria Math"/>
                            </a:rPr>
                            <m:t>𝑥</m:t>
                          </m:r>
                        </m:e>
                        <m:sub>
                          <m:r>
                            <a:rPr lang="en-US" sz="3600" i="1">
                              <a:latin typeface="Cambria Math"/>
                            </a:rPr>
                            <m:t>1</m:t>
                          </m:r>
                        </m:sub>
                      </m:sSub>
                      <m:acc>
                        <m:accPr>
                          <m:chr m:val="̂"/>
                          <m:ctrlPr>
                            <a:rPr lang="en-US" sz="3600" i="1">
                              <a:latin typeface="Cambria Math"/>
                            </a:rPr>
                          </m:ctrlPr>
                        </m:accPr>
                        <m:e>
                          <m:r>
                            <a:rPr lang="en-US" sz="3600" i="1">
                              <a:latin typeface="Cambria Math"/>
                            </a:rPr>
                            <m:t>𝑥</m:t>
                          </m:r>
                        </m:e>
                      </m:acc>
                      <m:r>
                        <a:rPr lang="en-US" sz="3600" i="1">
                          <a:latin typeface="Cambria Math"/>
                        </a:rPr>
                        <m:t>−2</m:t>
                      </m:r>
                      <m:sSub>
                        <m:sSubPr>
                          <m:ctrlPr>
                            <a:rPr lang="en-US" sz="3600" i="1">
                              <a:latin typeface="Cambria Math"/>
                            </a:rPr>
                          </m:ctrlPr>
                        </m:sSubPr>
                        <m:e>
                          <m:r>
                            <a:rPr lang="en-US" sz="3600" i="1">
                              <a:latin typeface="Cambria Math"/>
                            </a:rPr>
                            <m:t>𝑦</m:t>
                          </m:r>
                        </m:e>
                        <m:sub>
                          <m:r>
                            <a:rPr lang="en-US" sz="3600" i="1">
                              <a:latin typeface="Cambria Math"/>
                            </a:rPr>
                            <m:t>1</m:t>
                          </m:r>
                        </m:sub>
                      </m:sSub>
                      <m:acc>
                        <m:accPr>
                          <m:chr m:val="̂"/>
                          <m:ctrlPr>
                            <a:rPr lang="en-US" sz="3600" i="1">
                              <a:latin typeface="Cambria Math"/>
                            </a:rPr>
                          </m:ctrlPr>
                        </m:accPr>
                        <m:e>
                          <m:r>
                            <a:rPr lang="en-US" sz="3600" i="1">
                              <a:latin typeface="Cambria Math"/>
                            </a:rPr>
                            <m:t>𝑦</m:t>
                          </m:r>
                        </m:e>
                      </m:acc>
                      <m:r>
                        <a:rPr lang="en-US" sz="3600" i="1">
                          <a:latin typeface="Cambria Math"/>
                        </a:rPr>
                        <m:t>+2</m:t>
                      </m:r>
                      <m:sSub>
                        <m:sSubPr>
                          <m:ctrlPr>
                            <a:rPr lang="en-US" sz="3600" i="1">
                              <a:latin typeface="Cambria Math"/>
                            </a:rPr>
                          </m:ctrlPr>
                        </m:sSubPr>
                        <m:e>
                          <m:r>
                            <a:rPr lang="en-US" sz="3600" i="1">
                              <a:latin typeface="Cambria Math"/>
                            </a:rPr>
                            <m:t>𝑥</m:t>
                          </m:r>
                        </m:e>
                        <m:sub>
                          <m:r>
                            <a:rPr lang="en-US" sz="3600" i="1">
                              <a:latin typeface="Cambria Math"/>
                            </a:rPr>
                            <m:t>2</m:t>
                          </m:r>
                        </m:sub>
                      </m:sSub>
                      <m:acc>
                        <m:accPr>
                          <m:chr m:val="̂"/>
                          <m:ctrlPr>
                            <a:rPr lang="en-US" sz="3600" i="1">
                              <a:latin typeface="Cambria Math"/>
                            </a:rPr>
                          </m:ctrlPr>
                        </m:accPr>
                        <m:e>
                          <m:r>
                            <a:rPr lang="en-US" sz="3600" i="1">
                              <a:latin typeface="Cambria Math"/>
                            </a:rPr>
                            <m:t>𝑥</m:t>
                          </m:r>
                        </m:e>
                      </m:acc>
                      <m:r>
                        <a:rPr lang="en-US" sz="3600" i="1">
                          <a:latin typeface="Cambria Math"/>
                        </a:rPr>
                        <m:t>+2</m:t>
                      </m:r>
                      <m:sSub>
                        <m:sSubPr>
                          <m:ctrlPr>
                            <a:rPr lang="en-US" sz="3600" i="1">
                              <a:latin typeface="Cambria Math"/>
                            </a:rPr>
                          </m:ctrlPr>
                        </m:sSubPr>
                        <m:e>
                          <m:r>
                            <a:rPr lang="en-US" sz="3600" i="1">
                              <a:latin typeface="Cambria Math"/>
                            </a:rPr>
                            <m:t>𝑦</m:t>
                          </m:r>
                        </m:e>
                        <m:sub>
                          <m:r>
                            <a:rPr lang="en-US" sz="3600" i="1">
                              <a:latin typeface="Cambria Math"/>
                            </a:rPr>
                            <m:t>2</m:t>
                          </m:r>
                        </m:sub>
                      </m:sSub>
                      <m:acc>
                        <m:accPr>
                          <m:chr m:val="̂"/>
                          <m:ctrlPr>
                            <a:rPr lang="en-US" sz="3600" i="1">
                              <a:latin typeface="Cambria Math"/>
                            </a:rPr>
                          </m:ctrlPr>
                        </m:accPr>
                        <m:e>
                          <m:r>
                            <a:rPr lang="en-US" sz="3600" i="1">
                              <a:latin typeface="Cambria Math"/>
                            </a:rPr>
                            <m:t>𝑦</m:t>
                          </m:r>
                        </m:e>
                      </m:acc>
                    </m:oMath>
                  </m:oMathPara>
                </a14:m>
                <a:endParaRPr lang="en-US" sz="3600" dirty="0"/>
              </a:p>
              <a:p>
                <a:pPr/>
                <a14:m>
                  <m:oMathPara xmlns:m="http://schemas.openxmlformats.org/officeDocument/2006/math">
                    <m:oMathParaPr>
                      <m:jc m:val="centerGroup"/>
                    </m:oMathParaPr>
                    <m:oMath xmlns:m="http://schemas.openxmlformats.org/officeDocument/2006/math">
                      <m:sSup>
                        <m:sSupPr>
                          <m:ctrlPr>
                            <a:rPr lang="en-US" sz="3600" i="1">
                              <a:latin typeface="Cambria Math"/>
                            </a:rPr>
                          </m:ctrlPr>
                        </m:sSupPr>
                        <m:e>
                          <m:sSub>
                            <m:sSubPr>
                              <m:ctrlPr>
                                <a:rPr lang="en-US" sz="3600" i="1">
                                  <a:latin typeface="Cambria Math"/>
                                </a:rPr>
                              </m:ctrlPr>
                            </m:sSubPr>
                            <m:e>
                              <m:acc>
                                <m:accPr>
                                  <m:chr m:val="̂"/>
                                  <m:ctrlPr>
                                    <a:rPr lang="en-US" sz="3600" i="1">
                                      <a:latin typeface="Cambria Math"/>
                                    </a:rPr>
                                  </m:ctrlPr>
                                </m:accPr>
                                <m:e>
                                  <m:r>
                                    <a:rPr lang="en-US" sz="3600" i="1">
                                      <a:latin typeface="Cambria Math"/>
                                    </a:rPr>
                                    <m:t>𝑑</m:t>
                                  </m:r>
                                </m:e>
                              </m:acc>
                            </m:e>
                            <m:sub>
                              <m:r>
                                <a:rPr lang="en-US" sz="3600" i="1">
                                  <a:latin typeface="Cambria Math"/>
                                </a:rPr>
                                <m:t>1</m:t>
                              </m:r>
                            </m:sub>
                          </m:sSub>
                        </m:e>
                        <m:sup>
                          <m:r>
                            <a:rPr lang="en-US" sz="3600" i="1">
                              <a:latin typeface="Cambria Math"/>
                            </a:rPr>
                            <m:t>2</m:t>
                          </m:r>
                        </m:sup>
                      </m:sSup>
                      <m:sSup>
                        <m:sSupPr>
                          <m:ctrlPr>
                            <a:rPr lang="en-US" sz="3600" i="1">
                              <a:latin typeface="Cambria Math"/>
                            </a:rPr>
                          </m:ctrlPr>
                        </m:sSupPr>
                        <m:e>
                          <m:sSub>
                            <m:sSubPr>
                              <m:ctrlPr>
                                <a:rPr lang="en-US" sz="3600" i="1">
                                  <a:latin typeface="Cambria Math"/>
                                </a:rPr>
                              </m:ctrlPr>
                            </m:sSubPr>
                            <m:e>
                              <m:r>
                                <a:rPr lang="en-US" sz="3600" i="1">
                                  <a:latin typeface="Cambria Math"/>
                                </a:rPr>
                                <m:t>−</m:t>
                              </m:r>
                              <m:acc>
                                <m:accPr>
                                  <m:chr m:val="̂"/>
                                  <m:ctrlPr>
                                    <a:rPr lang="en-US" sz="3600" i="1">
                                      <a:latin typeface="Cambria Math"/>
                                    </a:rPr>
                                  </m:ctrlPr>
                                </m:accPr>
                                <m:e>
                                  <m:r>
                                    <a:rPr lang="en-US" sz="3600" i="1">
                                      <a:latin typeface="Cambria Math"/>
                                    </a:rPr>
                                    <m:t>𝑑</m:t>
                                  </m:r>
                                </m:e>
                              </m:acc>
                            </m:e>
                            <m:sub>
                              <m:r>
                                <a:rPr lang="en-US" sz="3600" i="1">
                                  <a:latin typeface="Cambria Math"/>
                                </a:rPr>
                                <m:t>2</m:t>
                              </m:r>
                            </m:sub>
                          </m:sSub>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r>
                                <a:rPr lang="en-US" sz="3600" i="1">
                                  <a:latin typeface="Cambria Math"/>
                                </a:rPr>
                                <m:t>𝑦</m:t>
                              </m:r>
                            </m:e>
                            <m:sub>
                              <m:r>
                                <a:rPr lang="en-US" sz="3600" i="1">
                                  <a:latin typeface="Cambria Math"/>
                                </a:rPr>
                                <m:t>1</m:t>
                              </m:r>
                            </m:sub>
                          </m:sSub>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r>
                                <a:rPr lang="en-US" sz="3600" i="1">
                                  <a:latin typeface="Cambria Math"/>
                                </a:rPr>
                                <m:t>𝑥</m:t>
                              </m:r>
                            </m:e>
                            <m:sub>
                              <m:r>
                                <a:rPr lang="en-US" sz="3600" i="1">
                                  <a:latin typeface="Cambria Math"/>
                                </a:rPr>
                                <m:t>1</m:t>
                              </m:r>
                            </m:sub>
                          </m:sSub>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r>
                                <a:rPr lang="en-US" sz="3600" i="1">
                                  <a:latin typeface="Cambria Math"/>
                                </a:rPr>
                                <m:t>𝑦</m:t>
                              </m:r>
                            </m:e>
                            <m:sub>
                              <m:r>
                                <a:rPr lang="en-US" sz="3600" i="1">
                                  <a:latin typeface="Cambria Math"/>
                                </a:rPr>
                                <m:t>2</m:t>
                              </m:r>
                            </m:sub>
                          </m:sSub>
                        </m:e>
                        <m:sup>
                          <m:r>
                            <a:rPr lang="en-US" sz="3600" i="1">
                              <a:latin typeface="Cambria Math"/>
                            </a:rPr>
                            <m:t>2</m:t>
                          </m:r>
                        </m:sup>
                      </m:sSup>
                      <m:r>
                        <a:rPr lang="en-US" sz="3600" i="1">
                          <a:latin typeface="Cambria Math"/>
                        </a:rPr>
                        <m:t>+</m:t>
                      </m:r>
                      <m:sSup>
                        <m:sSupPr>
                          <m:ctrlPr>
                            <a:rPr lang="en-US" sz="3600" i="1">
                              <a:latin typeface="Cambria Math"/>
                            </a:rPr>
                          </m:ctrlPr>
                        </m:sSupPr>
                        <m:e>
                          <m:sSub>
                            <m:sSubPr>
                              <m:ctrlPr>
                                <a:rPr lang="en-US" sz="3600" i="1">
                                  <a:latin typeface="Cambria Math"/>
                                </a:rPr>
                              </m:ctrlPr>
                            </m:sSubPr>
                            <m:e>
                              <m:r>
                                <a:rPr lang="en-US" sz="3600" i="1">
                                  <a:latin typeface="Cambria Math"/>
                                </a:rPr>
                                <m:t>𝑥</m:t>
                              </m:r>
                            </m:e>
                            <m:sub>
                              <m:r>
                                <a:rPr lang="en-US" sz="3600" i="1">
                                  <a:latin typeface="Cambria Math"/>
                                </a:rPr>
                                <m:t>2</m:t>
                              </m:r>
                            </m:sub>
                          </m:sSub>
                        </m:e>
                        <m:sup>
                          <m:r>
                            <a:rPr lang="en-US" sz="3600" i="1">
                              <a:latin typeface="Cambria Math"/>
                            </a:rPr>
                            <m:t>2</m:t>
                          </m:r>
                        </m:sup>
                      </m:sSup>
                      <m:r>
                        <a:rPr lang="en-US" sz="3600" i="1">
                          <a:latin typeface="Cambria Math"/>
                        </a:rPr>
                        <m:t>=−2</m:t>
                      </m:r>
                      <m:sSub>
                        <m:sSubPr>
                          <m:ctrlPr>
                            <a:rPr lang="en-US" sz="3600" i="1">
                              <a:latin typeface="Cambria Math"/>
                            </a:rPr>
                          </m:ctrlPr>
                        </m:sSubPr>
                        <m:e>
                          <m:r>
                            <a:rPr lang="en-US" sz="3600" i="1">
                              <a:latin typeface="Cambria Math"/>
                            </a:rPr>
                            <m:t>𝑥</m:t>
                          </m:r>
                        </m:e>
                        <m:sub>
                          <m:r>
                            <a:rPr lang="en-US" sz="3600" i="1">
                              <a:latin typeface="Cambria Math"/>
                            </a:rPr>
                            <m:t>1</m:t>
                          </m:r>
                        </m:sub>
                      </m:sSub>
                      <m:acc>
                        <m:accPr>
                          <m:chr m:val="̂"/>
                          <m:ctrlPr>
                            <a:rPr lang="en-US" sz="3600" i="1">
                              <a:latin typeface="Cambria Math"/>
                            </a:rPr>
                          </m:ctrlPr>
                        </m:accPr>
                        <m:e>
                          <m:r>
                            <a:rPr lang="en-US" sz="3600" i="1">
                              <a:latin typeface="Cambria Math"/>
                            </a:rPr>
                            <m:t>𝑥</m:t>
                          </m:r>
                        </m:e>
                      </m:acc>
                      <m:r>
                        <a:rPr lang="en-US" sz="3600" i="1">
                          <a:latin typeface="Cambria Math"/>
                        </a:rPr>
                        <m:t>−2</m:t>
                      </m:r>
                      <m:sSub>
                        <m:sSubPr>
                          <m:ctrlPr>
                            <a:rPr lang="en-US" sz="3600" i="1">
                              <a:latin typeface="Cambria Math"/>
                            </a:rPr>
                          </m:ctrlPr>
                        </m:sSubPr>
                        <m:e>
                          <m:r>
                            <a:rPr lang="en-US" sz="3600" i="1">
                              <a:latin typeface="Cambria Math"/>
                            </a:rPr>
                            <m:t>𝑦</m:t>
                          </m:r>
                        </m:e>
                        <m:sub>
                          <m:r>
                            <a:rPr lang="en-US" sz="3600" i="1">
                              <a:latin typeface="Cambria Math"/>
                            </a:rPr>
                            <m:t>1</m:t>
                          </m:r>
                        </m:sub>
                      </m:sSub>
                      <m:acc>
                        <m:accPr>
                          <m:chr m:val="̂"/>
                          <m:ctrlPr>
                            <a:rPr lang="en-US" sz="3600" i="1">
                              <a:latin typeface="Cambria Math"/>
                            </a:rPr>
                          </m:ctrlPr>
                        </m:accPr>
                        <m:e>
                          <m:r>
                            <a:rPr lang="en-US" sz="3600" i="1">
                              <a:latin typeface="Cambria Math"/>
                            </a:rPr>
                            <m:t>𝑦</m:t>
                          </m:r>
                        </m:e>
                      </m:acc>
                      <m:r>
                        <a:rPr lang="en-US" sz="3600" i="1">
                          <a:latin typeface="Cambria Math"/>
                        </a:rPr>
                        <m:t>+2</m:t>
                      </m:r>
                      <m:sSub>
                        <m:sSubPr>
                          <m:ctrlPr>
                            <a:rPr lang="en-US" sz="3600" i="1">
                              <a:latin typeface="Cambria Math"/>
                            </a:rPr>
                          </m:ctrlPr>
                        </m:sSubPr>
                        <m:e>
                          <m:r>
                            <a:rPr lang="en-US" sz="3600" i="1">
                              <a:latin typeface="Cambria Math"/>
                            </a:rPr>
                            <m:t>𝑥</m:t>
                          </m:r>
                        </m:e>
                        <m:sub>
                          <m:r>
                            <a:rPr lang="en-US" sz="3600" i="1">
                              <a:latin typeface="Cambria Math"/>
                            </a:rPr>
                            <m:t>2</m:t>
                          </m:r>
                        </m:sub>
                      </m:sSub>
                      <m:acc>
                        <m:accPr>
                          <m:chr m:val="̂"/>
                          <m:ctrlPr>
                            <a:rPr lang="en-US" sz="3600" i="1">
                              <a:latin typeface="Cambria Math"/>
                            </a:rPr>
                          </m:ctrlPr>
                        </m:accPr>
                        <m:e>
                          <m:r>
                            <a:rPr lang="en-US" sz="3600" i="1">
                              <a:latin typeface="Cambria Math"/>
                            </a:rPr>
                            <m:t>𝑥</m:t>
                          </m:r>
                        </m:e>
                      </m:acc>
                      <m:r>
                        <a:rPr lang="en-US" sz="3600" i="1">
                          <a:latin typeface="Cambria Math"/>
                        </a:rPr>
                        <m:t>+2</m:t>
                      </m:r>
                      <m:sSub>
                        <m:sSubPr>
                          <m:ctrlPr>
                            <a:rPr lang="en-US" sz="3600" i="1">
                              <a:latin typeface="Cambria Math"/>
                            </a:rPr>
                          </m:ctrlPr>
                        </m:sSubPr>
                        <m:e>
                          <m:r>
                            <a:rPr lang="en-US" sz="3600" i="1">
                              <a:latin typeface="Cambria Math"/>
                            </a:rPr>
                            <m:t>𝑦</m:t>
                          </m:r>
                        </m:e>
                        <m:sub>
                          <m:r>
                            <a:rPr lang="en-US" sz="3600" i="1">
                              <a:latin typeface="Cambria Math"/>
                            </a:rPr>
                            <m:t>2</m:t>
                          </m:r>
                        </m:sub>
                      </m:sSub>
                      <m:acc>
                        <m:accPr>
                          <m:chr m:val="̂"/>
                          <m:ctrlPr>
                            <a:rPr lang="en-US" sz="3600" i="1">
                              <a:latin typeface="Cambria Math"/>
                            </a:rPr>
                          </m:ctrlPr>
                        </m:accPr>
                        <m:e>
                          <m:r>
                            <a:rPr lang="en-US" sz="3600" i="1">
                              <a:latin typeface="Cambria Math"/>
                            </a:rPr>
                            <m:t>𝑦</m:t>
                          </m:r>
                        </m:e>
                      </m:acc>
                    </m:oMath>
                  </m:oMathPara>
                </a14:m>
                <a:endParaRPr lang="en-US" sz="3600" dirty="0" smtClean="0"/>
              </a:p>
              <a:p>
                <a:endParaRPr lang="en-US" sz="3600" dirty="0"/>
              </a:p>
              <a:p>
                <a:pPr marL="571500" indent="-571500">
                  <a:buFont typeface="Arial" panose="020B0604020202020204" pitchFamily="34" charset="0"/>
                  <a:buChar char="•"/>
                </a:pPr>
                <a:r>
                  <a:rPr lang="en-US" sz="3600" b="1" dirty="0"/>
                  <a:t>These unknowns represent the estimated location of the transmitter.</a:t>
                </a:r>
                <a:endParaRPr lang="en-US" sz="3600" dirty="0"/>
              </a:p>
              <a:p>
                <a:endParaRPr lang="en-US" sz="3600" dirty="0"/>
              </a:p>
            </p:txBody>
          </p:sp>
        </mc:Choice>
        <mc:Fallback xmlns="">
          <p:sp>
            <p:nvSpPr>
              <p:cNvPr id="14" name="TextBox 13"/>
              <p:cNvSpPr txBox="1">
                <a:spLocks noRot="1" noChangeAspect="1" noMove="1" noResize="1" noEditPoints="1" noAdjustHandles="1" noChangeArrowheads="1" noChangeShapeType="1" noTextEdit="1"/>
              </p:cNvSpPr>
              <p:nvPr/>
            </p:nvSpPr>
            <p:spPr>
              <a:xfrm>
                <a:off x="15011399" y="21183600"/>
                <a:ext cx="15468601" cy="10454721"/>
              </a:xfrm>
              <a:prstGeom prst="rect">
                <a:avLst/>
              </a:prstGeom>
              <a:blipFill rotWithShape="1">
                <a:blip r:embed="rId19"/>
                <a:stretch>
                  <a:fillRect l="-1064" t="-933" r="-946"/>
                </a:stretch>
              </a:blipFill>
            </p:spPr>
            <p:txBody>
              <a:bodyPr/>
              <a:lstStyle/>
              <a:p>
                <a:r>
                  <a:rPr lang="en-US">
                    <a:noFill/>
                  </a:rPr>
                  <a:t> </a:t>
                </a:r>
              </a:p>
            </p:txBody>
          </p:sp>
        </mc:Fallback>
      </mc:AlternateContent>
      <p:sp>
        <p:nvSpPr>
          <p:cNvPr id="17" name="TextBox 16"/>
          <p:cNvSpPr txBox="1"/>
          <p:nvPr/>
        </p:nvSpPr>
        <p:spPr>
          <a:xfrm>
            <a:off x="30480000" y="4724400"/>
            <a:ext cx="14325600" cy="4339650"/>
          </a:xfrm>
          <a:prstGeom prst="rect">
            <a:avLst/>
          </a:prstGeom>
          <a:noFill/>
        </p:spPr>
        <p:txBody>
          <a:bodyPr wrap="square" rtlCol="0">
            <a:spAutoFit/>
          </a:bodyPr>
          <a:lstStyle/>
          <a:p>
            <a:pPr marL="571500" lvl="0" indent="-571500">
              <a:buFont typeface="Arial" panose="020B0604020202020204" pitchFamily="34" charset="0"/>
              <a:buChar char="•"/>
            </a:pPr>
            <a:r>
              <a:rPr lang="en-US" sz="3600" b="1" dirty="0"/>
              <a:t>A spectrum analyzer was used to measure received signal power at three known locations. Using </a:t>
            </a:r>
            <a:r>
              <a:rPr lang="en-US" sz="3600" b="1" dirty="0" smtClean="0"/>
              <a:t>the </a:t>
            </a:r>
            <a:r>
              <a:rPr lang="en-US" sz="3600" b="1" dirty="0"/>
              <a:t>path loss </a:t>
            </a:r>
            <a:r>
              <a:rPr lang="en-US" sz="3600" b="1" dirty="0" smtClean="0"/>
              <a:t>model </a:t>
            </a:r>
            <a:r>
              <a:rPr lang="en-US" sz="3600" b="1" smtClean="0"/>
              <a:t>for Kingsbury Hall </a:t>
            </a:r>
            <a:r>
              <a:rPr lang="en-US" sz="3600" b="1" dirty="0"/>
              <a:t>determined two sections prior, this data can be used to estimate the distance from each sensor to the transmitter.  The following table contains the measured received power at the three sensor positions for each of the two transmitter locations, as well as the estimated distances given these received powers:</a:t>
            </a:r>
            <a:endParaRPr lang="en-US" sz="3600" dirty="0"/>
          </a:p>
          <a:p>
            <a:endParaRPr lang="en-US" dirty="0"/>
          </a:p>
        </p:txBody>
      </p:sp>
      <p:graphicFrame>
        <p:nvGraphicFramePr>
          <p:cNvPr id="2048" name="Table 2047"/>
          <p:cNvGraphicFramePr>
            <a:graphicFrameLocks noGrp="1"/>
          </p:cNvGraphicFramePr>
          <p:nvPr>
            <p:extLst>
              <p:ext uri="{D42A27DB-BD31-4B8C-83A1-F6EECF244321}">
                <p14:modId xmlns:p14="http://schemas.microsoft.com/office/powerpoint/2010/main" val="3825365257"/>
              </p:ext>
            </p:extLst>
          </p:nvPr>
        </p:nvGraphicFramePr>
        <p:xfrm>
          <a:off x="30784800" y="8686800"/>
          <a:ext cx="13830300" cy="3890745"/>
        </p:xfrm>
        <a:graphic>
          <a:graphicData uri="http://schemas.openxmlformats.org/drawingml/2006/table">
            <a:tbl>
              <a:tblPr firstRow="1" firstCol="1" bandRow="1">
                <a:tableStyleId>{5C22544A-7EE6-4342-B048-85BDC9FD1C3A}</a:tableStyleId>
              </a:tblPr>
              <a:tblGrid>
                <a:gridCol w="2274032"/>
                <a:gridCol w="2324983"/>
                <a:gridCol w="2388002"/>
                <a:gridCol w="1881172"/>
                <a:gridCol w="2090339"/>
                <a:gridCol w="2871772"/>
              </a:tblGrid>
              <a:tr h="2025197">
                <a:tc>
                  <a:txBody>
                    <a:bodyPr/>
                    <a:lstStyle/>
                    <a:p>
                      <a:pPr marL="0" marR="0" algn="l">
                        <a:lnSpc>
                          <a:spcPct val="115000"/>
                        </a:lnSpc>
                        <a:spcBef>
                          <a:spcPts val="0"/>
                        </a:spcBef>
                        <a:spcAft>
                          <a:spcPts val="0"/>
                        </a:spcAft>
                      </a:pPr>
                      <a:r>
                        <a:rPr lang="en-US" sz="2400" dirty="0">
                          <a:effectLst/>
                        </a:rPr>
                        <a:t> </a:t>
                      </a:r>
                      <a:endParaRPr lang="en-US" sz="2400" dirty="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Position of Sensor in Cartesian Coordinates (m)  </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Power Received from S216 Transmitter (dBm)</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Estimated Distance From S216 Transmitter (m)</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Power Received from Hallway Transmitter (dBm)</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dirty="0">
                          <a:effectLst/>
                        </a:rPr>
                        <a:t>Estimated Distance From Hallway Transmitter (m)</a:t>
                      </a:r>
                      <a:endParaRPr lang="en-US" sz="2400" dirty="0">
                        <a:effectLst/>
                        <a:latin typeface="Calibri"/>
                        <a:ea typeface="Calibri"/>
                        <a:cs typeface="Times New Roman"/>
                      </a:endParaRPr>
                    </a:p>
                  </a:txBody>
                  <a:tcPr marL="68580" marR="68580" marT="0" marB="0"/>
                </a:tc>
              </a:tr>
              <a:tr h="595875">
                <a:tc>
                  <a:txBody>
                    <a:bodyPr/>
                    <a:lstStyle/>
                    <a:p>
                      <a:pPr marL="0" marR="0" algn="l">
                        <a:lnSpc>
                          <a:spcPct val="115000"/>
                        </a:lnSpc>
                        <a:spcBef>
                          <a:spcPts val="0"/>
                        </a:spcBef>
                        <a:spcAft>
                          <a:spcPts val="0"/>
                        </a:spcAft>
                      </a:pPr>
                      <a:r>
                        <a:rPr lang="en-US" sz="2400">
                          <a:effectLst/>
                        </a:rPr>
                        <a:t>Sensor 1 (S210)</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(0 , 0)</a:t>
                      </a:r>
                      <a:endParaRPr lang="en-US" sz="2400">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400">
                          <a:effectLst/>
                        </a:rPr>
                        <a:t>-69.1363</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12.0740</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-77.6000</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16.7075</a:t>
                      </a:r>
                      <a:endParaRPr lang="en-US" sz="2400">
                        <a:effectLst/>
                        <a:latin typeface="Calibri"/>
                        <a:ea typeface="Calibri"/>
                        <a:cs typeface="Times New Roman"/>
                      </a:endParaRPr>
                    </a:p>
                  </a:txBody>
                  <a:tcPr marL="68580" marR="68580" marT="0" marB="0"/>
                </a:tc>
              </a:tr>
              <a:tr h="595875">
                <a:tc>
                  <a:txBody>
                    <a:bodyPr/>
                    <a:lstStyle/>
                    <a:p>
                      <a:pPr marL="0" marR="0" algn="l">
                        <a:lnSpc>
                          <a:spcPct val="115000"/>
                        </a:lnSpc>
                        <a:spcBef>
                          <a:spcPts val="0"/>
                        </a:spcBef>
                        <a:spcAft>
                          <a:spcPts val="0"/>
                        </a:spcAft>
                      </a:pPr>
                      <a:r>
                        <a:rPr lang="en-US" sz="2400">
                          <a:effectLst/>
                        </a:rPr>
                        <a:t>Sensor 2 (S211)</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(-14.05 , -0.38)</a:t>
                      </a:r>
                      <a:endParaRPr lang="en-US" sz="2400">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400">
                          <a:effectLst/>
                        </a:rPr>
                        <a:t>-80.5075</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18.6797</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-75.1000</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15.1791</a:t>
                      </a:r>
                      <a:endParaRPr lang="en-US" sz="2400">
                        <a:effectLst/>
                        <a:latin typeface="Calibri"/>
                        <a:ea typeface="Calibri"/>
                        <a:cs typeface="Times New Roman"/>
                      </a:endParaRPr>
                    </a:p>
                  </a:txBody>
                  <a:tcPr marL="68580" marR="68580" marT="0" marB="0"/>
                </a:tc>
              </a:tr>
              <a:tr h="595875">
                <a:tc>
                  <a:txBody>
                    <a:bodyPr/>
                    <a:lstStyle/>
                    <a:p>
                      <a:pPr marL="0" marR="0" algn="l">
                        <a:lnSpc>
                          <a:spcPct val="115000"/>
                        </a:lnSpc>
                        <a:spcBef>
                          <a:spcPts val="0"/>
                        </a:spcBef>
                        <a:spcAft>
                          <a:spcPts val="0"/>
                        </a:spcAft>
                      </a:pPr>
                      <a:r>
                        <a:rPr lang="en-US" sz="2400">
                          <a:effectLst/>
                        </a:rPr>
                        <a:t>Sensor 3 (S220)</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(-4.11 , 22.90)</a:t>
                      </a:r>
                      <a:endParaRPr lang="en-US" sz="2400">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400">
                          <a:effectLst/>
                        </a:rPr>
                        <a:t>-60.7454</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8.7499</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-67.2000</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dirty="0">
                          <a:effectLst/>
                        </a:rPr>
                        <a:t>11.2093</a:t>
                      </a:r>
                      <a:endParaRPr lang="en-US" sz="2400" dirty="0">
                        <a:effectLst/>
                        <a:latin typeface="Calibri"/>
                        <a:ea typeface="Calibri"/>
                        <a:cs typeface="Times New Roman"/>
                      </a:endParaRPr>
                    </a:p>
                  </a:txBody>
                  <a:tcPr marL="68580" marR="68580" marT="0" marB="0"/>
                </a:tc>
              </a:tr>
            </a:tbl>
          </a:graphicData>
        </a:graphic>
      </p:graphicFrame>
      <p:sp>
        <p:nvSpPr>
          <p:cNvPr id="2049" name="TextBox 2048"/>
          <p:cNvSpPr txBox="1"/>
          <p:nvPr/>
        </p:nvSpPr>
        <p:spPr>
          <a:xfrm>
            <a:off x="30480000" y="12573000"/>
            <a:ext cx="14325600" cy="3785652"/>
          </a:xfrm>
          <a:prstGeom prst="rect">
            <a:avLst/>
          </a:prstGeom>
          <a:noFill/>
        </p:spPr>
        <p:txBody>
          <a:bodyPr wrap="square" rtlCol="0">
            <a:spAutoFit/>
          </a:bodyPr>
          <a:lstStyle/>
          <a:p>
            <a:pPr marL="571500" lvl="0" indent="-571500">
              <a:buFont typeface="Arial" panose="020B0604020202020204" pitchFamily="34" charset="0"/>
              <a:buChar char="•"/>
            </a:pPr>
            <a:r>
              <a:rPr lang="en-US" sz="3600" b="1" dirty="0"/>
              <a:t>Using trilateration methods described in the previous section, these estimated distances along with known sensor positions can be used to estimate positon of each cell phone user within a building.  The following table shows the estimated transmitter position using trilateration, the actual position of each transmitter, and the position error of the estimate:</a:t>
            </a:r>
            <a:endParaRPr lang="en-US" sz="3600" dirty="0"/>
          </a:p>
          <a:p>
            <a:endParaRPr lang="en-US" dirty="0"/>
          </a:p>
        </p:txBody>
      </p:sp>
      <p:graphicFrame>
        <p:nvGraphicFramePr>
          <p:cNvPr id="2056" name="Table 2055"/>
          <p:cNvGraphicFramePr>
            <a:graphicFrameLocks noGrp="1"/>
          </p:cNvGraphicFramePr>
          <p:nvPr>
            <p:extLst>
              <p:ext uri="{D42A27DB-BD31-4B8C-83A1-F6EECF244321}">
                <p14:modId xmlns:p14="http://schemas.microsoft.com/office/powerpoint/2010/main" val="2725438526"/>
              </p:ext>
            </p:extLst>
          </p:nvPr>
        </p:nvGraphicFramePr>
        <p:xfrm>
          <a:off x="30937200" y="15913608"/>
          <a:ext cx="13639800" cy="3364992"/>
        </p:xfrm>
        <a:graphic>
          <a:graphicData uri="http://schemas.openxmlformats.org/drawingml/2006/table">
            <a:tbl>
              <a:tblPr firstRow="1" firstCol="1" bandRow="1">
                <a:tableStyleId>{5C22544A-7EE6-4342-B048-85BDC9FD1C3A}</a:tableStyleId>
              </a:tblPr>
              <a:tblGrid>
                <a:gridCol w="2741557"/>
                <a:gridCol w="3668799"/>
                <a:gridCol w="3313969"/>
                <a:gridCol w="3915475"/>
              </a:tblGrid>
              <a:tr h="0">
                <a:tc>
                  <a:txBody>
                    <a:bodyPr/>
                    <a:lstStyle/>
                    <a:p>
                      <a:pPr marL="0" marR="0">
                        <a:lnSpc>
                          <a:spcPct val="115000"/>
                        </a:lnSpc>
                        <a:spcBef>
                          <a:spcPts val="0"/>
                        </a:spcBef>
                        <a:spcAft>
                          <a:spcPts val="0"/>
                        </a:spcAft>
                      </a:pPr>
                      <a:r>
                        <a:rPr lang="en-US" sz="2400" dirty="0">
                          <a:effectLst/>
                        </a:rPr>
                        <a:t> </a:t>
                      </a:r>
                      <a:endParaRPr lang="en-US" sz="2400" dirty="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Actual Position of Transmitter in Cartesian Coordinates (m)  </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Estimated Position of Transmitter in Cartesian Coordinates using trilateration (m)  </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dirty="0">
                          <a:effectLst/>
                        </a:rPr>
                        <a:t>Position Error (m)</a:t>
                      </a:r>
                      <a:endParaRPr lang="en-US" sz="2400" dirty="0">
                        <a:effectLst/>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2400">
                          <a:effectLst/>
                        </a:rPr>
                        <a:t>Transmitter 1 (Hallway)</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(-9.2254, 13.9098)</a:t>
                      </a:r>
                      <a:endParaRPr lang="en-US" sz="2400">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400">
                          <a:effectLst/>
                        </a:rPr>
                        <a:t>(-9.1340, 13.5291)</a:t>
                      </a:r>
                      <a:endParaRPr lang="en-US" sz="2400">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400">
                          <a:effectLst/>
                        </a:rPr>
                        <a:t>0.3915</a:t>
                      </a:r>
                      <a:endParaRPr lang="en-US" sz="2400">
                        <a:effectLst/>
                        <a:latin typeface="Calibri"/>
                        <a:ea typeface="Calibri"/>
                        <a:cs typeface="Times New Roman"/>
                      </a:endParaRPr>
                    </a:p>
                  </a:txBody>
                  <a:tcPr marL="68580" marR="68580" marT="0" marB="0" anchor="ctr"/>
                </a:tc>
              </a:tr>
              <a:tr h="0">
                <a:tc>
                  <a:txBody>
                    <a:bodyPr/>
                    <a:lstStyle/>
                    <a:p>
                      <a:pPr marL="0" marR="0">
                        <a:lnSpc>
                          <a:spcPct val="115000"/>
                        </a:lnSpc>
                        <a:spcBef>
                          <a:spcPts val="0"/>
                        </a:spcBef>
                        <a:spcAft>
                          <a:spcPts val="0"/>
                        </a:spcAft>
                      </a:pPr>
                      <a:r>
                        <a:rPr lang="en-US" sz="2400">
                          <a:effectLst/>
                        </a:rPr>
                        <a:t>Transmitter 2 (Room S216)</a:t>
                      </a:r>
                      <a:endParaRPr lang="en-US" sz="240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2400">
                          <a:effectLst/>
                        </a:rPr>
                        <a:t>(-4.8517, 15.0809)</a:t>
                      </a:r>
                      <a:endParaRPr lang="en-US" sz="2400">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400" dirty="0">
                          <a:effectLst/>
                        </a:rPr>
                        <a:t>(-0.1657, 13.2990)</a:t>
                      </a:r>
                      <a:endParaRPr lang="en-US" sz="2400" dirty="0">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400" dirty="0">
                          <a:effectLst/>
                        </a:rPr>
                        <a:t>5.0133</a:t>
                      </a:r>
                      <a:endParaRPr lang="en-US" sz="2400" dirty="0">
                        <a:effectLst/>
                        <a:latin typeface="Calibri"/>
                        <a:ea typeface="Calibri"/>
                        <a:cs typeface="Times New Roman"/>
                      </a:endParaRPr>
                    </a:p>
                  </a:txBody>
                  <a:tcPr marL="68580" marR="68580" marT="0" marB="0" anchor="ctr"/>
                </a:tc>
              </a:tr>
            </a:tbl>
          </a:graphicData>
        </a:graphic>
      </p:graphicFrame>
      <p:sp>
        <p:nvSpPr>
          <p:cNvPr id="2057" name="TextBox 2056"/>
          <p:cNvSpPr txBox="1"/>
          <p:nvPr/>
        </p:nvSpPr>
        <p:spPr>
          <a:xfrm>
            <a:off x="30480000" y="20102691"/>
            <a:ext cx="14325599" cy="6186309"/>
          </a:xfrm>
          <a:prstGeom prst="rect">
            <a:avLst/>
          </a:prstGeom>
          <a:noFill/>
        </p:spPr>
        <p:txBody>
          <a:bodyPr wrap="square" rtlCol="0">
            <a:spAutoFit/>
          </a:bodyPr>
          <a:lstStyle/>
          <a:p>
            <a:pPr marL="571500" lvl="0" indent="-571500">
              <a:buFont typeface="Arial" panose="020B0604020202020204" pitchFamily="34" charset="0"/>
              <a:buChar char="•"/>
            </a:pPr>
            <a:r>
              <a:rPr lang="en-US" sz="3600" b="1" dirty="0"/>
              <a:t>The data in the result section shows that the position of the transmitter can be accurately determined in the case of the hallway.</a:t>
            </a:r>
          </a:p>
          <a:p>
            <a:pPr marL="571500" lvl="0" indent="-571500">
              <a:buFont typeface="Arial" panose="020B0604020202020204" pitchFamily="34" charset="0"/>
              <a:buChar char="•"/>
            </a:pPr>
            <a:r>
              <a:rPr lang="en-US" sz="3600" b="1" dirty="0"/>
              <a:t>In the case of the transmitter in S216, the position was not accurately estimated.  This may be due to variability in the building structure throughout the building (e.g. wall thicknesses, number of walls between transmitter and receiver, etc.)</a:t>
            </a:r>
          </a:p>
          <a:p>
            <a:pPr marL="571500" lvl="0" indent="-571500">
              <a:buFont typeface="Arial" panose="020B0604020202020204" pitchFamily="34" charset="0"/>
              <a:buChar char="•"/>
            </a:pPr>
            <a:r>
              <a:rPr lang="en-US" sz="3600" b="1" dirty="0"/>
              <a:t>Future </a:t>
            </a:r>
            <a:r>
              <a:rPr lang="en-US" sz="3600" b="1" dirty="0" smtClean="0"/>
              <a:t>work includes a </a:t>
            </a:r>
            <a:r>
              <a:rPr lang="en-US" sz="3600" b="1" dirty="0"/>
              <a:t>more thorough path loss investigation in the building to ensure that distances can be more accurately estimated from received </a:t>
            </a:r>
            <a:r>
              <a:rPr lang="en-US" sz="3600" b="1" dirty="0" smtClean="0"/>
              <a:t>power, as well as new techniques more powerful than trilateration to more accurately determine the position of people inside of buildings.</a:t>
            </a:r>
            <a:endParaRPr lang="en-US" sz="3600" b="1" dirty="0"/>
          </a:p>
        </p:txBody>
      </p:sp>
      <p:sp>
        <p:nvSpPr>
          <p:cNvPr id="2065" name="TextBox 2064"/>
          <p:cNvSpPr txBox="1"/>
          <p:nvPr/>
        </p:nvSpPr>
        <p:spPr>
          <a:xfrm>
            <a:off x="30480000" y="26934855"/>
            <a:ext cx="14478000" cy="2554545"/>
          </a:xfrm>
          <a:prstGeom prst="rect">
            <a:avLst/>
          </a:prstGeom>
          <a:noFill/>
        </p:spPr>
        <p:txBody>
          <a:bodyPr wrap="square" rtlCol="0">
            <a:spAutoFit/>
          </a:bodyPr>
          <a:lstStyle/>
          <a:p>
            <a:pPr marL="514350" indent="-514350">
              <a:buFont typeface="+mj-lt"/>
              <a:buAutoNum type="arabicPeriod"/>
            </a:pPr>
            <a:r>
              <a:rPr lang="en-US" sz="3200" b="1" dirty="0"/>
              <a:t> “Cell Phone and Smartphone Ownership Demographics.” Internet: </a:t>
            </a:r>
            <a:r>
              <a:rPr lang="en-US" sz="3200" b="1" u="sng" dirty="0"/>
              <a:t>http://www.pewinternet.org/data-trend/mobile/cell-phone-and-smartphone-ownership-demographics/</a:t>
            </a:r>
            <a:r>
              <a:rPr lang="en-US" sz="3200" b="1" dirty="0"/>
              <a:t>, January 2014 [August 5, 2014]. </a:t>
            </a:r>
            <a:endParaRPr lang="en-US" sz="3200" dirty="0"/>
          </a:p>
          <a:p>
            <a:pPr marL="514350" indent="-514350">
              <a:buFont typeface="+mj-lt"/>
              <a:buAutoNum type="arabicPeriod"/>
            </a:pPr>
            <a:r>
              <a:rPr lang="en-US" sz="3200" b="1" dirty="0" smtClean="0"/>
              <a:t>Rappaport</a:t>
            </a:r>
            <a:r>
              <a:rPr lang="en-US" sz="3200" b="1" dirty="0" smtClean="0"/>
              <a:t>, T. Wireless Communications Principles and </a:t>
            </a:r>
            <a:r>
              <a:rPr lang="en-US" sz="3200" b="1" dirty="0" smtClean="0"/>
              <a:t>Practices </a:t>
            </a:r>
            <a:r>
              <a:rPr lang="en-US" sz="3200" b="1" dirty="0" smtClean="0"/>
              <a:t>2nd Edition. Upper Saddle River: Prentice Hall PTR, 2002, pp. 138-139. </a:t>
            </a:r>
          </a:p>
        </p:txBody>
      </p: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5269</TotalTime>
  <Words>1321</Words>
  <Application>Microsoft Office PowerPoint</Application>
  <PresentationFormat>Custom</PresentationFormat>
  <Paragraphs>110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S220</cp:lastModifiedBy>
  <cp:revision>209</cp:revision>
  <dcterms:created xsi:type="dcterms:W3CDTF">2007-12-07T15:49:51Z</dcterms:created>
  <dcterms:modified xsi:type="dcterms:W3CDTF">2014-08-07T16:42:38Z</dcterms:modified>
</cp:coreProperties>
</file>