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9144000" cy="6858000"/>
  <p:defaultTextStyle>
    <a:defPPr>
      <a:defRPr lang="en-US"/>
    </a:defPPr>
    <a:lvl1pPr marL="0" algn="l" defTabSz="4386317" rtl="0" eaLnBrk="1" latinLnBrk="0" hangingPunct="1">
      <a:defRPr sz="8600" kern="1200">
        <a:solidFill>
          <a:schemeClr val="tx1"/>
        </a:solidFill>
        <a:latin typeface="+mn-lt"/>
        <a:ea typeface="+mn-ea"/>
        <a:cs typeface="+mn-cs"/>
      </a:defRPr>
    </a:lvl1pPr>
    <a:lvl2pPr marL="2193158" algn="l" defTabSz="4386317" rtl="0" eaLnBrk="1" latinLnBrk="0" hangingPunct="1">
      <a:defRPr sz="8600" kern="1200">
        <a:solidFill>
          <a:schemeClr val="tx1"/>
        </a:solidFill>
        <a:latin typeface="+mn-lt"/>
        <a:ea typeface="+mn-ea"/>
        <a:cs typeface="+mn-cs"/>
      </a:defRPr>
    </a:lvl2pPr>
    <a:lvl3pPr marL="4386317" algn="l" defTabSz="4386317" rtl="0" eaLnBrk="1" latinLnBrk="0" hangingPunct="1">
      <a:defRPr sz="8600" kern="1200">
        <a:solidFill>
          <a:schemeClr val="tx1"/>
        </a:solidFill>
        <a:latin typeface="+mn-lt"/>
        <a:ea typeface="+mn-ea"/>
        <a:cs typeface="+mn-cs"/>
      </a:defRPr>
    </a:lvl3pPr>
    <a:lvl4pPr marL="6579475" algn="l" defTabSz="4386317" rtl="0" eaLnBrk="1" latinLnBrk="0" hangingPunct="1">
      <a:defRPr sz="8600" kern="1200">
        <a:solidFill>
          <a:schemeClr val="tx1"/>
        </a:solidFill>
        <a:latin typeface="+mn-lt"/>
        <a:ea typeface="+mn-ea"/>
        <a:cs typeface="+mn-cs"/>
      </a:defRPr>
    </a:lvl4pPr>
    <a:lvl5pPr marL="8772624" algn="l" defTabSz="4386317" rtl="0" eaLnBrk="1" latinLnBrk="0" hangingPunct="1">
      <a:defRPr sz="8600" kern="1200">
        <a:solidFill>
          <a:schemeClr val="tx1"/>
        </a:solidFill>
        <a:latin typeface="+mn-lt"/>
        <a:ea typeface="+mn-ea"/>
        <a:cs typeface="+mn-cs"/>
      </a:defRPr>
    </a:lvl5pPr>
    <a:lvl6pPr marL="10965773" algn="l" defTabSz="4386317" rtl="0" eaLnBrk="1" latinLnBrk="0" hangingPunct="1">
      <a:defRPr sz="8600" kern="1200">
        <a:solidFill>
          <a:schemeClr val="tx1"/>
        </a:solidFill>
        <a:latin typeface="+mn-lt"/>
        <a:ea typeface="+mn-ea"/>
        <a:cs typeface="+mn-cs"/>
      </a:defRPr>
    </a:lvl6pPr>
    <a:lvl7pPr marL="13158931" algn="l" defTabSz="4386317" rtl="0" eaLnBrk="1" latinLnBrk="0" hangingPunct="1">
      <a:defRPr sz="8600" kern="1200">
        <a:solidFill>
          <a:schemeClr val="tx1"/>
        </a:solidFill>
        <a:latin typeface="+mn-lt"/>
        <a:ea typeface="+mn-ea"/>
        <a:cs typeface="+mn-cs"/>
      </a:defRPr>
    </a:lvl7pPr>
    <a:lvl8pPr marL="15352090" algn="l" defTabSz="4386317" rtl="0" eaLnBrk="1" latinLnBrk="0" hangingPunct="1">
      <a:defRPr sz="8600" kern="1200">
        <a:solidFill>
          <a:schemeClr val="tx1"/>
        </a:solidFill>
        <a:latin typeface="+mn-lt"/>
        <a:ea typeface="+mn-ea"/>
        <a:cs typeface="+mn-cs"/>
      </a:defRPr>
    </a:lvl8pPr>
    <a:lvl9pPr marL="17545248" algn="l" defTabSz="4386317"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627F"/>
    <a:srgbClr val="A6D2FF"/>
    <a:srgbClr val="12497F"/>
    <a:srgbClr val="859DCC"/>
    <a:srgbClr val="28627F"/>
    <a:srgbClr val="796F39"/>
    <a:srgbClr val="FFFFCC"/>
    <a:srgbClr val="D4CAAD"/>
    <a:srgbClr val="C7BA99"/>
    <a:srgbClr val="F1E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34" autoAdjust="0"/>
    <p:restoredTop sz="94671" autoAdjust="0"/>
  </p:normalViewPr>
  <p:slideViewPr>
    <p:cSldViewPr>
      <p:cViewPr>
        <p:scale>
          <a:sx n="30" d="100"/>
          <a:sy n="30" d="100"/>
        </p:scale>
        <p:origin x="390" y="-72"/>
      </p:cViewPr>
      <p:guideLst>
        <p:guide orient="horz" pos="10368"/>
        <p:guide pos="20448"/>
        <p:guide pos="2030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158" indent="0" algn="ctr">
              <a:buNone/>
              <a:defRPr>
                <a:solidFill>
                  <a:schemeClr val="tx1">
                    <a:tint val="75000"/>
                  </a:schemeClr>
                </a:solidFill>
              </a:defRPr>
            </a:lvl2pPr>
            <a:lvl3pPr marL="4386317" indent="0" algn="ctr">
              <a:buNone/>
              <a:defRPr>
                <a:solidFill>
                  <a:schemeClr val="tx1">
                    <a:tint val="75000"/>
                  </a:schemeClr>
                </a:solidFill>
              </a:defRPr>
            </a:lvl3pPr>
            <a:lvl4pPr marL="6579475" indent="0" algn="ctr">
              <a:buNone/>
              <a:defRPr>
                <a:solidFill>
                  <a:schemeClr val="tx1">
                    <a:tint val="75000"/>
                  </a:schemeClr>
                </a:solidFill>
              </a:defRPr>
            </a:lvl4pPr>
            <a:lvl5pPr marL="8772624" indent="0" algn="ctr">
              <a:buNone/>
              <a:defRPr>
                <a:solidFill>
                  <a:schemeClr val="tx1">
                    <a:tint val="75000"/>
                  </a:schemeClr>
                </a:solidFill>
              </a:defRPr>
            </a:lvl5pPr>
            <a:lvl6pPr marL="10965773" indent="0" algn="ctr">
              <a:buNone/>
              <a:defRPr>
                <a:solidFill>
                  <a:schemeClr val="tx1">
                    <a:tint val="75000"/>
                  </a:schemeClr>
                </a:solidFill>
              </a:defRPr>
            </a:lvl6pPr>
            <a:lvl7pPr marL="13158931" indent="0" algn="ctr">
              <a:buNone/>
              <a:defRPr>
                <a:solidFill>
                  <a:schemeClr val="tx1">
                    <a:tint val="75000"/>
                  </a:schemeClr>
                </a:solidFill>
              </a:defRPr>
            </a:lvl7pPr>
            <a:lvl8pPr marL="15352090" indent="0" algn="ctr">
              <a:buNone/>
              <a:defRPr>
                <a:solidFill>
                  <a:schemeClr val="tx1">
                    <a:tint val="75000"/>
                  </a:schemeClr>
                </a:solidFill>
              </a:defRPr>
            </a:lvl8pPr>
            <a:lvl9pPr marL="1754524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4149119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8179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158" indent="0">
              <a:buNone/>
              <a:defRPr sz="8600">
                <a:solidFill>
                  <a:schemeClr val="tx1">
                    <a:tint val="75000"/>
                  </a:schemeClr>
                </a:solidFill>
              </a:defRPr>
            </a:lvl2pPr>
            <a:lvl3pPr marL="4386317" indent="0">
              <a:buNone/>
              <a:defRPr sz="7700">
                <a:solidFill>
                  <a:schemeClr val="tx1">
                    <a:tint val="75000"/>
                  </a:schemeClr>
                </a:solidFill>
              </a:defRPr>
            </a:lvl3pPr>
            <a:lvl4pPr marL="6579475" indent="0">
              <a:buNone/>
              <a:defRPr sz="6700">
                <a:solidFill>
                  <a:schemeClr val="tx1">
                    <a:tint val="75000"/>
                  </a:schemeClr>
                </a:solidFill>
              </a:defRPr>
            </a:lvl4pPr>
            <a:lvl5pPr marL="8772624" indent="0">
              <a:buNone/>
              <a:defRPr sz="6700">
                <a:solidFill>
                  <a:schemeClr val="tx1">
                    <a:tint val="75000"/>
                  </a:schemeClr>
                </a:solidFill>
              </a:defRPr>
            </a:lvl5pPr>
            <a:lvl6pPr marL="10965773" indent="0">
              <a:buNone/>
              <a:defRPr sz="6700">
                <a:solidFill>
                  <a:schemeClr val="tx1">
                    <a:tint val="75000"/>
                  </a:schemeClr>
                </a:solidFill>
              </a:defRPr>
            </a:lvl6pPr>
            <a:lvl7pPr marL="13158931" indent="0">
              <a:buNone/>
              <a:defRPr sz="6700">
                <a:solidFill>
                  <a:schemeClr val="tx1">
                    <a:tint val="75000"/>
                  </a:schemeClr>
                </a:solidFill>
              </a:defRPr>
            </a:lvl7pPr>
            <a:lvl8pPr marL="15352090" indent="0">
              <a:buNone/>
              <a:defRPr sz="6700">
                <a:solidFill>
                  <a:schemeClr val="tx1">
                    <a:tint val="75000"/>
                  </a:schemeClr>
                </a:solidFill>
              </a:defRPr>
            </a:lvl8pPr>
            <a:lvl9pPr marL="17545248"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A50A2F-F1C3-41CF-8CE8-7589D260ADBA}" type="datetimeFigureOut">
              <a:rPr lang="en-US" smtClean="0"/>
              <a:t>8/8/2014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6034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A50A2F-F1C3-41CF-8CE8-7589D260ADBA}" type="datetimeFigureOut">
              <a:rPr lang="en-US" smtClean="0"/>
              <a:t>8/8/2014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6558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3158" indent="0">
              <a:buNone/>
              <a:defRPr sz="9600" b="1"/>
            </a:lvl2pPr>
            <a:lvl3pPr marL="4386317" indent="0">
              <a:buNone/>
              <a:defRPr sz="8600" b="1"/>
            </a:lvl3pPr>
            <a:lvl4pPr marL="6579475" indent="0">
              <a:buNone/>
              <a:defRPr sz="7700" b="1"/>
            </a:lvl4pPr>
            <a:lvl5pPr marL="8772624" indent="0">
              <a:buNone/>
              <a:defRPr sz="7700" b="1"/>
            </a:lvl5pPr>
            <a:lvl6pPr marL="10965773" indent="0">
              <a:buNone/>
              <a:defRPr sz="7700" b="1"/>
            </a:lvl6pPr>
            <a:lvl7pPr marL="13158931" indent="0">
              <a:buNone/>
              <a:defRPr sz="7700" b="1"/>
            </a:lvl7pPr>
            <a:lvl8pPr marL="15352090" indent="0">
              <a:buNone/>
              <a:defRPr sz="7700" b="1"/>
            </a:lvl8pPr>
            <a:lvl9pPr marL="17545248"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3158" indent="0">
              <a:buNone/>
              <a:defRPr sz="9600" b="1"/>
            </a:lvl2pPr>
            <a:lvl3pPr marL="4386317" indent="0">
              <a:buNone/>
              <a:defRPr sz="8600" b="1"/>
            </a:lvl3pPr>
            <a:lvl4pPr marL="6579475" indent="0">
              <a:buNone/>
              <a:defRPr sz="7700" b="1"/>
            </a:lvl4pPr>
            <a:lvl5pPr marL="8772624" indent="0">
              <a:buNone/>
              <a:defRPr sz="7700" b="1"/>
            </a:lvl5pPr>
            <a:lvl6pPr marL="10965773" indent="0">
              <a:buNone/>
              <a:defRPr sz="7700" b="1"/>
            </a:lvl6pPr>
            <a:lvl7pPr marL="13158931" indent="0">
              <a:buNone/>
              <a:defRPr sz="7700" b="1"/>
            </a:lvl7pPr>
            <a:lvl8pPr marL="15352090" indent="0">
              <a:buNone/>
              <a:defRPr sz="7700" b="1"/>
            </a:lvl8pPr>
            <a:lvl9pPr marL="17545248"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A50A2F-F1C3-41CF-8CE8-7589D260ADBA}" type="datetimeFigureOut">
              <a:rPr lang="en-US" smtClean="0"/>
              <a:t>8/8/2014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49315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A50A2F-F1C3-41CF-8CE8-7589D260ADBA}" type="datetimeFigureOut">
              <a:rPr lang="en-US" smtClean="0"/>
              <a:t>8/8/2014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295844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A50A2F-F1C3-41CF-8CE8-7589D260ADBA}" type="datetimeFigureOut">
              <a:rPr lang="en-US" smtClean="0"/>
              <a:t>8/8/2014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83747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158" indent="0">
              <a:buNone/>
              <a:defRPr sz="5800"/>
            </a:lvl2pPr>
            <a:lvl3pPr marL="4386317" indent="0">
              <a:buNone/>
              <a:defRPr sz="4800"/>
            </a:lvl3pPr>
            <a:lvl4pPr marL="6579475" indent="0">
              <a:buNone/>
              <a:defRPr sz="4300"/>
            </a:lvl4pPr>
            <a:lvl5pPr marL="8772624" indent="0">
              <a:buNone/>
              <a:defRPr sz="4300"/>
            </a:lvl5pPr>
            <a:lvl6pPr marL="10965773" indent="0">
              <a:buNone/>
              <a:defRPr sz="4300"/>
            </a:lvl6pPr>
            <a:lvl7pPr marL="13158931" indent="0">
              <a:buNone/>
              <a:defRPr sz="4300"/>
            </a:lvl7pPr>
            <a:lvl8pPr marL="15352090" indent="0">
              <a:buNone/>
              <a:defRPr sz="4300"/>
            </a:lvl8pPr>
            <a:lvl9pPr marL="17545248"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8/8/2014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38114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158" indent="0">
              <a:buNone/>
              <a:defRPr sz="13400"/>
            </a:lvl2pPr>
            <a:lvl3pPr marL="4386317" indent="0">
              <a:buNone/>
              <a:defRPr sz="11500"/>
            </a:lvl3pPr>
            <a:lvl4pPr marL="6579475" indent="0">
              <a:buNone/>
              <a:defRPr sz="9600"/>
            </a:lvl4pPr>
            <a:lvl5pPr marL="8772624" indent="0">
              <a:buNone/>
              <a:defRPr sz="9600"/>
            </a:lvl5pPr>
            <a:lvl6pPr marL="10965773" indent="0">
              <a:buNone/>
              <a:defRPr sz="9600"/>
            </a:lvl6pPr>
            <a:lvl7pPr marL="13158931" indent="0">
              <a:buNone/>
              <a:defRPr sz="9600"/>
            </a:lvl7pPr>
            <a:lvl8pPr marL="15352090" indent="0">
              <a:buNone/>
              <a:defRPr sz="9600"/>
            </a:lvl8pPr>
            <a:lvl9pPr marL="17545248"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3158" indent="0">
              <a:buNone/>
              <a:defRPr sz="5800"/>
            </a:lvl2pPr>
            <a:lvl3pPr marL="4386317" indent="0">
              <a:buNone/>
              <a:defRPr sz="4800"/>
            </a:lvl3pPr>
            <a:lvl4pPr marL="6579475" indent="0">
              <a:buNone/>
              <a:defRPr sz="4300"/>
            </a:lvl4pPr>
            <a:lvl5pPr marL="8772624" indent="0">
              <a:buNone/>
              <a:defRPr sz="4300"/>
            </a:lvl5pPr>
            <a:lvl6pPr marL="10965773" indent="0">
              <a:buNone/>
              <a:defRPr sz="4300"/>
            </a:lvl6pPr>
            <a:lvl7pPr marL="13158931" indent="0">
              <a:buNone/>
              <a:defRPr sz="4300"/>
            </a:lvl7pPr>
            <a:lvl8pPr marL="15352090" indent="0">
              <a:buNone/>
              <a:defRPr sz="4300"/>
            </a:lvl8pPr>
            <a:lvl9pPr marL="17545248"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8/8/2014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535441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85876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74"/>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74"/>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69009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624" tIns="219322" rIns="438624" bIns="2193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624" tIns="219322" rIns="438624" bIns="2193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624" tIns="219322" rIns="438624" bIns="219322" rtlCol="0" anchor="ctr"/>
          <a:lstStyle>
            <a:lvl1pPr algn="l">
              <a:defRPr sz="5800">
                <a:solidFill>
                  <a:schemeClr val="tx1">
                    <a:tint val="75000"/>
                  </a:schemeClr>
                </a:solidFill>
              </a:defRPr>
            </a:lvl1pPr>
          </a:lstStyle>
          <a:p>
            <a:fld id="{A3A50A2F-F1C3-41CF-8CE8-7589D260ADBA}" type="datetimeFigureOut">
              <a:rPr lang="en-US" smtClean="0"/>
              <a:t>8/8/2014</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624" tIns="219322" rIns="438624" bIns="2193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624" tIns="219322" rIns="438624" bIns="219322" rtlCol="0" anchor="ctr"/>
          <a:lstStyle>
            <a:lvl1pPr algn="r">
              <a:defRPr sz="5800">
                <a:solidFill>
                  <a:schemeClr val="tx1">
                    <a:tint val="75000"/>
                  </a:schemeClr>
                </a:solidFill>
              </a:defRPr>
            </a:lvl1pPr>
          </a:lstStyle>
          <a:p>
            <a:fld id="{A2422542-7546-4F81-B028-BF18B902908F}" type="slidenum">
              <a:rPr lang="en-US" smtClean="0"/>
              <a:t>‹#›</a:t>
            </a:fld>
            <a:endParaRPr lang="en-US"/>
          </a:p>
        </p:txBody>
      </p:sp>
    </p:spTree>
    <p:extLst>
      <p:ext uri="{BB962C8B-B14F-4D97-AF65-F5344CB8AC3E}">
        <p14:creationId xmlns:p14="http://schemas.microsoft.com/office/powerpoint/2010/main" val="3010852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6317" rtl="0" eaLnBrk="1" latinLnBrk="0" hangingPunct="1">
        <a:spcBef>
          <a:spcPct val="0"/>
        </a:spcBef>
        <a:buNone/>
        <a:defRPr sz="21100" kern="1200">
          <a:solidFill>
            <a:schemeClr val="tx1"/>
          </a:solidFill>
          <a:latin typeface="+mj-lt"/>
          <a:ea typeface="+mj-ea"/>
          <a:cs typeface="+mj-cs"/>
        </a:defRPr>
      </a:lvl1pPr>
    </p:titleStyle>
    <p:bodyStyle>
      <a:lvl1pPr marL="1644864" indent="-1644864" algn="l" defTabSz="4386317"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3875" indent="-1370717" algn="l" defTabSz="4386317"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2886" indent="-1096570" algn="l" defTabSz="4386317"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6045"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69203"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2362"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55520"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48669"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1818"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6317" rtl="0" eaLnBrk="1" latinLnBrk="0" hangingPunct="1">
        <a:defRPr sz="8600" kern="1200">
          <a:solidFill>
            <a:schemeClr val="tx1"/>
          </a:solidFill>
          <a:latin typeface="+mn-lt"/>
          <a:ea typeface="+mn-ea"/>
          <a:cs typeface="+mn-cs"/>
        </a:defRPr>
      </a:lvl1pPr>
      <a:lvl2pPr marL="2193158" algn="l" defTabSz="4386317" rtl="0" eaLnBrk="1" latinLnBrk="0" hangingPunct="1">
        <a:defRPr sz="8600" kern="1200">
          <a:solidFill>
            <a:schemeClr val="tx1"/>
          </a:solidFill>
          <a:latin typeface="+mn-lt"/>
          <a:ea typeface="+mn-ea"/>
          <a:cs typeface="+mn-cs"/>
        </a:defRPr>
      </a:lvl2pPr>
      <a:lvl3pPr marL="4386317" algn="l" defTabSz="4386317" rtl="0" eaLnBrk="1" latinLnBrk="0" hangingPunct="1">
        <a:defRPr sz="8600" kern="1200">
          <a:solidFill>
            <a:schemeClr val="tx1"/>
          </a:solidFill>
          <a:latin typeface="+mn-lt"/>
          <a:ea typeface="+mn-ea"/>
          <a:cs typeface="+mn-cs"/>
        </a:defRPr>
      </a:lvl3pPr>
      <a:lvl4pPr marL="6579475" algn="l" defTabSz="4386317" rtl="0" eaLnBrk="1" latinLnBrk="0" hangingPunct="1">
        <a:defRPr sz="8600" kern="1200">
          <a:solidFill>
            <a:schemeClr val="tx1"/>
          </a:solidFill>
          <a:latin typeface="+mn-lt"/>
          <a:ea typeface="+mn-ea"/>
          <a:cs typeface="+mn-cs"/>
        </a:defRPr>
      </a:lvl4pPr>
      <a:lvl5pPr marL="8772624" algn="l" defTabSz="4386317" rtl="0" eaLnBrk="1" latinLnBrk="0" hangingPunct="1">
        <a:defRPr sz="8600" kern="1200">
          <a:solidFill>
            <a:schemeClr val="tx1"/>
          </a:solidFill>
          <a:latin typeface="+mn-lt"/>
          <a:ea typeface="+mn-ea"/>
          <a:cs typeface="+mn-cs"/>
        </a:defRPr>
      </a:lvl5pPr>
      <a:lvl6pPr marL="10965773" algn="l" defTabSz="4386317" rtl="0" eaLnBrk="1" latinLnBrk="0" hangingPunct="1">
        <a:defRPr sz="8600" kern="1200">
          <a:solidFill>
            <a:schemeClr val="tx1"/>
          </a:solidFill>
          <a:latin typeface="+mn-lt"/>
          <a:ea typeface="+mn-ea"/>
          <a:cs typeface="+mn-cs"/>
        </a:defRPr>
      </a:lvl6pPr>
      <a:lvl7pPr marL="13158931" algn="l" defTabSz="4386317" rtl="0" eaLnBrk="1" latinLnBrk="0" hangingPunct="1">
        <a:defRPr sz="8600" kern="1200">
          <a:solidFill>
            <a:schemeClr val="tx1"/>
          </a:solidFill>
          <a:latin typeface="+mn-lt"/>
          <a:ea typeface="+mn-ea"/>
          <a:cs typeface="+mn-cs"/>
        </a:defRPr>
      </a:lvl7pPr>
      <a:lvl8pPr marL="15352090" algn="l" defTabSz="4386317" rtl="0" eaLnBrk="1" latinLnBrk="0" hangingPunct="1">
        <a:defRPr sz="8600" kern="1200">
          <a:solidFill>
            <a:schemeClr val="tx1"/>
          </a:solidFill>
          <a:latin typeface="+mn-lt"/>
          <a:ea typeface="+mn-ea"/>
          <a:cs typeface="+mn-cs"/>
        </a:defRPr>
      </a:lvl8pPr>
      <a:lvl9pPr marL="17545248" algn="l" defTabSz="4386317"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12.emf"/><Relationship Id="rId3" Type="http://schemas.openxmlformats.org/officeDocument/2006/relationships/image" Target="../media/image2.emf"/><Relationship Id="rId7" Type="http://schemas.openxmlformats.org/officeDocument/2006/relationships/image" Target="../media/image6.emf"/><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jpeg"/><Relationship Id="rId5" Type="http://schemas.openxmlformats.org/officeDocument/2006/relationships/image" Target="../media/image4.emf"/><Relationship Id="rId10" Type="http://schemas.openxmlformats.org/officeDocument/2006/relationships/image" Target="../media/image9.jpeg"/><Relationship Id="rId4" Type="http://schemas.openxmlformats.org/officeDocument/2006/relationships/image" Target="../media/image3.emf"/><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ECDF"/>
        </a:solidFill>
        <a:effectLst/>
      </p:bgPr>
    </p:bg>
    <p:spTree>
      <p:nvGrpSpPr>
        <p:cNvPr id="1" name=""/>
        <p:cNvGrpSpPr/>
        <p:nvPr/>
      </p:nvGrpSpPr>
      <p:grpSpPr>
        <a:xfrm>
          <a:off x="0" y="0"/>
          <a:ext cx="0" cy="0"/>
          <a:chOff x="0" y="0"/>
          <a:chExt cx="0" cy="0"/>
        </a:xfrm>
      </p:grpSpPr>
      <p:sp>
        <p:nvSpPr>
          <p:cNvPr id="10" name="Rectangle 9"/>
          <p:cNvSpPr/>
          <p:nvPr/>
        </p:nvSpPr>
        <p:spPr>
          <a:xfrm>
            <a:off x="36709563" y="12039600"/>
            <a:ext cx="6705600" cy="161521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0" y="17"/>
            <a:ext cx="43891200" cy="4649429"/>
          </a:xfrm>
          <a:prstGeom prst="rect">
            <a:avLst/>
          </a:prstGeom>
          <a:solidFill>
            <a:schemeClr val="accent1">
              <a:lumMod val="75000"/>
            </a:schemeClr>
          </a:solidFill>
          <a:ln>
            <a:solidFill>
              <a:schemeClr val="accent1">
                <a:lumMod val="50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91382" tIns="45686" rIns="91382" bIns="45686" rtlCol="0" anchor="ctr"/>
          <a:lstStyle/>
          <a:p>
            <a:pPr algn="ctr"/>
            <a:endParaRPr lang="en-US">
              <a:solidFill>
                <a:schemeClr val="bg1"/>
              </a:solidFill>
            </a:endParaRPr>
          </a:p>
        </p:txBody>
      </p:sp>
      <p:sp>
        <p:nvSpPr>
          <p:cNvPr id="57" name="Text Placeholder 62"/>
          <p:cNvSpPr txBox="1">
            <a:spLocks/>
          </p:cNvSpPr>
          <p:nvPr/>
        </p:nvSpPr>
        <p:spPr>
          <a:xfrm>
            <a:off x="533400" y="4876817"/>
            <a:ext cx="13563600" cy="923323"/>
          </a:xfrm>
          <a:prstGeom prst="rect">
            <a:avLst/>
          </a:prstGeom>
          <a:solidFill>
            <a:schemeClr val="accent1">
              <a:lumMod val="75000"/>
            </a:schemeClr>
          </a:solidFill>
          <a:ln>
            <a:solidFill>
              <a:schemeClr val="accent1">
                <a:lumMod val="50000"/>
              </a:schemeClr>
            </a:solidFill>
          </a:ln>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u="none" dirty="0">
                <a:solidFill>
                  <a:schemeClr val="bg1"/>
                </a:solidFill>
                <a:latin typeface="Calibri"/>
              </a:rPr>
              <a:t>INTRODUCTION</a:t>
            </a:r>
          </a:p>
        </p:txBody>
      </p:sp>
      <p:sp>
        <p:nvSpPr>
          <p:cNvPr id="64" name="Text Placeholder 111"/>
          <p:cNvSpPr txBox="1">
            <a:spLocks/>
          </p:cNvSpPr>
          <p:nvPr/>
        </p:nvSpPr>
        <p:spPr>
          <a:xfrm>
            <a:off x="5932593" y="2814989"/>
            <a:ext cx="31998970" cy="1960214"/>
          </a:xfrm>
          <a:prstGeom prst="rect">
            <a:avLst/>
          </a:prstGeom>
        </p:spPr>
        <p:txBody>
          <a:bodyPr lIns="91382" tIns="45686" rIns="91382" bIns="45686" anchor="t" anchorCtr="1">
            <a:normAutofit/>
          </a:bodyPr>
          <a:lstStyle>
            <a:lvl1pPr marL="1645838" indent="-1645838" algn="ctr" defTabSz="4388900" rtl="0" eaLnBrk="1" latinLnBrk="0" hangingPunct="1">
              <a:spcBef>
                <a:spcPct val="20000"/>
              </a:spcBef>
              <a:buFontTx/>
              <a:buNone/>
              <a:defRPr sz="8800"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t>R. G. Smith</a:t>
            </a:r>
            <a:r>
              <a:rPr lang="en-US" sz="4800" dirty="0" smtClean="0"/>
              <a:t>,*  </a:t>
            </a:r>
            <a:r>
              <a:rPr lang="en-US" sz="4800" dirty="0"/>
              <a:t>N. D. </a:t>
            </a:r>
            <a:r>
              <a:rPr lang="en-US" sz="4800" dirty="0" smtClean="0"/>
              <a:t>Warren, </a:t>
            </a:r>
            <a:r>
              <a:rPr lang="en-US" sz="4800" dirty="0" smtClean="0"/>
              <a:t>J</a:t>
            </a:r>
            <a:r>
              <a:rPr lang="en-US" sz="4800" dirty="0"/>
              <a:t>. A. Wilhelm; University of New Hampshire, Durham, </a:t>
            </a:r>
            <a:r>
              <a:rPr lang="en-US" sz="4800" dirty="0" smtClean="0"/>
              <a:t>NH</a:t>
            </a:r>
          </a:p>
          <a:p>
            <a:pPr marL="1644782" indent="-1644782" defTabSz="4386096">
              <a:defRPr/>
            </a:pPr>
            <a:r>
              <a:rPr lang="en-US" sz="4800" dirty="0" smtClean="0">
                <a:ea typeface="Tahoma" pitchFamily="34" charset="0"/>
                <a:cs typeface="Tahoma" pitchFamily="34" charset="0"/>
              </a:rPr>
              <a:t>Department </a:t>
            </a:r>
            <a:r>
              <a:rPr lang="en-US" sz="4800" dirty="0">
                <a:ea typeface="Tahoma" pitchFamily="34" charset="0"/>
                <a:cs typeface="Tahoma" pitchFamily="34" charset="0"/>
              </a:rPr>
              <a:t>of Natural Resources and the Environment *Contact</a:t>
            </a:r>
            <a:r>
              <a:rPr lang="en-US" sz="4800">
                <a:ea typeface="Tahoma" pitchFamily="34" charset="0"/>
                <a:cs typeface="Tahoma" pitchFamily="34" charset="0"/>
              </a:rPr>
              <a:t>: </a:t>
            </a:r>
            <a:r>
              <a:rPr lang="en-US" sz="4800" smtClean="0">
                <a:ea typeface="Tahoma" pitchFamily="34" charset="0"/>
                <a:cs typeface="Tahoma" pitchFamily="34" charset="0"/>
              </a:rPr>
              <a:t>richard.smith@unh.edu</a:t>
            </a:r>
            <a:endParaRPr lang="en-US" sz="4800" dirty="0"/>
          </a:p>
        </p:txBody>
      </p:sp>
      <p:sp>
        <p:nvSpPr>
          <p:cNvPr id="65" name="Text Placeholder 112"/>
          <p:cNvSpPr txBox="1">
            <a:spLocks/>
          </p:cNvSpPr>
          <p:nvPr/>
        </p:nvSpPr>
        <p:spPr>
          <a:xfrm>
            <a:off x="5029200" y="465833"/>
            <a:ext cx="34017813" cy="2381861"/>
          </a:xfrm>
          <a:prstGeom prst="rect">
            <a:avLst/>
          </a:prstGeom>
        </p:spPr>
        <p:txBody>
          <a:bodyPr lIns="91382" tIns="45686" rIns="91382" bIns="45686" anchor="t" anchorCtr="1">
            <a:normAutofit fontScale="62500" lnSpcReduction="20000"/>
          </a:bodyPr>
          <a:lstStyle>
            <a:lvl1pPr marL="1645838" indent="-1645838" algn="ctr" defTabSz="4388900" rtl="0" eaLnBrk="1" latinLnBrk="0" hangingPunct="1">
              <a:spcBef>
                <a:spcPct val="20000"/>
              </a:spcBef>
              <a:buFontTx/>
              <a:buNone/>
              <a:defRPr sz="11500"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14400" b="1" dirty="0"/>
              <a:t>Intercropping for on-farm grain production and environmental quality in </a:t>
            </a:r>
            <a:r>
              <a:rPr lang="en-US" sz="14400" b="1" dirty="0" smtClean="0"/>
              <a:t>perennial forage systems</a:t>
            </a:r>
            <a:endParaRPr lang="en-US" b="1" dirty="0">
              <a:latin typeface="Calibri"/>
            </a:endParaRPr>
          </a:p>
        </p:txBody>
      </p:sp>
      <p:pic>
        <p:nvPicPr>
          <p:cNvPr id="1026" name="Picture 2" descr="http://www.xerces.org/imagesforcc/NESAR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0514294" y="1600200"/>
            <a:ext cx="2919706" cy="2651760"/>
          </a:xfrm>
          <a:prstGeom prst="rect">
            <a:avLst/>
          </a:prstGeom>
          <a:noFill/>
          <a:extLst>
            <a:ext uri="{909E8E84-426E-40DD-AFC4-6F175D3DCCD1}">
              <a14:hiddenFill xmlns:a14="http://schemas.microsoft.com/office/drawing/2010/main">
                <a:solidFill>
                  <a:srgbClr val="FFFFFF"/>
                </a:solidFill>
              </a14:hiddenFill>
            </a:ext>
          </a:extLst>
        </p:spPr>
      </p:pic>
      <p:sp>
        <p:nvSpPr>
          <p:cNvPr id="104" name="Text Placeholder 67"/>
          <p:cNvSpPr txBox="1">
            <a:spLocks/>
          </p:cNvSpPr>
          <p:nvPr/>
        </p:nvSpPr>
        <p:spPr>
          <a:xfrm>
            <a:off x="533401" y="12106140"/>
            <a:ext cx="13563599" cy="923323"/>
          </a:xfrm>
          <a:prstGeom prst="rect">
            <a:avLst/>
          </a:prstGeom>
          <a:solidFill>
            <a:schemeClr val="accent1">
              <a:lumMod val="75000"/>
            </a:schemeClr>
          </a:solidFill>
          <a:ln>
            <a:solidFill>
              <a:schemeClr val="accent1">
                <a:lumMod val="50000"/>
              </a:schemeClr>
            </a:solidFill>
          </a:ln>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u="none" dirty="0" smtClean="0">
                <a:solidFill>
                  <a:schemeClr val="bg1"/>
                </a:solidFill>
                <a:latin typeface="Calibri"/>
              </a:rPr>
              <a:t>METHODS</a:t>
            </a:r>
            <a:endParaRPr lang="en-US" sz="4800" u="none" dirty="0">
              <a:solidFill>
                <a:schemeClr val="bg1"/>
              </a:solidFill>
              <a:latin typeface="Calibri"/>
            </a:endParaRPr>
          </a:p>
        </p:txBody>
      </p:sp>
      <p:sp>
        <p:nvSpPr>
          <p:cNvPr id="8" name="Rectangle 7"/>
          <p:cNvSpPr/>
          <p:nvPr/>
        </p:nvSpPr>
        <p:spPr>
          <a:xfrm>
            <a:off x="36709563" y="28734603"/>
            <a:ext cx="6724437" cy="830997"/>
          </a:xfrm>
          <a:prstGeom prst="rect">
            <a:avLst/>
          </a:prstGeom>
          <a:solidFill>
            <a:schemeClr val="accent1">
              <a:lumMod val="75000"/>
            </a:schemeClr>
          </a:solidFill>
          <a:ln>
            <a:solidFill>
              <a:schemeClr val="accent1">
                <a:lumMod val="50000"/>
              </a:schemeClr>
            </a:solidFill>
          </a:ln>
        </p:spPr>
        <p:txBody>
          <a:bodyPr wrap="square">
            <a:spAutoFit/>
          </a:bodyPr>
          <a:lstStyle/>
          <a:p>
            <a:pPr algn="ctr">
              <a:spcAft>
                <a:spcPts val="1800"/>
              </a:spcAft>
              <a:defRPr/>
            </a:pPr>
            <a:r>
              <a:rPr lang="en-US" sz="4800" b="1" dirty="0" smtClean="0">
                <a:solidFill>
                  <a:schemeClr val="bg1"/>
                </a:solidFill>
              </a:rPr>
              <a:t>ACKNOWLEDGEMENTS</a:t>
            </a:r>
            <a:endParaRPr lang="en-US" sz="4800" i="1" dirty="0">
              <a:solidFill>
                <a:schemeClr val="bg1"/>
              </a:solidFill>
            </a:endParaRPr>
          </a:p>
        </p:txBody>
      </p:sp>
      <p:sp>
        <p:nvSpPr>
          <p:cNvPr id="52" name="Rectangle 51"/>
          <p:cNvSpPr/>
          <p:nvPr/>
        </p:nvSpPr>
        <p:spPr>
          <a:xfrm>
            <a:off x="36731448" y="12039601"/>
            <a:ext cx="6702552" cy="6001643"/>
          </a:xfrm>
          <a:prstGeom prst="rect">
            <a:avLst/>
          </a:prstGeom>
        </p:spPr>
        <p:txBody>
          <a:bodyPr wrap="square">
            <a:spAutoFit/>
          </a:bodyPr>
          <a:lstStyle/>
          <a:p>
            <a:r>
              <a:rPr lang="en-US" sz="3200" b="1" dirty="0" smtClean="0"/>
              <a:t>Figure 3. </a:t>
            </a:r>
            <a:r>
              <a:rPr lang="en-US" sz="3200" dirty="0" smtClean="0"/>
              <a:t>Higher annual weed abundance at the time of planting (June 2014) may be a potential tradeoff associated with intense soil disturbance and complete elimination of the perennial plant community.  While these practices  (e.g., full tillage) resulted in high grain yields in 2013, they will likely necessitate additional weed management prior to planting the next crop in the rotation. Data are means  ± SE, n = 4.</a:t>
            </a:r>
            <a:endParaRPr lang="en-US" sz="3200" dirty="0"/>
          </a:p>
        </p:txBody>
      </p:sp>
      <p:sp>
        <p:nvSpPr>
          <p:cNvPr id="16" name="Rectangle 15"/>
          <p:cNvSpPr/>
          <p:nvPr/>
        </p:nvSpPr>
        <p:spPr>
          <a:xfrm>
            <a:off x="36709563" y="29771876"/>
            <a:ext cx="6724437" cy="2308324"/>
          </a:xfrm>
          <a:prstGeom prst="rect">
            <a:avLst/>
          </a:prstGeom>
        </p:spPr>
        <p:txBody>
          <a:bodyPr wrap="square">
            <a:spAutoFit/>
          </a:bodyPr>
          <a:lstStyle/>
          <a:p>
            <a:r>
              <a:rPr lang="en-US" sz="2400" dirty="0" smtClean="0">
                <a:solidFill>
                  <a:sysClr val="windowText" lastClr="000000"/>
                </a:solidFill>
              </a:rPr>
              <a:t>This research is funded by a Northeast Sustainable Agriculture Research and Education (NESARE) Graduate Student Grant. We would like to thank J. Palmer, E. Ford, M. Morris, S. Werner, N. </a:t>
            </a:r>
            <a:r>
              <a:rPr lang="en-US" sz="2400" dirty="0" err="1" smtClean="0">
                <a:solidFill>
                  <a:sysClr val="windowText" lastClr="000000"/>
                </a:solidFill>
              </a:rPr>
              <a:t>Suhabolnik</a:t>
            </a:r>
            <a:r>
              <a:rPr lang="en-US" sz="2400" dirty="0" smtClean="0">
                <a:solidFill>
                  <a:sysClr val="windowText" lastClr="000000"/>
                </a:solidFill>
              </a:rPr>
              <a:t>, K. Juntwait, M. </a:t>
            </a:r>
            <a:r>
              <a:rPr lang="en-US" sz="2400" dirty="0" err="1" smtClean="0">
                <a:solidFill>
                  <a:sysClr val="windowText" lastClr="000000"/>
                </a:solidFill>
              </a:rPr>
              <a:t>Shaiyen</a:t>
            </a:r>
            <a:r>
              <a:rPr lang="en-US" sz="2400" dirty="0">
                <a:solidFill>
                  <a:sysClr val="windowText" lastClr="000000"/>
                </a:solidFill>
              </a:rPr>
              <a:t>, A. </a:t>
            </a:r>
            <a:r>
              <a:rPr lang="en-US" sz="2400" dirty="0" err="1" smtClean="0">
                <a:solidFill>
                  <a:sysClr val="windowText" lastClr="000000"/>
                </a:solidFill>
              </a:rPr>
              <a:t>Guidice</a:t>
            </a:r>
            <a:r>
              <a:rPr lang="en-US" sz="2400" dirty="0" smtClean="0">
                <a:solidFill>
                  <a:sysClr val="windowText" lastClr="000000"/>
                </a:solidFill>
              </a:rPr>
              <a:t>, and E. Hodgdon for  technical assistance.</a:t>
            </a:r>
            <a:endParaRPr lang="en-US" sz="2400" dirty="0"/>
          </a:p>
        </p:txBody>
      </p:sp>
      <p:sp>
        <p:nvSpPr>
          <p:cNvPr id="32" name="Text Placeholder 68"/>
          <p:cNvSpPr txBox="1">
            <a:spLocks/>
          </p:cNvSpPr>
          <p:nvPr/>
        </p:nvSpPr>
        <p:spPr>
          <a:xfrm>
            <a:off x="533399" y="5791200"/>
            <a:ext cx="13258801" cy="6161358"/>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indent="0">
              <a:defRPr/>
            </a:pPr>
            <a:r>
              <a:rPr lang="en-US" sz="3200" dirty="0" smtClean="0">
                <a:latin typeface="+mn-lt"/>
              </a:rPr>
              <a:t>The environmental impacts of annual grain production could be reduced by intercropping with perennial forages; however, the ecosystem service tradeoffs associated with this practice have not been adequately explored. Here we summarize the first year of data from a long-term cropping systems experiment aimed at quantifying the effects of several different approaches to annual crop establishment and  perennial vegetation management on grain yields and other select ecosystem service indicators.  </a:t>
            </a:r>
          </a:p>
          <a:p>
            <a:pPr marL="0" indent="0">
              <a:defRPr/>
            </a:pPr>
            <a:endParaRPr lang="en-US" sz="1000" dirty="0" smtClean="0">
              <a:latin typeface="+mn-lt"/>
            </a:endParaRPr>
          </a:p>
          <a:p>
            <a:pPr marL="0" indent="0">
              <a:defRPr/>
            </a:pPr>
            <a:r>
              <a:rPr lang="en-US" sz="3200" b="1" u="sng" dirty="0" smtClean="0">
                <a:latin typeface="+mn-lt"/>
              </a:rPr>
              <a:t>Questions</a:t>
            </a:r>
            <a:r>
              <a:rPr lang="en-US" sz="3200" b="1" dirty="0" smtClean="0">
                <a:latin typeface="+mn-lt"/>
              </a:rPr>
              <a:t>: </a:t>
            </a:r>
            <a:r>
              <a:rPr lang="en-US" sz="3200" b="1" i="1" dirty="0" smtClean="0">
                <a:latin typeface="+mn-lt"/>
              </a:rPr>
              <a:t>What combination of practices maximize provisioning ecosystem services (e.g., grain yield)? What are the tradeoffs associated with annual-perennial intercropping, and can these be minimized?  How do these tradeoffs manifest over the longer-term?</a:t>
            </a:r>
            <a:endParaRPr lang="en-US" sz="3200" b="1" i="1" dirty="0">
              <a:latin typeface="+mn-lt"/>
            </a:endParaRPr>
          </a:p>
        </p:txBody>
      </p:sp>
      <p:sp>
        <p:nvSpPr>
          <p:cNvPr id="35" name="Text Placeholder 68"/>
          <p:cNvSpPr txBox="1">
            <a:spLocks/>
          </p:cNvSpPr>
          <p:nvPr/>
        </p:nvSpPr>
        <p:spPr>
          <a:xfrm>
            <a:off x="8099088" y="13050694"/>
            <a:ext cx="5997912" cy="6370646"/>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indent="0">
              <a:defRPr/>
            </a:pPr>
            <a:r>
              <a:rPr lang="en-US" sz="3200" b="1" u="sng" dirty="0" smtClean="0">
                <a:latin typeface="+mn-lt"/>
              </a:rPr>
              <a:t>Experimental design</a:t>
            </a:r>
            <a:r>
              <a:rPr lang="en-US" sz="3200" dirty="0" smtClean="0">
                <a:latin typeface="+mn-lt"/>
              </a:rPr>
              <a:t>. The field experiment is located at the University of New Hampshire Kingman Research Farm in </a:t>
            </a:r>
            <a:r>
              <a:rPr lang="en-US" sz="3200" dirty="0" err="1" smtClean="0">
                <a:latin typeface="+mn-lt"/>
              </a:rPr>
              <a:t>Madbury</a:t>
            </a:r>
            <a:r>
              <a:rPr lang="en-US" sz="3200" dirty="0" smtClean="0">
                <a:latin typeface="+mn-lt"/>
              </a:rPr>
              <a:t>, NH. In </a:t>
            </a:r>
            <a:r>
              <a:rPr lang="en-US" sz="3200" dirty="0">
                <a:latin typeface="+mn-lt"/>
              </a:rPr>
              <a:t>spring </a:t>
            </a:r>
            <a:r>
              <a:rPr lang="en-US" sz="3200" dirty="0" smtClean="0">
                <a:latin typeface="+mn-lt"/>
              </a:rPr>
              <a:t>2013, nine cropping system treatments were established in a perennial forage plant community dominated by alfalfa and orchard grass (</a:t>
            </a:r>
            <a:r>
              <a:rPr lang="en-US" sz="3200" b="1" dirty="0">
                <a:latin typeface="+mn-lt"/>
              </a:rPr>
              <a:t>Figure 1</a:t>
            </a:r>
            <a:r>
              <a:rPr lang="en-US" sz="3200" dirty="0" smtClean="0">
                <a:latin typeface="+mn-lt"/>
              </a:rPr>
              <a:t>). The treatments represent gradients </a:t>
            </a:r>
            <a:r>
              <a:rPr lang="en-US" sz="3200" dirty="0">
                <a:latin typeface="+mn-lt"/>
              </a:rPr>
              <a:t>in </a:t>
            </a:r>
            <a:r>
              <a:rPr lang="en-US" sz="3200" dirty="0" smtClean="0">
                <a:latin typeface="+mn-lt"/>
              </a:rPr>
              <a:t> disturbance to the plant</a:t>
            </a:r>
            <a:endParaRPr lang="en-US" sz="3200" dirty="0">
              <a:latin typeface="+mn-lt"/>
            </a:endParaRPr>
          </a:p>
        </p:txBody>
      </p:sp>
      <p:sp>
        <p:nvSpPr>
          <p:cNvPr id="53" name="Text Placeholder 62"/>
          <p:cNvSpPr txBox="1">
            <a:spLocks/>
          </p:cNvSpPr>
          <p:nvPr/>
        </p:nvSpPr>
        <p:spPr>
          <a:xfrm>
            <a:off x="17450116" y="10213021"/>
            <a:ext cx="18744884" cy="167417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u="none" dirty="0" smtClean="0">
                <a:solidFill>
                  <a:schemeClr val="tx1"/>
                </a:solidFill>
                <a:latin typeface="Calibri"/>
              </a:rPr>
              <a:t>Suppression of perennial forage community </a:t>
            </a:r>
          </a:p>
          <a:p>
            <a:pPr marL="1644782" indent="-1644782" defTabSz="4386096">
              <a:defRPr/>
            </a:pPr>
            <a:r>
              <a:rPr lang="en-US" sz="4400" b="0" u="none" dirty="0" smtClean="0">
                <a:solidFill>
                  <a:schemeClr val="tx1"/>
                </a:solidFill>
                <a:latin typeface="Calibri"/>
              </a:rPr>
              <a:t>(Vegetation disturbance intensity) </a:t>
            </a:r>
          </a:p>
        </p:txBody>
      </p:sp>
      <p:sp>
        <p:nvSpPr>
          <p:cNvPr id="54" name="Text Placeholder 62"/>
          <p:cNvSpPr txBox="1">
            <a:spLocks/>
          </p:cNvSpPr>
          <p:nvPr/>
        </p:nvSpPr>
        <p:spPr>
          <a:xfrm rot="16200000">
            <a:off x="6706710" y="20956109"/>
            <a:ext cx="17221199" cy="167417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u="none" dirty="0" smtClean="0">
                <a:solidFill>
                  <a:schemeClr val="tx1"/>
                </a:solidFill>
                <a:latin typeface="Calibri"/>
              </a:rPr>
              <a:t>Seedbed preparation</a:t>
            </a:r>
          </a:p>
          <a:p>
            <a:pPr marL="1644782" indent="-1644782" defTabSz="4386096">
              <a:defRPr/>
            </a:pPr>
            <a:r>
              <a:rPr lang="en-US" sz="4400" b="0" u="none" dirty="0" smtClean="0">
                <a:solidFill>
                  <a:schemeClr val="tx1"/>
                </a:solidFill>
                <a:latin typeface="Calibri"/>
              </a:rPr>
              <a:t> (Soil disturbance intensity)</a:t>
            </a:r>
          </a:p>
        </p:txBody>
      </p:sp>
      <p:sp>
        <p:nvSpPr>
          <p:cNvPr id="5" name="Rectangle 4"/>
          <p:cNvSpPr/>
          <p:nvPr/>
        </p:nvSpPr>
        <p:spPr>
          <a:xfrm>
            <a:off x="17450116" y="13182600"/>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 Placeholder 62"/>
          <p:cNvSpPr txBox="1">
            <a:spLocks/>
          </p:cNvSpPr>
          <p:nvPr/>
        </p:nvSpPr>
        <p:spPr>
          <a:xfrm>
            <a:off x="17450116" y="12079861"/>
            <a:ext cx="4571684"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None</a:t>
            </a:r>
          </a:p>
        </p:txBody>
      </p:sp>
      <p:sp>
        <p:nvSpPr>
          <p:cNvPr id="56" name="Text Placeholder 62"/>
          <p:cNvSpPr txBox="1">
            <a:spLocks/>
          </p:cNvSpPr>
          <p:nvPr/>
        </p:nvSpPr>
        <p:spPr>
          <a:xfrm>
            <a:off x="22174516" y="12070377"/>
            <a:ext cx="4572000"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Mow</a:t>
            </a:r>
          </a:p>
        </p:txBody>
      </p:sp>
      <p:sp>
        <p:nvSpPr>
          <p:cNvPr id="58" name="Text Placeholder 62"/>
          <p:cNvSpPr txBox="1">
            <a:spLocks/>
          </p:cNvSpPr>
          <p:nvPr/>
        </p:nvSpPr>
        <p:spPr>
          <a:xfrm>
            <a:off x="26898916" y="12070377"/>
            <a:ext cx="4571684"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Glyphosate</a:t>
            </a:r>
          </a:p>
        </p:txBody>
      </p:sp>
      <p:sp>
        <p:nvSpPr>
          <p:cNvPr id="59" name="Text Placeholder 62"/>
          <p:cNvSpPr txBox="1">
            <a:spLocks/>
          </p:cNvSpPr>
          <p:nvPr/>
        </p:nvSpPr>
        <p:spPr>
          <a:xfrm>
            <a:off x="31623316" y="12070377"/>
            <a:ext cx="4571684"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Complete</a:t>
            </a:r>
          </a:p>
        </p:txBody>
      </p:sp>
      <p:sp>
        <p:nvSpPr>
          <p:cNvPr id="82" name="Text Placeholder 62"/>
          <p:cNvSpPr txBox="1">
            <a:spLocks/>
          </p:cNvSpPr>
          <p:nvPr/>
        </p:nvSpPr>
        <p:spPr>
          <a:xfrm rot="16200000">
            <a:off x="14673219" y="14847275"/>
            <a:ext cx="4191000"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None</a:t>
            </a:r>
          </a:p>
        </p:txBody>
      </p:sp>
      <p:sp>
        <p:nvSpPr>
          <p:cNvPr id="83" name="Text Placeholder 62"/>
          <p:cNvSpPr txBox="1">
            <a:spLocks/>
          </p:cNvSpPr>
          <p:nvPr/>
        </p:nvSpPr>
        <p:spPr>
          <a:xfrm rot="16200000">
            <a:off x="14673219" y="19190675"/>
            <a:ext cx="4191000"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Undercut</a:t>
            </a:r>
          </a:p>
        </p:txBody>
      </p:sp>
      <p:sp>
        <p:nvSpPr>
          <p:cNvPr id="84" name="Text Placeholder 62"/>
          <p:cNvSpPr txBox="1">
            <a:spLocks/>
          </p:cNvSpPr>
          <p:nvPr/>
        </p:nvSpPr>
        <p:spPr>
          <a:xfrm rot="16200000">
            <a:off x="14673219" y="23534075"/>
            <a:ext cx="4191000"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Strip tillage</a:t>
            </a:r>
          </a:p>
        </p:txBody>
      </p:sp>
      <p:sp>
        <p:nvSpPr>
          <p:cNvPr id="85" name="Text Placeholder 62"/>
          <p:cNvSpPr txBox="1">
            <a:spLocks/>
          </p:cNvSpPr>
          <p:nvPr/>
        </p:nvSpPr>
        <p:spPr>
          <a:xfrm rot="16200000">
            <a:off x="14673219" y="27877474"/>
            <a:ext cx="4191000" cy="861649"/>
          </a:xfrm>
          <a:prstGeom prst="rect">
            <a:avLst/>
          </a:prstGeom>
          <a:solidFill>
            <a:schemeClr val="bg1"/>
          </a:solid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400" b="0" u="none" dirty="0" smtClean="0">
                <a:solidFill>
                  <a:schemeClr val="tx1"/>
                </a:solidFill>
                <a:latin typeface="Calibri"/>
              </a:rPr>
              <a:t>Full tillage</a:t>
            </a:r>
          </a:p>
        </p:txBody>
      </p:sp>
      <p:sp>
        <p:nvSpPr>
          <p:cNvPr id="102" name="Rectangle 101"/>
          <p:cNvSpPr/>
          <p:nvPr/>
        </p:nvSpPr>
        <p:spPr>
          <a:xfrm>
            <a:off x="22174832" y="13182600"/>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p:cNvSpPr/>
          <p:nvPr/>
        </p:nvSpPr>
        <p:spPr>
          <a:xfrm>
            <a:off x="26898916" y="13182600"/>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31623316" y="13182600"/>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17450116" y="175514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p:cNvSpPr/>
          <p:nvPr/>
        </p:nvSpPr>
        <p:spPr>
          <a:xfrm>
            <a:off x="22174832" y="175514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26898916" y="175514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31623316" y="175514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p:cNvSpPr/>
          <p:nvPr/>
        </p:nvSpPr>
        <p:spPr>
          <a:xfrm>
            <a:off x="17450116" y="218948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22174832" y="218948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6898916" y="218948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112"/>
          <p:cNvSpPr/>
          <p:nvPr/>
        </p:nvSpPr>
        <p:spPr>
          <a:xfrm>
            <a:off x="31623316" y="218948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17450116" y="262382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114"/>
          <p:cNvSpPr/>
          <p:nvPr/>
        </p:nvSpPr>
        <p:spPr>
          <a:xfrm>
            <a:off x="22174832" y="262382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115"/>
          <p:cNvSpPr/>
          <p:nvPr/>
        </p:nvSpPr>
        <p:spPr>
          <a:xfrm>
            <a:off x="26898916" y="262382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p:cNvSpPr/>
          <p:nvPr/>
        </p:nvSpPr>
        <p:spPr>
          <a:xfrm>
            <a:off x="31623316" y="26238201"/>
            <a:ext cx="4571684" cy="4165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2179259" y="13890157"/>
            <a:ext cx="4567257" cy="3483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6901371" y="13813957"/>
            <a:ext cx="4569545" cy="3483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22174516" y="18233557"/>
            <a:ext cx="4569545" cy="3483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26903659" y="22576957"/>
            <a:ext cx="4567257" cy="3483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31623316" y="26922640"/>
            <a:ext cx="4567257" cy="3481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17450116" y="13892440"/>
            <a:ext cx="4567257" cy="3481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ight Arrow 6"/>
          <p:cNvSpPr/>
          <p:nvPr/>
        </p:nvSpPr>
        <p:spPr>
          <a:xfrm>
            <a:off x="31089600" y="11293110"/>
            <a:ext cx="3720594" cy="45240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Down Arrow 8"/>
          <p:cNvSpPr/>
          <p:nvPr/>
        </p:nvSpPr>
        <p:spPr>
          <a:xfrm>
            <a:off x="15541507" y="25408605"/>
            <a:ext cx="457200" cy="36552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a:p>
        </p:txBody>
      </p:sp>
      <p:pic>
        <p:nvPicPr>
          <p:cNvPr id="1035" name="Picture 11"/>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37122222" y="17958249"/>
            <a:ext cx="5683341" cy="10235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4339919" y="5943600"/>
            <a:ext cx="21850654" cy="4031873"/>
          </a:xfrm>
          <a:prstGeom prst="rect">
            <a:avLst/>
          </a:prstGeom>
          <a:noFill/>
        </p:spPr>
        <p:txBody>
          <a:bodyPr wrap="square" rtlCol="0">
            <a:spAutoFit/>
          </a:bodyPr>
          <a:lstStyle/>
          <a:p>
            <a:pPr marL="457200" indent="-457200">
              <a:buFont typeface="Arial" panose="020B0604020202020204" pitchFamily="34" charset="0"/>
              <a:buChar char="•"/>
            </a:pPr>
            <a:r>
              <a:rPr lang="en-US" sz="3200" dirty="0" smtClean="0"/>
              <a:t>Our cropping system treatments span two disturbance intensity gradients (</a:t>
            </a:r>
            <a:r>
              <a:rPr lang="en-US" sz="3200" b="1" dirty="0" smtClean="0"/>
              <a:t>see below</a:t>
            </a:r>
            <a:r>
              <a:rPr lang="en-US" sz="3200" dirty="0" smtClean="0"/>
              <a:t>) allowing us to explore ecosystem service tradeoffs associated with low external input annual grain crop production.</a:t>
            </a:r>
          </a:p>
          <a:p>
            <a:pPr marL="457200" indent="-457200">
              <a:buFont typeface="Arial" panose="020B0604020202020204" pitchFamily="34" charset="0"/>
              <a:buChar char="•"/>
            </a:pPr>
            <a:r>
              <a:rPr lang="en-US" sz="3200" dirty="0" smtClean="0"/>
              <a:t>Corn grain yields averaged 4.8 and 5.6 Mg ha</a:t>
            </a:r>
            <a:r>
              <a:rPr lang="en-US" sz="3200" baseline="30000" dirty="0" smtClean="0"/>
              <a:t>-1</a:t>
            </a:r>
            <a:r>
              <a:rPr lang="en-US" sz="3200" dirty="0" smtClean="0"/>
              <a:t> in the best performing treatments (T4 and T2, respectively; </a:t>
            </a:r>
            <a:r>
              <a:rPr lang="en-US" sz="3200" b="1" dirty="0" smtClean="0"/>
              <a:t>Figure 2</a:t>
            </a:r>
            <a:r>
              <a:rPr lang="en-US" sz="3200" dirty="0" smtClean="0"/>
              <a:t>).</a:t>
            </a:r>
          </a:p>
          <a:p>
            <a:pPr marL="457200" indent="-457200">
              <a:buFont typeface="Arial" panose="020B0604020202020204" pitchFamily="34" charset="0"/>
              <a:buChar char="•"/>
            </a:pPr>
            <a:r>
              <a:rPr lang="en-US" sz="3200" dirty="0" smtClean="0"/>
              <a:t>Grain yield was affected more by the method of perennial forage community suppression than by the method of seedbed preparation and was highest where the perennial community was completely eliminated either via herbicide or full tillage.</a:t>
            </a:r>
          </a:p>
          <a:p>
            <a:pPr marL="457200" indent="-457200">
              <a:buFont typeface="Arial" panose="020B0604020202020204" pitchFamily="34" charset="0"/>
              <a:buChar char="•"/>
            </a:pPr>
            <a:r>
              <a:rPr lang="en-US" sz="3200" dirty="0" smtClean="0"/>
              <a:t>Relative to the control (T9) most treatments resulted in slightly lower scores for non-provisioning ecosystem service indicators.</a:t>
            </a:r>
          </a:p>
          <a:p>
            <a:pPr marL="457200" indent="-457200">
              <a:buFont typeface="Arial" panose="020B0604020202020204" pitchFamily="34" charset="0"/>
              <a:buChar char="•"/>
            </a:pPr>
            <a:r>
              <a:rPr lang="en-US" sz="3200" dirty="0" smtClean="0"/>
              <a:t>Weed abundance appears to be an emerging tradeoff associated with intense soil disturbance (</a:t>
            </a:r>
            <a:r>
              <a:rPr lang="en-US" sz="3200" b="1" dirty="0" smtClean="0"/>
              <a:t>Figure 3</a:t>
            </a:r>
            <a:r>
              <a:rPr lang="en-US" sz="3200" dirty="0" smtClean="0"/>
              <a:t>).</a:t>
            </a:r>
          </a:p>
          <a:p>
            <a:pPr marL="457200" indent="-457200">
              <a:buFont typeface="Arial" panose="020B0604020202020204" pitchFamily="34" charset="0"/>
              <a:buChar char="•"/>
            </a:pPr>
            <a:r>
              <a:rPr lang="en-US" sz="3200" dirty="0" smtClean="0"/>
              <a:t>We expect to observe additional tradeoffs to emerge as this long-term study continues.</a:t>
            </a:r>
          </a:p>
        </p:txBody>
      </p:sp>
      <p:sp>
        <p:nvSpPr>
          <p:cNvPr id="6" name="TextBox 5"/>
          <p:cNvSpPr txBox="1"/>
          <p:nvPr/>
        </p:nvSpPr>
        <p:spPr>
          <a:xfrm>
            <a:off x="17450116" y="13182601"/>
            <a:ext cx="4587990" cy="461665"/>
          </a:xfrm>
          <a:prstGeom prst="rect">
            <a:avLst/>
          </a:prstGeom>
          <a:noFill/>
        </p:spPr>
        <p:txBody>
          <a:bodyPr wrap="square" rtlCol="0">
            <a:spAutoFit/>
          </a:bodyPr>
          <a:lstStyle/>
          <a:p>
            <a:pPr algn="ctr"/>
            <a:r>
              <a:rPr lang="en-US" sz="2400" dirty="0" smtClean="0"/>
              <a:t>T9: Control</a:t>
            </a:r>
            <a:endParaRPr lang="en-US" sz="2400" dirty="0"/>
          </a:p>
        </p:txBody>
      </p:sp>
      <p:sp>
        <p:nvSpPr>
          <p:cNvPr id="61" name="TextBox 60"/>
          <p:cNvSpPr txBox="1"/>
          <p:nvPr/>
        </p:nvSpPr>
        <p:spPr>
          <a:xfrm>
            <a:off x="22158210" y="13182600"/>
            <a:ext cx="4587990" cy="461665"/>
          </a:xfrm>
          <a:prstGeom prst="rect">
            <a:avLst/>
          </a:prstGeom>
          <a:noFill/>
        </p:spPr>
        <p:txBody>
          <a:bodyPr wrap="square" rtlCol="0">
            <a:spAutoFit/>
          </a:bodyPr>
          <a:lstStyle/>
          <a:p>
            <a:pPr algn="ctr"/>
            <a:r>
              <a:rPr lang="en-US" sz="2400" dirty="0" smtClean="0"/>
              <a:t>T8: Mowed, no-till</a:t>
            </a:r>
            <a:endParaRPr lang="en-US" sz="2400" dirty="0"/>
          </a:p>
        </p:txBody>
      </p:sp>
      <p:sp>
        <p:nvSpPr>
          <p:cNvPr id="62" name="TextBox 61"/>
          <p:cNvSpPr txBox="1"/>
          <p:nvPr/>
        </p:nvSpPr>
        <p:spPr>
          <a:xfrm>
            <a:off x="26882610" y="13182600"/>
            <a:ext cx="4587990" cy="461665"/>
          </a:xfrm>
          <a:prstGeom prst="rect">
            <a:avLst/>
          </a:prstGeom>
          <a:noFill/>
        </p:spPr>
        <p:txBody>
          <a:bodyPr wrap="square" rtlCol="0">
            <a:spAutoFit/>
          </a:bodyPr>
          <a:lstStyle/>
          <a:p>
            <a:pPr algn="ctr"/>
            <a:r>
              <a:rPr lang="en-US" sz="2400" dirty="0" smtClean="0"/>
              <a:t>T6: Herbicide, no-till</a:t>
            </a:r>
            <a:endParaRPr lang="en-US" sz="2400" dirty="0"/>
          </a:p>
        </p:txBody>
      </p:sp>
      <p:sp>
        <p:nvSpPr>
          <p:cNvPr id="63" name="TextBox 62"/>
          <p:cNvSpPr txBox="1"/>
          <p:nvPr/>
        </p:nvSpPr>
        <p:spPr>
          <a:xfrm>
            <a:off x="22174200" y="17521535"/>
            <a:ext cx="4587990" cy="461665"/>
          </a:xfrm>
          <a:prstGeom prst="rect">
            <a:avLst/>
          </a:prstGeom>
          <a:noFill/>
        </p:spPr>
        <p:txBody>
          <a:bodyPr wrap="square" rtlCol="0">
            <a:spAutoFit/>
          </a:bodyPr>
          <a:lstStyle/>
          <a:p>
            <a:pPr algn="ctr"/>
            <a:r>
              <a:rPr lang="en-US" sz="2400" dirty="0" smtClean="0"/>
              <a:t>T5: Mowed, shank-undercut</a:t>
            </a:r>
            <a:endParaRPr lang="en-US" sz="2400" dirty="0"/>
          </a:p>
        </p:txBody>
      </p:sp>
      <p:sp>
        <p:nvSpPr>
          <p:cNvPr id="66" name="TextBox 65"/>
          <p:cNvSpPr txBox="1"/>
          <p:nvPr/>
        </p:nvSpPr>
        <p:spPr>
          <a:xfrm>
            <a:off x="22174200" y="21864935"/>
            <a:ext cx="4587990" cy="461665"/>
          </a:xfrm>
          <a:prstGeom prst="rect">
            <a:avLst/>
          </a:prstGeom>
          <a:noFill/>
        </p:spPr>
        <p:txBody>
          <a:bodyPr wrap="square" rtlCol="0">
            <a:spAutoFit/>
          </a:bodyPr>
          <a:lstStyle/>
          <a:p>
            <a:pPr algn="ctr"/>
            <a:r>
              <a:rPr lang="en-US" sz="2400" dirty="0" smtClean="0"/>
              <a:t>T3: Mowed, strip-till</a:t>
            </a:r>
            <a:endParaRPr lang="en-US" sz="2400" dirty="0"/>
          </a:p>
        </p:txBody>
      </p:sp>
      <p:sp>
        <p:nvSpPr>
          <p:cNvPr id="67" name="TextBox 66"/>
          <p:cNvSpPr txBox="1"/>
          <p:nvPr/>
        </p:nvSpPr>
        <p:spPr>
          <a:xfrm>
            <a:off x="26882610" y="21869400"/>
            <a:ext cx="4587990" cy="461665"/>
          </a:xfrm>
          <a:prstGeom prst="rect">
            <a:avLst/>
          </a:prstGeom>
          <a:noFill/>
        </p:spPr>
        <p:txBody>
          <a:bodyPr wrap="square" rtlCol="0">
            <a:spAutoFit/>
          </a:bodyPr>
          <a:lstStyle/>
          <a:p>
            <a:pPr algn="ctr"/>
            <a:r>
              <a:rPr lang="en-US" sz="2400" dirty="0" smtClean="0"/>
              <a:t>T4: Herbicide, strip-till</a:t>
            </a:r>
            <a:endParaRPr lang="en-US" sz="2400" dirty="0"/>
          </a:p>
        </p:txBody>
      </p:sp>
      <p:sp>
        <p:nvSpPr>
          <p:cNvPr id="68" name="TextBox 67"/>
          <p:cNvSpPr txBox="1"/>
          <p:nvPr/>
        </p:nvSpPr>
        <p:spPr>
          <a:xfrm>
            <a:off x="31607010" y="26208335"/>
            <a:ext cx="4587990" cy="461665"/>
          </a:xfrm>
          <a:prstGeom prst="rect">
            <a:avLst/>
          </a:prstGeom>
          <a:noFill/>
        </p:spPr>
        <p:txBody>
          <a:bodyPr wrap="square" rtlCol="0">
            <a:spAutoFit/>
          </a:bodyPr>
          <a:lstStyle/>
          <a:p>
            <a:pPr algn="ctr"/>
            <a:r>
              <a:rPr lang="en-US" sz="2400" dirty="0" smtClean="0"/>
              <a:t>T1: Full till</a:t>
            </a:r>
            <a:endParaRPr lang="en-US" sz="2400" dirty="0"/>
          </a:p>
        </p:txBody>
      </p:sp>
      <p:sp>
        <p:nvSpPr>
          <p:cNvPr id="69" name="Text Placeholder 68"/>
          <p:cNvSpPr txBox="1">
            <a:spLocks/>
          </p:cNvSpPr>
          <p:nvPr/>
        </p:nvSpPr>
        <p:spPr>
          <a:xfrm>
            <a:off x="533400" y="18964140"/>
            <a:ext cx="13563600" cy="13954260"/>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indent="0">
              <a:defRPr/>
            </a:pPr>
            <a:r>
              <a:rPr lang="en-US" sz="3200" dirty="0" smtClean="0">
                <a:latin typeface="+mn-lt"/>
              </a:rPr>
              <a:t>community </a:t>
            </a:r>
            <a:r>
              <a:rPr lang="en-US" sz="3200" dirty="0">
                <a:latin typeface="+mn-lt"/>
              </a:rPr>
              <a:t>and soil </a:t>
            </a:r>
            <a:r>
              <a:rPr lang="en-US" sz="3200" dirty="0" smtClean="0">
                <a:latin typeface="+mn-lt"/>
              </a:rPr>
              <a:t>and </a:t>
            </a:r>
            <a:r>
              <a:rPr lang="en-US" sz="3200" dirty="0">
                <a:latin typeface="+mn-lt"/>
              </a:rPr>
              <a:t>were assigned randomly to plots within 4 replicate blocks. The perennial plant community was suppressed in June 2013 </a:t>
            </a:r>
            <a:r>
              <a:rPr lang="en-US" sz="3200" dirty="0" smtClean="0">
                <a:latin typeface="+mn-lt"/>
              </a:rPr>
              <a:t>by </a:t>
            </a:r>
            <a:r>
              <a:rPr lang="en-US" sz="3200" dirty="0">
                <a:latin typeface="+mn-lt"/>
              </a:rPr>
              <a:t>flail mowing or herbicide (glyphosate), or completely eliminated by full tillage </a:t>
            </a:r>
            <a:r>
              <a:rPr lang="en-US" sz="3200" dirty="0" smtClean="0">
                <a:latin typeface="+mn-lt"/>
              </a:rPr>
              <a:t>(moldboard </a:t>
            </a:r>
            <a:r>
              <a:rPr lang="en-US" sz="3200" dirty="0">
                <a:latin typeface="+mn-lt"/>
              </a:rPr>
              <a:t>plow). </a:t>
            </a:r>
            <a:r>
              <a:rPr lang="en-US" sz="3200" dirty="0" smtClean="0">
                <a:latin typeface="+mn-lt"/>
              </a:rPr>
              <a:t>Corn was no-till planted either directly into the suppressed plant community or following one of three seed bed preparation operations (narrow shank tillage with undercut knives; strip tillage; or full tillage followed by disking and periodic inter-row cultivation). Two additional treatments (T2 and T7) are identical to T1 and T6, except they were </a:t>
            </a:r>
            <a:r>
              <a:rPr lang="en-US" sz="3200" dirty="0" err="1" smtClean="0">
                <a:latin typeface="+mn-lt"/>
              </a:rPr>
              <a:t>interseeded</a:t>
            </a:r>
            <a:r>
              <a:rPr lang="en-US" sz="3200" dirty="0" smtClean="0">
                <a:latin typeface="+mn-lt"/>
              </a:rPr>
              <a:t> with a perennial legume cover crop later in the growing season. </a:t>
            </a:r>
            <a:r>
              <a:rPr lang="en-US" sz="3200" dirty="0">
                <a:latin typeface="+mn-lt"/>
              </a:rPr>
              <a:t>T</a:t>
            </a:r>
            <a:r>
              <a:rPr lang="en-US" sz="3200" dirty="0" smtClean="0">
                <a:latin typeface="+mn-lt"/>
              </a:rPr>
              <a:t>he perennial plant community was left undisturbed in the control treatment (T9). Manure was applied to the entire site prior to treatment establishment. No additional inputs of fertilizer or pesticides were applied after corn planting.</a:t>
            </a:r>
            <a:endParaRPr lang="en-US" sz="3200" dirty="0">
              <a:latin typeface="+mn-lt"/>
            </a:endParaRPr>
          </a:p>
          <a:p>
            <a:pPr marL="0" indent="0">
              <a:defRPr/>
            </a:pPr>
            <a:r>
              <a:rPr lang="en-US" sz="3200" b="1" u="sng" dirty="0" smtClean="0">
                <a:latin typeface="+mn-lt"/>
              </a:rPr>
              <a:t>Data collection</a:t>
            </a:r>
            <a:r>
              <a:rPr lang="en-US" sz="3200" dirty="0" smtClean="0">
                <a:latin typeface="+mn-lt"/>
              </a:rPr>
              <a:t>. Weed abundance was measured in each treatment replicate in late August 2013 and again in spring 2014.  Corn grain was harvested with a plot combine in fall 2013. Soil samples were collected in spring 2013 and 2014 and submitted to the Cornell Soil Health Test (</a:t>
            </a:r>
            <a:r>
              <a:rPr lang="en-US" sz="3200" dirty="0" err="1" smtClean="0">
                <a:latin typeface="+mn-lt"/>
              </a:rPr>
              <a:t>CSHT</a:t>
            </a:r>
            <a:r>
              <a:rPr lang="en-US" sz="3200" dirty="0" smtClean="0">
                <a:latin typeface="+mn-lt"/>
              </a:rPr>
              <a:t>) for analysis.</a:t>
            </a:r>
          </a:p>
          <a:p>
            <a:pPr marL="0" indent="0">
              <a:defRPr/>
            </a:pPr>
            <a:r>
              <a:rPr lang="en-US" sz="3200" b="1" u="sng" dirty="0" smtClean="0">
                <a:latin typeface="+mn-lt"/>
              </a:rPr>
              <a:t>Ecosystem service indicators and spider plots</a:t>
            </a:r>
            <a:r>
              <a:rPr lang="en-US" sz="3200" dirty="0" smtClean="0">
                <a:latin typeface="+mn-lt"/>
              </a:rPr>
              <a:t>. Here we report on select ecosystem service indicators for seven of the nine treatments. The suite of indicators are presented as “spider plots.” Each indicator axis has been relativized based on the highest value observed for that indicator among the nine treatments. For example, the treatment with the highest grain yield is assigned a score of 100. Grain yield scores for all other treatments are then represented as a percentage of  this maximum yield. Low scores for a given indicator represent low values for ecosystem service indicators relative to the higher performing treatments; thus, asymmetries in the “spider web” represent potential ecosystem service tradeoffs among system treatments.</a:t>
            </a:r>
          </a:p>
        </p:txBody>
      </p:sp>
      <p:sp>
        <p:nvSpPr>
          <p:cNvPr id="11" name="TextBox 10"/>
          <p:cNvSpPr txBox="1"/>
          <p:nvPr/>
        </p:nvSpPr>
        <p:spPr>
          <a:xfrm>
            <a:off x="685800" y="13249140"/>
            <a:ext cx="7489487" cy="1569660"/>
          </a:xfrm>
          <a:prstGeom prst="rect">
            <a:avLst/>
          </a:prstGeom>
          <a:solidFill>
            <a:schemeClr val="bg1"/>
          </a:solidFill>
        </p:spPr>
        <p:txBody>
          <a:bodyPr wrap="square" rtlCol="0">
            <a:spAutoFit/>
          </a:bodyPr>
          <a:lstStyle/>
          <a:p>
            <a:r>
              <a:rPr lang="en-US" sz="3200" b="1" dirty="0" smtClean="0"/>
              <a:t>Figure 1. </a:t>
            </a:r>
            <a:r>
              <a:rPr lang="en-US" sz="3200" dirty="0" smtClean="0"/>
              <a:t>Experimental plots soon after suppression and seedbed treatments were applied. Plot in foreground was strip-tilled.</a:t>
            </a:r>
            <a:endParaRPr lang="en-US" sz="3200" dirty="0"/>
          </a:p>
        </p:txBody>
      </p:sp>
      <p:sp>
        <p:nvSpPr>
          <p:cNvPr id="72" name="Text Placeholder 62"/>
          <p:cNvSpPr txBox="1">
            <a:spLocks/>
          </p:cNvSpPr>
          <p:nvPr/>
        </p:nvSpPr>
        <p:spPr>
          <a:xfrm>
            <a:off x="14339917" y="4876800"/>
            <a:ext cx="29094083" cy="923323"/>
          </a:xfrm>
          <a:prstGeom prst="rect">
            <a:avLst/>
          </a:prstGeom>
          <a:solidFill>
            <a:schemeClr val="accent1">
              <a:lumMod val="75000"/>
            </a:schemeClr>
          </a:solidFill>
          <a:ln>
            <a:solidFill>
              <a:schemeClr val="accent1">
                <a:lumMod val="50000"/>
              </a:schemeClr>
            </a:solidFill>
          </a:ln>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u="none" dirty="0" smtClean="0">
                <a:solidFill>
                  <a:schemeClr val="bg1"/>
                </a:solidFill>
                <a:latin typeface="Calibri"/>
              </a:rPr>
              <a:t>RESULTS AND DISCUSSION</a:t>
            </a:r>
            <a:endParaRPr lang="en-US" sz="4800" u="none" dirty="0">
              <a:solidFill>
                <a:schemeClr val="bg1"/>
              </a:solidFill>
              <a:latin typeface="Calibri"/>
            </a:endParaRPr>
          </a:p>
        </p:txBody>
      </p:sp>
      <p:pic>
        <p:nvPicPr>
          <p:cNvPr id="12" name="Picture 3" descr="C:\Users\rvz6\AppData\Local\Microsoft\Windows\Temporary Internet Files\Content.IE5\LLLEP89K\DSC_0131.JPG"/>
          <p:cNvPicPr>
            <a:picLocks noChangeAspect="1" noChangeArrowheads="1"/>
          </p:cNvPicPr>
          <p:nvPr/>
        </p:nvPicPr>
        <p:blipFill rotWithShape="1">
          <a:blip r:embed="rId10" cstate="print">
            <a:extLst>
              <a:ext uri="{28A0092B-C50C-407E-A947-70E740481C1C}">
                <a14:useLocalDpi xmlns:a14="http://schemas.microsoft.com/office/drawing/2010/main"/>
              </a:ext>
            </a:extLst>
          </a:blip>
          <a:srcRect/>
          <a:stretch/>
        </p:blipFill>
        <p:spPr bwMode="auto">
          <a:xfrm>
            <a:off x="685800" y="14773140"/>
            <a:ext cx="7489488" cy="433893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rvz6\AppData\Local\Microsoft\Windows\Temporary Internet Files\Content.IE5\K5Q0XCQM\DSC_0445.JPG"/>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36731447" y="7020818"/>
            <a:ext cx="6683715" cy="4474222"/>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p:cNvSpPr/>
          <p:nvPr/>
        </p:nvSpPr>
        <p:spPr>
          <a:xfrm>
            <a:off x="36731448" y="5943600"/>
            <a:ext cx="6702552" cy="1077218"/>
          </a:xfrm>
          <a:prstGeom prst="rect">
            <a:avLst/>
          </a:prstGeom>
          <a:solidFill>
            <a:schemeClr val="bg1"/>
          </a:solidFill>
        </p:spPr>
        <p:txBody>
          <a:bodyPr wrap="square">
            <a:spAutoFit/>
          </a:bodyPr>
          <a:lstStyle/>
          <a:p>
            <a:r>
              <a:rPr lang="en-US" sz="3200" b="1" dirty="0" smtClean="0"/>
              <a:t>Figure 2. </a:t>
            </a:r>
            <a:r>
              <a:rPr lang="en-US" sz="3200" dirty="0" smtClean="0"/>
              <a:t>Co-author standing in corn growing in a strip-tilled treatment.</a:t>
            </a:r>
            <a:endParaRPr lang="en-US" sz="3200" dirty="0"/>
          </a:p>
        </p:txBody>
      </p:sp>
      <p:pic>
        <p:nvPicPr>
          <p:cNvPr id="74" name="Picture 7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89818" y="2057400"/>
            <a:ext cx="7539782" cy="1995822"/>
          </a:xfrm>
          <a:prstGeom prst="rect">
            <a:avLst/>
          </a:prstGeom>
          <a:noFill/>
        </p:spPr>
      </p:pic>
      <p:sp>
        <p:nvSpPr>
          <p:cNvPr id="75" name="Rectangle 74"/>
          <p:cNvSpPr/>
          <p:nvPr/>
        </p:nvSpPr>
        <p:spPr>
          <a:xfrm>
            <a:off x="14339918" y="30592365"/>
            <a:ext cx="21855082" cy="1569660"/>
          </a:xfrm>
          <a:prstGeom prst="rect">
            <a:avLst/>
          </a:prstGeom>
        </p:spPr>
        <p:txBody>
          <a:bodyPr wrap="square">
            <a:spAutoFit/>
          </a:bodyPr>
          <a:lstStyle/>
          <a:p>
            <a:r>
              <a:rPr lang="en-US" sz="3200" b="1" dirty="0" smtClean="0">
                <a:solidFill>
                  <a:sysClr val="windowText" lastClr="000000"/>
                </a:solidFill>
              </a:rPr>
              <a:t>Ecosystem service and soil quality indicators are</a:t>
            </a:r>
            <a:r>
              <a:rPr lang="en-US" sz="3200" dirty="0" smtClean="0">
                <a:solidFill>
                  <a:sysClr val="windowText" lastClr="000000"/>
                </a:solidFill>
              </a:rPr>
              <a:t>: </a:t>
            </a:r>
            <a:r>
              <a:rPr lang="en-US" sz="3200" dirty="0" err="1" smtClean="0">
                <a:solidFill>
                  <a:sysClr val="windowText" lastClr="000000"/>
                </a:solidFill>
              </a:rPr>
              <a:t>AWC</a:t>
            </a:r>
            <a:r>
              <a:rPr lang="en-US" sz="3200" dirty="0" smtClean="0">
                <a:solidFill>
                  <a:sysClr val="windowText" lastClr="000000"/>
                </a:solidFill>
              </a:rPr>
              <a:t>, soil available water content; </a:t>
            </a:r>
            <a:r>
              <a:rPr lang="en-US" sz="3200" dirty="0" err="1" smtClean="0">
                <a:solidFill>
                  <a:sysClr val="windowText" lastClr="000000"/>
                </a:solidFill>
              </a:rPr>
              <a:t>SOM</a:t>
            </a:r>
            <a:r>
              <a:rPr lang="en-US" sz="3200" dirty="0" smtClean="0">
                <a:solidFill>
                  <a:sysClr val="windowText" lastClr="000000"/>
                </a:solidFill>
              </a:rPr>
              <a:t>, soil organic matter; Organic N, fraction of </a:t>
            </a:r>
            <a:r>
              <a:rPr lang="en-US" sz="3200" dirty="0" err="1" smtClean="0">
                <a:solidFill>
                  <a:sysClr val="windowText" lastClr="000000"/>
                </a:solidFill>
              </a:rPr>
              <a:t>SOM</a:t>
            </a:r>
            <a:r>
              <a:rPr lang="en-US" sz="3200" dirty="0" smtClean="0">
                <a:solidFill>
                  <a:sysClr val="windowText" lastClr="000000"/>
                </a:solidFill>
              </a:rPr>
              <a:t> that is organically bound N; Soil Respiration; Soil Quality, a composite index based on the full suite of biological, chemical, and physical soil indicators measured by the </a:t>
            </a:r>
            <a:r>
              <a:rPr lang="en-US" sz="3200" dirty="0" err="1" smtClean="0">
                <a:solidFill>
                  <a:sysClr val="windowText" lastClr="000000"/>
                </a:solidFill>
              </a:rPr>
              <a:t>CSHT</a:t>
            </a:r>
            <a:r>
              <a:rPr lang="en-US" sz="3200" dirty="0" smtClean="0">
                <a:solidFill>
                  <a:sysClr val="windowText" lastClr="000000"/>
                </a:solidFill>
              </a:rPr>
              <a:t>.</a:t>
            </a:r>
            <a:endParaRPr lang="en-US" sz="3200" dirty="0"/>
          </a:p>
        </p:txBody>
      </p:sp>
      <p:pic>
        <p:nvPicPr>
          <p:cNvPr id="3"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2174200" y="22579240"/>
            <a:ext cx="4567257" cy="3481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p:cNvSpPr txBox="1"/>
          <p:nvPr/>
        </p:nvSpPr>
        <p:spPr>
          <a:xfrm>
            <a:off x="40233600" y="18644049"/>
            <a:ext cx="2446296" cy="369332"/>
          </a:xfrm>
          <a:prstGeom prst="rect">
            <a:avLst/>
          </a:prstGeom>
          <a:noFill/>
        </p:spPr>
        <p:txBody>
          <a:bodyPr wrap="square" rtlCol="0">
            <a:spAutoFit/>
          </a:bodyPr>
          <a:lstStyle/>
          <a:p>
            <a:pPr algn="r"/>
            <a:r>
              <a:rPr lang="en-US" sz="1800" dirty="0" smtClean="0"/>
              <a:t>F</a:t>
            </a:r>
            <a:r>
              <a:rPr lang="en-US" sz="1800" baseline="-25000" dirty="0" smtClean="0"/>
              <a:t>8,24</a:t>
            </a:r>
            <a:r>
              <a:rPr lang="en-US" sz="1800" dirty="0" smtClean="0"/>
              <a:t> = 13.7, </a:t>
            </a:r>
            <a:r>
              <a:rPr lang="en-US" sz="1800" i="1" dirty="0" smtClean="0"/>
              <a:t>p</a:t>
            </a:r>
            <a:r>
              <a:rPr lang="en-US" sz="1800" dirty="0" smtClean="0"/>
              <a:t> &lt; 0.001</a:t>
            </a:r>
            <a:endParaRPr lang="en-US" sz="1800" dirty="0"/>
          </a:p>
        </p:txBody>
      </p:sp>
      <p:sp>
        <p:nvSpPr>
          <p:cNvPr id="71" name="TextBox 70"/>
          <p:cNvSpPr txBox="1"/>
          <p:nvPr/>
        </p:nvSpPr>
        <p:spPr>
          <a:xfrm>
            <a:off x="40233600" y="23303917"/>
            <a:ext cx="2446296" cy="369332"/>
          </a:xfrm>
          <a:prstGeom prst="rect">
            <a:avLst/>
          </a:prstGeom>
          <a:noFill/>
        </p:spPr>
        <p:txBody>
          <a:bodyPr wrap="square" rtlCol="0">
            <a:spAutoFit/>
          </a:bodyPr>
          <a:lstStyle/>
          <a:p>
            <a:pPr algn="r"/>
            <a:r>
              <a:rPr lang="en-US" sz="1800" dirty="0" smtClean="0"/>
              <a:t>F</a:t>
            </a:r>
            <a:r>
              <a:rPr lang="en-US" sz="1800" baseline="-25000" dirty="0" smtClean="0"/>
              <a:t>8,24</a:t>
            </a:r>
            <a:r>
              <a:rPr lang="en-US" sz="1800" dirty="0" smtClean="0"/>
              <a:t> = 2.4, </a:t>
            </a:r>
            <a:r>
              <a:rPr lang="en-US" sz="1800" i="1" dirty="0" smtClean="0"/>
              <a:t>p</a:t>
            </a:r>
            <a:r>
              <a:rPr lang="en-US" sz="1800" dirty="0" smtClean="0"/>
              <a:t> = 0.048</a:t>
            </a:r>
            <a:endParaRPr lang="en-US" sz="1800" dirty="0"/>
          </a:p>
        </p:txBody>
      </p:sp>
    </p:spTree>
    <p:extLst>
      <p:ext uri="{BB962C8B-B14F-4D97-AF65-F5344CB8AC3E}">
        <p14:creationId xmlns:p14="http://schemas.microsoft.com/office/powerpoint/2010/main" val="25431627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5821</TotalTime>
  <Words>1013</Words>
  <Application>Microsoft Office PowerPoint</Application>
  <PresentationFormat>Custom</PresentationFormat>
  <Paragraphs>46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Owner</cp:lastModifiedBy>
  <cp:revision>264</cp:revision>
  <dcterms:created xsi:type="dcterms:W3CDTF">2013-01-24T00:02:38Z</dcterms:created>
  <dcterms:modified xsi:type="dcterms:W3CDTF">2014-08-08T12:25:06Z</dcterms:modified>
</cp:coreProperties>
</file>