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guide id="3" orient="horz" pos="11568">
          <p15:clr>
            <a:srgbClr val="A4A3A4"/>
          </p15:clr>
        </p15:guide>
        <p15:guide id="4" pos="117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B2C6"/>
    <a:srgbClr val="B9CDE5"/>
    <a:srgbClr val="BCCFE6"/>
    <a:srgbClr val="C3F6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168" y="-88"/>
      </p:cViewPr>
      <p:guideLst>
        <p:guide orient="horz" pos="10368"/>
        <p:guide orient="horz" pos="11568"/>
        <p:guide pos="13824"/>
        <p:guide pos="117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iagrams/_rels/data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1" Type="http://schemas.openxmlformats.org/officeDocument/2006/relationships/image" Target="../media/image1.jpeg"/><Relationship Id="rId2" Type="http://schemas.openxmlformats.org/officeDocument/2006/relationships/image" Target="../media/image2.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1" Type="http://schemas.openxmlformats.org/officeDocument/2006/relationships/image" Target="../media/image1.jpeg"/><Relationship Id="rId2" Type="http://schemas.openxmlformats.org/officeDocument/2006/relationships/image" Target="../media/image2.jpe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818C0E-164E-4CA0-A9B0-4FE2D3405954}" type="doc">
      <dgm:prSet loTypeId="urn:microsoft.com/office/officeart/2005/8/layout/hProcess10" loCatId="process" qsTypeId="urn:microsoft.com/office/officeart/2005/8/quickstyle/simple5" qsCatId="simple" csTypeId="urn:microsoft.com/office/officeart/2005/8/colors/accent1_1" csCatId="accent1" phldr="1"/>
      <dgm:spPr/>
      <dgm:t>
        <a:bodyPr/>
        <a:lstStyle/>
        <a:p>
          <a:endParaRPr lang="en-US"/>
        </a:p>
      </dgm:t>
    </dgm:pt>
    <dgm:pt modelId="{05E27291-F9A2-40CE-AAB8-5FD3FFC609E3}">
      <dgm:prSet phldrT="[Tex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Vegetation Collection</a:t>
          </a:r>
          <a:endParaRPr lang="en-US" dirty="0">
            <a:latin typeface="Times New Roman" panose="02020603050405020304" pitchFamily="18" charset="0"/>
            <a:cs typeface="Times New Roman" panose="02020603050405020304" pitchFamily="18" charset="0"/>
          </a:endParaRPr>
        </a:p>
      </dgm:t>
    </dgm:pt>
    <dgm:pt modelId="{4CF69B68-3E21-4D9F-AD2B-075EBEFE44C3}" type="parTrans" cxnId="{A598B5B9-306D-4510-878B-A64C0C6933ED}">
      <dgm:prSet/>
      <dgm:spPr/>
      <dgm:t>
        <a:bodyPr/>
        <a:lstStyle/>
        <a:p>
          <a:endParaRPr lang="en-US"/>
        </a:p>
      </dgm:t>
    </dgm:pt>
    <dgm:pt modelId="{ECB5A510-52FF-43B4-8E59-16F68BB10E0B}" type="sibTrans" cxnId="{A598B5B9-306D-4510-878B-A64C0C6933ED}">
      <dgm:prSet/>
      <dgm:spPr/>
      <dgm:t>
        <a:bodyPr/>
        <a:lstStyle/>
        <a:p>
          <a:endParaRPr lang="en-US"/>
        </a:p>
      </dgm:t>
    </dgm:pt>
    <dgm:pt modelId="{B6761561-2977-42C6-A70C-6E6750BAEE8D}">
      <dgm:prSet phldrT="[Tex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Vegetated pieces of peat “marsh floaters” were collected. </a:t>
          </a:r>
          <a:endParaRPr lang="en-US" dirty="0"/>
        </a:p>
      </dgm:t>
    </dgm:pt>
    <dgm:pt modelId="{8BB9927D-6E46-4D19-AE47-39C27A4F0161}" type="parTrans" cxnId="{DE1EDDB7-5247-4F69-8CCD-9F184CCA3CFB}">
      <dgm:prSet/>
      <dgm:spPr/>
      <dgm:t>
        <a:bodyPr/>
        <a:lstStyle/>
        <a:p>
          <a:endParaRPr lang="en-US"/>
        </a:p>
      </dgm:t>
    </dgm:pt>
    <dgm:pt modelId="{6632E13B-60FD-43BF-B5CE-FF270E5D75A1}" type="sibTrans" cxnId="{DE1EDDB7-5247-4F69-8CCD-9F184CCA3CFB}">
      <dgm:prSet/>
      <dgm:spPr/>
      <dgm:t>
        <a:bodyPr/>
        <a:lstStyle/>
        <a:p>
          <a:endParaRPr lang="en-US"/>
        </a:p>
      </dgm:t>
    </dgm:pt>
    <dgm:pt modelId="{0973E2A1-DD88-444E-9A18-F9927D581BC8}">
      <dgm:prSet phldrT="[Tex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Island Construction</a:t>
          </a:r>
          <a:endParaRPr lang="en-US" dirty="0"/>
        </a:p>
      </dgm:t>
    </dgm:pt>
    <dgm:pt modelId="{DDAFB173-B056-4C85-AC52-7EE78FCCF75C}" type="parTrans" cxnId="{5C2474E6-9B3D-4C5A-BC5A-13B8C0FF1DF9}">
      <dgm:prSet/>
      <dgm:spPr/>
      <dgm:t>
        <a:bodyPr/>
        <a:lstStyle/>
        <a:p>
          <a:endParaRPr lang="en-US"/>
        </a:p>
      </dgm:t>
    </dgm:pt>
    <dgm:pt modelId="{D38BD16B-34A3-45D1-AAFC-7A8F54085BEE}" type="sibTrans" cxnId="{5C2474E6-9B3D-4C5A-BC5A-13B8C0FF1DF9}">
      <dgm:prSet/>
      <dgm:spPr/>
      <dgm:t>
        <a:bodyPr/>
        <a:lstStyle/>
        <a:p>
          <a:endParaRPr lang="en-US"/>
        </a:p>
      </dgm:t>
    </dgm:pt>
    <dgm:pt modelId="{2BA09DCD-4F36-4B23-8370-7121740C2F9B}">
      <dgm:prSet phldrT="[Text]"/>
      <dgm:spPr>
        <a:solidFill>
          <a:srgbClr val="B9CDE5"/>
        </a:solidFill>
      </dgm:spPr>
      <dgm:t>
        <a:bodyPr/>
        <a:lstStyle/>
        <a:p>
          <a:r>
            <a:rPr lang="en-US" smtClean="0">
              <a:latin typeface="Times New Roman" panose="02020603050405020304" pitchFamily="18" charset="0"/>
              <a:cs typeface="Times New Roman" panose="02020603050405020304" pitchFamily="18" charset="0"/>
            </a:rPr>
            <a:t>Installation</a:t>
          </a:r>
          <a:endParaRPr lang="en-US" dirty="0"/>
        </a:p>
      </dgm:t>
    </dgm:pt>
    <dgm:pt modelId="{F6743D51-58C6-47B4-A01B-F32EFFBA5E0F}" type="parTrans" cxnId="{9B141386-CFA3-4675-8B6A-A464476B1BBA}">
      <dgm:prSet/>
      <dgm:spPr/>
      <dgm:t>
        <a:bodyPr/>
        <a:lstStyle/>
        <a:p>
          <a:endParaRPr lang="en-US"/>
        </a:p>
      </dgm:t>
    </dgm:pt>
    <dgm:pt modelId="{EBE8D0C1-1631-4FB3-8C45-7EB4FE5D4BB9}" type="sibTrans" cxnId="{9B141386-CFA3-4675-8B6A-A464476B1BBA}">
      <dgm:prSet/>
      <dgm:spPr/>
      <dgm:t>
        <a:bodyPr/>
        <a:lstStyle/>
        <a:p>
          <a:endParaRPr lang="en-US"/>
        </a:p>
      </dgm:t>
    </dgm:pt>
    <dgm:pt modelId="{D69D9ABF-27F8-4C04-9A96-F01DA32F1EC5}">
      <dgm:prSet phldrT="[Tex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Monitoring</a:t>
          </a:r>
          <a:endParaRPr lang="en-US" dirty="0"/>
        </a:p>
      </dgm:t>
    </dgm:pt>
    <dgm:pt modelId="{65FBA437-C83E-43A1-B296-698C6F4088A4}" type="parTrans" cxnId="{FA0ABF47-2847-42FD-ACF7-515DC032CF40}">
      <dgm:prSet/>
      <dgm:spPr/>
      <dgm:t>
        <a:bodyPr/>
        <a:lstStyle/>
        <a:p>
          <a:endParaRPr lang="en-US"/>
        </a:p>
      </dgm:t>
    </dgm:pt>
    <dgm:pt modelId="{EAC7CE27-67CF-4DC3-8AC3-6CA29440D878}" type="sibTrans" cxnId="{FA0ABF47-2847-42FD-ACF7-515DC032CF40}">
      <dgm:prSet/>
      <dgm:spPr/>
      <dgm:t>
        <a:bodyPr/>
        <a:lstStyle/>
        <a:p>
          <a:endParaRPr lang="en-US"/>
        </a:p>
      </dgm:t>
    </dgm:pt>
    <dgm:pt modelId="{95B8AF7F-CCD1-4F35-8068-B34B4EE4EB43}">
      <dgm:prSe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Primary species were </a:t>
          </a:r>
          <a:r>
            <a:rPr lang="en-US" i="1" dirty="0" err="1" smtClean="0">
              <a:latin typeface="Times New Roman" panose="02020603050405020304" pitchFamily="18" charset="0"/>
              <a:cs typeface="Times New Roman" panose="02020603050405020304" pitchFamily="18" charset="0"/>
            </a:rPr>
            <a:t>Spartina</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alterniflora</a:t>
          </a:r>
          <a:r>
            <a:rPr lang="en-US" i="1" dirty="0" smtClean="0">
              <a:latin typeface="Times New Roman" panose="02020603050405020304" pitchFamily="18" charset="0"/>
              <a:cs typeface="Times New Roman" panose="02020603050405020304" pitchFamily="18" charset="0"/>
            </a:rPr>
            <a:t> </a:t>
          </a:r>
          <a:r>
            <a:rPr lang="en-US" i="0" dirty="0" smtClean="0">
              <a:latin typeface="Times New Roman" panose="02020603050405020304" pitchFamily="18" charset="0"/>
              <a:cs typeface="Times New Roman" panose="02020603050405020304" pitchFamily="18" charset="0"/>
            </a:rPr>
            <a:t>and </a:t>
          </a:r>
          <a:r>
            <a:rPr lang="en-US" i="1" dirty="0" err="1" smtClean="0">
              <a:latin typeface="Times New Roman" panose="02020603050405020304" pitchFamily="18" charset="0"/>
              <a:cs typeface="Times New Roman" panose="02020603050405020304" pitchFamily="18" charset="0"/>
            </a:rPr>
            <a:t>Spartina</a:t>
          </a:r>
          <a:r>
            <a:rPr lang="en-US" i="1" dirty="0" smtClean="0">
              <a:latin typeface="Times New Roman" panose="02020603050405020304" pitchFamily="18" charset="0"/>
              <a:cs typeface="Times New Roman" panose="02020603050405020304" pitchFamily="18" charset="0"/>
            </a:rPr>
            <a:t> patens.</a:t>
          </a:r>
          <a:endParaRPr lang="en-US" dirty="0">
            <a:latin typeface="Times New Roman" panose="02020603050405020304" pitchFamily="18" charset="0"/>
            <a:cs typeface="Times New Roman" panose="02020603050405020304" pitchFamily="18" charset="0"/>
          </a:endParaRPr>
        </a:p>
      </dgm:t>
    </dgm:pt>
    <dgm:pt modelId="{2F242738-6A8C-4E7C-A4E2-227C4AD709CC}" type="parTrans" cxnId="{D5AC9BE4-33B6-424E-8059-93A7EEF74CEA}">
      <dgm:prSet/>
      <dgm:spPr/>
      <dgm:t>
        <a:bodyPr/>
        <a:lstStyle/>
        <a:p>
          <a:endParaRPr lang="en-US"/>
        </a:p>
      </dgm:t>
    </dgm:pt>
    <dgm:pt modelId="{3D922286-C845-42F5-B2B1-D7FE77A4210D}" type="sibTrans" cxnId="{D5AC9BE4-33B6-424E-8059-93A7EEF74CEA}">
      <dgm:prSet/>
      <dgm:spPr/>
      <dgm:t>
        <a:bodyPr/>
        <a:lstStyle/>
        <a:p>
          <a:endParaRPr lang="en-US"/>
        </a:p>
      </dgm:t>
    </dgm:pt>
    <dgm:pt modelId="{8E8529A3-C797-47B5-95A2-38524D1B084E}">
      <dgm:prSe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Approximately 50 square feet of vegetation was collected.</a:t>
          </a:r>
          <a:endParaRPr lang="en-US" dirty="0">
            <a:latin typeface="Times New Roman" panose="02020603050405020304" pitchFamily="18" charset="0"/>
            <a:cs typeface="Times New Roman" panose="02020603050405020304" pitchFamily="18" charset="0"/>
          </a:endParaRPr>
        </a:p>
      </dgm:t>
    </dgm:pt>
    <dgm:pt modelId="{36E60FAC-7995-4893-A912-C74C640A744D}" type="parTrans" cxnId="{990CCCBE-7A8F-4C03-8DEE-B0EB9334F543}">
      <dgm:prSet/>
      <dgm:spPr/>
      <dgm:t>
        <a:bodyPr/>
        <a:lstStyle/>
        <a:p>
          <a:endParaRPr lang="en-US"/>
        </a:p>
      </dgm:t>
    </dgm:pt>
    <dgm:pt modelId="{3480F668-BAAD-4870-8E92-2326693C0B10}" type="sibTrans" cxnId="{990CCCBE-7A8F-4C03-8DEE-B0EB9334F543}">
      <dgm:prSet/>
      <dgm:spPr/>
      <dgm:t>
        <a:bodyPr/>
        <a:lstStyle/>
        <a:p>
          <a:endParaRPr lang="en-US"/>
        </a:p>
      </dgm:t>
    </dgm:pt>
    <dgm:pt modelId="{03509D92-897B-4095-BB40-17E7369CBA9D}">
      <dgm:prSe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Island Construction</a:t>
          </a:r>
          <a:endParaRPr lang="en-US" dirty="0">
            <a:latin typeface="Times New Roman" panose="02020603050405020304" pitchFamily="18" charset="0"/>
            <a:cs typeface="Times New Roman" panose="02020603050405020304" pitchFamily="18" charset="0"/>
          </a:endParaRPr>
        </a:p>
      </dgm:t>
    </dgm:pt>
    <dgm:pt modelId="{9C0E9F45-FB40-486E-9073-B1230D967D03}" type="sibTrans" cxnId="{4FC59DDA-E98C-4C87-AC56-13BE0A1871DF}">
      <dgm:prSet/>
      <dgm:spPr/>
      <dgm:t>
        <a:bodyPr/>
        <a:lstStyle/>
        <a:p>
          <a:endParaRPr lang="en-US"/>
        </a:p>
      </dgm:t>
    </dgm:pt>
    <dgm:pt modelId="{65691C74-D242-4C02-AFD7-AD72D1E5A122}" type="parTrans" cxnId="{4FC59DDA-E98C-4C87-AC56-13BE0A1871DF}">
      <dgm:prSet/>
      <dgm:spPr/>
      <dgm:t>
        <a:bodyPr/>
        <a:lstStyle/>
        <a:p>
          <a:endParaRPr lang="en-US"/>
        </a:p>
      </dgm:t>
    </dgm:pt>
    <dgm:pt modelId="{FDA023C1-E19B-4EFB-BC1B-8704ED5CF549}">
      <dgm:prSet phldrT="[Tex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10 </a:t>
          </a:r>
          <a:r>
            <a:rPr lang="en-US" dirty="0" err="1" smtClean="0">
              <a:latin typeface="Times New Roman" panose="02020603050405020304" pitchFamily="18" charset="0"/>
              <a:cs typeface="Times New Roman" panose="02020603050405020304" pitchFamily="18" charset="0"/>
            </a:rPr>
            <a:t>ft</a:t>
          </a:r>
          <a:r>
            <a:rPr lang="en-US" dirty="0" smtClean="0">
              <a:latin typeface="Times New Roman" panose="02020603050405020304" pitchFamily="18" charset="0"/>
              <a:cs typeface="Times New Roman" panose="02020603050405020304" pitchFamily="18" charset="0"/>
            </a:rPr>
            <a:t> by 5 </a:t>
          </a:r>
          <a:r>
            <a:rPr lang="en-US" dirty="0" err="1" smtClean="0">
              <a:latin typeface="Times New Roman" panose="02020603050405020304" pitchFamily="18" charset="0"/>
              <a:cs typeface="Times New Roman" panose="02020603050405020304" pitchFamily="18" charset="0"/>
            </a:rPr>
            <a:t>ft</a:t>
          </a:r>
          <a:r>
            <a:rPr lang="en-US" dirty="0" smtClean="0">
              <a:latin typeface="Times New Roman" panose="02020603050405020304" pitchFamily="18" charset="0"/>
              <a:cs typeface="Times New Roman" panose="02020603050405020304" pitchFamily="18" charset="0"/>
            </a:rPr>
            <a:t> frame was made of 2- inch PVC pipe.</a:t>
          </a:r>
          <a:endParaRPr lang="en-US" dirty="0">
            <a:latin typeface="Times New Roman" panose="02020603050405020304" pitchFamily="18" charset="0"/>
            <a:cs typeface="Times New Roman" panose="02020603050405020304" pitchFamily="18" charset="0"/>
          </a:endParaRPr>
        </a:p>
      </dgm:t>
    </dgm:pt>
    <dgm:pt modelId="{C01365FA-7FA6-4B10-A69F-5D2510A87005}" type="parTrans" cxnId="{7B753C23-C77A-4B88-8B75-C7E4A3E8E1B6}">
      <dgm:prSet/>
      <dgm:spPr/>
      <dgm:t>
        <a:bodyPr/>
        <a:lstStyle/>
        <a:p>
          <a:endParaRPr lang="en-US"/>
        </a:p>
      </dgm:t>
    </dgm:pt>
    <dgm:pt modelId="{001A7BDA-0D58-49C6-A24B-066A34A674C2}" type="sibTrans" cxnId="{7B753C23-C77A-4B88-8B75-C7E4A3E8E1B6}">
      <dgm:prSet/>
      <dgm:spPr/>
      <dgm:t>
        <a:bodyPr/>
        <a:lstStyle/>
        <a:p>
          <a:endParaRPr lang="en-US"/>
        </a:p>
      </dgm:t>
    </dgm:pt>
    <dgm:pt modelId="{002FB905-56A0-4550-9663-3157E0BD5FEC}">
      <dgm:prSet phldrT="[Tex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Plastic garden fencing was attached to frame with plastic zip ties.</a:t>
          </a:r>
          <a:endParaRPr lang="en-US" dirty="0">
            <a:latin typeface="Times New Roman" panose="02020603050405020304" pitchFamily="18" charset="0"/>
            <a:cs typeface="Times New Roman" panose="02020603050405020304" pitchFamily="18" charset="0"/>
          </a:endParaRPr>
        </a:p>
      </dgm:t>
    </dgm:pt>
    <dgm:pt modelId="{3EA71953-EA66-4F4C-AB5F-8FE77318A479}" type="parTrans" cxnId="{5FFC43AB-E4AE-4CA1-B906-CD783F020B36}">
      <dgm:prSet/>
      <dgm:spPr/>
      <dgm:t>
        <a:bodyPr/>
        <a:lstStyle/>
        <a:p>
          <a:endParaRPr lang="en-US"/>
        </a:p>
      </dgm:t>
    </dgm:pt>
    <dgm:pt modelId="{68D049ED-1A7F-4407-8AE4-76FB8013E65E}" type="sibTrans" cxnId="{5FFC43AB-E4AE-4CA1-B906-CD783F020B36}">
      <dgm:prSet/>
      <dgm:spPr/>
      <dgm:t>
        <a:bodyPr/>
        <a:lstStyle/>
        <a:p>
          <a:endParaRPr lang="en-US"/>
        </a:p>
      </dgm:t>
    </dgm:pt>
    <dgm:pt modelId="{1E127C27-DA99-4ABD-9637-AEB74AD14A73}">
      <dgm:prSet/>
      <dgm:spPr>
        <a:solidFill>
          <a:srgbClr val="B9CDE5"/>
        </a:solidFill>
      </dgm:spPr>
      <dgm:t>
        <a:bodyPr/>
        <a:lstStyle/>
        <a:p>
          <a:pPr marR="0" eaLnBrk="1" fontAlgn="auto" latinLnBrk="0" hangingPunct="1">
            <a:buClrTx/>
            <a:buSzTx/>
            <a:buFontTx/>
            <a:tabLst/>
            <a:defRPr/>
          </a:pPr>
          <a:r>
            <a:rPr lang="en-US" dirty="0" smtClean="0">
              <a:latin typeface="Times New Roman" panose="02020603050405020304" pitchFamily="18" charset="0"/>
              <a:cs typeface="Times New Roman" panose="02020603050405020304" pitchFamily="18" charset="0"/>
            </a:rPr>
            <a:t> Six foam pool noodles were added for buoyancy.</a:t>
          </a:r>
          <a:endParaRPr lang="en-US" dirty="0">
            <a:latin typeface="Times New Roman" panose="02020603050405020304" pitchFamily="18" charset="0"/>
            <a:cs typeface="Times New Roman" panose="02020603050405020304" pitchFamily="18" charset="0"/>
          </a:endParaRPr>
        </a:p>
      </dgm:t>
    </dgm:pt>
    <dgm:pt modelId="{C50E7F2F-7121-4FA9-BDE2-23CEAA719756}" type="parTrans" cxnId="{E978680F-79A7-43BB-B70E-16DC73A4B530}">
      <dgm:prSet/>
      <dgm:spPr/>
      <dgm:t>
        <a:bodyPr/>
        <a:lstStyle/>
        <a:p>
          <a:endParaRPr lang="en-US"/>
        </a:p>
      </dgm:t>
    </dgm:pt>
    <dgm:pt modelId="{1665E9A8-7C5D-4EE4-9E14-830BA281FD6E}" type="sibTrans" cxnId="{E978680F-79A7-43BB-B70E-16DC73A4B530}">
      <dgm:prSet/>
      <dgm:spPr/>
      <dgm:t>
        <a:bodyPr/>
        <a:lstStyle/>
        <a:p>
          <a:endParaRPr lang="en-US"/>
        </a:p>
      </dgm:t>
    </dgm:pt>
    <dgm:pt modelId="{A608939A-E1AF-4B65-9A68-D9876B6170CC}">
      <dgm:prSet/>
      <dgm:spPr>
        <a:solidFill>
          <a:srgbClr val="B9CDE5"/>
        </a:solidFill>
      </dgm:spPr>
      <dgm:t>
        <a:bodyPr/>
        <a:lstStyle/>
        <a:p>
          <a:pPr marR="0" eaLnBrk="1" fontAlgn="auto" latinLnBrk="0" hangingPunct="1">
            <a:buClrTx/>
            <a:buSzTx/>
            <a:buFontTx/>
            <a:tabLst/>
            <a:defRPr/>
          </a:pPr>
          <a:r>
            <a:rPr lang="en-US" dirty="0" smtClean="0">
              <a:latin typeface="Times New Roman" panose="02020603050405020304" pitchFamily="18" charset="0"/>
              <a:cs typeface="Times New Roman" panose="02020603050405020304" pitchFamily="18" charset="0"/>
            </a:rPr>
            <a:t>Wrack was spread on the frame as substrate for the vegetation.</a:t>
          </a:r>
        </a:p>
      </dgm:t>
    </dgm:pt>
    <dgm:pt modelId="{454951B6-FFAF-41C5-AFBB-DAE365588FD3}" type="parTrans" cxnId="{39FADB94-71C9-46F4-B9FB-E18CB332509D}">
      <dgm:prSet/>
      <dgm:spPr/>
      <dgm:t>
        <a:bodyPr/>
        <a:lstStyle/>
        <a:p>
          <a:endParaRPr lang="en-US"/>
        </a:p>
      </dgm:t>
    </dgm:pt>
    <dgm:pt modelId="{ED7B33C1-E99D-484F-B5B9-644B5DEE45E0}" type="sibTrans" cxnId="{39FADB94-71C9-46F4-B9FB-E18CB332509D}">
      <dgm:prSet/>
      <dgm:spPr/>
      <dgm:t>
        <a:bodyPr/>
        <a:lstStyle/>
        <a:p>
          <a:endParaRPr lang="en-US"/>
        </a:p>
      </dgm:t>
    </dgm:pt>
    <dgm:pt modelId="{65CBE82E-9790-4063-85D5-7DCC45926F90}">
      <dgm:prSe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Island was placed in a pool on Rachel Carson National Wildlife Refuge in late July.</a:t>
          </a:r>
          <a:endParaRPr lang="en-US" dirty="0">
            <a:latin typeface="Times New Roman" panose="02020603050405020304" pitchFamily="18" charset="0"/>
            <a:cs typeface="Times New Roman" panose="02020603050405020304" pitchFamily="18" charset="0"/>
          </a:endParaRPr>
        </a:p>
      </dgm:t>
    </dgm:pt>
    <dgm:pt modelId="{74B67FB2-955D-4DC7-9AD2-335C3DE40FEF}" type="parTrans" cxnId="{078B498B-D1FB-444B-8BA0-B2A35B3BC858}">
      <dgm:prSet/>
      <dgm:spPr/>
      <dgm:t>
        <a:bodyPr/>
        <a:lstStyle/>
        <a:p>
          <a:endParaRPr lang="en-US"/>
        </a:p>
      </dgm:t>
    </dgm:pt>
    <dgm:pt modelId="{1D77F8D6-84FF-4087-B708-57DF80F10868}" type="sibTrans" cxnId="{078B498B-D1FB-444B-8BA0-B2A35B3BC858}">
      <dgm:prSet/>
      <dgm:spPr/>
      <dgm:t>
        <a:bodyPr/>
        <a:lstStyle/>
        <a:p>
          <a:endParaRPr lang="en-US"/>
        </a:p>
      </dgm:t>
    </dgm:pt>
    <dgm:pt modelId="{B94627C0-A248-4F28-89A4-52AB60B6010D}">
      <dgm:prSe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It was anchored by four cinderblocks and attached by 10 feet of rope.</a:t>
          </a:r>
          <a:endParaRPr lang="en-US" dirty="0">
            <a:latin typeface="Times New Roman" panose="02020603050405020304" pitchFamily="18" charset="0"/>
            <a:cs typeface="Times New Roman" panose="02020603050405020304" pitchFamily="18" charset="0"/>
          </a:endParaRPr>
        </a:p>
      </dgm:t>
    </dgm:pt>
    <dgm:pt modelId="{7130E1E6-949F-45F8-BEAA-09A95BFDE285}" type="parTrans" cxnId="{339FFB9A-0388-4967-8B5B-321A72619591}">
      <dgm:prSet/>
      <dgm:spPr/>
      <dgm:t>
        <a:bodyPr/>
        <a:lstStyle/>
        <a:p>
          <a:endParaRPr lang="en-US"/>
        </a:p>
      </dgm:t>
    </dgm:pt>
    <dgm:pt modelId="{567DBDB9-2420-4750-BB8C-4EAEA0495B04}" type="sibTrans" cxnId="{339FFB9A-0388-4967-8B5B-321A72619591}">
      <dgm:prSet/>
      <dgm:spPr/>
      <dgm:t>
        <a:bodyPr/>
        <a:lstStyle/>
        <a:p>
          <a:endParaRPr lang="en-US"/>
        </a:p>
      </dgm:t>
    </dgm:pt>
    <dgm:pt modelId="{93F5710A-82DE-43A1-B787-DED20592B360}">
      <dgm:prSet/>
      <dgm:spPr>
        <a:solidFill>
          <a:srgbClr val="B9CDE5"/>
        </a:solidFill>
      </dgm:spPr>
      <dgm:t>
        <a:bodyPr/>
        <a:lstStyle/>
        <a:p>
          <a:r>
            <a:rPr lang="en-US" dirty="0" smtClean="0">
              <a:latin typeface="Times New Roman" panose="02020603050405020304" pitchFamily="18" charset="0"/>
              <a:cs typeface="Times New Roman" panose="02020603050405020304" pitchFamily="18" charset="0"/>
            </a:rPr>
            <a:t>Site checks occurred for 3 months from July  through September. approximately every 4 days to confirm that island was floating. </a:t>
          </a:r>
        </a:p>
      </dgm:t>
    </dgm:pt>
    <dgm:pt modelId="{22CEBDA6-5A90-49DC-84F8-7C3438A37F49}" type="parTrans" cxnId="{EB627710-E5EB-4BBC-BDF4-F174A969800C}">
      <dgm:prSet/>
      <dgm:spPr/>
      <dgm:t>
        <a:bodyPr/>
        <a:lstStyle/>
        <a:p>
          <a:endParaRPr lang="en-US"/>
        </a:p>
      </dgm:t>
    </dgm:pt>
    <dgm:pt modelId="{785B48BD-DE09-4682-AE1F-606BD66AC0AA}" type="sibTrans" cxnId="{EB627710-E5EB-4BBC-BDF4-F174A969800C}">
      <dgm:prSet/>
      <dgm:spPr/>
      <dgm:t>
        <a:bodyPr/>
        <a:lstStyle/>
        <a:p>
          <a:endParaRPr lang="en-US"/>
        </a:p>
      </dgm:t>
    </dgm:pt>
    <dgm:pt modelId="{0E678A24-E2E6-400E-AFD7-8E5A0293078B}" type="pres">
      <dgm:prSet presAssocID="{33818C0E-164E-4CA0-A9B0-4FE2D3405954}" presName="Name0" presStyleCnt="0">
        <dgm:presLayoutVars>
          <dgm:dir/>
          <dgm:resizeHandles val="exact"/>
        </dgm:presLayoutVars>
      </dgm:prSet>
      <dgm:spPr/>
      <dgm:t>
        <a:bodyPr/>
        <a:lstStyle/>
        <a:p>
          <a:endParaRPr lang="en-US"/>
        </a:p>
      </dgm:t>
    </dgm:pt>
    <dgm:pt modelId="{29CBC311-AC03-4853-94AA-CB9AADE8D55E}" type="pres">
      <dgm:prSet presAssocID="{05E27291-F9A2-40CE-AAB8-5FD3FFC609E3}" presName="composite" presStyleCnt="0"/>
      <dgm:spPr/>
    </dgm:pt>
    <dgm:pt modelId="{238A32DA-9C70-433D-B079-5174630726B3}" type="pres">
      <dgm:prSet presAssocID="{05E27291-F9A2-40CE-AAB8-5FD3FFC609E3}" presName="imagSh" presStyleLbl="bgImgPlace1" presStyleIdx="0" presStyleCnt="5"/>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832" t="-58979" r="832" b="-19021"/>
          </a:stretch>
        </a:blipFill>
      </dgm:spPr>
    </dgm:pt>
    <dgm:pt modelId="{2B8D955D-AC58-40C0-879B-691106BDAC63}" type="pres">
      <dgm:prSet presAssocID="{05E27291-F9A2-40CE-AAB8-5FD3FFC609E3}" presName="txNode" presStyleLbl="node1" presStyleIdx="0" presStyleCnt="5" custScaleX="118438" custScaleY="81167" custLinFactNeighborX="20511" custLinFactNeighborY="13426">
        <dgm:presLayoutVars>
          <dgm:bulletEnabled val="1"/>
        </dgm:presLayoutVars>
      </dgm:prSet>
      <dgm:spPr/>
      <dgm:t>
        <a:bodyPr/>
        <a:lstStyle/>
        <a:p>
          <a:endParaRPr lang="en-US"/>
        </a:p>
      </dgm:t>
    </dgm:pt>
    <dgm:pt modelId="{B9E13356-8DED-49EF-B10A-B5464E65ED7B}" type="pres">
      <dgm:prSet presAssocID="{ECB5A510-52FF-43B4-8E59-16F68BB10E0B}" presName="sibTrans" presStyleLbl="sibTrans2D1" presStyleIdx="0" presStyleCnt="4"/>
      <dgm:spPr/>
      <dgm:t>
        <a:bodyPr/>
        <a:lstStyle/>
        <a:p>
          <a:endParaRPr lang="en-US"/>
        </a:p>
      </dgm:t>
    </dgm:pt>
    <dgm:pt modelId="{1067609B-C301-4EE4-BDF3-A8DAC9582054}" type="pres">
      <dgm:prSet presAssocID="{ECB5A510-52FF-43B4-8E59-16F68BB10E0B}" presName="connTx" presStyleLbl="sibTrans2D1" presStyleIdx="0" presStyleCnt="4"/>
      <dgm:spPr/>
      <dgm:t>
        <a:bodyPr/>
        <a:lstStyle/>
        <a:p>
          <a:endParaRPr lang="en-US"/>
        </a:p>
      </dgm:t>
    </dgm:pt>
    <dgm:pt modelId="{498A2B19-AD9D-499D-9A28-02DE87C39B0E}" type="pres">
      <dgm:prSet presAssocID="{03509D92-897B-4095-BB40-17E7369CBA9D}" presName="composite" presStyleCnt="0"/>
      <dgm:spPr/>
    </dgm:pt>
    <dgm:pt modelId="{89C563AF-4708-4F05-AA5D-BAE5729049CF}" type="pres">
      <dgm:prSet presAssocID="{03509D92-897B-4095-BB40-17E7369CBA9D}" presName="imagSh" presStyleLbl="bgImgPlace1" presStyleIdx="1" presStyleCnt="5" custAng="5400000"/>
      <dgm:spPr>
        <a:blipFill dpi="0" rotWithShape="1">
          <a:blip xmlns:r="http://schemas.openxmlformats.org/officeDocument/2006/relationships" r:embed="rId2" cstate="print">
            <a:extLst>
              <a:ext uri="{28A0092B-C50C-407E-A947-70E740481C1C}">
                <a14:useLocalDpi xmlns:a14="http://schemas.microsoft.com/office/drawing/2010/main" val="0"/>
              </a:ext>
            </a:extLst>
          </a:blip>
          <a:srcRect/>
          <a:stretch>
            <a:fillRect l="-53985" r="-24015"/>
          </a:stretch>
        </a:blipFill>
      </dgm:spPr>
      <dgm:t>
        <a:bodyPr/>
        <a:lstStyle/>
        <a:p>
          <a:endParaRPr lang="en-US"/>
        </a:p>
      </dgm:t>
    </dgm:pt>
    <dgm:pt modelId="{A79C463C-E899-4CA2-984C-19444EE9222E}" type="pres">
      <dgm:prSet presAssocID="{03509D92-897B-4095-BB40-17E7369CBA9D}" presName="txNode" presStyleLbl="node1" presStyleIdx="1" presStyleCnt="5" custScaleX="107493" custScaleY="76707" custLinFactNeighborX="16196" custLinFactNeighborY="11401">
        <dgm:presLayoutVars>
          <dgm:bulletEnabled val="1"/>
        </dgm:presLayoutVars>
      </dgm:prSet>
      <dgm:spPr/>
      <dgm:t>
        <a:bodyPr/>
        <a:lstStyle/>
        <a:p>
          <a:endParaRPr lang="en-US"/>
        </a:p>
      </dgm:t>
    </dgm:pt>
    <dgm:pt modelId="{BAD37B18-C7F4-48A8-AF02-34E23D3A87C2}" type="pres">
      <dgm:prSet presAssocID="{9C0E9F45-FB40-486E-9073-B1230D967D03}" presName="sibTrans" presStyleLbl="sibTrans2D1" presStyleIdx="1" presStyleCnt="4"/>
      <dgm:spPr/>
      <dgm:t>
        <a:bodyPr/>
        <a:lstStyle/>
        <a:p>
          <a:endParaRPr lang="en-US"/>
        </a:p>
      </dgm:t>
    </dgm:pt>
    <dgm:pt modelId="{74791A64-8042-4981-B9D1-6C83DBC991CE}" type="pres">
      <dgm:prSet presAssocID="{9C0E9F45-FB40-486E-9073-B1230D967D03}" presName="connTx" presStyleLbl="sibTrans2D1" presStyleIdx="1" presStyleCnt="4"/>
      <dgm:spPr/>
      <dgm:t>
        <a:bodyPr/>
        <a:lstStyle/>
        <a:p>
          <a:endParaRPr lang="en-US"/>
        </a:p>
      </dgm:t>
    </dgm:pt>
    <dgm:pt modelId="{BC2B6C75-1DE0-4016-B208-AEA59A94E1D9}" type="pres">
      <dgm:prSet presAssocID="{0973E2A1-DD88-444E-9A18-F9927D581BC8}" presName="composite" presStyleCnt="0"/>
      <dgm:spPr/>
    </dgm:pt>
    <dgm:pt modelId="{E3A8BB88-C584-4578-838D-5B17C3EE35CA}" type="pres">
      <dgm:prSet presAssocID="{0973E2A1-DD88-444E-9A18-F9927D581BC8}" presName="imagSh" presStyleLbl="bgImgPlace1" presStyleIdx="2" presStyleCnt="5"/>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12589" t="827" r="-37411" b="-827"/>
          </a:stretch>
        </a:blipFill>
      </dgm:spPr>
    </dgm:pt>
    <dgm:pt modelId="{FD96B3B4-EDC7-4A1A-B529-11153E8C49B7}" type="pres">
      <dgm:prSet presAssocID="{0973E2A1-DD88-444E-9A18-F9927D581BC8}" presName="txNode" presStyleLbl="node1" presStyleIdx="2" presStyleCnt="5" custScaleX="97171" custScaleY="79155" custLinFactNeighborX="25758" custLinFactNeighborY="11917">
        <dgm:presLayoutVars>
          <dgm:bulletEnabled val="1"/>
        </dgm:presLayoutVars>
      </dgm:prSet>
      <dgm:spPr/>
      <dgm:t>
        <a:bodyPr/>
        <a:lstStyle/>
        <a:p>
          <a:endParaRPr lang="en-US"/>
        </a:p>
      </dgm:t>
    </dgm:pt>
    <dgm:pt modelId="{87043730-8EE9-49CC-8D8E-6090366026EE}" type="pres">
      <dgm:prSet presAssocID="{D38BD16B-34A3-45D1-AAFC-7A8F54085BEE}" presName="sibTrans" presStyleLbl="sibTrans2D1" presStyleIdx="2" presStyleCnt="4"/>
      <dgm:spPr/>
      <dgm:t>
        <a:bodyPr/>
        <a:lstStyle/>
        <a:p>
          <a:endParaRPr lang="en-US"/>
        </a:p>
      </dgm:t>
    </dgm:pt>
    <dgm:pt modelId="{43456E49-303C-4BF6-AF21-F25AEC184BA7}" type="pres">
      <dgm:prSet presAssocID="{D38BD16B-34A3-45D1-AAFC-7A8F54085BEE}" presName="connTx" presStyleLbl="sibTrans2D1" presStyleIdx="2" presStyleCnt="4"/>
      <dgm:spPr/>
      <dgm:t>
        <a:bodyPr/>
        <a:lstStyle/>
        <a:p>
          <a:endParaRPr lang="en-US"/>
        </a:p>
      </dgm:t>
    </dgm:pt>
    <dgm:pt modelId="{C8C6764F-D1F0-4D26-A540-982A9DD0FC50}" type="pres">
      <dgm:prSet presAssocID="{2BA09DCD-4F36-4B23-8370-7121740C2F9B}" presName="composite" presStyleCnt="0"/>
      <dgm:spPr/>
    </dgm:pt>
    <dgm:pt modelId="{3D64F1DC-BC37-4807-A61B-35CA7E782093}" type="pres">
      <dgm:prSet presAssocID="{2BA09DCD-4F36-4B23-8370-7121740C2F9B}" presName="imagSh" presStyleLbl="bgImgPlace1" presStyleIdx="3" presStyleCnt="5"/>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l="-39000" r="-39000"/>
          </a:stretch>
        </a:blipFill>
      </dgm:spPr>
      <dgm:t>
        <a:bodyPr/>
        <a:lstStyle/>
        <a:p>
          <a:endParaRPr lang="en-US"/>
        </a:p>
      </dgm:t>
    </dgm:pt>
    <dgm:pt modelId="{3D935507-8ABE-4872-B418-7E490016157B}" type="pres">
      <dgm:prSet presAssocID="{2BA09DCD-4F36-4B23-8370-7121740C2F9B}" presName="txNode" presStyleLbl="node1" presStyleIdx="3" presStyleCnt="5" custScaleX="103675" custScaleY="77040" custLinFactNeighborX="21934" custLinFactNeighborY="10331">
        <dgm:presLayoutVars>
          <dgm:bulletEnabled val="1"/>
        </dgm:presLayoutVars>
      </dgm:prSet>
      <dgm:spPr/>
      <dgm:t>
        <a:bodyPr/>
        <a:lstStyle/>
        <a:p>
          <a:endParaRPr lang="en-US"/>
        </a:p>
      </dgm:t>
    </dgm:pt>
    <dgm:pt modelId="{13637496-C133-4CFA-BF5A-52221DD559E6}" type="pres">
      <dgm:prSet presAssocID="{EBE8D0C1-1631-4FB3-8C45-7EB4FE5D4BB9}" presName="sibTrans" presStyleLbl="sibTrans2D1" presStyleIdx="3" presStyleCnt="4"/>
      <dgm:spPr/>
      <dgm:t>
        <a:bodyPr/>
        <a:lstStyle/>
        <a:p>
          <a:endParaRPr lang="en-US"/>
        </a:p>
      </dgm:t>
    </dgm:pt>
    <dgm:pt modelId="{7B5C8CC0-B2EF-4D04-B04D-3942E91425FB}" type="pres">
      <dgm:prSet presAssocID="{EBE8D0C1-1631-4FB3-8C45-7EB4FE5D4BB9}" presName="connTx" presStyleLbl="sibTrans2D1" presStyleIdx="3" presStyleCnt="4"/>
      <dgm:spPr/>
      <dgm:t>
        <a:bodyPr/>
        <a:lstStyle/>
        <a:p>
          <a:endParaRPr lang="en-US"/>
        </a:p>
      </dgm:t>
    </dgm:pt>
    <dgm:pt modelId="{3EE4BFFC-84EF-486F-A5AC-B88B3E8AE3AB}" type="pres">
      <dgm:prSet presAssocID="{D69D9ABF-27F8-4C04-9A96-F01DA32F1EC5}" presName="composite" presStyleCnt="0"/>
      <dgm:spPr/>
    </dgm:pt>
    <dgm:pt modelId="{08704BE2-2728-4206-98F5-A932B42329A6}" type="pres">
      <dgm:prSet presAssocID="{D69D9ABF-27F8-4C04-9A96-F01DA32F1EC5}" presName="imagSh" presStyleLbl="bgImgPlac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t="-25000" b="-25000"/>
          </a:stretch>
        </a:blipFill>
      </dgm:spPr>
    </dgm:pt>
    <dgm:pt modelId="{DA623312-41C0-41A6-980C-A3B4B8A6B147}" type="pres">
      <dgm:prSet presAssocID="{D69D9ABF-27F8-4C04-9A96-F01DA32F1EC5}" presName="txNode" presStyleLbl="node1" presStyleIdx="4" presStyleCnt="5" custScaleX="88157" custScaleY="77494" custLinFactNeighborX="1334" custLinFactNeighborY="11991">
        <dgm:presLayoutVars>
          <dgm:bulletEnabled val="1"/>
        </dgm:presLayoutVars>
      </dgm:prSet>
      <dgm:spPr/>
      <dgm:t>
        <a:bodyPr/>
        <a:lstStyle/>
        <a:p>
          <a:endParaRPr lang="en-US"/>
        </a:p>
      </dgm:t>
    </dgm:pt>
  </dgm:ptLst>
  <dgm:cxnLst>
    <dgm:cxn modelId="{4FC59DDA-E98C-4C87-AC56-13BE0A1871DF}" srcId="{33818C0E-164E-4CA0-A9B0-4FE2D3405954}" destId="{03509D92-897B-4095-BB40-17E7369CBA9D}" srcOrd="1" destOrd="0" parTransId="{65691C74-D242-4C02-AFD7-AD72D1E5A122}" sibTransId="{9C0E9F45-FB40-486E-9073-B1230D967D03}"/>
    <dgm:cxn modelId="{77A888A7-E887-4CD6-8A39-7A8A86CDE3AE}" type="presOf" srcId="{B94627C0-A248-4F28-89A4-52AB60B6010D}" destId="{3D935507-8ABE-4872-B418-7E490016157B}" srcOrd="0" destOrd="2" presId="urn:microsoft.com/office/officeart/2005/8/layout/hProcess10"/>
    <dgm:cxn modelId="{91E9E8E6-D052-4038-A3C4-27CE8610B372}" type="presOf" srcId="{93F5710A-82DE-43A1-B787-DED20592B360}" destId="{DA623312-41C0-41A6-980C-A3B4B8A6B147}" srcOrd="0" destOrd="1" presId="urn:microsoft.com/office/officeart/2005/8/layout/hProcess10"/>
    <dgm:cxn modelId="{6D4DFAED-D421-43D5-983F-B1913E715A1E}" type="presOf" srcId="{95B8AF7F-CCD1-4F35-8068-B34B4EE4EB43}" destId="{2B8D955D-AC58-40C0-879B-691106BDAC63}" srcOrd="0" destOrd="2" presId="urn:microsoft.com/office/officeart/2005/8/layout/hProcess10"/>
    <dgm:cxn modelId="{DE1EDDB7-5247-4F69-8CCD-9F184CCA3CFB}" srcId="{05E27291-F9A2-40CE-AAB8-5FD3FFC609E3}" destId="{B6761561-2977-42C6-A70C-6E6750BAEE8D}" srcOrd="0" destOrd="0" parTransId="{8BB9927D-6E46-4D19-AE47-39C27A4F0161}" sibTransId="{6632E13B-60FD-43BF-B5CE-FF270E5D75A1}"/>
    <dgm:cxn modelId="{914349B8-B3DC-4287-8EB6-5EAC0E8726AA}" type="presOf" srcId="{0973E2A1-DD88-444E-9A18-F9927D581BC8}" destId="{FD96B3B4-EDC7-4A1A-B529-11153E8C49B7}" srcOrd="0" destOrd="0" presId="urn:microsoft.com/office/officeart/2005/8/layout/hProcess10"/>
    <dgm:cxn modelId="{7D44AA55-1D8B-4B2C-81A5-7BABD74EEEAA}" type="presOf" srcId="{002FB905-56A0-4550-9663-3157E0BD5FEC}" destId="{A79C463C-E899-4CA2-984C-19444EE9222E}" srcOrd="0" destOrd="2" presId="urn:microsoft.com/office/officeart/2005/8/layout/hProcess10"/>
    <dgm:cxn modelId="{C9B76C39-F5DD-480E-96B8-5554A8A7AB95}" type="presOf" srcId="{2BA09DCD-4F36-4B23-8370-7121740C2F9B}" destId="{3D935507-8ABE-4872-B418-7E490016157B}" srcOrd="0" destOrd="0" presId="urn:microsoft.com/office/officeart/2005/8/layout/hProcess10"/>
    <dgm:cxn modelId="{5C2474E6-9B3D-4C5A-BC5A-13B8C0FF1DF9}" srcId="{33818C0E-164E-4CA0-A9B0-4FE2D3405954}" destId="{0973E2A1-DD88-444E-9A18-F9927D581BC8}" srcOrd="2" destOrd="0" parTransId="{DDAFB173-B056-4C85-AC52-7EE78FCCF75C}" sibTransId="{D38BD16B-34A3-45D1-AAFC-7A8F54085BEE}"/>
    <dgm:cxn modelId="{1CE855D8-2A62-4FF5-A6AD-EC0DBC329B5D}" type="presOf" srcId="{EBE8D0C1-1631-4FB3-8C45-7EB4FE5D4BB9}" destId="{7B5C8CC0-B2EF-4D04-B04D-3942E91425FB}" srcOrd="1" destOrd="0" presId="urn:microsoft.com/office/officeart/2005/8/layout/hProcess10"/>
    <dgm:cxn modelId="{5FFC43AB-E4AE-4CA1-B906-CD783F020B36}" srcId="{03509D92-897B-4095-BB40-17E7369CBA9D}" destId="{002FB905-56A0-4550-9663-3157E0BD5FEC}" srcOrd="1" destOrd="0" parTransId="{3EA71953-EA66-4F4C-AB5F-8FE77318A479}" sibTransId="{68D049ED-1A7F-4407-8AE4-76FB8013E65E}"/>
    <dgm:cxn modelId="{7B753C23-C77A-4B88-8B75-C7E4A3E8E1B6}" srcId="{03509D92-897B-4095-BB40-17E7369CBA9D}" destId="{FDA023C1-E19B-4EFB-BC1B-8704ED5CF549}" srcOrd="0" destOrd="0" parTransId="{C01365FA-7FA6-4B10-A69F-5D2510A87005}" sibTransId="{001A7BDA-0D58-49C6-A24B-066A34A674C2}"/>
    <dgm:cxn modelId="{FA0ABF47-2847-42FD-ACF7-515DC032CF40}" srcId="{33818C0E-164E-4CA0-A9B0-4FE2D3405954}" destId="{D69D9ABF-27F8-4C04-9A96-F01DA32F1EC5}" srcOrd="4" destOrd="0" parTransId="{65FBA437-C83E-43A1-B296-698C6F4088A4}" sibTransId="{EAC7CE27-67CF-4DC3-8AC3-6CA29440D878}"/>
    <dgm:cxn modelId="{2A02607F-B971-47A6-923D-4D1545CAB2EA}" type="presOf" srcId="{D69D9ABF-27F8-4C04-9A96-F01DA32F1EC5}" destId="{DA623312-41C0-41A6-980C-A3B4B8A6B147}" srcOrd="0" destOrd="0" presId="urn:microsoft.com/office/officeart/2005/8/layout/hProcess10"/>
    <dgm:cxn modelId="{4AB68412-D14F-4E68-B881-5806A5D989CA}" type="presOf" srcId="{9C0E9F45-FB40-486E-9073-B1230D967D03}" destId="{74791A64-8042-4981-B9D1-6C83DBC991CE}" srcOrd="1" destOrd="0" presId="urn:microsoft.com/office/officeart/2005/8/layout/hProcess10"/>
    <dgm:cxn modelId="{D5AC9BE4-33B6-424E-8059-93A7EEF74CEA}" srcId="{05E27291-F9A2-40CE-AAB8-5FD3FFC609E3}" destId="{95B8AF7F-CCD1-4F35-8068-B34B4EE4EB43}" srcOrd="1" destOrd="0" parTransId="{2F242738-6A8C-4E7C-A4E2-227C4AD709CC}" sibTransId="{3D922286-C845-42F5-B2B1-D7FE77A4210D}"/>
    <dgm:cxn modelId="{EB627710-E5EB-4BBC-BDF4-F174A969800C}" srcId="{D69D9ABF-27F8-4C04-9A96-F01DA32F1EC5}" destId="{93F5710A-82DE-43A1-B787-DED20592B360}" srcOrd="0" destOrd="0" parTransId="{22CEBDA6-5A90-49DC-84F8-7C3438A37F49}" sibTransId="{785B48BD-DE09-4682-AE1F-606BD66AC0AA}"/>
    <dgm:cxn modelId="{2EBAD047-C397-434E-AACF-C4FB5B607229}" type="presOf" srcId="{03509D92-897B-4095-BB40-17E7369CBA9D}" destId="{A79C463C-E899-4CA2-984C-19444EE9222E}" srcOrd="0" destOrd="0" presId="urn:microsoft.com/office/officeart/2005/8/layout/hProcess10"/>
    <dgm:cxn modelId="{A598B5B9-306D-4510-878B-A64C0C6933ED}" srcId="{33818C0E-164E-4CA0-A9B0-4FE2D3405954}" destId="{05E27291-F9A2-40CE-AAB8-5FD3FFC609E3}" srcOrd="0" destOrd="0" parTransId="{4CF69B68-3E21-4D9F-AD2B-075EBEFE44C3}" sibTransId="{ECB5A510-52FF-43B4-8E59-16F68BB10E0B}"/>
    <dgm:cxn modelId="{F1750B8F-EDE8-4D9C-A032-EF9709B92757}" type="presOf" srcId="{ECB5A510-52FF-43B4-8E59-16F68BB10E0B}" destId="{1067609B-C301-4EE4-BDF3-A8DAC9582054}" srcOrd="1" destOrd="0" presId="urn:microsoft.com/office/officeart/2005/8/layout/hProcess10"/>
    <dgm:cxn modelId="{1C2FA843-D1DE-4D14-AC02-F481E2162854}" type="presOf" srcId="{8E8529A3-C797-47B5-95A2-38524D1B084E}" destId="{2B8D955D-AC58-40C0-879B-691106BDAC63}" srcOrd="0" destOrd="3" presId="urn:microsoft.com/office/officeart/2005/8/layout/hProcess10"/>
    <dgm:cxn modelId="{339FFB9A-0388-4967-8B5B-321A72619591}" srcId="{2BA09DCD-4F36-4B23-8370-7121740C2F9B}" destId="{B94627C0-A248-4F28-89A4-52AB60B6010D}" srcOrd="1" destOrd="0" parTransId="{7130E1E6-949F-45F8-BEAA-09A95BFDE285}" sibTransId="{567DBDB9-2420-4750-BB8C-4EAEA0495B04}"/>
    <dgm:cxn modelId="{0D880BB5-43BB-44C7-A137-399FA78AF849}" type="presOf" srcId="{1E127C27-DA99-4ABD-9637-AEB74AD14A73}" destId="{FD96B3B4-EDC7-4A1A-B529-11153E8C49B7}" srcOrd="0" destOrd="1" presId="urn:microsoft.com/office/officeart/2005/8/layout/hProcess10"/>
    <dgm:cxn modelId="{2754CB58-5D91-4A05-BEDB-300DDF39D169}" type="presOf" srcId="{D38BD16B-34A3-45D1-AAFC-7A8F54085BEE}" destId="{87043730-8EE9-49CC-8D8E-6090366026EE}" srcOrd="0" destOrd="0" presId="urn:microsoft.com/office/officeart/2005/8/layout/hProcess10"/>
    <dgm:cxn modelId="{4C7041F2-A6A8-4530-8FC3-CA57283B7812}" type="presOf" srcId="{D38BD16B-34A3-45D1-AAFC-7A8F54085BEE}" destId="{43456E49-303C-4BF6-AF21-F25AEC184BA7}" srcOrd="1" destOrd="0" presId="urn:microsoft.com/office/officeart/2005/8/layout/hProcess10"/>
    <dgm:cxn modelId="{EF93F10D-098F-4DA6-8948-93A41B27C47A}" type="presOf" srcId="{B6761561-2977-42C6-A70C-6E6750BAEE8D}" destId="{2B8D955D-AC58-40C0-879B-691106BDAC63}" srcOrd="0" destOrd="1" presId="urn:microsoft.com/office/officeart/2005/8/layout/hProcess10"/>
    <dgm:cxn modelId="{E978680F-79A7-43BB-B70E-16DC73A4B530}" srcId="{0973E2A1-DD88-444E-9A18-F9927D581BC8}" destId="{1E127C27-DA99-4ABD-9637-AEB74AD14A73}" srcOrd="0" destOrd="0" parTransId="{C50E7F2F-7121-4FA9-BDE2-23CEAA719756}" sibTransId="{1665E9A8-7C5D-4EE4-9E14-830BA281FD6E}"/>
    <dgm:cxn modelId="{45BA8731-640A-470D-9379-DD59E47D314C}" type="presOf" srcId="{FDA023C1-E19B-4EFB-BC1B-8704ED5CF549}" destId="{A79C463C-E899-4CA2-984C-19444EE9222E}" srcOrd="0" destOrd="1" presId="urn:microsoft.com/office/officeart/2005/8/layout/hProcess10"/>
    <dgm:cxn modelId="{990CCCBE-7A8F-4C03-8DEE-B0EB9334F543}" srcId="{05E27291-F9A2-40CE-AAB8-5FD3FFC609E3}" destId="{8E8529A3-C797-47B5-95A2-38524D1B084E}" srcOrd="2" destOrd="0" parTransId="{36E60FAC-7995-4893-A912-C74C640A744D}" sibTransId="{3480F668-BAAD-4870-8E92-2326693C0B10}"/>
    <dgm:cxn modelId="{636131DB-6E16-458C-B0D6-B23DDD27D2FB}" type="presOf" srcId="{9C0E9F45-FB40-486E-9073-B1230D967D03}" destId="{BAD37B18-C7F4-48A8-AF02-34E23D3A87C2}" srcOrd="0" destOrd="0" presId="urn:microsoft.com/office/officeart/2005/8/layout/hProcess10"/>
    <dgm:cxn modelId="{078B498B-D1FB-444B-8BA0-B2A35B3BC858}" srcId="{2BA09DCD-4F36-4B23-8370-7121740C2F9B}" destId="{65CBE82E-9790-4063-85D5-7DCC45926F90}" srcOrd="0" destOrd="0" parTransId="{74B67FB2-955D-4DC7-9AD2-335C3DE40FEF}" sibTransId="{1D77F8D6-84FF-4087-B708-57DF80F10868}"/>
    <dgm:cxn modelId="{6BC7E0A8-B2F1-4664-A8BF-0865A8803D5D}" type="presOf" srcId="{33818C0E-164E-4CA0-A9B0-4FE2D3405954}" destId="{0E678A24-E2E6-400E-AFD7-8E5A0293078B}" srcOrd="0" destOrd="0" presId="urn:microsoft.com/office/officeart/2005/8/layout/hProcess10"/>
    <dgm:cxn modelId="{39FADB94-71C9-46F4-B9FB-E18CB332509D}" srcId="{0973E2A1-DD88-444E-9A18-F9927D581BC8}" destId="{A608939A-E1AF-4B65-9A68-D9876B6170CC}" srcOrd="1" destOrd="0" parTransId="{454951B6-FFAF-41C5-AFBB-DAE365588FD3}" sibTransId="{ED7B33C1-E99D-484F-B5B9-644B5DEE45E0}"/>
    <dgm:cxn modelId="{E44F70F3-F699-4DEF-8CD8-089AB9F9354A}" type="presOf" srcId="{A608939A-E1AF-4B65-9A68-D9876B6170CC}" destId="{FD96B3B4-EDC7-4A1A-B529-11153E8C49B7}" srcOrd="0" destOrd="2" presId="urn:microsoft.com/office/officeart/2005/8/layout/hProcess10"/>
    <dgm:cxn modelId="{9B141386-CFA3-4675-8B6A-A464476B1BBA}" srcId="{33818C0E-164E-4CA0-A9B0-4FE2D3405954}" destId="{2BA09DCD-4F36-4B23-8370-7121740C2F9B}" srcOrd="3" destOrd="0" parTransId="{F6743D51-58C6-47B4-A01B-F32EFFBA5E0F}" sibTransId="{EBE8D0C1-1631-4FB3-8C45-7EB4FE5D4BB9}"/>
    <dgm:cxn modelId="{F5695349-D1A0-4FBC-8B72-6A32D69821A1}" type="presOf" srcId="{05E27291-F9A2-40CE-AAB8-5FD3FFC609E3}" destId="{2B8D955D-AC58-40C0-879B-691106BDAC63}" srcOrd="0" destOrd="0" presId="urn:microsoft.com/office/officeart/2005/8/layout/hProcess10"/>
    <dgm:cxn modelId="{8B619D0B-AD6A-4494-83F8-266D64B04437}" type="presOf" srcId="{65CBE82E-9790-4063-85D5-7DCC45926F90}" destId="{3D935507-8ABE-4872-B418-7E490016157B}" srcOrd="0" destOrd="1" presId="urn:microsoft.com/office/officeart/2005/8/layout/hProcess10"/>
    <dgm:cxn modelId="{29D8F351-F997-4621-AB8A-7CC677404D41}" type="presOf" srcId="{EBE8D0C1-1631-4FB3-8C45-7EB4FE5D4BB9}" destId="{13637496-C133-4CFA-BF5A-52221DD559E6}" srcOrd="0" destOrd="0" presId="urn:microsoft.com/office/officeart/2005/8/layout/hProcess10"/>
    <dgm:cxn modelId="{4E7EEF54-0416-4F3B-8EB9-4817C02AA20B}" type="presOf" srcId="{ECB5A510-52FF-43B4-8E59-16F68BB10E0B}" destId="{B9E13356-8DED-49EF-B10A-B5464E65ED7B}" srcOrd="0" destOrd="0" presId="urn:microsoft.com/office/officeart/2005/8/layout/hProcess10"/>
    <dgm:cxn modelId="{FFEF1192-8D1F-4F11-97A6-75AB8067E6C8}" type="presParOf" srcId="{0E678A24-E2E6-400E-AFD7-8E5A0293078B}" destId="{29CBC311-AC03-4853-94AA-CB9AADE8D55E}" srcOrd="0" destOrd="0" presId="urn:microsoft.com/office/officeart/2005/8/layout/hProcess10"/>
    <dgm:cxn modelId="{E01B253E-53B0-4BAD-A09F-DA205F151B78}" type="presParOf" srcId="{29CBC311-AC03-4853-94AA-CB9AADE8D55E}" destId="{238A32DA-9C70-433D-B079-5174630726B3}" srcOrd="0" destOrd="0" presId="urn:microsoft.com/office/officeart/2005/8/layout/hProcess10"/>
    <dgm:cxn modelId="{19DF16B7-7944-4B40-97D1-DFE277481827}" type="presParOf" srcId="{29CBC311-AC03-4853-94AA-CB9AADE8D55E}" destId="{2B8D955D-AC58-40C0-879B-691106BDAC63}" srcOrd="1" destOrd="0" presId="urn:microsoft.com/office/officeart/2005/8/layout/hProcess10"/>
    <dgm:cxn modelId="{47F40EAD-B799-415A-999C-3BBE92B03926}" type="presParOf" srcId="{0E678A24-E2E6-400E-AFD7-8E5A0293078B}" destId="{B9E13356-8DED-49EF-B10A-B5464E65ED7B}" srcOrd="1" destOrd="0" presId="urn:microsoft.com/office/officeart/2005/8/layout/hProcess10"/>
    <dgm:cxn modelId="{D1B6CE1C-5A5B-4AEB-B74F-1B30F55C2E4A}" type="presParOf" srcId="{B9E13356-8DED-49EF-B10A-B5464E65ED7B}" destId="{1067609B-C301-4EE4-BDF3-A8DAC9582054}" srcOrd="0" destOrd="0" presId="urn:microsoft.com/office/officeart/2005/8/layout/hProcess10"/>
    <dgm:cxn modelId="{18BD70D3-EEE3-4E28-A164-9DFCD4B983D6}" type="presParOf" srcId="{0E678A24-E2E6-400E-AFD7-8E5A0293078B}" destId="{498A2B19-AD9D-499D-9A28-02DE87C39B0E}" srcOrd="2" destOrd="0" presId="urn:microsoft.com/office/officeart/2005/8/layout/hProcess10"/>
    <dgm:cxn modelId="{90C156F1-B10F-433E-A7C4-2350C1E75BD4}" type="presParOf" srcId="{498A2B19-AD9D-499D-9A28-02DE87C39B0E}" destId="{89C563AF-4708-4F05-AA5D-BAE5729049CF}" srcOrd="0" destOrd="0" presId="urn:microsoft.com/office/officeart/2005/8/layout/hProcess10"/>
    <dgm:cxn modelId="{42DFAD6E-3024-465E-8204-76416BEED1F9}" type="presParOf" srcId="{498A2B19-AD9D-499D-9A28-02DE87C39B0E}" destId="{A79C463C-E899-4CA2-984C-19444EE9222E}" srcOrd="1" destOrd="0" presId="urn:microsoft.com/office/officeart/2005/8/layout/hProcess10"/>
    <dgm:cxn modelId="{B7BCA055-8E87-42F3-8638-3B35395C0E31}" type="presParOf" srcId="{0E678A24-E2E6-400E-AFD7-8E5A0293078B}" destId="{BAD37B18-C7F4-48A8-AF02-34E23D3A87C2}" srcOrd="3" destOrd="0" presId="urn:microsoft.com/office/officeart/2005/8/layout/hProcess10"/>
    <dgm:cxn modelId="{CA81E7AA-5EA3-436A-BAB3-1B4140215D3B}" type="presParOf" srcId="{BAD37B18-C7F4-48A8-AF02-34E23D3A87C2}" destId="{74791A64-8042-4981-B9D1-6C83DBC991CE}" srcOrd="0" destOrd="0" presId="urn:microsoft.com/office/officeart/2005/8/layout/hProcess10"/>
    <dgm:cxn modelId="{547361F8-FA18-4B8B-922C-B4F01F6F862A}" type="presParOf" srcId="{0E678A24-E2E6-400E-AFD7-8E5A0293078B}" destId="{BC2B6C75-1DE0-4016-B208-AEA59A94E1D9}" srcOrd="4" destOrd="0" presId="urn:microsoft.com/office/officeart/2005/8/layout/hProcess10"/>
    <dgm:cxn modelId="{55382D13-F9E8-4F80-AFF2-44376C3E7EA6}" type="presParOf" srcId="{BC2B6C75-1DE0-4016-B208-AEA59A94E1D9}" destId="{E3A8BB88-C584-4578-838D-5B17C3EE35CA}" srcOrd="0" destOrd="0" presId="urn:microsoft.com/office/officeart/2005/8/layout/hProcess10"/>
    <dgm:cxn modelId="{6E0ECF93-3C32-433A-8D6B-B1917188BEDE}" type="presParOf" srcId="{BC2B6C75-1DE0-4016-B208-AEA59A94E1D9}" destId="{FD96B3B4-EDC7-4A1A-B529-11153E8C49B7}" srcOrd="1" destOrd="0" presId="urn:microsoft.com/office/officeart/2005/8/layout/hProcess10"/>
    <dgm:cxn modelId="{F245BD63-56A3-4B77-9D63-BD8C271CC4BE}" type="presParOf" srcId="{0E678A24-E2E6-400E-AFD7-8E5A0293078B}" destId="{87043730-8EE9-49CC-8D8E-6090366026EE}" srcOrd="5" destOrd="0" presId="urn:microsoft.com/office/officeart/2005/8/layout/hProcess10"/>
    <dgm:cxn modelId="{AABA49E2-F3B8-44D8-AD31-A616F2DC0CA6}" type="presParOf" srcId="{87043730-8EE9-49CC-8D8E-6090366026EE}" destId="{43456E49-303C-4BF6-AF21-F25AEC184BA7}" srcOrd="0" destOrd="0" presId="urn:microsoft.com/office/officeart/2005/8/layout/hProcess10"/>
    <dgm:cxn modelId="{FED5D0EB-C5BB-48B8-8437-479B3A10F7ED}" type="presParOf" srcId="{0E678A24-E2E6-400E-AFD7-8E5A0293078B}" destId="{C8C6764F-D1F0-4D26-A540-982A9DD0FC50}" srcOrd="6" destOrd="0" presId="urn:microsoft.com/office/officeart/2005/8/layout/hProcess10"/>
    <dgm:cxn modelId="{E76A56CD-47DD-45BC-AC99-3A2A4C921B68}" type="presParOf" srcId="{C8C6764F-D1F0-4D26-A540-982A9DD0FC50}" destId="{3D64F1DC-BC37-4807-A61B-35CA7E782093}" srcOrd="0" destOrd="0" presId="urn:microsoft.com/office/officeart/2005/8/layout/hProcess10"/>
    <dgm:cxn modelId="{342351C4-F883-45AE-9106-859DD4DEC5DA}" type="presParOf" srcId="{C8C6764F-D1F0-4D26-A540-982A9DD0FC50}" destId="{3D935507-8ABE-4872-B418-7E490016157B}" srcOrd="1" destOrd="0" presId="urn:microsoft.com/office/officeart/2005/8/layout/hProcess10"/>
    <dgm:cxn modelId="{FC24B3EE-5F42-463C-A243-8310C0421B46}" type="presParOf" srcId="{0E678A24-E2E6-400E-AFD7-8E5A0293078B}" destId="{13637496-C133-4CFA-BF5A-52221DD559E6}" srcOrd="7" destOrd="0" presId="urn:microsoft.com/office/officeart/2005/8/layout/hProcess10"/>
    <dgm:cxn modelId="{95C4AB69-6020-4992-977E-B1DC55595651}" type="presParOf" srcId="{13637496-C133-4CFA-BF5A-52221DD559E6}" destId="{7B5C8CC0-B2EF-4D04-B04D-3942E91425FB}" srcOrd="0" destOrd="0" presId="urn:microsoft.com/office/officeart/2005/8/layout/hProcess10"/>
    <dgm:cxn modelId="{F7854AD8-6CC0-4361-8213-77533AE5B628}" type="presParOf" srcId="{0E678A24-E2E6-400E-AFD7-8E5A0293078B}" destId="{3EE4BFFC-84EF-486F-A5AC-B88B3E8AE3AB}" srcOrd="8" destOrd="0" presId="urn:microsoft.com/office/officeart/2005/8/layout/hProcess10"/>
    <dgm:cxn modelId="{705ADF6F-F5D1-45EE-9F69-E237BE5004A2}" type="presParOf" srcId="{3EE4BFFC-84EF-486F-A5AC-B88B3E8AE3AB}" destId="{08704BE2-2728-4206-98F5-A932B42329A6}" srcOrd="0" destOrd="0" presId="urn:microsoft.com/office/officeart/2005/8/layout/hProcess10"/>
    <dgm:cxn modelId="{E67987AC-745E-48C8-96D9-A1CB583C9E25}" type="presParOf" srcId="{3EE4BFFC-84EF-486F-A5AC-B88B3E8AE3AB}" destId="{DA623312-41C0-41A6-980C-A3B4B8A6B147}"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A32DA-9C70-433D-B079-5174630726B3}">
      <dsp:nvSpPr>
        <dsp:cNvPr id="0" name=""/>
        <dsp:cNvSpPr/>
      </dsp:nvSpPr>
      <dsp:spPr>
        <a:xfrm>
          <a:off x="8589" y="1235907"/>
          <a:ext cx="5718156" cy="5718156"/>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832" t="-58979" r="832" b="-19021"/>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2B8D955D-AC58-40C0-879B-691106BDAC63}">
      <dsp:nvSpPr>
        <dsp:cNvPr id="0" name=""/>
        <dsp:cNvSpPr/>
      </dsp:nvSpPr>
      <dsp:spPr>
        <a:xfrm>
          <a:off x="1585146" y="5972971"/>
          <a:ext cx="6772470" cy="4641256"/>
        </a:xfrm>
        <a:prstGeom prst="roundRect">
          <a:avLst>
            <a:gd name="adj" fmla="val 10000"/>
          </a:avLst>
        </a:prstGeom>
        <a:solidFill>
          <a:srgbClr val="B9CDE5"/>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3830" tIns="163830" rIns="163830" bIns="163830" numCol="1" spcCol="1270" anchor="t" anchorCtr="0">
          <a:noAutofit/>
        </a:bodyPr>
        <a:lstStyle/>
        <a:p>
          <a:pPr lvl="0" algn="l"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Vegetation Collection</a:t>
          </a:r>
          <a:endParaRPr lang="en-US" sz="4300" kern="1200" dirty="0">
            <a:latin typeface="Times New Roman" panose="02020603050405020304" pitchFamily="18" charset="0"/>
            <a:cs typeface="Times New Roman" panose="02020603050405020304" pitchFamily="18" charset="0"/>
          </a:endParaRPr>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Vegetated pieces of peat “marsh floaters” were collected. </a:t>
          </a:r>
          <a:endParaRPr lang="en-US" sz="3400" kern="1200" dirty="0"/>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Primary species were </a:t>
          </a:r>
          <a:r>
            <a:rPr lang="en-US" sz="3400" i="1" kern="1200" dirty="0" err="1" smtClean="0">
              <a:latin typeface="Times New Roman" panose="02020603050405020304" pitchFamily="18" charset="0"/>
              <a:cs typeface="Times New Roman" panose="02020603050405020304" pitchFamily="18" charset="0"/>
            </a:rPr>
            <a:t>Spartina</a:t>
          </a:r>
          <a:r>
            <a:rPr lang="en-US" sz="3400" i="1" kern="1200" dirty="0" smtClean="0">
              <a:latin typeface="Times New Roman" panose="02020603050405020304" pitchFamily="18" charset="0"/>
              <a:cs typeface="Times New Roman" panose="02020603050405020304" pitchFamily="18" charset="0"/>
            </a:rPr>
            <a:t> </a:t>
          </a:r>
          <a:r>
            <a:rPr lang="en-US" sz="3400" i="1" kern="1200" dirty="0" err="1" smtClean="0">
              <a:latin typeface="Times New Roman" panose="02020603050405020304" pitchFamily="18" charset="0"/>
              <a:cs typeface="Times New Roman" panose="02020603050405020304" pitchFamily="18" charset="0"/>
            </a:rPr>
            <a:t>alterniflora</a:t>
          </a:r>
          <a:r>
            <a:rPr lang="en-US" sz="3400" i="1" kern="1200" dirty="0" smtClean="0">
              <a:latin typeface="Times New Roman" panose="02020603050405020304" pitchFamily="18" charset="0"/>
              <a:cs typeface="Times New Roman" panose="02020603050405020304" pitchFamily="18" charset="0"/>
            </a:rPr>
            <a:t> </a:t>
          </a:r>
          <a:r>
            <a:rPr lang="en-US" sz="3400" i="0" kern="1200" dirty="0" smtClean="0">
              <a:latin typeface="Times New Roman" panose="02020603050405020304" pitchFamily="18" charset="0"/>
              <a:cs typeface="Times New Roman" panose="02020603050405020304" pitchFamily="18" charset="0"/>
            </a:rPr>
            <a:t>and </a:t>
          </a:r>
          <a:r>
            <a:rPr lang="en-US" sz="3400" i="1" kern="1200" dirty="0" err="1" smtClean="0">
              <a:latin typeface="Times New Roman" panose="02020603050405020304" pitchFamily="18" charset="0"/>
              <a:cs typeface="Times New Roman" panose="02020603050405020304" pitchFamily="18" charset="0"/>
            </a:rPr>
            <a:t>Spartina</a:t>
          </a:r>
          <a:r>
            <a:rPr lang="en-US" sz="3400" i="1" kern="1200" dirty="0" smtClean="0">
              <a:latin typeface="Times New Roman" panose="02020603050405020304" pitchFamily="18" charset="0"/>
              <a:cs typeface="Times New Roman" panose="02020603050405020304" pitchFamily="18" charset="0"/>
            </a:rPr>
            <a:t> patens.</a:t>
          </a:r>
          <a:endParaRPr lang="en-US" sz="3400" kern="1200" dirty="0">
            <a:latin typeface="Times New Roman" panose="02020603050405020304" pitchFamily="18" charset="0"/>
            <a:cs typeface="Times New Roman" panose="02020603050405020304" pitchFamily="18" charset="0"/>
          </a:endParaRPr>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Approximately 50 square feet of vegetation was collected.</a:t>
          </a:r>
          <a:endParaRPr lang="en-US" sz="3400" kern="1200" dirty="0">
            <a:latin typeface="Times New Roman" panose="02020603050405020304" pitchFamily="18" charset="0"/>
            <a:cs typeface="Times New Roman" panose="02020603050405020304" pitchFamily="18" charset="0"/>
          </a:endParaRPr>
        </a:p>
      </dsp:txBody>
      <dsp:txXfrm>
        <a:off x="1721084" y="6108909"/>
        <a:ext cx="6500594" cy="4369380"/>
      </dsp:txXfrm>
    </dsp:sp>
    <dsp:sp modelId="{B9E13356-8DED-49EF-B10A-B5464E65ED7B}">
      <dsp:nvSpPr>
        <dsp:cNvPr id="0" name=""/>
        <dsp:cNvSpPr/>
      </dsp:nvSpPr>
      <dsp:spPr>
        <a:xfrm rot="23336">
          <a:off x="7012679" y="3440491"/>
          <a:ext cx="1285977" cy="1373993"/>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endParaRPr lang="en-US" sz="3500" kern="1200"/>
        </a:p>
      </dsp:txBody>
      <dsp:txXfrm>
        <a:off x="7012683" y="3713981"/>
        <a:ext cx="900184" cy="824395"/>
      </dsp:txXfrm>
    </dsp:sp>
    <dsp:sp modelId="{89C563AF-4708-4F05-AA5D-BAE5729049CF}">
      <dsp:nvSpPr>
        <dsp:cNvPr id="0" name=""/>
        <dsp:cNvSpPr/>
      </dsp:nvSpPr>
      <dsp:spPr>
        <a:xfrm rot="5400000">
          <a:off x="9400884" y="1299665"/>
          <a:ext cx="5718156" cy="5718156"/>
        </a:xfrm>
        <a:prstGeom prst="roundRect">
          <a:avLst>
            <a:gd name="adj" fmla="val 10000"/>
          </a:avLst>
        </a:prstGeom>
        <a:blipFill dpi="0" rotWithShape="1">
          <a:blip xmlns:r="http://schemas.openxmlformats.org/officeDocument/2006/relationships" r:embed="rId2" cstate="print">
            <a:extLst>
              <a:ext uri="{28A0092B-C50C-407E-A947-70E740481C1C}">
                <a14:useLocalDpi xmlns:a14="http://schemas.microsoft.com/office/drawing/2010/main" val="0"/>
              </a:ext>
            </a:extLst>
          </a:blip>
          <a:srcRect/>
          <a:stretch>
            <a:fillRect l="-53985" r="-24015"/>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A79C463C-E899-4CA2-984C-19444EE9222E}">
      <dsp:nvSpPr>
        <dsp:cNvPr id="0" name=""/>
        <dsp:cNvSpPr/>
      </dsp:nvSpPr>
      <dsp:spPr>
        <a:xfrm>
          <a:off x="11043628" y="6048451"/>
          <a:ext cx="6146617" cy="4386226"/>
        </a:xfrm>
        <a:prstGeom prst="roundRect">
          <a:avLst>
            <a:gd name="adj" fmla="val 10000"/>
          </a:avLst>
        </a:prstGeom>
        <a:solidFill>
          <a:srgbClr val="B9CDE5"/>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3830" tIns="163830" rIns="163830" bIns="163830" numCol="1" spcCol="1270" anchor="t" anchorCtr="0">
          <a:noAutofit/>
        </a:bodyPr>
        <a:lstStyle/>
        <a:p>
          <a:pPr lvl="0" algn="l"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Island Construction</a:t>
          </a:r>
          <a:endParaRPr lang="en-US" sz="4300" kern="1200" dirty="0">
            <a:latin typeface="Times New Roman" panose="02020603050405020304" pitchFamily="18" charset="0"/>
            <a:cs typeface="Times New Roman" panose="02020603050405020304" pitchFamily="18" charset="0"/>
          </a:endParaRPr>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10 </a:t>
          </a:r>
          <a:r>
            <a:rPr lang="en-US" sz="3400" kern="1200" dirty="0" err="1" smtClean="0">
              <a:latin typeface="Times New Roman" panose="02020603050405020304" pitchFamily="18" charset="0"/>
              <a:cs typeface="Times New Roman" panose="02020603050405020304" pitchFamily="18" charset="0"/>
            </a:rPr>
            <a:t>ft</a:t>
          </a:r>
          <a:r>
            <a:rPr lang="en-US" sz="3400" kern="1200" dirty="0" smtClean="0">
              <a:latin typeface="Times New Roman" panose="02020603050405020304" pitchFamily="18" charset="0"/>
              <a:cs typeface="Times New Roman" panose="02020603050405020304" pitchFamily="18" charset="0"/>
            </a:rPr>
            <a:t> by 5 </a:t>
          </a:r>
          <a:r>
            <a:rPr lang="en-US" sz="3400" kern="1200" dirty="0" err="1" smtClean="0">
              <a:latin typeface="Times New Roman" panose="02020603050405020304" pitchFamily="18" charset="0"/>
              <a:cs typeface="Times New Roman" panose="02020603050405020304" pitchFamily="18" charset="0"/>
            </a:rPr>
            <a:t>ft</a:t>
          </a:r>
          <a:r>
            <a:rPr lang="en-US" sz="3400" kern="1200" dirty="0" smtClean="0">
              <a:latin typeface="Times New Roman" panose="02020603050405020304" pitchFamily="18" charset="0"/>
              <a:cs typeface="Times New Roman" panose="02020603050405020304" pitchFamily="18" charset="0"/>
            </a:rPr>
            <a:t> frame was made of 2- inch PVC pipe.</a:t>
          </a:r>
          <a:endParaRPr lang="en-US" sz="3400" kern="1200" dirty="0">
            <a:latin typeface="Times New Roman" panose="02020603050405020304" pitchFamily="18" charset="0"/>
            <a:cs typeface="Times New Roman" panose="02020603050405020304" pitchFamily="18" charset="0"/>
          </a:endParaRPr>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Plastic garden fencing was attached to frame with plastic zip ties.</a:t>
          </a:r>
          <a:endParaRPr lang="en-US" sz="3400" kern="1200" dirty="0">
            <a:latin typeface="Times New Roman" panose="02020603050405020304" pitchFamily="18" charset="0"/>
            <a:cs typeface="Times New Roman" panose="02020603050405020304" pitchFamily="18" charset="0"/>
          </a:endParaRPr>
        </a:p>
      </dsp:txBody>
      <dsp:txXfrm>
        <a:off x="11172096" y="6176919"/>
        <a:ext cx="5889681" cy="4129290"/>
      </dsp:txXfrm>
    </dsp:sp>
    <dsp:sp modelId="{BAD37B18-C7F4-48A8-AF02-34E23D3A87C2}">
      <dsp:nvSpPr>
        <dsp:cNvPr id="0" name=""/>
        <dsp:cNvSpPr/>
      </dsp:nvSpPr>
      <dsp:spPr>
        <a:xfrm rot="21586750">
          <a:off x="16295460" y="3453925"/>
          <a:ext cx="1176432" cy="1373993"/>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endParaRPr lang="en-US" sz="3500" kern="1200"/>
        </a:p>
      </dsp:txBody>
      <dsp:txXfrm>
        <a:off x="16295461" y="3729404"/>
        <a:ext cx="823502" cy="824395"/>
      </dsp:txXfrm>
    </dsp:sp>
    <dsp:sp modelId="{E3A8BB88-C584-4578-838D-5B17C3EE35CA}">
      <dsp:nvSpPr>
        <dsp:cNvPr id="0" name=""/>
        <dsp:cNvSpPr/>
      </dsp:nvSpPr>
      <dsp:spPr>
        <a:xfrm>
          <a:off x="18480252" y="1264670"/>
          <a:ext cx="5718156" cy="5718156"/>
        </a:xfrm>
        <a:prstGeom prst="roundRect">
          <a:avLst>
            <a:gd name="adj" fmla="val 10000"/>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12589" t="827" r="-37411" b="-827"/>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FD96B3B4-EDC7-4A1A-B529-11153E8C49B7}">
      <dsp:nvSpPr>
        <dsp:cNvPr id="0" name=""/>
        <dsp:cNvSpPr/>
      </dsp:nvSpPr>
      <dsp:spPr>
        <a:xfrm>
          <a:off x="20964880" y="5972971"/>
          <a:ext cx="5556389" cy="4526206"/>
        </a:xfrm>
        <a:prstGeom prst="roundRect">
          <a:avLst>
            <a:gd name="adj" fmla="val 10000"/>
          </a:avLst>
        </a:prstGeom>
        <a:solidFill>
          <a:srgbClr val="B9CDE5"/>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3830" tIns="163830" rIns="163830" bIns="163830" numCol="1" spcCol="1270" anchor="t" anchorCtr="0">
          <a:noAutofit/>
        </a:bodyPr>
        <a:lstStyle/>
        <a:p>
          <a:pPr lvl="0" algn="l"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Island Construction</a:t>
          </a:r>
          <a:endParaRPr lang="en-US" sz="4300" kern="1200" dirty="0"/>
        </a:p>
        <a:p>
          <a:pPr marL="285750" marR="0" lvl="1" indent="-285750" algn="l" defTabSz="1511300" eaLnBrk="1" fontAlgn="auto" latinLnBrk="0" hangingPunct="1">
            <a:lnSpc>
              <a:spcPct val="90000"/>
            </a:lnSpc>
            <a:spcBef>
              <a:spcPct val="0"/>
            </a:spcBef>
            <a:spcAft>
              <a:spcPct val="15000"/>
            </a:spcAft>
            <a:buClrTx/>
            <a:buSzTx/>
            <a:buFontTx/>
            <a:buChar char="••"/>
            <a:tabLst/>
            <a:defRPr/>
          </a:pPr>
          <a:r>
            <a:rPr lang="en-US" sz="3400" kern="1200" dirty="0" smtClean="0">
              <a:latin typeface="Times New Roman" panose="02020603050405020304" pitchFamily="18" charset="0"/>
              <a:cs typeface="Times New Roman" panose="02020603050405020304" pitchFamily="18" charset="0"/>
            </a:rPr>
            <a:t> Six foam pool noodles were added for buoyancy.</a:t>
          </a:r>
          <a:endParaRPr lang="en-US" sz="3400" kern="1200" dirty="0">
            <a:latin typeface="Times New Roman" panose="02020603050405020304" pitchFamily="18" charset="0"/>
            <a:cs typeface="Times New Roman" panose="02020603050405020304" pitchFamily="18" charset="0"/>
          </a:endParaRPr>
        </a:p>
        <a:p>
          <a:pPr marL="285750" marR="0" lvl="1" indent="-285750" algn="l" defTabSz="1511300" eaLnBrk="1" fontAlgn="auto" latinLnBrk="0" hangingPunct="1">
            <a:lnSpc>
              <a:spcPct val="90000"/>
            </a:lnSpc>
            <a:spcBef>
              <a:spcPct val="0"/>
            </a:spcBef>
            <a:spcAft>
              <a:spcPct val="15000"/>
            </a:spcAft>
            <a:buClrTx/>
            <a:buSzTx/>
            <a:buFontTx/>
            <a:buChar char="••"/>
            <a:tabLst/>
            <a:defRPr/>
          </a:pPr>
          <a:r>
            <a:rPr lang="en-US" sz="3400" kern="1200" dirty="0" smtClean="0">
              <a:latin typeface="Times New Roman" panose="02020603050405020304" pitchFamily="18" charset="0"/>
              <a:cs typeface="Times New Roman" panose="02020603050405020304" pitchFamily="18" charset="0"/>
            </a:rPr>
            <a:t>Wrack was spread on the frame as substrate for the vegetation.</a:t>
          </a:r>
        </a:p>
      </dsp:txBody>
      <dsp:txXfrm>
        <a:off x="21097448" y="6105539"/>
        <a:ext cx="5291253" cy="4261070"/>
      </dsp:txXfrm>
    </dsp:sp>
    <dsp:sp modelId="{87043730-8EE9-49CC-8D8E-6090366026EE}">
      <dsp:nvSpPr>
        <dsp:cNvPr id="0" name=""/>
        <dsp:cNvSpPr/>
      </dsp:nvSpPr>
      <dsp:spPr>
        <a:xfrm rot="11832">
          <a:off x="25271539" y="3452133"/>
          <a:ext cx="1073140" cy="1373993"/>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endParaRPr lang="en-US" sz="3500" kern="1200"/>
        </a:p>
      </dsp:txBody>
      <dsp:txXfrm>
        <a:off x="25271540" y="3726378"/>
        <a:ext cx="751198" cy="824395"/>
      </dsp:txXfrm>
    </dsp:sp>
    <dsp:sp modelId="{3D64F1DC-BC37-4807-A61B-35CA7E782093}">
      <dsp:nvSpPr>
        <dsp:cNvPr id="0" name=""/>
        <dsp:cNvSpPr/>
      </dsp:nvSpPr>
      <dsp:spPr>
        <a:xfrm>
          <a:off x="27264506" y="1294904"/>
          <a:ext cx="5718156" cy="5718156"/>
        </a:xfrm>
        <a:prstGeom prst="roundRect">
          <a:avLst>
            <a:gd name="adj" fmla="val 10000"/>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39000" r="-39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3D935507-8ABE-4872-B418-7E490016157B}">
      <dsp:nvSpPr>
        <dsp:cNvPr id="0" name=""/>
        <dsp:cNvSpPr/>
      </dsp:nvSpPr>
      <dsp:spPr>
        <a:xfrm>
          <a:off x="29344518" y="5972985"/>
          <a:ext cx="5928298" cy="4405267"/>
        </a:xfrm>
        <a:prstGeom prst="roundRect">
          <a:avLst>
            <a:gd name="adj" fmla="val 10000"/>
          </a:avLst>
        </a:prstGeom>
        <a:solidFill>
          <a:srgbClr val="B9CDE5"/>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3830" tIns="163830" rIns="163830" bIns="163830" numCol="1" spcCol="1270" anchor="t" anchorCtr="0">
          <a:noAutofit/>
        </a:bodyPr>
        <a:lstStyle/>
        <a:p>
          <a:pPr lvl="0" algn="l" defTabSz="1911350">
            <a:lnSpc>
              <a:spcPct val="90000"/>
            </a:lnSpc>
            <a:spcBef>
              <a:spcPct val="0"/>
            </a:spcBef>
            <a:spcAft>
              <a:spcPct val="35000"/>
            </a:spcAft>
          </a:pPr>
          <a:r>
            <a:rPr lang="en-US" sz="4300" kern="1200" smtClean="0">
              <a:latin typeface="Times New Roman" panose="02020603050405020304" pitchFamily="18" charset="0"/>
              <a:cs typeface="Times New Roman" panose="02020603050405020304" pitchFamily="18" charset="0"/>
            </a:rPr>
            <a:t>Installation</a:t>
          </a:r>
          <a:endParaRPr lang="en-US" sz="4300" kern="1200" dirty="0"/>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Island was placed in a pool on Rachel Carson National Wildlife Refuge in late July.</a:t>
          </a:r>
          <a:endParaRPr lang="en-US" sz="3400" kern="1200" dirty="0">
            <a:latin typeface="Times New Roman" panose="02020603050405020304" pitchFamily="18" charset="0"/>
            <a:cs typeface="Times New Roman" panose="02020603050405020304" pitchFamily="18" charset="0"/>
          </a:endParaRPr>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It was anchored by four cinderblocks and attached by 10 feet of rope.</a:t>
          </a:r>
          <a:endParaRPr lang="en-US" sz="3400" kern="1200" dirty="0">
            <a:latin typeface="Times New Roman" panose="02020603050405020304" pitchFamily="18" charset="0"/>
            <a:cs typeface="Times New Roman" panose="02020603050405020304" pitchFamily="18" charset="0"/>
          </a:endParaRPr>
        </a:p>
      </dsp:txBody>
      <dsp:txXfrm>
        <a:off x="29473544" y="6102011"/>
        <a:ext cx="5670246" cy="4147215"/>
      </dsp:txXfrm>
    </dsp:sp>
    <dsp:sp modelId="{13637496-C133-4CFA-BF5A-52221DD559E6}">
      <dsp:nvSpPr>
        <dsp:cNvPr id="0" name=""/>
        <dsp:cNvSpPr/>
      </dsp:nvSpPr>
      <dsp:spPr>
        <a:xfrm rot="21597513">
          <a:off x="34120880" y="3463682"/>
          <a:ext cx="1138218" cy="1373993"/>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endParaRPr lang="en-US" sz="3500" kern="1200"/>
        </a:p>
      </dsp:txBody>
      <dsp:txXfrm>
        <a:off x="34120880" y="3738605"/>
        <a:ext cx="796753" cy="824395"/>
      </dsp:txXfrm>
    </dsp:sp>
    <dsp:sp modelId="{08704BE2-2728-4206-98F5-A932B42329A6}">
      <dsp:nvSpPr>
        <dsp:cNvPr id="0" name=""/>
        <dsp:cNvSpPr/>
      </dsp:nvSpPr>
      <dsp:spPr>
        <a:xfrm>
          <a:off x="36234714" y="1288414"/>
          <a:ext cx="5718156" cy="5718156"/>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25000" b="-25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DA623312-41C0-41A6-980C-A3B4B8A6B147}">
      <dsp:nvSpPr>
        <dsp:cNvPr id="0" name=""/>
        <dsp:cNvSpPr/>
      </dsp:nvSpPr>
      <dsp:spPr>
        <a:xfrm>
          <a:off x="37512767" y="6048437"/>
          <a:ext cx="5040955" cy="4431228"/>
        </a:xfrm>
        <a:prstGeom prst="roundRect">
          <a:avLst>
            <a:gd name="adj" fmla="val 10000"/>
          </a:avLst>
        </a:prstGeom>
        <a:solidFill>
          <a:srgbClr val="B9CDE5"/>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3830" tIns="163830" rIns="163830" bIns="163830" numCol="1" spcCol="1270" anchor="t" anchorCtr="0">
          <a:noAutofit/>
        </a:bodyPr>
        <a:lstStyle/>
        <a:p>
          <a:pPr lvl="0" algn="l" defTabSz="1911350">
            <a:lnSpc>
              <a:spcPct val="90000"/>
            </a:lnSpc>
            <a:spcBef>
              <a:spcPct val="0"/>
            </a:spcBef>
            <a:spcAft>
              <a:spcPct val="35000"/>
            </a:spcAft>
          </a:pPr>
          <a:r>
            <a:rPr lang="en-US" sz="4300" kern="1200" dirty="0" smtClean="0">
              <a:latin typeface="Times New Roman" panose="02020603050405020304" pitchFamily="18" charset="0"/>
              <a:cs typeface="Times New Roman" panose="02020603050405020304" pitchFamily="18" charset="0"/>
            </a:rPr>
            <a:t>Monitoring</a:t>
          </a:r>
          <a:endParaRPr lang="en-US" sz="4300" kern="1200" dirty="0"/>
        </a:p>
        <a:p>
          <a:pPr marL="285750" lvl="1" indent="-285750" algn="l" defTabSz="1511300">
            <a:lnSpc>
              <a:spcPct val="90000"/>
            </a:lnSpc>
            <a:spcBef>
              <a:spcPct val="0"/>
            </a:spcBef>
            <a:spcAft>
              <a:spcPct val="15000"/>
            </a:spcAft>
            <a:buChar char="••"/>
          </a:pPr>
          <a:r>
            <a:rPr lang="en-US" sz="3400" kern="1200" dirty="0" smtClean="0">
              <a:latin typeface="Times New Roman" panose="02020603050405020304" pitchFamily="18" charset="0"/>
              <a:cs typeface="Times New Roman" panose="02020603050405020304" pitchFamily="18" charset="0"/>
            </a:rPr>
            <a:t>Site checks occurred for 3 months from July  through September. approximately every 4 days to confirm that island was floating. </a:t>
          </a:r>
        </a:p>
      </dsp:txBody>
      <dsp:txXfrm>
        <a:off x="37642553" y="6178223"/>
        <a:ext cx="4781383" cy="417165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D3E145E-D004-4FE3-A3E3-0C3AA91BB97A}"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2420916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3E145E-D004-4FE3-A3E3-0C3AA91BB97A}"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10958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3E145E-D004-4FE3-A3E3-0C3AA91BB97A}"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3385088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D3E145E-D004-4FE3-A3E3-0C3AA91BB97A}" type="datetimeFigureOut">
              <a:rPr lang="en-US" smtClean="0"/>
              <a:t>10/6/14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1778187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D3E145E-D004-4FE3-A3E3-0C3AA91BB97A}" type="datetimeFigureOut">
              <a:rPr lang="en-US" smtClean="0"/>
              <a:t>10/6/14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4092241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D3E145E-D004-4FE3-A3E3-0C3AA91BB97A}" type="datetimeFigureOut">
              <a:rPr lang="en-US" smtClean="0"/>
              <a:t>10/6/14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2621775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3E145E-D004-4FE3-A3E3-0C3AA91BB97A}" type="datetimeFigureOut">
              <a:rPr lang="en-US" smtClean="0"/>
              <a:t>10/6/14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632073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3E145E-D004-4FE3-A3E3-0C3AA91BB97A}" type="datetimeFigureOut">
              <a:rPr lang="en-US" smtClean="0"/>
              <a:t>10/6/14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1824643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3E145E-D004-4FE3-A3E3-0C3AA91BB97A}" type="datetimeFigureOut">
              <a:rPr lang="en-US" smtClean="0"/>
              <a:t>10/6/14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2376250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3E145E-D004-4FE3-A3E3-0C3AA91BB97A}"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938439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3E145E-D004-4FE3-A3E3-0C3AA91BB97A}" type="datetimeFigureOut">
              <a:rPr lang="en-US" smtClean="0"/>
              <a:t>10/6/14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86550A-56C7-4FA1-8E99-4C6F57562308}" type="slidenum">
              <a:rPr lang="en-US" smtClean="0"/>
              <a:t>‹#›</a:t>
            </a:fld>
            <a:endParaRPr lang="en-US"/>
          </a:p>
        </p:txBody>
      </p:sp>
    </p:spTree>
    <p:extLst>
      <p:ext uri="{BB962C8B-B14F-4D97-AF65-F5344CB8AC3E}">
        <p14:creationId xmlns:p14="http://schemas.microsoft.com/office/powerpoint/2010/main" val="327353161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ED3E145E-D004-4FE3-A3E3-0C3AA91BB97A}" type="datetimeFigureOut">
              <a:rPr lang="en-US" smtClean="0"/>
              <a:t>10/6/14</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2786550A-56C7-4FA1-8E99-4C6F57562308}" type="slidenum">
              <a:rPr lang="en-US" smtClean="0"/>
              <a:t>‹#›</a:t>
            </a:fld>
            <a:endParaRPr lang="en-US"/>
          </a:p>
        </p:txBody>
      </p:sp>
    </p:spTree>
    <p:extLst>
      <p:ext uri="{BB962C8B-B14F-4D97-AF65-F5344CB8AC3E}">
        <p14:creationId xmlns:p14="http://schemas.microsoft.com/office/powerpoint/2010/main" val="1541427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image" Target="../media/image6.jpeg"/><Relationship Id="rId8" Type="http://schemas.openxmlformats.org/officeDocument/2006/relationships/image" Target="../media/image7.jpg"/><Relationship Id="rId9" Type="http://schemas.openxmlformats.org/officeDocument/2006/relationships/image" Target="../media/image8.jpg"/><Relationship Id="rId1" Type="http://schemas.openxmlformats.org/officeDocument/2006/relationships/slideLayout" Target="../slideLayouts/slideLayout1.xml"/><Relationship Id="rId2" Type="http://schemas.openxmlformats.org/officeDocument/2006/relationships/diagramData" Target="../diagrams/data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7" name="Rounded Rectangle 26"/>
          <p:cNvSpPr/>
          <p:nvPr/>
        </p:nvSpPr>
        <p:spPr>
          <a:xfrm>
            <a:off x="15497734" y="6065109"/>
            <a:ext cx="13806164" cy="13747767"/>
          </a:xfrm>
          <a:prstGeom prst="roundRect">
            <a:avLst/>
          </a:prstGeom>
          <a:solidFill>
            <a:schemeClr val="bg2"/>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20782" y="0"/>
            <a:ext cx="43891200" cy="5257800"/>
          </a:xfrm>
          <a:solidFill>
            <a:schemeClr val="accent1">
              <a:lumMod val="40000"/>
              <a:lumOff val="60000"/>
            </a:schemeClr>
          </a:solidFill>
          <a:ln w="76200">
            <a:solidFill>
              <a:schemeClr val="tx1"/>
            </a:solidFill>
          </a:ln>
        </p:spPr>
        <p:txBody>
          <a:bodyPr>
            <a:normAutofit/>
          </a:bodyPr>
          <a:lstStyle/>
          <a:p>
            <a:r>
              <a:rPr lang="en-US" sz="9600" dirty="0" smtClean="0">
                <a:latin typeface="Century Schoolbook"/>
                <a:cs typeface="Century Schoolbook"/>
              </a:rPr>
              <a:t>Floating Habitat Island for Salt Marsh-Nesting Birds</a:t>
            </a:r>
            <a:r>
              <a:rPr lang="en-US" sz="9600" dirty="0" smtClean="0">
                <a:latin typeface="Century Gothic"/>
                <a:cs typeface="Century Gothic"/>
              </a:rPr>
              <a:t/>
            </a:r>
            <a:br>
              <a:rPr lang="en-US" sz="9600" dirty="0" smtClean="0">
                <a:latin typeface="Century Gothic"/>
                <a:cs typeface="Century Gothic"/>
              </a:rPr>
            </a:br>
            <a:r>
              <a:rPr lang="en-US" sz="4800" dirty="0" err="1" smtClean="0">
                <a:latin typeface="Times New Roman" panose="02020603050405020304" pitchFamily="18" charset="0"/>
                <a:cs typeface="Times New Roman" panose="02020603050405020304" pitchFamily="18" charset="0"/>
              </a:rPr>
              <a:t>Bri</a:t>
            </a:r>
            <a:r>
              <a:rPr lang="en-US" sz="4800" dirty="0" smtClean="0">
                <a:latin typeface="Times New Roman" panose="02020603050405020304" pitchFamily="18" charset="0"/>
                <a:cs typeface="Times New Roman" panose="02020603050405020304" pitchFamily="18" charset="0"/>
              </a:rPr>
              <a:t> Benvenuti</a:t>
            </a:r>
            <a:r>
              <a:rPr lang="en-US" sz="4800" baseline="30000" dirty="0" smtClean="0">
                <a:latin typeface="Times New Roman" panose="02020603050405020304" pitchFamily="18" charset="0"/>
                <a:cs typeface="Times New Roman" panose="02020603050405020304" pitchFamily="18" charset="0"/>
              </a:rPr>
              <a:t>1</a:t>
            </a:r>
            <a:r>
              <a:rPr lang="en-US" sz="4800" dirty="0" smtClean="0">
                <a:latin typeface="Times New Roman" panose="02020603050405020304" pitchFamily="18" charset="0"/>
                <a:cs typeface="Times New Roman" panose="02020603050405020304" pitchFamily="18" charset="0"/>
              </a:rPr>
              <a:t>, Adrienne Kovach</a:t>
            </a:r>
            <a:r>
              <a:rPr lang="en-US" sz="4800" baseline="30000" dirty="0" smtClean="0">
                <a:latin typeface="Times New Roman" panose="02020603050405020304" pitchFamily="18" charset="0"/>
                <a:cs typeface="Times New Roman" panose="02020603050405020304" pitchFamily="18" charset="0"/>
              </a:rPr>
              <a:t>1</a:t>
            </a:r>
            <a:r>
              <a:rPr lang="en-US" sz="4800" dirty="0" smtClean="0">
                <a:solidFill>
                  <a:prstClr val="black"/>
                </a:solidFill>
                <a:latin typeface="Times New Roman" panose="02020603050405020304" pitchFamily="18" charset="0"/>
                <a:cs typeface="Times New Roman" panose="02020603050405020304" pitchFamily="18" charset="0"/>
              </a:rPr>
              <a:t>, David M. Burdick</a:t>
            </a:r>
            <a:r>
              <a:rPr lang="en-US" sz="4800" baseline="30000" dirty="0" smtClean="0">
                <a:solidFill>
                  <a:prstClr val="black"/>
                </a:solidFill>
                <a:latin typeface="Times New Roman" panose="02020603050405020304" pitchFamily="18" charset="0"/>
                <a:cs typeface="Times New Roman" panose="02020603050405020304" pitchFamily="18" charset="0"/>
              </a:rPr>
              <a:t>1</a:t>
            </a:r>
            <a:r>
              <a:rPr lang="en-US" sz="4800" dirty="0">
                <a:solidFill>
                  <a:prstClr val="black"/>
                </a:solidFill>
                <a:latin typeface="Times New Roman" panose="02020603050405020304" pitchFamily="18" charset="0"/>
                <a:cs typeface="Times New Roman" panose="02020603050405020304" pitchFamily="18" charset="0"/>
              </a:rPr>
              <a:t>, </a:t>
            </a:r>
            <a:r>
              <a:rPr lang="en-US" sz="4800" dirty="0" smtClean="0">
                <a:solidFill>
                  <a:prstClr val="black"/>
                </a:solidFill>
                <a:latin typeface="Times New Roman" panose="02020603050405020304" pitchFamily="18" charset="0"/>
                <a:cs typeface="Times New Roman" panose="02020603050405020304" pitchFamily="18" charset="0"/>
              </a:rPr>
              <a:t>Jonathan B. Cohen</a:t>
            </a:r>
            <a:r>
              <a:rPr lang="en-US" sz="4800" baseline="30000" dirty="0" smtClean="0">
                <a:solidFill>
                  <a:prstClr val="black"/>
                </a:solidFill>
                <a:latin typeface="Times New Roman" panose="02020603050405020304" pitchFamily="18" charset="0"/>
                <a:cs typeface="Times New Roman" panose="02020603050405020304" pitchFamily="18" charset="0"/>
              </a:rPr>
              <a:t>2</a:t>
            </a:r>
            <a:r>
              <a:rPr lang="en-US" sz="4800" dirty="0">
                <a:solidFill>
                  <a:prstClr val="black"/>
                </a:solidFill>
                <a:latin typeface="Times New Roman" panose="02020603050405020304" pitchFamily="18" charset="0"/>
                <a:cs typeface="Times New Roman" panose="02020603050405020304" pitchFamily="18" charset="0"/>
              </a:rPr>
              <a:t>, </a:t>
            </a:r>
            <a:r>
              <a:rPr lang="en-US" sz="4800" dirty="0" smtClean="0">
                <a:solidFill>
                  <a:prstClr val="black"/>
                </a:solidFill>
                <a:latin typeface="Times New Roman" panose="02020603050405020304" pitchFamily="18" charset="0"/>
                <a:cs typeface="Times New Roman" panose="02020603050405020304" pitchFamily="18" charset="0"/>
              </a:rPr>
              <a:t>Chris S. Elphick</a:t>
            </a:r>
            <a:r>
              <a:rPr lang="en-US" sz="4800" baseline="30000" dirty="0" smtClean="0">
                <a:solidFill>
                  <a:prstClr val="black"/>
                </a:solidFill>
                <a:latin typeface="Times New Roman" panose="02020603050405020304" pitchFamily="18" charset="0"/>
                <a:cs typeface="Times New Roman" panose="02020603050405020304" pitchFamily="18" charset="0"/>
              </a:rPr>
              <a:t>3</a:t>
            </a:r>
            <a:r>
              <a:rPr lang="en-US" sz="4800" dirty="0" smtClean="0">
                <a:solidFill>
                  <a:prstClr val="black"/>
                </a:solidFill>
                <a:latin typeface="Times New Roman" panose="02020603050405020304" pitchFamily="18" charset="0"/>
                <a:cs typeface="Times New Roman" panose="02020603050405020304" pitchFamily="18" charset="0"/>
              </a:rPr>
              <a:t>, Thomas P. Hodgeman</a:t>
            </a:r>
            <a:r>
              <a:rPr lang="en-US" sz="4800" baseline="30000" dirty="0" smtClean="0">
                <a:solidFill>
                  <a:prstClr val="black"/>
                </a:solidFill>
                <a:latin typeface="Times New Roman" panose="02020603050405020304" pitchFamily="18" charset="0"/>
                <a:cs typeface="Times New Roman" panose="02020603050405020304" pitchFamily="18" charset="0"/>
              </a:rPr>
              <a:t>4</a:t>
            </a:r>
            <a:r>
              <a:rPr lang="en-US" sz="4800" dirty="0" smtClean="0">
                <a:solidFill>
                  <a:prstClr val="black"/>
                </a:solidFill>
                <a:latin typeface="Times New Roman" panose="02020603050405020304" pitchFamily="18" charset="0"/>
                <a:cs typeface="Times New Roman" panose="02020603050405020304" pitchFamily="18" charset="0"/>
              </a:rPr>
              <a:t>, Kathleen M. O’Brien</a:t>
            </a:r>
            <a:r>
              <a:rPr lang="en-US" sz="4800" baseline="30000" dirty="0" smtClean="0">
                <a:solidFill>
                  <a:prstClr val="black"/>
                </a:solidFill>
                <a:latin typeface="Times New Roman" panose="02020603050405020304" pitchFamily="18" charset="0"/>
                <a:cs typeface="Times New Roman" panose="02020603050405020304" pitchFamily="18" charset="0"/>
              </a:rPr>
              <a:t>5</a:t>
            </a:r>
            <a:r>
              <a:rPr lang="en-US" sz="4800" dirty="0" smtClean="0">
                <a:solidFill>
                  <a:prstClr val="black"/>
                </a:solidFill>
                <a:latin typeface="Times New Roman" panose="02020603050405020304" pitchFamily="18" charset="0"/>
                <a:cs typeface="Times New Roman" panose="02020603050405020304" pitchFamily="18" charset="0"/>
              </a:rPr>
              <a:t>,</a:t>
            </a:r>
            <a:br>
              <a:rPr lang="en-US" sz="4800" dirty="0" smtClean="0">
                <a:solidFill>
                  <a:prstClr val="black"/>
                </a:solidFill>
                <a:latin typeface="Times New Roman" panose="02020603050405020304" pitchFamily="18" charset="0"/>
                <a:cs typeface="Times New Roman" panose="02020603050405020304" pitchFamily="18" charset="0"/>
              </a:rPr>
            </a:br>
            <a:r>
              <a:rPr lang="en-US" sz="4800" dirty="0" smtClean="0">
                <a:solidFill>
                  <a:prstClr val="black"/>
                </a:solidFill>
                <a:latin typeface="Times New Roman" panose="02020603050405020304" pitchFamily="18" charset="0"/>
                <a:cs typeface="Times New Roman" panose="02020603050405020304" pitchFamily="18" charset="0"/>
              </a:rPr>
              <a:t> Brian J. Olsen</a:t>
            </a:r>
            <a:r>
              <a:rPr lang="en-US" sz="4800" baseline="30000" dirty="0" smtClean="0">
                <a:solidFill>
                  <a:prstClr val="black"/>
                </a:solidFill>
                <a:latin typeface="Times New Roman" panose="02020603050405020304" pitchFamily="18" charset="0"/>
                <a:cs typeface="Times New Roman" panose="02020603050405020304" pitchFamily="18" charset="0"/>
              </a:rPr>
              <a:t>6</a:t>
            </a:r>
            <a:r>
              <a:rPr lang="en-US" sz="4800" dirty="0" smtClean="0">
                <a:solidFill>
                  <a:prstClr val="black"/>
                </a:solidFill>
                <a:latin typeface="Times New Roman" panose="02020603050405020304" pitchFamily="18" charset="0"/>
                <a:cs typeface="Times New Roman" panose="02020603050405020304" pitchFamily="18" charset="0"/>
              </a:rPr>
              <a:t>, W. Gregory Shriver</a:t>
            </a:r>
            <a:r>
              <a:rPr lang="en-US" sz="4800" baseline="30000" dirty="0" smtClean="0">
                <a:solidFill>
                  <a:prstClr val="black"/>
                </a:solidFill>
                <a:latin typeface="Times New Roman" panose="02020603050405020304" pitchFamily="18" charset="0"/>
                <a:cs typeface="Times New Roman" panose="02020603050405020304" pitchFamily="18" charset="0"/>
              </a:rPr>
              <a:t>7</a:t>
            </a:r>
            <a:r>
              <a:rPr lang="en-US" sz="5400" baseline="30000" dirty="0" smtClean="0">
                <a:solidFill>
                  <a:prstClr val="black"/>
                </a:solidFill>
                <a:latin typeface="Times New Roman" panose="02020603050405020304" pitchFamily="18" charset="0"/>
                <a:cs typeface="Times New Roman" panose="02020603050405020304" pitchFamily="18" charset="0"/>
              </a:rPr>
              <a:t/>
            </a:r>
            <a:br>
              <a:rPr lang="en-US" sz="5400" baseline="30000" dirty="0" smtClean="0">
                <a:solidFill>
                  <a:prstClr val="black"/>
                </a:solidFill>
                <a:latin typeface="Times New Roman" panose="02020603050405020304" pitchFamily="18" charset="0"/>
                <a:cs typeface="Times New Roman" panose="02020603050405020304" pitchFamily="18" charset="0"/>
              </a:rPr>
            </a:br>
            <a:r>
              <a:rPr lang="en-US" sz="4000" i="1" dirty="0" smtClean="0">
                <a:solidFill>
                  <a:prstClr val="black"/>
                </a:solidFill>
                <a:latin typeface="Times New Roman" panose="02020603050405020304" pitchFamily="18" charset="0"/>
                <a:cs typeface="Times New Roman" panose="02020603050405020304" pitchFamily="18" charset="0"/>
              </a:rPr>
              <a:t> </a:t>
            </a:r>
            <a:r>
              <a:rPr lang="en-US" sz="4000" i="1" baseline="30000" dirty="0" smtClean="0">
                <a:solidFill>
                  <a:prstClr val="black"/>
                </a:solidFill>
                <a:latin typeface="Times New Roman" panose="02020603050405020304" pitchFamily="18" charset="0"/>
                <a:cs typeface="Times New Roman" panose="02020603050405020304" pitchFamily="18" charset="0"/>
              </a:rPr>
              <a:t>1</a:t>
            </a:r>
            <a:r>
              <a:rPr lang="en-US" sz="4000" i="1" dirty="0" smtClean="0">
                <a:solidFill>
                  <a:prstClr val="black"/>
                </a:solidFill>
                <a:latin typeface="Times New Roman" panose="02020603050405020304" pitchFamily="18" charset="0"/>
                <a:cs typeface="Times New Roman" panose="02020603050405020304" pitchFamily="18" charset="0"/>
              </a:rPr>
              <a:t>University of New Hampshire, </a:t>
            </a:r>
            <a:r>
              <a:rPr lang="en-US" sz="4000" i="1" baseline="30000" dirty="0">
                <a:solidFill>
                  <a:prstClr val="black"/>
                </a:solidFill>
                <a:latin typeface="Times New Roman" panose="02020603050405020304" pitchFamily="18" charset="0"/>
                <a:cs typeface="Times New Roman" panose="02020603050405020304" pitchFamily="18" charset="0"/>
              </a:rPr>
              <a:t>2</a:t>
            </a:r>
            <a:r>
              <a:rPr lang="en-US" sz="4000" i="1" dirty="0" smtClean="0">
                <a:solidFill>
                  <a:prstClr val="black"/>
                </a:solidFill>
                <a:latin typeface="Times New Roman" panose="02020603050405020304" pitchFamily="18" charset="0"/>
                <a:cs typeface="Times New Roman" panose="02020603050405020304" pitchFamily="18" charset="0"/>
              </a:rPr>
              <a:t>State University of New York College of Environmental Science and Forestry, </a:t>
            </a:r>
            <a:r>
              <a:rPr lang="en-US" sz="4000" i="1" baseline="30000" dirty="0">
                <a:solidFill>
                  <a:prstClr val="black"/>
                </a:solidFill>
                <a:latin typeface="Times New Roman" panose="02020603050405020304" pitchFamily="18" charset="0"/>
                <a:cs typeface="Times New Roman" panose="02020603050405020304" pitchFamily="18" charset="0"/>
              </a:rPr>
              <a:t>3</a:t>
            </a:r>
            <a:r>
              <a:rPr lang="en-US" sz="4000" i="1" dirty="0" smtClean="0">
                <a:solidFill>
                  <a:prstClr val="black"/>
                </a:solidFill>
                <a:latin typeface="Times New Roman" panose="02020603050405020304" pitchFamily="18" charset="0"/>
                <a:cs typeface="Times New Roman" panose="02020603050405020304" pitchFamily="18" charset="0"/>
              </a:rPr>
              <a:t>University of Connecticut, </a:t>
            </a:r>
            <a:r>
              <a:rPr lang="en-US" sz="4000" i="1" baseline="30000" dirty="0">
                <a:solidFill>
                  <a:prstClr val="black"/>
                </a:solidFill>
                <a:latin typeface="Times New Roman" panose="02020603050405020304" pitchFamily="18" charset="0"/>
                <a:cs typeface="Times New Roman" panose="02020603050405020304" pitchFamily="18" charset="0"/>
              </a:rPr>
              <a:t>4</a:t>
            </a:r>
            <a:r>
              <a:rPr lang="en-US" sz="4000" i="1" dirty="0" smtClean="0">
                <a:solidFill>
                  <a:prstClr val="black"/>
                </a:solidFill>
                <a:latin typeface="Times New Roman" panose="02020603050405020304" pitchFamily="18" charset="0"/>
                <a:cs typeface="Times New Roman" panose="02020603050405020304" pitchFamily="18" charset="0"/>
              </a:rPr>
              <a:t>Maine Department of Inland Fisheries and Wildlife, </a:t>
            </a:r>
            <a:r>
              <a:rPr lang="en-US" sz="4000" i="1" baseline="30000" dirty="0">
                <a:solidFill>
                  <a:prstClr val="black"/>
                </a:solidFill>
                <a:latin typeface="Times New Roman" panose="02020603050405020304" pitchFamily="18" charset="0"/>
                <a:cs typeface="Times New Roman" panose="02020603050405020304" pitchFamily="18" charset="0"/>
              </a:rPr>
              <a:t>5</a:t>
            </a:r>
            <a:r>
              <a:rPr lang="en-US" sz="4000" i="1" dirty="0" smtClean="0">
                <a:solidFill>
                  <a:prstClr val="black"/>
                </a:solidFill>
                <a:latin typeface="Times New Roman" panose="02020603050405020304" pitchFamily="18" charset="0"/>
                <a:cs typeface="Times New Roman" panose="02020603050405020304" pitchFamily="18" charset="0"/>
              </a:rPr>
              <a:t>U. S. Fish and Wildlife Service, </a:t>
            </a:r>
            <a:r>
              <a:rPr lang="en-US" sz="4000" i="1" baseline="30000" dirty="0">
                <a:solidFill>
                  <a:prstClr val="black"/>
                </a:solidFill>
                <a:latin typeface="Times New Roman" panose="02020603050405020304" pitchFamily="18" charset="0"/>
                <a:cs typeface="Times New Roman" panose="02020603050405020304" pitchFamily="18" charset="0"/>
              </a:rPr>
              <a:t>6</a:t>
            </a:r>
            <a:r>
              <a:rPr lang="en-US" sz="4000" i="1" dirty="0" smtClean="0">
                <a:solidFill>
                  <a:prstClr val="black"/>
                </a:solidFill>
                <a:latin typeface="Times New Roman" panose="02020603050405020304" pitchFamily="18" charset="0"/>
                <a:cs typeface="Times New Roman" panose="02020603050405020304" pitchFamily="18" charset="0"/>
              </a:rPr>
              <a:t>University of Maine, </a:t>
            </a:r>
            <a:r>
              <a:rPr lang="en-US" sz="4000" i="1" baseline="30000" dirty="0">
                <a:solidFill>
                  <a:prstClr val="black"/>
                </a:solidFill>
                <a:latin typeface="Times New Roman" panose="02020603050405020304" pitchFamily="18" charset="0"/>
                <a:cs typeface="Times New Roman" panose="02020603050405020304" pitchFamily="18" charset="0"/>
              </a:rPr>
              <a:t>7</a:t>
            </a:r>
            <a:r>
              <a:rPr lang="en-US" sz="4000" i="1" dirty="0" smtClean="0">
                <a:solidFill>
                  <a:prstClr val="black"/>
                </a:solidFill>
                <a:latin typeface="Times New Roman" panose="02020603050405020304" pitchFamily="18" charset="0"/>
                <a:cs typeface="Times New Roman" panose="02020603050405020304" pitchFamily="18" charset="0"/>
              </a:rPr>
              <a:t>University of Delaware  </a:t>
            </a:r>
            <a:endParaRPr lang="en-US" sz="7200" i="1" dirty="0">
              <a:latin typeface="Times New Roman" panose="02020603050405020304" pitchFamily="18" charset="0"/>
              <a:cs typeface="Times New Roman" panose="02020603050405020304" pitchFamily="18" charset="0"/>
            </a:endParaRPr>
          </a:p>
        </p:txBody>
      </p:sp>
      <p:sp>
        <p:nvSpPr>
          <p:cNvPr id="7" name="Rounded Rectangle 6"/>
          <p:cNvSpPr/>
          <p:nvPr/>
        </p:nvSpPr>
        <p:spPr>
          <a:xfrm>
            <a:off x="685800" y="5943601"/>
            <a:ext cx="13806164" cy="1376213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852046" y="6666456"/>
            <a:ext cx="11437807" cy="7694413"/>
          </a:xfrm>
          <a:prstGeom prst="rect">
            <a:avLst/>
          </a:prstGeom>
          <a:noFill/>
        </p:spPr>
        <p:txBody>
          <a:bodyPr wrap="square" rtlCol="0">
            <a:spAutoFit/>
          </a:bodyPr>
          <a:lstStyle/>
          <a:p>
            <a:pPr>
              <a:spcAft>
                <a:spcPts val="1200"/>
              </a:spcAft>
            </a:pPr>
            <a:r>
              <a:rPr lang="en-US" sz="4400" b="1" dirty="0" smtClean="0">
                <a:latin typeface="Times New Roman" panose="02020603050405020304" pitchFamily="18" charset="0"/>
                <a:cs typeface="Times New Roman" panose="02020603050405020304" pitchFamily="18" charset="0"/>
              </a:rPr>
              <a:t>Introduction </a:t>
            </a: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Tidal </a:t>
            </a:r>
            <a:r>
              <a:rPr lang="en-US" sz="4400" dirty="0">
                <a:latin typeface="Times New Roman" panose="02020603050405020304" pitchFamily="18" charset="0"/>
                <a:cs typeface="Times New Roman" panose="02020603050405020304" pitchFamily="18" charset="0"/>
              </a:rPr>
              <a:t>marsh birds are severely threatened by the impacts of rising sea levels on salt marsh </a:t>
            </a:r>
            <a:r>
              <a:rPr lang="en-US" sz="4400" dirty="0" smtClean="0">
                <a:latin typeface="Times New Roman" panose="02020603050405020304" pitchFamily="18" charset="0"/>
                <a:cs typeface="Times New Roman" panose="02020603050405020304" pitchFamily="18" charset="0"/>
              </a:rPr>
              <a:t>ecosystems. Changes </a:t>
            </a:r>
            <a:r>
              <a:rPr lang="en-US" sz="4400" dirty="0">
                <a:latin typeface="Times New Roman" panose="02020603050405020304" pitchFamily="18" charset="0"/>
                <a:cs typeface="Times New Roman" panose="02020603050405020304" pitchFamily="18" charset="0"/>
              </a:rPr>
              <a:t>in vegetation, loss of nesting habitat, and increased tidal inundation will reduce, if not eliminate, the reproductive ability of marsh-nesting birds, such as the Saltmarsh Sparrow. </a:t>
            </a:r>
            <a:endParaRPr lang="en-US" sz="4400" dirty="0" smtClean="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Conservation </a:t>
            </a:r>
            <a:r>
              <a:rPr lang="en-US" sz="4400" dirty="0">
                <a:latin typeface="Times New Roman" panose="02020603050405020304" pitchFamily="18" charset="0"/>
                <a:cs typeface="Times New Roman" panose="02020603050405020304" pitchFamily="18" charset="0"/>
              </a:rPr>
              <a:t>actions are needed in the very near-term to identify solutions to mitigate nest flooding and maintain breeding </a:t>
            </a:r>
            <a:r>
              <a:rPr lang="en-US" sz="4400" dirty="0" smtClean="0">
                <a:latin typeface="Times New Roman" panose="02020603050405020304" pitchFamily="18" charset="0"/>
                <a:cs typeface="Times New Roman" panose="02020603050405020304" pitchFamily="18" charset="0"/>
              </a:rPr>
              <a:t>populations</a:t>
            </a:r>
            <a:r>
              <a:rPr lang="en-US" sz="4400"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
        <p:nvSpPr>
          <p:cNvPr id="23" name="Rounded Rectangle 22"/>
          <p:cNvSpPr/>
          <p:nvPr/>
        </p:nvSpPr>
        <p:spPr>
          <a:xfrm>
            <a:off x="30403182" y="6049869"/>
            <a:ext cx="12893991" cy="1376213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87800" y="6666456"/>
            <a:ext cx="8077200" cy="5798510"/>
          </a:xfrm>
          <a:prstGeom prst="rect">
            <a:avLst/>
          </a:prstGeom>
          <a:noFill/>
        </p:spPr>
        <p:txBody>
          <a:bodyPr wrap="square" rtlCol="0">
            <a:spAutoFit/>
          </a:bodyPr>
          <a:lstStyle/>
          <a:p>
            <a:pPr>
              <a:lnSpc>
                <a:spcPct val="120000"/>
              </a:lnSpc>
              <a:spcAft>
                <a:spcPts val="1200"/>
              </a:spcAft>
            </a:pPr>
            <a:r>
              <a:rPr lang="en-US" sz="4400" b="1" dirty="0" smtClean="0">
                <a:latin typeface="Times New Roman" panose="02020603050405020304" pitchFamily="18" charset="0"/>
                <a:cs typeface="Times New Roman" panose="02020603050405020304" pitchFamily="18" charset="0"/>
              </a:rPr>
              <a:t>Monitoring during Spring Tides</a:t>
            </a:r>
          </a:p>
          <a:p>
            <a:pPr marL="571500" indent="-571500">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Dowels coated in chalk were used to monitor tide height and evidence of </a:t>
            </a:r>
            <a:r>
              <a:rPr lang="en-US" sz="4400" dirty="0" smtClean="0">
                <a:latin typeface="Times New Roman" panose="02020603050405020304" pitchFamily="18" charset="0"/>
                <a:cs typeface="Times New Roman" panose="02020603050405020304" pitchFamily="18" charset="0"/>
              </a:rPr>
              <a:t>flooding during spring tides August </a:t>
            </a:r>
            <a:r>
              <a:rPr lang="en-US" sz="4400" dirty="0">
                <a:latin typeface="Times New Roman" panose="02020603050405020304" pitchFamily="18" charset="0"/>
                <a:cs typeface="Times New Roman" panose="02020603050405020304" pitchFamily="18" charset="0"/>
              </a:rPr>
              <a:t>8</a:t>
            </a:r>
            <a:r>
              <a:rPr lang="en-US" sz="4400" dirty="0" smtClean="0">
                <a:latin typeface="Times New Roman" panose="02020603050405020304" pitchFamily="18" charset="0"/>
                <a:cs typeface="Times New Roman" panose="02020603050405020304" pitchFamily="18" charset="0"/>
              </a:rPr>
              <a:t>-14 </a:t>
            </a:r>
            <a:r>
              <a:rPr lang="en-US" sz="4400" dirty="0">
                <a:latin typeface="Times New Roman" panose="02020603050405020304" pitchFamily="18" charset="0"/>
                <a:cs typeface="Times New Roman" panose="02020603050405020304" pitchFamily="18" charset="0"/>
              </a:rPr>
              <a:t>2014. </a:t>
            </a: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Chalk sticks suggest the island was not substantially flooding during spring tides (Table 1).</a:t>
            </a:r>
          </a:p>
        </p:txBody>
      </p:sp>
      <p:graphicFrame>
        <p:nvGraphicFramePr>
          <p:cNvPr id="3" name="Table 2"/>
          <p:cNvGraphicFramePr>
            <a:graphicFrameLocks noGrp="1"/>
          </p:cNvGraphicFramePr>
          <p:nvPr>
            <p:extLst>
              <p:ext uri="{D42A27DB-BD31-4B8C-83A1-F6EECF244321}">
                <p14:modId xmlns:p14="http://schemas.microsoft.com/office/powerpoint/2010/main" val="330618003"/>
              </p:ext>
            </p:extLst>
          </p:nvPr>
        </p:nvGraphicFramePr>
        <p:xfrm>
          <a:off x="16916400" y="12950785"/>
          <a:ext cx="11277600" cy="2392069"/>
        </p:xfrm>
        <a:graphic>
          <a:graphicData uri="http://schemas.openxmlformats.org/drawingml/2006/table">
            <a:tbl>
              <a:tblPr firstRow="1" firstCol="1" bandRow="1">
                <a:tableStyleId>{5C22544A-7EE6-4342-B048-85BDC9FD1C3A}</a:tableStyleId>
              </a:tblPr>
              <a:tblGrid>
                <a:gridCol w="4080454"/>
                <a:gridCol w="3240093"/>
                <a:gridCol w="3957053"/>
              </a:tblGrid>
              <a:tr h="1043635">
                <a:tc>
                  <a:txBody>
                    <a:bodyPr/>
                    <a:lstStyle/>
                    <a:p>
                      <a:pPr marL="0" marR="0" algn="ctr">
                        <a:lnSpc>
                          <a:spcPct val="107000"/>
                        </a:lnSpc>
                        <a:spcBef>
                          <a:spcPts val="0"/>
                        </a:spcBef>
                        <a:spcAft>
                          <a:spcPts val="0"/>
                        </a:spcAft>
                      </a:pPr>
                      <a:r>
                        <a:rPr lang="en-US" sz="3200" dirty="0">
                          <a:solidFill>
                            <a:schemeClr val="tx1"/>
                          </a:solidFill>
                          <a:effectLst/>
                        </a:rPr>
                        <a:t>Location</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A0B2C6"/>
                    </a:solidFill>
                  </a:tcPr>
                </a:tc>
                <a:tc>
                  <a:txBody>
                    <a:bodyPr/>
                    <a:lstStyle/>
                    <a:p>
                      <a:pPr marL="0" marR="0" algn="ctr">
                        <a:lnSpc>
                          <a:spcPct val="107000"/>
                        </a:lnSpc>
                        <a:spcBef>
                          <a:spcPts val="0"/>
                        </a:spcBef>
                        <a:spcAft>
                          <a:spcPts val="0"/>
                        </a:spcAft>
                      </a:pPr>
                      <a:r>
                        <a:rPr lang="en-US" sz="3200" dirty="0">
                          <a:solidFill>
                            <a:schemeClr val="tx1"/>
                          </a:solidFill>
                          <a:effectLst/>
                        </a:rPr>
                        <a:t>Max </a:t>
                      </a:r>
                      <a:r>
                        <a:rPr lang="en-US" sz="3200" dirty="0" smtClean="0">
                          <a:solidFill>
                            <a:schemeClr val="tx1"/>
                          </a:solidFill>
                          <a:effectLst/>
                        </a:rPr>
                        <a:t>Water</a:t>
                      </a:r>
                      <a:r>
                        <a:rPr lang="en-US" sz="3200" baseline="0" dirty="0" smtClean="0">
                          <a:solidFill>
                            <a:schemeClr val="tx1"/>
                          </a:solidFill>
                          <a:effectLst/>
                        </a:rPr>
                        <a:t> </a:t>
                      </a:r>
                      <a:r>
                        <a:rPr lang="en-US" sz="3200" dirty="0" smtClean="0">
                          <a:solidFill>
                            <a:schemeClr val="tx1"/>
                          </a:solidFill>
                          <a:effectLst/>
                        </a:rPr>
                        <a:t>Height</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chemeClr val="tx1"/>
                      </a:solidFill>
                      <a:prstDash val="solid"/>
                      <a:round/>
                      <a:headEnd type="none" w="med" len="med"/>
                      <a:tailEnd type="none" w="med" len="med"/>
                    </a:lnT>
                    <a:solidFill>
                      <a:srgbClr val="A0B2C6"/>
                    </a:solidFill>
                  </a:tcPr>
                </a:tc>
                <a:tc>
                  <a:txBody>
                    <a:bodyPr/>
                    <a:lstStyle/>
                    <a:p>
                      <a:pPr marL="0" marR="0" algn="ctr">
                        <a:lnSpc>
                          <a:spcPct val="107000"/>
                        </a:lnSpc>
                        <a:spcBef>
                          <a:spcPts val="0"/>
                        </a:spcBef>
                        <a:spcAft>
                          <a:spcPts val="0"/>
                        </a:spcAft>
                      </a:pPr>
                      <a:r>
                        <a:rPr lang="en-US" sz="3200" dirty="0" smtClean="0">
                          <a:solidFill>
                            <a:schemeClr val="tx1"/>
                          </a:solidFill>
                          <a:effectLst/>
                        </a:rPr>
                        <a:t>Obs.</a:t>
                      </a:r>
                      <a:r>
                        <a:rPr lang="en-US" sz="3200" baseline="0" dirty="0" smtClean="0">
                          <a:solidFill>
                            <a:schemeClr val="tx1"/>
                          </a:solidFill>
                          <a:effectLst/>
                        </a:rPr>
                        <a:t> Water Height</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A0B2C6"/>
                    </a:solidFill>
                  </a:tcPr>
                </a:tc>
              </a:tr>
              <a:tr h="441142">
                <a:tc>
                  <a:txBody>
                    <a:bodyPr/>
                    <a:lstStyle/>
                    <a:p>
                      <a:pPr marL="0" marR="0" algn="ctr">
                        <a:lnSpc>
                          <a:spcPct val="107000"/>
                        </a:lnSpc>
                        <a:spcBef>
                          <a:spcPts val="0"/>
                        </a:spcBef>
                        <a:spcAft>
                          <a:spcPts val="0"/>
                        </a:spcAft>
                      </a:pPr>
                      <a:r>
                        <a:rPr lang="en-US" sz="3200" dirty="0">
                          <a:solidFill>
                            <a:schemeClr val="tx1"/>
                          </a:solidFill>
                          <a:effectLst/>
                        </a:rPr>
                        <a:t>Land (control)</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solidFill>
                      <a:srgbClr val="A0B2C6"/>
                    </a:solidFill>
                  </a:tcPr>
                </a:tc>
                <a:tc>
                  <a:txBody>
                    <a:bodyPr/>
                    <a:lstStyle/>
                    <a:p>
                      <a:pPr marL="0" marR="0" algn="ctr">
                        <a:lnSpc>
                          <a:spcPct val="107000"/>
                        </a:lnSpc>
                        <a:spcBef>
                          <a:spcPts val="0"/>
                        </a:spcBef>
                        <a:spcAft>
                          <a:spcPts val="0"/>
                        </a:spcAft>
                      </a:pPr>
                      <a:r>
                        <a:rPr lang="en-US" sz="3200" dirty="0">
                          <a:solidFill>
                            <a:schemeClr val="tx1"/>
                          </a:solidFill>
                          <a:effectLst/>
                        </a:rPr>
                        <a:t>27 cm</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pPr>
                      <a:r>
                        <a:rPr lang="en-US" sz="3200">
                          <a:solidFill>
                            <a:schemeClr val="tx1"/>
                          </a:solidFill>
                          <a:effectLst/>
                        </a:rPr>
                        <a:t>14 cm</a:t>
                      </a:r>
                      <a:endParaRPr lang="en-US" sz="3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tcPr>
                </a:tc>
              </a:tr>
              <a:tr h="826617">
                <a:tc>
                  <a:txBody>
                    <a:bodyPr/>
                    <a:lstStyle/>
                    <a:p>
                      <a:pPr marL="0" marR="0" algn="ctr">
                        <a:lnSpc>
                          <a:spcPct val="107000"/>
                        </a:lnSpc>
                        <a:spcBef>
                          <a:spcPts val="0"/>
                        </a:spcBef>
                        <a:spcAft>
                          <a:spcPts val="0"/>
                        </a:spcAft>
                      </a:pPr>
                      <a:r>
                        <a:rPr lang="en-US" sz="3200" dirty="0">
                          <a:solidFill>
                            <a:schemeClr val="tx1"/>
                          </a:solidFill>
                          <a:effectLst/>
                        </a:rPr>
                        <a:t>Island</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A0B2C6"/>
                    </a:solidFill>
                  </a:tcPr>
                </a:tc>
                <a:tc>
                  <a:txBody>
                    <a:bodyPr/>
                    <a:lstStyle/>
                    <a:p>
                      <a:pPr marL="0" marR="0" algn="ctr">
                        <a:lnSpc>
                          <a:spcPct val="107000"/>
                        </a:lnSpc>
                        <a:spcBef>
                          <a:spcPts val="0"/>
                        </a:spcBef>
                        <a:spcAft>
                          <a:spcPts val="0"/>
                        </a:spcAft>
                      </a:pPr>
                      <a:r>
                        <a:rPr lang="en-US" sz="3200" dirty="0">
                          <a:solidFill>
                            <a:schemeClr val="tx1"/>
                          </a:solidFill>
                          <a:effectLst/>
                        </a:rPr>
                        <a:t>12 cm</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200" dirty="0">
                          <a:solidFill>
                            <a:schemeClr val="tx1"/>
                          </a:solidFill>
                          <a:effectLst/>
                        </a:rPr>
                        <a:t>3 cm</a:t>
                      </a:r>
                      <a:endParaRPr lang="en-US" sz="3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4" name="TextBox 3"/>
          <p:cNvSpPr txBox="1"/>
          <p:nvPr/>
        </p:nvSpPr>
        <p:spPr>
          <a:xfrm>
            <a:off x="16764000" y="15465385"/>
            <a:ext cx="11734800" cy="461665"/>
          </a:xfrm>
          <a:prstGeom prst="rect">
            <a:avLst/>
          </a:prstGeom>
          <a:noFill/>
        </p:spPr>
        <p:txBody>
          <a:bodyPr wrap="square" rtlCol="0">
            <a:spAutoFit/>
          </a:bodyPr>
          <a:lstStyle/>
          <a:p>
            <a:r>
              <a:rPr lang="en-US" sz="2400" b="1" i="1" dirty="0" smtClean="0">
                <a:latin typeface="Times New Roman" panose="02020603050405020304" pitchFamily="18" charset="0"/>
                <a:cs typeface="Times New Roman" panose="02020603050405020304" pitchFamily="18" charset="0"/>
              </a:rPr>
              <a:t>Table 1. Maximum and observed tide height measured on the island and land control. </a:t>
            </a:r>
            <a:endParaRPr lang="en-US" sz="2400" b="1" i="1" dirty="0">
              <a:latin typeface="Times New Roman" panose="02020603050405020304" pitchFamily="18" charset="0"/>
              <a:cs typeface="Times New Roman" panose="02020603050405020304" pitchFamily="18" charset="0"/>
            </a:endParaRPr>
          </a:p>
        </p:txBody>
      </p:sp>
      <p:sp>
        <p:nvSpPr>
          <p:cNvPr id="28" name="TextBox 27"/>
          <p:cNvSpPr txBox="1"/>
          <p:nvPr/>
        </p:nvSpPr>
        <p:spPr>
          <a:xfrm>
            <a:off x="31348711" y="6666456"/>
            <a:ext cx="11399489" cy="12588059"/>
          </a:xfrm>
          <a:prstGeom prst="rect">
            <a:avLst/>
          </a:prstGeom>
          <a:noFill/>
        </p:spPr>
        <p:txBody>
          <a:bodyPr wrap="square" rtlCol="0">
            <a:spAutoFit/>
          </a:bodyPr>
          <a:lstStyle/>
          <a:p>
            <a:pPr>
              <a:spcAft>
                <a:spcPts val="1200"/>
              </a:spcAft>
            </a:pPr>
            <a:r>
              <a:rPr lang="en-US" sz="4400" b="1" dirty="0" smtClean="0">
                <a:latin typeface="Times New Roman" panose="02020603050405020304" pitchFamily="18" charset="0"/>
                <a:cs typeface="Times New Roman" panose="02020603050405020304" pitchFamily="18" charset="0"/>
              </a:rPr>
              <a:t>Conclusions</a:t>
            </a: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Flooding was reduced on the floating island relative to the surrounding marsh and the water height did not reach average nest height. </a:t>
            </a:r>
          </a:p>
          <a:p>
            <a:pPr marL="571500" indent="-571500">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W</a:t>
            </a:r>
            <a:r>
              <a:rPr lang="en-US" sz="4400" dirty="0" smtClean="0">
                <a:latin typeface="Times New Roman" panose="02020603050405020304" pitchFamily="18" charset="0"/>
                <a:cs typeface="Times New Roman" panose="02020603050405020304" pitchFamily="18" charset="0"/>
              </a:rPr>
              <a:t>aterfowl appeared to use the island. </a:t>
            </a:r>
            <a:endParaRPr lang="en-US" sz="44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Floating habitat islands may be a viable management option to mitigate nest flooding. </a:t>
            </a:r>
          </a:p>
          <a:p>
            <a:endParaRPr lang="en-US" sz="4400" b="1" dirty="0">
              <a:latin typeface="Times New Roman" panose="02020603050405020304" pitchFamily="18" charset="0"/>
              <a:cs typeface="Times New Roman" panose="02020603050405020304" pitchFamily="18" charset="0"/>
            </a:endParaRPr>
          </a:p>
          <a:p>
            <a:pPr>
              <a:spcAft>
                <a:spcPts val="1200"/>
              </a:spcAft>
            </a:pPr>
            <a:r>
              <a:rPr lang="en-US" sz="4400" b="1" dirty="0" smtClean="0">
                <a:latin typeface="Times New Roman" panose="02020603050405020304" pitchFamily="18" charset="0"/>
                <a:cs typeface="Times New Roman" panose="02020603050405020304" pitchFamily="18" charset="0"/>
              </a:rPr>
              <a:t>Future Directions</a:t>
            </a: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Explore methods of vegetation collection, including propagation from seeds, nursery stock, and other field collection techniques.</a:t>
            </a: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Modify island structure to increase flotation and limit water which seeps through gaps in peat by increasing PVC diameter and using a less porous substrate material.</a:t>
            </a:r>
          </a:p>
          <a:p>
            <a:pPr marL="571500" indent="-571500">
              <a:buFont typeface="Arial" panose="020B0604020202020204" pitchFamily="34" charset="0"/>
              <a:buChar char="•"/>
            </a:pPr>
            <a:r>
              <a:rPr lang="en-US" sz="4400" dirty="0" smtClean="0">
                <a:latin typeface="Times New Roman" panose="02020603050405020304" pitchFamily="18" charset="0"/>
                <a:cs typeface="Times New Roman" panose="02020603050405020304" pitchFamily="18" charset="0"/>
              </a:rPr>
              <a:t>Establish conclusive methods of recording island water height using water level loggers. </a:t>
            </a:r>
          </a:p>
        </p:txBody>
      </p:sp>
      <p:graphicFrame>
        <p:nvGraphicFramePr>
          <p:cNvPr id="5" name="Diagram 4"/>
          <p:cNvGraphicFramePr/>
          <p:nvPr>
            <p:extLst>
              <p:ext uri="{D42A27DB-BD31-4B8C-83A1-F6EECF244321}">
                <p14:modId xmlns:p14="http://schemas.microsoft.com/office/powerpoint/2010/main" val="241239790"/>
              </p:ext>
            </p:extLst>
          </p:nvPr>
        </p:nvGraphicFramePr>
        <p:xfrm>
          <a:off x="667868" y="19888200"/>
          <a:ext cx="42553723" cy="11082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rotWithShape="1">
          <a:blip r:embed="rId7" cstate="print">
            <a:extLst>
              <a:ext uri="{28A0092B-C50C-407E-A947-70E740481C1C}">
                <a14:useLocalDpi xmlns:a14="http://schemas.microsoft.com/office/drawing/2010/main" val="0"/>
              </a:ext>
            </a:extLst>
          </a:blip>
          <a:srcRect t="-94" r="14213" b="1"/>
          <a:stretch/>
        </p:blipFill>
        <p:spPr>
          <a:xfrm rot="5400000">
            <a:off x="24118331" y="8268731"/>
            <a:ext cx="5105400" cy="3350737"/>
          </a:xfrm>
          <a:prstGeom prst="rect">
            <a:avLst/>
          </a:prstGeom>
          <a:ln>
            <a:noFill/>
          </a:ln>
          <a:effectLst>
            <a:softEdge rad="112500"/>
          </a:effectLst>
        </p:spPr>
      </p:pic>
      <p:sp>
        <p:nvSpPr>
          <p:cNvPr id="14" name="TextBox 13"/>
          <p:cNvSpPr txBox="1"/>
          <p:nvPr/>
        </p:nvSpPr>
        <p:spPr>
          <a:xfrm>
            <a:off x="16459200" y="16316742"/>
            <a:ext cx="11277600" cy="2800767"/>
          </a:xfrm>
          <a:prstGeom prst="rect">
            <a:avLst/>
          </a:prstGeom>
          <a:noFill/>
        </p:spPr>
        <p:txBody>
          <a:bodyPr wrap="square" rtlCol="0">
            <a:spAutoFit/>
          </a:bodyPr>
          <a:lstStyle/>
          <a:p>
            <a:pPr marL="571500" indent="-571500">
              <a:buFont typeface="Arial" panose="020B0604020202020204" pitchFamily="34" charset="0"/>
              <a:buChar char="•"/>
            </a:pPr>
            <a:r>
              <a:rPr lang="en-US" sz="4400" dirty="0" err="1" smtClean="0">
                <a:latin typeface="Times New Roman" panose="02020603050405020304" pitchFamily="18" charset="0"/>
                <a:cs typeface="Times New Roman" panose="02020603050405020304" pitchFamily="18" charset="0"/>
              </a:rPr>
              <a:t>i</a:t>
            </a:r>
            <a:r>
              <a:rPr lang="en-US" sz="4400" dirty="0" err="1">
                <a:latin typeface="Times New Roman" panose="02020603050405020304" pitchFamily="18" charset="0"/>
                <a:cs typeface="Times New Roman" panose="02020603050405020304" pitchFamily="18" charset="0"/>
              </a:rPr>
              <a:t>B</a:t>
            </a:r>
            <a:r>
              <a:rPr lang="en-US" sz="4400" dirty="0" err="1" smtClean="0">
                <a:latin typeface="Times New Roman" panose="02020603050405020304" pitchFamily="18" charset="0"/>
                <a:cs typeface="Times New Roman" panose="02020603050405020304" pitchFamily="18" charset="0"/>
              </a:rPr>
              <a:t>uttons</a:t>
            </a:r>
            <a:r>
              <a:rPr lang="en-US" sz="4400" dirty="0" smtClean="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collected temperatures at nest height on the island and on </a:t>
            </a:r>
            <a:r>
              <a:rPr lang="en-US" sz="4400" dirty="0" smtClean="0">
                <a:latin typeface="Times New Roman" panose="02020603050405020304" pitchFamily="18" charset="0"/>
                <a:cs typeface="Times New Roman" panose="02020603050405020304" pitchFamily="18" charset="0"/>
              </a:rPr>
              <a:t>land, with ambient and water temperature control, and corroborated that the island was not flooding at nest height.</a:t>
            </a:r>
            <a:endParaRPr lang="en-US" sz="4400" dirty="0">
              <a:latin typeface="Times New Roman" panose="02020603050405020304" pitchFamily="18" charset="0"/>
              <a:cs typeface="Times New Roman" panose="02020603050405020304" pitchFamily="18" charset="0"/>
            </a:endParaRPr>
          </a:p>
        </p:txBody>
      </p:sp>
      <p:pic>
        <p:nvPicPr>
          <p:cNvPr id="10" name="Picture 9" descr="SALS_in_grass_from_Katrina_cropped.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77400" y="14782800"/>
            <a:ext cx="3404384" cy="4352440"/>
          </a:xfrm>
          <a:prstGeom prst="rect">
            <a:avLst/>
          </a:prstGeom>
          <a:ln>
            <a:noFill/>
          </a:ln>
          <a:effectLst>
            <a:softEdge rad="112500"/>
          </a:effectLst>
        </p:spPr>
      </p:pic>
      <p:sp>
        <p:nvSpPr>
          <p:cNvPr id="11" name="TextBox 10"/>
          <p:cNvSpPr txBox="1"/>
          <p:nvPr/>
        </p:nvSpPr>
        <p:spPr>
          <a:xfrm>
            <a:off x="2286000" y="14782800"/>
            <a:ext cx="7543800" cy="4154983"/>
          </a:xfrm>
          <a:prstGeom prst="rect">
            <a:avLst/>
          </a:prstGeom>
          <a:noFill/>
        </p:spPr>
        <p:txBody>
          <a:bodyPr wrap="square" rtlCol="0">
            <a:spAutoFit/>
          </a:bodyPr>
          <a:lstStyle/>
          <a:p>
            <a:r>
              <a:rPr lang="en-US" sz="4400" b="1" u="sng" dirty="0" smtClean="0">
                <a:latin typeface="Times New Roman" panose="02020603050405020304" pitchFamily="18" charset="0"/>
                <a:cs typeface="Times New Roman" panose="02020603050405020304" pitchFamily="18" charset="0"/>
              </a:rPr>
              <a:t>Objective</a:t>
            </a:r>
            <a:r>
              <a:rPr lang="en-US" sz="4400" b="1" dirty="0" smtClean="0">
                <a:latin typeface="Times New Roman" panose="02020603050405020304" pitchFamily="18" charset="0"/>
                <a:cs typeface="Times New Roman" panose="02020603050405020304" pitchFamily="18" charset="0"/>
              </a:rPr>
              <a:t>: </a:t>
            </a:r>
          </a:p>
          <a:p>
            <a:r>
              <a:rPr lang="en-US" sz="4400" b="1" dirty="0" smtClean="0">
                <a:latin typeface="Times New Roman" panose="02020603050405020304" pitchFamily="18" charset="0"/>
                <a:cs typeface="Times New Roman" panose="02020603050405020304" pitchFamily="18" charset="0"/>
              </a:rPr>
              <a:t>Evaluate </a:t>
            </a:r>
            <a:r>
              <a:rPr lang="en-US" sz="4400" b="1" dirty="0">
                <a:latin typeface="Times New Roman" panose="02020603050405020304" pitchFamily="18" charset="0"/>
                <a:cs typeface="Times New Roman" panose="02020603050405020304" pitchFamily="18" charset="0"/>
              </a:rPr>
              <a:t>the potential of floating habitat islands to provide Saltmarsh Sparrows with nesting habitat that is free of tidal </a:t>
            </a:r>
            <a:r>
              <a:rPr lang="en-US" sz="4400" b="1" dirty="0" smtClean="0">
                <a:latin typeface="Times New Roman" panose="02020603050405020304" pitchFamily="18" charset="0"/>
                <a:cs typeface="Times New Roman" panose="02020603050405020304" pitchFamily="18" charset="0"/>
              </a:rPr>
              <a:t>flooding.</a:t>
            </a:r>
            <a:endParaRPr lang="en-US" sz="4400" dirty="0"/>
          </a:p>
        </p:txBody>
      </p:sp>
      <p:pic>
        <p:nvPicPr>
          <p:cNvPr id="13" name="Picture 12" descr="SHARP - logo.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606500" y="30784800"/>
            <a:ext cx="1752600" cy="1752600"/>
          </a:xfrm>
          <a:prstGeom prst="rect">
            <a:avLst/>
          </a:prstGeom>
        </p:spPr>
      </p:pic>
      <p:sp>
        <p:nvSpPr>
          <p:cNvPr id="19" name="TextBox 18"/>
          <p:cNvSpPr txBox="1"/>
          <p:nvPr/>
        </p:nvSpPr>
        <p:spPr>
          <a:xfrm>
            <a:off x="9677400" y="18745200"/>
            <a:ext cx="3048000" cy="338554"/>
          </a:xfrm>
          <a:prstGeom prst="rect">
            <a:avLst/>
          </a:prstGeom>
          <a:noFill/>
        </p:spPr>
        <p:txBody>
          <a:bodyPr wrap="square" rtlCol="0">
            <a:spAutoFit/>
          </a:bodyPr>
          <a:lstStyle/>
          <a:p>
            <a:r>
              <a:rPr lang="en-US" sz="1600" dirty="0" smtClean="0">
                <a:solidFill>
                  <a:schemeClr val="bg1">
                    <a:lumMod val="85000"/>
                  </a:schemeClr>
                </a:solidFill>
              </a:rPr>
              <a:t>K. </a:t>
            </a:r>
            <a:r>
              <a:rPr lang="en-US" sz="1600" dirty="0" err="1" smtClean="0">
                <a:solidFill>
                  <a:schemeClr val="bg1">
                    <a:lumMod val="85000"/>
                  </a:schemeClr>
                </a:solidFill>
              </a:rPr>
              <a:t>Papanastassiou</a:t>
            </a:r>
            <a:endParaRPr lang="en-US" sz="1600" dirty="0">
              <a:solidFill>
                <a:schemeClr val="bg1">
                  <a:lumMod val="85000"/>
                </a:schemeClr>
              </a:solidFill>
            </a:endParaRPr>
          </a:p>
        </p:txBody>
      </p:sp>
      <p:sp>
        <p:nvSpPr>
          <p:cNvPr id="9" name="TextBox 8"/>
          <p:cNvSpPr txBox="1"/>
          <p:nvPr/>
        </p:nvSpPr>
        <p:spPr>
          <a:xfrm>
            <a:off x="15595600" y="30876270"/>
            <a:ext cx="11049000" cy="1569660"/>
          </a:xfrm>
          <a:prstGeom prst="rect">
            <a:avLst/>
          </a:prstGeom>
          <a:noFill/>
        </p:spPr>
        <p:txBody>
          <a:bodyPr wrap="square" rtlCol="0">
            <a:spAutoFit/>
          </a:bodyPr>
          <a:lstStyle/>
          <a:p>
            <a:r>
              <a:rPr lang="en-US" sz="2400" b="1" dirty="0" smtClean="0">
                <a:latin typeface="Times New Roman"/>
                <a:cs typeface="Times New Roman"/>
              </a:rPr>
              <a:t>Acknowledgements:</a:t>
            </a:r>
            <a:r>
              <a:rPr lang="en-US" sz="2400" dirty="0" smtClean="0">
                <a:latin typeface="Times New Roman"/>
                <a:cs typeface="Times New Roman"/>
              </a:rPr>
              <a:t>  Funding was provided by the U.S. Fish and Wildlife Service and the University of New Hampshire Agricultural Experiment Station.  This work stems from a regional collaboration to monitor and conserve tidal marsh birds in the Northeast.  To learn more about our collaboration – SHARP – see:  </a:t>
            </a:r>
            <a:r>
              <a:rPr lang="en-US" sz="2400" dirty="0" err="1" smtClean="0">
                <a:latin typeface="Times New Roman"/>
                <a:cs typeface="Times New Roman"/>
              </a:rPr>
              <a:t>www.tidalmarshbirds.org</a:t>
            </a:r>
            <a:endParaRPr lang="en-US" sz="2400" dirty="0">
              <a:latin typeface="Times New Roman"/>
              <a:cs typeface="Times New Roman"/>
            </a:endParaRPr>
          </a:p>
        </p:txBody>
      </p:sp>
      <p:sp>
        <p:nvSpPr>
          <p:cNvPr id="15" name="Rectangle 14"/>
          <p:cNvSpPr/>
          <p:nvPr/>
        </p:nvSpPr>
        <p:spPr>
          <a:xfrm>
            <a:off x="15519400" y="30784800"/>
            <a:ext cx="12852400" cy="1752600"/>
          </a:xfrm>
          <a:prstGeom prst="rect">
            <a:avLst/>
          </a:prstGeom>
          <a:noFill/>
          <a:ln w="63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5631415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1627</TotalTime>
  <Words>522</Words>
  <Application>Microsoft Macintosh PowerPoint</Application>
  <PresentationFormat>Custom</PresentationFormat>
  <Paragraphs>46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Floating Habitat Island for Salt Marsh-Nesting Birds Bri Benvenuti1, Adrienne Kovach1, David M. Burdick1, Jonathan B. Cohen2, Chris S. Elphick3, Thomas P. Hodgeman4, Kathleen M. O’Brien5,  Brian J. Olsen6, W. Gregory Shriver7  1University of New Hampshire, 2State University of New York College of Environmental Science and Forestry, 3University of Connecticut, 4Maine Department of Inland Fisheries and Wildlife, 5U. S. Fish and Wildlife Service, 6University of Maine, 7University of Delaware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Floating Habitat Island for Salt Marsh-Nesting Birds</dc:title>
  <dc:creator>kovach-lab</dc:creator>
  <cp:lastModifiedBy>Adrienne Kovach</cp:lastModifiedBy>
  <cp:revision>49</cp:revision>
  <dcterms:created xsi:type="dcterms:W3CDTF">2014-10-02T13:42:26Z</dcterms:created>
  <dcterms:modified xsi:type="dcterms:W3CDTF">2014-10-06T11:57:50Z</dcterms:modified>
</cp:coreProperties>
</file>