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0002"/>
    <a:srgbClr val="F50002"/>
    <a:srgbClr val="F5EAEA"/>
    <a:srgbClr val="5DFF04"/>
    <a:srgbClr val="FA9E00"/>
    <a:srgbClr val="51D738"/>
    <a:srgbClr val="9F3B39"/>
    <a:srgbClr val="487884"/>
    <a:srgbClr val="3E5C72"/>
    <a:srgbClr val="6B90A9"/>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7710" autoAdjust="0"/>
  </p:normalViewPr>
  <p:slideViewPr>
    <p:cSldViewPr snapToGrid="0" snapToObjects="1" showGuides="1">
      <p:cViewPr>
        <p:scale>
          <a:sx n="66" d="100"/>
          <a:sy n="66" d="100"/>
        </p:scale>
        <p:origin x="4248" y="4944"/>
      </p:cViewPr>
      <p:guideLst>
        <p:guide orient="horz" pos="20517"/>
        <p:guide orient="horz" pos="10297"/>
        <p:guide pos="692"/>
        <p:guide pos="27200"/>
        <p:guide pos="14384"/>
        <p:guide pos="13312"/>
        <p:guide pos="14544"/>
        <p:guide pos="810"/>
        <p:guide pos="14240"/>
        <p:guide pos="252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999DEA-F69F-FF4B-AF6C-277DDF1F26C7}"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834360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999DEA-F69F-FF4B-AF6C-277DDF1F26C7}"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3963785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999DEA-F69F-FF4B-AF6C-277DDF1F26C7}"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2771899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999DEA-F69F-FF4B-AF6C-277DDF1F26C7}"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153418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999DEA-F69F-FF4B-AF6C-277DDF1F26C7}" type="datetimeFigureOut">
              <a:rPr lang="en-US" smtClean="0"/>
              <a:t>10/6/14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397541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999DEA-F69F-FF4B-AF6C-277DDF1F26C7}" type="datetimeFigureOut">
              <a:rPr lang="en-US" smtClean="0"/>
              <a:t>10/6/14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1359977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999DEA-F69F-FF4B-AF6C-277DDF1F26C7}" type="datetimeFigureOut">
              <a:rPr lang="en-US" smtClean="0"/>
              <a:t>10/6/14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133450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999DEA-F69F-FF4B-AF6C-277DDF1F26C7}"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2606380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999DEA-F69F-FF4B-AF6C-277DDF1F26C7}"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3844106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999DEA-F69F-FF4B-AF6C-277DDF1F26C7}"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3359047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999DEA-F69F-FF4B-AF6C-277DDF1F26C7}"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3473A0-BD33-F248-9CE8-540D9666117F}" type="slidenum">
              <a:rPr lang="en-US" smtClean="0"/>
              <a:t>‹#›</a:t>
            </a:fld>
            <a:endParaRPr lang="en-US"/>
          </a:p>
        </p:txBody>
      </p:sp>
    </p:spTree>
    <p:extLst>
      <p:ext uri="{BB962C8B-B14F-4D97-AF65-F5344CB8AC3E}">
        <p14:creationId xmlns:p14="http://schemas.microsoft.com/office/powerpoint/2010/main" val="134188903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CE999DEA-F69F-FF4B-AF6C-277DDF1F26C7}" type="datetimeFigureOut">
              <a:rPr lang="en-US" smtClean="0"/>
              <a:t>10/6/14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C53473A0-BD33-F248-9CE8-540D9666117F}" type="slidenum">
              <a:rPr lang="en-US" smtClean="0"/>
              <a:t>‹#›</a:t>
            </a:fld>
            <a:endParaRPr lang="en-US"/>
          </a:p>
        </p:txBody>
      </p:sp>
    </p:spTree>
    <p:extLst>
      <p:ext uri="{BB962C8B-B14F-4D97-AF65-F5344CB8AC3E}">
        <p14:creationId xmlns:p14="http://schemas.microsoft.com/office/powerpoint/2010/main" val="1724087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2.jpeg"/><Relationship Id="rId21" Type="http://schemas.microsoft.com/office/2007/relationships/hdphoto" Target="../media/hdphoto8.wdp"/><Relationship Id="rId22" Type="http://schemas.openxmlformats.org/officeDocument/2006/relationships/image" Target="../media/image13.emf"/><Relationship Id="rId23" Type="http://schemas.openxmlformats.org/officeDocument/2006/relationships/image" Target="../media/image14.emf"/><Relationship Id="rId24" Type="http://schemas.openxmlformats.org/officeDocument/2006/relationships/image" Target="../media/image15.emf"/><Relationship Id="rId25" Type="http://schemas.openxmlformats.org/officeDocument/2006/relationships/image" Target="../media/image16.jpeg"/><Relationship Id="rId26" Type="http://schemas.openxmlformats.org/officeDocument/2006/relationships/image" Target="../media/image17.jpeg"/><Relationship Id="rId27" Type="http://schemas.openxmlformats.org/officeDocument/2006/relationships/image" Target="../media/image18.jpg"/><Relationship Id="rId28" Type="http://schemas.openxmlformats.org/officeDocument/2006/relationships/image" Target="../media/image19.jpg"/><Relationship Id="rId29" Type="http://schemas.openxmlformats.org/officeDocument/2006/relationships/image" Target="../media/image20.jpeg"/><Relationship Id="rId1" Type="http://schemas.openxmlformats.org/officeDocument/2006/relationships/slideLayout" Target="../slideLayouts/slideLayout7.xml"/><Relationship Id="rId2" Type="http://schemas.openxmlformats.org/officeDocument/2006/relationships/image" Target="../media/image1.emf"/><Relationship Id="rId3" Type="http://schemas.openxmlformats.org/officeDocument/2006/relationships/image" Target="../media/image2.emf"/><Relationship Id="rId4" Type="http://schemas.openxmlformats.org/officeDocument/2006/relationships/image" Target="../media/image3.jpg"/><Relationship Id="rId5" Type="http://schemas.openxmlformats.org/officeDocument/2006/relationships/image" Target="../media/image4.jpg"/><Relationship Id="rId30" Type="http://schemas.openxmlformats.org/officeDocument/2006/relationships/image" Target="../media/image21.jpeg"/><Relationship Id="rId31" Type="http://schemas.openxmlformats.org/officeDocument/2006/relationships/image" Target="../media/image22.jpeg"/><Relationship Id="rId32" Type="http://schemas.openxmlformats.org/officeDocument/2006/relationships/image" Target="../media/image23.jpeg"/><Relationship Id="rId9" Type="http://schemas.microsoft.com/office/2007/relationships/hdphoto" Target="../media/hdphoto2.wdp"/><Relationship Id="rId6" Type="http://schemas.openxmlformats.org/officeDocument/2006/relationships/image" Target="../media/image5.jpeg"/><Relationship Id="rId7" Type="http://schemas.microsoft.com/office/2007/relationships/hdphoto" Target="../media/hdphoto1.wdp"/><Relationship Id="rId8" Type="http://schemas.openxmlformats.org/officeDocument/2006/relationships/image" Target="../media/image6.jpeg"/><Relationship Id="rId33" Type="http://schemas.openxmlformats.org/officeDocument/2006/relationships/image" Target="../media/image24.emf"/><Relationship Id="rId34" Type="http://schemas.openxmlformats.org/officeDocument/2006/relationships/image" Target="../media/image25.jpg"/><Relationship Id="rId35" Type="http://schemas.openxmlformats.org/officeDocument/2006/relationships/image" Target="../media/image26.jpg"/><Relationship Id="rId36" Type="http://schemas.openxmlformats.org/officeDocument/2006/relationships/image" Target="../media/image27.jpg"/><Relationship Id="rId10" Type="http://schemas.openxmlformats.org/officeDocument/2006/relationships/image" Target="../media/image7.jpeg"/><Relationship Id="rId11" Type="http://schemas.microsoft.com/office/2007/relationships/hdphoto" Target="../media/hdphoto3.wdp"/><Relationship Id="rId12" Type="http://schemas.openxmlformats.org/officeDocument/2006/relationships/image" Target="../media/image8.jpeg"/><Relationship Id="rId13" Type="http://schemas.microsoft.com/office/2007/relationships/hdphoto" Target="../media/hdphoto4.wdp"/><Relationship Id="rId14" Type="http://schemas.openxmlformats.org/officeDocument/2006/relationships/image" Target="../media/image9.jpeg"/><Relationship Id="rId15" Type="http://schemas.microsoft.com/office/2007/relationships/hdphoto" Target="../media/hdphoto5.wdp"/><Relationship Id="rId16" Type="http://schemas.openxmlformats.org/officeDocument/2006/relationships/image" Target="../media/image10.jpeg"/><Relationship Id="rId17" Type="http://schemas.microsoft.com/office/2007/relationships/hdphoto" Target="../media/hdphoto6.wdp"/><Relationship Id="rId18" Type="http://schemas.openxmlformats.org/officeDocument/2006/relationships/image" Target="../media/image11.jpeg"/><Relationship Id="rId19" Type="http://schemas.microsoft.com/office/2007/relationships/hdphoto" Target="../media/hdphoto7.wdp"/><Relationship Id="rId37"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91"/>
          <p:cNvSpPr/>
          <p:nvPr/>
        </p:nvSpPr>
        <p:spPr>
          <a:xfrm>
            <a:off x="33875131" y="16014701"/>
            <a:ext cx="8644469" cy="2775206"/>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Rectangle 1"/>
          <p:cNvSpPr/>
          <p:nvPr/>
        </p:nvSpPr>
        <p:spPr>
          <a:xfrm>
            <a:off x="0" y="0"/>
            <a:ext cx="43891200" cy="5927429"/>
          </a:xfrm>
          <a:prstGeom prst="rect">
            <a:avLst/>
          </a:prstGeom>
          <a:solidFill>
            <a:schemeClr val="accent2">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76200" y="677421"/>
            <a:ext cx="43815000" cy="1508105"/>
          </a:xfrm>
          <a:prstGeom prst="rect">
            <a:avLst/>
          </a:prstGeom>
          <a:noFill/>
        </p:spPr>
        <p:txBody>
          <a:bodyPr wrap="square" rtlCol="0">
            <a:spAutoFit/>
          </a:bodyPr>
          <a:lstStyle/>
          <a:p>
            <a:pPr algn="ctr"/>
            <a:r>
              <a:rPr lang="en-US" sz="9200" dirty="0" smtClean="0">
                <a:ln>
                  <a:solidFill>
                    <a:schemeClr val="bg1">
                      <a:lumMod val="50000"/>
                    </a:schemeClr>
                  </a:solidFill>
                </a:ln>
                <a:solidFill>
                  <a:schemeClr val="bg1">
                    <a:lumMod val="75000"/>
                  </a:schemeClr>
                </a:solidFill>
                <a:latin typeface="Rockwell"/>
                <a:cs typeface="Rockwell"/>
              </a:rPr>
              <a:t>Using Genetic Tools to Inform Conservation of Saltmarsh and Nelson’s Sparrows</a:t>
            </a:r>
            <a:endParaRPr lang="en-US" sz="9200" dirty="0">
              <a:ln>
                <a:solidFill>
                  <a:schemeClr val="bg1">
                    <a:lumMod val="50000"/>
                  </a:schemeClr>
                </a:solidFill>
              </a:ln>
              <a:solidFill>
                <a:schemeClr val="bg1">
                  <a:lumMod val="75000"/>
                </a:schemeClr>
              </a:solidFill>
              <a:latin typeface="Rockwell"/>
              <a:cs typeface="Rockwell"/>
            </a:endParaRPr>
          </a:p>
        </p:txBody>
      </p:sp>
      <p:sp>
        <p:nvSpPr>
          <p:cNvPr id="4" name="TextBox 3"/>
          <p:cNvSpPr txBox="1"/>
          <p:nvPr/>
        </p:nvSpPr>
        <p:spPr>
          <a:xfrm>
            <a:off x="1371600" y="2668488"/>
            <a:ext cx="20574000" cy="2585323"/>
          </a:xfrm>
          <a:prstGeom prst="rect">
            <a:avLst/>
          </a:prstGeom>
          <a:noFill/>
        </p:spPr>
        <p:txBody>
          <a:bodyPr wrap="square" rtlCol="0">
            <a:spAutoFit/>
          </a:bodyPr>
          <a:lstStyle/>
          <a:p>
            <a:r>
              <a:rPr lang="en-US" sz="5400" dirty="0" smtClean="0">
                <a:solidFill>
                  <a:schemeClr val="bg1">
                    <a:lumMod val="75000"/>
                  </a:schemeClr>
                </a:solidFill>
                <a:latin typeface="Century Schoolbook"/>
                <a:cs typeface="Century Schoolbook"/>
              </a:rPr>
              <a:t>Adrienne I. Kovach</a:t>
            </a:r>
            <a:r>
              <a:rPr lang="en-US" sz="5400" baseline="30000" dirty="0" smtClean="0">
                <a:solidFill>
                  <a:schemeClr val="bg1">
                    <a:lumMod val="75000"/>
                  </a:schemeClr>
                </a:solidFill>
                <a:latin typeface="Century Schoolbook"/>
                <a:cs typeface="Century Schoolbook"/>
              </a:rPr>
              <a:t>1</a:t>
            </a:r>
            <a:r>
              <a:rPr lang="en-US" sz="5400" dirty="0" smtClean="0">
                <a:solidFill>
                  <a:schemeClr val="bg1">
                    <a:lumMod val="75000"/>
                  </a:schemeClr>
                </a:solidFill>
                <a:latin typeface="Century Schoolbook"/>
                <a:cs typeface="Century Schoolbook"/>
              </a:rPr>
              <a:t>, Jennifer Walsh</a:t>
            </a:r>
            <a:r>
              <a:rPr lang="en-US" sz="5400" baseline="30000" dirty="0" smtClean="0">
                <a:solidFill>
                  <a:schemeClr val="bg1">
                    <a:lumMod val="75000"/>
                  </a:schemeClr>
                </a:solidFill>
                <a:latin typeface="Century Schoolbook"/>
                <a:cs typeface="Century Schoolbook"/>
              </a:rPr>
              <a:t>1</a:t>
            </a:r>
            <a:r>
              <a:rPr lang="en-US" sz="5400" dirty="0" smtClean="0">
                <a:solidFill>
                  <a:schemeClr val="bg1">
                    <a:lumMod val="75000"/>
                  </a:schemeClr>
                </a:solidFill>
                <a:latin typeface="Century Schoolbook"/>
                <a:cs typeface="Century Schoolbook"/>
              </a:rPr>
              <a:t>, Kathleen M. O’Brien</a:t>
            </a:r>
            <a:r>
              <a:rPr lang="en-US" sz="5400" baseline="30000" dirty="0">
                <a:solidFill>
                  <a:schemeClr val="bg1">
                    <a:lumMod val="75000"/>
                  </a:schemeClr>
                </a:solidFill>
                <a:latin typeface="Century Schoolbook"/>
                <a:cs typeface="Century Schoolbook"/>
              </a:rPr>
              <a:t>2</a:t>
            </a:r>
            <a:r>
              <a:rPr lang="en-US" sz="5400" dirty="0" smtClean="0">
                <a:solidFill>
                  <a:schemeClr val="bg1">
                    <a:lumMod val="75000"/>
                  </a:schemeClr>
                </a:solidFill>
                <a:latin typeface="Century Schoolbook"/>
                <a:cs typeface="Century Schoolbook"/>
              </a:rPr>
              <a:t>, Brian J. Olsen</a:t>
            </a:r>
            <a:r>
              <a:rPr lang="en-US" sz="5400" baseline="30000" dirty="0">
                <a:solidFill>
                  <a:schemeClr val="bg1">
                    <a:lumMod val="75000"/>
                  </a:schemeClr>
                </a:solidFill>
                <a:latin typeface="Century Schoolbook"/>
                <a:cs typeface="Century Schoolbook"/>
              </a:rPr>
              <a:t>3</a:t>
            </a:r>
            <a:r>
              <a:rPr lang="en-US" sz="5400" dirty="0" smtClean="0">
                <a:solidFill>
                  <a:schemeClr val="bg1">
                    <a:lumMod val="75000"/>
                  </a:schemeClr>
                </a:solidFill>
                <a:latin typeface="Century Schoolbook"/>
                <a:cs typeface="Century Schoolbook"/>
              </a:rPr>
              <a:t>, W. Gregory Shriver</a:t>
            </a:r>
            <a:r>
              <a:rPr lang="en-US" sz="5400" baseline="30000" dirty="0">
                <a:solidFill>
                  <a:schemeClr val="bg1">
                    <a:lumMod val="75000"/>
                  </a:schemeClr>
                </a:solidFill>
                <a:latin typeface="Century Schoolbook"/>
                <a:cs typeface="Century Schoolbook"/>
              </a:rPr>
              <a:t>4</a:t>
            </a:r>
            <a:r>
              <a:rPr lang="en-US" sz="5400" dirty="0" smtClean="0">
                <a:solidFill>
                  <a:schemeClr val="bg1">
                    <a:lumMod val="75000"/>
                  </a:schemeClr>
                </a:solidFill>
                <a:latin typeface="Century Schoolbook"/>
                <a:cs typeface="Century Schoolbook"/>
              </a:rPr>
              <a:t>, Jonathan B. Cohen</a:t>
            </a:r>
            <a:r>
              <a:rPr lang="en-US" sz="5400" baseline="30000" dirty="0">
                <a:solidFill>
                  <a:schemeClr val="bg1">
                    <a:lumMod val="75000"/>
                  </a:schemeClr>
                </a:solidFill>
                <a:latin typeface="Century Schoolbook"/>
                <a:cs typeface="Century Schoolbook"/>
              </a:rPr>
              <a:t>5</a:t>
            </a:r>
            <a:r>
              <a:rPr lang="en-US" sz="5400" dirty="0" smtClean="0">
                <a:solidFill>
                  <a:schemeClr val="bg1">
                    <a:lumMod val="75000"/>
                  </a:schemeClr>
                </a:solidFill>
                <a:latin typeface="Century Schoolbook"/>
                <a:cs typeface="Century Schoolbook"/>
              </a:rPr>
              <a:t>, Chris S. Elphick</a:t>
            </a:r>
            <a:r>
              <a:rPr lang="en-US" sz="5400" baseline="30000" dirty="0">
                <a:solidFill>
                  <a:schemeClr val="bg1">
                    <a:lumMod val="75000"/>
                  </a:schemeClr>
                </a:solidFill>
                <a:latin typeface="Century Schoolbook"/>
                <a:cs typeface="Century Schoolbook"/>
              </a:rPr>
              <a:t>6</a:t>
            </a:r>
            <a:r>
              <a:rPr lang="en-US" sz="5400" dirty="0" smtClean="0">
                <a:solidFill>
                  <a:schemeClr val="bg1">
                    <a:lumMod val="75000"/>
                  </a:schemeClr>
                </a:solidFill>
                <a:latin typeface="Century Schoolbook"/>
                <a:cs typeface="Century Schoolbook"/>
              </a:rPr>
              <a:t>, Thomas P. Hodgman</a:t>
            </a:r>
            <a:r>
              <a:rPr lang="en-US" sz="5400" baseline="30000" dirty="0">
                <a:solidFill>
                  <a:schemeClr val="bg1">
                    <a:lumMod val="75000"/>
                  </a:schemeClr>
                </a:solidFill>
                <a:latin typeface="Century Schoolbook"/>
                <a:cs typeface="Century Schoolbook"/>
              </a:rPr>
              <a:t>7</a:t>
            </a:r>
            <a:r>
              <a:rPr lang="en-US" sz="5400" dirty="0" smtClean="0">
                <a:solidFill>
                  <a:schemeClr val="bg1">
                    <a:lumMod val="75000"/>
                  </a:schemeClr>
                </a:solidFill>
                <a:latin typeface="Century Schoolbook"/>
                <a:cs typeface="Century Schoolbook"/>
              </a:rPr>
              <a:t>, Oksana P. Lane</a:t>
            </a:r>
            <a:r>
              <a:rPr lang="en-US" sz="5400" baseline="30000" dirty="0">
                <a:solidFill>
                  <a:schemeClr val="bg1">
                    <a:lumMod val="75000"/>
                  </a:schemeClr>
                </a:solidFill>
                <a:latin typeface="Century Schoolbook"/>
                <a:cs typeface="Century Schoolbook"/>
              </a:rPr>
              <a:t>8</a:t>
            </a:r>
            <a:r>
              <a:rPr lang="en-US" sz="5400" dirty="0" smtClean="0">
                <a:solidFill>
                  <a:schemeClr val="bg1">
                    <a:lumMod val="75000"/>
                  </a:schemeClr>
                </a:solidFill>
                <a:latin typeface="Century Schoolbook"/>
                <a:cs typeface="Century Schoolbook"/>
              </a:rPr>
              <a:t>   </a:t>
            </a:r>
            <a:endParaRPr lang="en-US" sz="5400" dirty="0">
              <a:solidFill>
                <a:schemeClr val="bg1">
                  <a:lumMod val="75000"/>
                </a:schemeClr>
              </a:solidFill>
              <a:latin typeface="Century Schoolbook"/>
              <a:cs typeface="Century Schoolbook"/>
            </a:endParaRPr>
          </a:p>
        </p:txBody>
      </p:sp>
      <p:sp>
        <p:nvSpPr>
          <p:cNvPr id="5" name="TextBox 4"/>
          <p:cNvSpPr txBox="1"/>
          <p:nvPr/>
        </p:nvSpPr>
        <p:spPr>
          <a:xfrm>
            <a:off x="22402800" y="2683877"/>
            <a:ext cx="20980400" cy="2554545"/>
          </a:xfrm>
          <a:prstGeom prst="rect">
            <a:avLst/>
          </a:prstGeom>
          <a:noFill/>
        </p:spPr>
        <p:txBody>
          <a:bodyPr wrap="square" rtlCol="0">
            <a:spAutoFit/>
          </a:bodyPr>
          <a:lstStyle/>
          <a:p>
            <a:r>
              <a:rPr lang="en-US" sz="4000" u="sng" dirty="0" smtClean="0">
                <a:solidFill>
                  <a:srgbClr val="BFBFBF"/>
                </a:solidFill>
                <a:latin typeface="Century Schoolbook"/>
                <a:cs typeface="Century Schoolbook"/>
              </a:rPr>
              <a:t>Author Affiliations</a:t>
            </a:r>
            <a:r>
              <a:rPr lang="en-US" sz="4000" dirty="0" smtClean="0">
                <a:solidFill>
                  <a:srgbClr val="BFBFBF"/>
                </a:solidFill>
                <a:latin typeface="Century Schoolbook"/>
                <a:cs typeface="Century Schoolbook"/>
              </a:rPr>
              <a:t>:  </a:t>
            </a:r>
            <a:r>
              <a:rPr lang="en-US" sz="4000" baseline="30000" dirty="0" smtClean="0">
                <a:solidFill>
                  <a:srgbClr val="BFBFBF"/>
                </a:solidFill>
                <a:latin typeface="Century Schoolbook"/>
                <a:cs typeface="Century Schoolbook"/>
              </a:rPr>
              <a:t>1</a:t>
            </a:r>
            <a:r>
              <a:rPr lang="en-US" sz="4000" dirty="0" smtClean="0">
                <a:solidFill>
                  <a:srgbClr val="BFBFBF"/>
                </a:solidFill>
                <a:latin typeface="Century Schoolbook"/>
                <a:cs typeface="Century Schoolbook"/>
              </a:rPr>
              <a:t>University of New Hampshire, </a:t>
            </a:r>
            <a:r>
              <a:rPr lang="en-US" sz="4000" baseline="30000" dirty="0" smtClean="0">
                <a:solidFill>
                  <a:srgbClr val="BFBFBF"/>
                </a:solidFill>
                <a:latin typeface="Century Schoolbook"/>
                <a:cs typeface="Century Schoolbook"/>
              </a:rPr>
              <a:t>2</a:t>
            </a:r>
            <a:r>
              <a:rPr lang="en-US" sz="4000" dirty="0" smtClean="0">
                <a:solidFill>
                  <a:srgbClr val="BFBFBF"/>
                </a:solidFill>
                <a:latin typeface="Century Schoolbook"/>
                <a:cs typeface="Century Schoolbook"/>
              </a:rPr>
              <a:t>U.S. Fish and Wildlife Service, </a:t>
            </a:r>
            <a:r>
              <a:rPr lang="en-US" sz="4000" baseline="30000" dirty="0">
                <a:solidFill>
                  <a:srgbClr val="BFBFBF"/>
                </a:solidFill>
                <a:latin typeface="Century Schoolbook"/>
                <a:cs typeface="Century Schoolbook"/>
              </a:rPr>
              <a:t>3</a:t>
            </a:r>
            <a:r>
              <a:rPr lang="en-US" sz="4000" dirty="0" smtClean="0">
                <a:solidFill>
                  <a:srgbClr val="BFBFBF"/>
                </a:solidFill>
                <a:latin typeface="Century Schoolbook"/>
                <a:cs typeface="Century Schoolbook"/>
              </a:rPr>
              <a:t>University of Maine, </a:t>
            </a:r>
            <a:r>
              <a:rPr lang="en-US" sz="4000" baseline="30000" dirty="0">
                <a:solidFill>
                  <a:srgbClr val="BFBFBF"/>
                </a:solidFill>
                <a:latin typeface="Century Schoolbook"/>
                <a:cs typeface="Century Schoolbook"/>
              </a:rPr>
              <a:t>4</a:t>
            </a:r>
            <a:r>
              <a:rPr lang="en-US" sz="4000" dirty="0" smtClean="0">
                <a:solidFill>
                  <a:srgbClr val="BFBFBF"/>
                </a:solidFill>
                <a:latin typeface="Century Schoolbook"/>
                <a:cs typeface="Century Schoolbook"/>
              </a:rPr>
              <a:t>University of Delaware, </a:t>
            </a:r>
            <a:r>
              <a:rPr lang="en-US" sz="4000" baseline="30000" dirty="0">
                <a:solidFill>
                  <a:srgbClr val="BFBFBF"/>
                </a:solidFill>
                <a:latin typeface="Century Schoolbook"/>
                <a:cs typeface="Century Schoolbook"/>
              </a:rPr>
              <a:t>5</a:t>
            </a:r>
            <a:r>
              <a:rPr lang="en-US" sz="4000" dirty="0" smtClean="0">
                <a:solidFill>
                  <a:srgbClr val="BFBFBF"/>
                </a:solidFill>
                <a:latin typeface="Century Schoolbook"/>
                <a:cs typeface="Century Schoolbook"/>
              </a:rPr>
              <a:t>State University of New York College of Environmental Science and Forestry, </a:t>
            </a:r>
            <a:r>
              <a:rPr lang="en-US" sz="4000" baseline="30000" dirty="0">
                <a:solidFill>
                  <a:srgbClr val="BFBFBF"/>
                </a:solidFill>
                <a:latin typeface="Century Schoolbook"/>
                <a:cs typeface="Century Schoolbook"/>
              </a:rPr>
              <a:t>6</a:t>
            </a:r>
            <a:r>
              <a:rPr lang="en-US" sz="4000" dirty="0" smtClean="0">
                <a:solidFill>
                  <a:srgbClr val="BFBFBF"/>
                </a:solidFill>
                <a:latin typeface="Century Schoolbook"/>
                <a:cs typeface="Century Schoolbook"/>
              </a:rPr>
              <a:t>University of Connecticut, </a:t>
            </a:r>
            <a:r>
              <a:rPr lang="en-US" sz="4000" baseline="30000" dirty="0">
                <a:solidFill>
                  <a:srgbClr val="BFBFBF"/>
                </a:solidFill>
                <a:latin typeface="Century Schoolbook"/>
                <a:cs typeface="Century Schoolbook"/>
              </a:rPr>
              <a:t>7</a:t>
            </a:r>
            <a:r>
              <a:rPr lang="en-US" sz="4000" dirty="0" smtClean="0">
                <a:solidFill>
                  <a:srgbClr val="BFBFBF"/>
                </a:solidFill>
                <a:latin typeface="Century Schoolbook"/>
                <a:cs typeface="Century Schoolbook"/>
              </a:rPr>
              <a:t>Maine Department of Inland Fisheries and Wildlife, </a:t>
            </a:r>
            <a:r>
              <a:rPr lang="en-US" sz="4000" baseline="30000" dirty="0">
                <a:solidFill>
                  <a:srgbClr val="BFBFBF"/>
                </a:solidFill>
                <a:latin typeface="Century Schoolbook"/>
                <a:cs typeface="Century Schoolbook"/>
              </a:rPr>
              <a:t>8</a:t>
            </a:r>
            <a:r>
              <a:rPr lang="en-US" sz="4000" dirty="0" smtClean="0">
                <a:solidFill>
                  <a:srgbClr val="BFBFBF"/>
                </a:solidFill>
                <a:latin typeface="Century Schoolbook"/>
                <a:cs typeface="Century Schoolbook"/>
              </a:rPr>
              <a:t>Biodiversity Research Institute  </a:t>
            </a:r>
            <a:endParaRPr lang="en-US" sz="4000" dirty="0">
              <a:solidFill>
                <a:srgbClr val="BFBFBF"/>
              </a:solidFill>
              <a:latin typeface="Century Schoolbook"/>
              <a:cs typeface="Century Schoolbook"/>
            </a:endParaRPr>
          </a:p>
        </p:txBody>
      </p:sp>
      <p:sp>
        <p:nvSpPr>
          <p:cNvPr id="6" name="TextBox 5"/>
          <p:cNvSpPr txBox="1"/>
          <p:nvPr/>
        </p:nvSpPr>
        <p:spPr>
          <a:xfrm>
            <a:off x="1320800" y="6477000"/>
            <a:ext cx="14325600" cy="769441"/>
          </a:xfrm>
          <a:prstGeom prst="rect">
            <a:avLst/>
          </a:prstGeom>
          <a:noFill/>
        </p:spPr>
        <p:txBody>
          <a:bodyPr wrap="square" rtlCol="0">
            <a:spAutoFit/>
          </a:bodyPr>
          <a:lstStyle/>
          <a:p>
            <a:r>
              <a:rPr lang="en-US" sz="4400" dirty="0" smtClean="0">
                <a:latin typeface="Rockwell"/>
                <a:cs typeface="Rockwell"/>
              </a:rPr>
              <a:t>Introduction </a:t>
            </a:r>
          </a:p>
        </p:txBody>
      </p:sp>
      <p:sp>
        <p:nvSpPr>
          <p:cNvPr id="7" name="TextBox 6"/>
          <p:cNvSpPr txBox="1"/>
          <p:nvPr/>
        </p:nvSpPr>
        <p:spPr>
          <a:xfrm>
            <a:off x="1320800" y="7416800"/>
            <a:ext cx="15189200" cy="5509200"/>
          </a:xfrm>
          <a:prstGeom prst="rect">
            <a:avLst/>
          </a:prstGeom>
          <a:noFill/>
        </p:spPr>
        <p:txBody>
          <a:bodyPr wrap="square" rtlCol="0">
            <a:spAutoFit/>
          </a:bodyPr>
          <a:lstStyle/>
          <a:p>
            <a:r>
              <a:rPr lang="en-US" sz="3200" dirty="0">
                <a:latin typeface="Century Schoolbook"/>
                <a:cs typeface="Century Schoolbook"/>
              </a:rPr>
              <a:t>Saltmarsh and Nelson’s Sparrows are priority tidal marsh species that breed </a:t>
            </a:r>
            <a:r>
              <a:rPr lang="en-US" sz="3200" dirty="0" smtClean="0">
                <a:latin typeface="Century Schoolbook"/>
                <a:cs typeface="Century Schoolbook"/>
              </a:rPr>
              <a:t> in </a:t>
            </a:r>
            <a:r>
              <a:rPr lang="en-US" sz="3200" dirty="0">
                <a:latin typeface="Century Schoolbook"/>
                <a:cs typeface="Century Schoolbook"/>
              </a:rPr>
              <a:t>coastal marshes of BCR30, where they face threats imposed by rising sea </a:t>
            </a:r>
            <a:r>
              <a:rPr lang="en-US" sz="3200" dirty="0" smtClean="0">
                <a:latin typeface="Century Schoolbook"/>
                <a:cs typeface="Century Schoolbook"/>
              </a:rPr>
              <a:t>levels</a:t>
            </a:r>
            <a:r>
              <a:rPr lang="en-US" sz="3200" baseline="30000" dirty="0" smtClean="0">
                <a:latin typeface="Century Schoolbook"/>
                <a:cs typeface="Century Schoolbook"/>
              </a:rPr>
              <a:t>1</a:t>
            </a:r>
            <a:r>
              <a:rPr lang="en-US" sz="3200" dirty="0" smtClean="0">
                <a:latin typeface="Century Schoolbook"/>
                <a:cs typeface="Century Schoolbook"/>
              </a:rPr>
              <a:t>.  Where the two sister species overlap on the Northeast coast, they interbreed</a:t>
            </a:r>
            <a:r>
              <a:rPr lang="en-US" sz="3200" baseline="30000" dirty="0" smtClean="0">
                <a:latin typeface="Century Schoolbook"/>
                <a:cs typeface="Century Schoolbook"/>
              </a:rPr>
              <a:t>2</a:t>
            </a:r>
            <a:r>
              <a:rPr lang="en-US" sz="3200" dirty="0" smtClean="0">
                <a:latin typeface="Century Schoolbook"/>
                <a:cs typeface="Century Schoolbook"/>
              </a:rPr>
              <a:t>, thereby limiting the extent of pure populations and posing additional management challenges arising from difficulties in distinguishing pure and hybrid individuals. These threats are most pronounced for the Saltmarsh Sparrow, which is globally vulnerable to extinction</a:t>
            </a:r>
            <a:r>
              <a:rPr lang="en-US" sz="3200" baseline="30000" dirty="0" smtClean="0">
                <a:latin typeface="Century Schoolbook"/>
                <a:cs typeface="Century Schoolbook"/>
              </a:rPr>
              <a:t>3</a:t>
            </a:r>
            <a:r>
              <a:rPr lang="en-US" sz="3200" dirty="0" smtClean="0">
                <a:latin typeface="Century Schoolbook"/>
                <a:cs typeface="Century Schoolbook"/>
              </a:rPr>
              <a:t>. </a:t>
            </a:r>
          </a:p>
          <a:p>
            <a:endParaRPr lang="en-US" sz="3200" dirty="0">
              <a:latin typeface="Century Schoolbook"/>
              <a:cs typeface="Century Schoolbook"/>
            </a:endParaRPr>
          </a:p>
          <a:p>
            <a:r>
              <a:rPr lang="en-US" sz="3200" b="1" u="sng" dirty="0" smtClean="0">
                <a:latin typeface="Century Schoolbook"/>
                <a:cs typeface="Century Schoolbook"/>
              </a:rPr>
              <a:t>Goal</a:t>
            </a:r>
            <a:r>
              <a:rPr lang="en-US" sz="3200" dirty="0" smtClean="0">
                <a:latin typeface="Century Schoolbook"/>
                <a:cs typeface="Century Schoolbook"/>
              </a:rPr>
              <a:t>:  To </a:t>
            </a:r>
            <a:r>
              <a:rPr lang="en-US" sz="3200" dirty="0">
                <a:latin typeface="Century Schoolbook"/>
                <a:cs typeface="Century Schoolbook"/>
              </a:rPr>
              <a:t>aid in </a:t>
            </a:r>
            <a:r>
              <a:rPr lang="en-US" sz="3200" dirty="0" smtClean="0">
                <a:latin typeface="Century Schoolbook"/>
                <a:cs typeface="Century Schoolbook"/>
              </a:rPr>
              <a:t>conservation </a:t>
            </a:r>
            <a:r>
              <a:rPr lang="en-US" sz="3200" dirty="0">
                <a:latin typeface="Century Schoolbook"/>
                <a:cs typeface="Century Schoolbook"/>
              </a:rPr>
              <a:t>planning, </a:t>
            </a:r>
            <a:r>
              <a:rPr lang="en-US" sz="3200" dirty="0" smtClean="0">
                <a:latin typeface="Century Schoolbook"/>
                <a:cs typeface="Century Schoolbook"/>
              </a:rPr>
              <a:t>we are </a:t>
            </a:r>
            <a:r>
              <a:rPr lang="en-US" sz="3200" dirty="0">
                <a:latin typeface="Century Schoolbook"/>
                <a:cs typeface="Century Schoolbook"/>
              </a:rPr>
              <a:t>using genetic and genomic approaches to investigate </a:t>
            </a:r>
            <a:r>
              <a:rPr lang="en-US" sz="3200" dirty="0" err="1">
                <a:latin typeface="Century Schoolbook"/>
                <a:cs typeface="Century Schoolbook"/>
              </a:rPr>
              <a:t>metapopulation</a:t>
            </a:r>
            <a:r>
              <a:rPr lang="en-US" sz="3200" dirty="0">
                <a:latin typeface="Century Schoolbook"/>
                <a:cs typeface="Century Schoolbook"/>
              </a:rPr>
              <a:t> dynamics, interspecific interactions, and adaptive capacity of these tidal marsh birds on a regional scale. </a:t>
            </a:r>
            <a:r>
              <a:rPr lang="en-US" sz="3200" dirty="0" smtClean="0">
                <a:latin typeface="Century Schoolbook"/>
                <a:cs typeface="Century Schoolbook"/>
              </a:rPr>
              <a:t> </a:t>
            </a:r>
            <a:endParaRPr lang="en-US" sz="3200" dirty="0">
              <a:latin typeface="Century Schoolbook"/>
              <a:cs typeface="Century Schoolbook"/>
            </a:endParaRPr>
          </a:p>
        </p:txBody>
      </p:sp>
      <p:sp>
        <p:nvSpPr>
          <p:cNvPr id="8" name="Rectangle 7"/>
          <p:cNvSpPr/>
          <p:nvPr/>
        </p:nvSpPr>
        <p:spPr>
          <a:xfrm>
            <a:off x="914400" y="6299200"/>
            <a:ext cx="20421600" cy="7035800"/>
          </a:xfrm>
          <a:prstGeom prst="rect">
            <a:avLst/>
          </a:prstGeom>
          <a:noFill/>
          <a:ln w="190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1" name="Picture 10" descr="AOU2014.pdf"/>
          <p:cNvPicPr>
            <a:picLocks noChangeAspect="1"/>
          </p:cNvPicPr>
          <p:nvPr/>
        </p:nvPicPr>
        <p:blipFill rotWithShape="1">
          <a:blip r:embed="rId2" cstate="screen">
            <a:extLst>
              <a:ext uri="{28A0092B-C50C-407E-A947-70E740481C1C}">
                <a14:useLocalDpi xmlns:a14="http://schemas.microsoft.com/office/drawing/2010/main"/>
              </a:ext>
            </a:extLst>
          </a:blip>
          <a:srcRect t="2382" r="11075" b="3968"/>
          <a:stretch/>
        </p:blipFill>
        <p:spPr>
          <a:xfrm>
            <a:off x="1219201" y="27558233"/>
            <a:ext cx="5816152" cy="4733144"/>
          </a:xfrm>
          <a:prstGeom prst="rect">
            <a:avLst/>
          </a:prstGeom>
          <a:ln w="19050" cmpd="sng">
            <a:solidFill>
              <a:schemeClr val="tx1"/>
            </a:solidFill>
          </a:ln>
        </p:spPr>
      </p:pic>
      <p:sp>
        <p:nvSpPr>
          <p:cNvPr id="12" name="Rectangle 11"/>
          <p:cNvSpPr/>
          <p:nvPr/>
        </p:nvSpPr>
        <p:spPr>
          <a:xfrm>
            <a:off x="914400" y="13792200"/>
            <a:ext cx="20421600" cy="9144000"/>
          </a:xfrm>
          <a:prstGeom prst="rect">
            <a:avLst/>
          </a:prstGeom>
          <a:noFill/>
          <a:ln w="190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939800" y="23401377"/>
            <a:ext cx="20472400" cy="9144000"/>
          </a:xfrm>
          <a:prstGeom prst="rect">
            <a:avLst/>
          </a:prstGeom>
          <a:noFill/>
          <a:ln w="190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descr="AK_AOUmap.pdf"/>
          <p:cNvPicPr>
            <a:picLocks noChangeAspect="1"/>
          </p:cNvPicPr>
          <p:nvPr/>
        </p:nvPicPr>
        <p:blipFill rotWithShape="1">
          <a:blip r:embed="rId3">
            <a:extLst>
              <a:ext uri="{28A0092B-C50C-407E-A947-70E740481C1C}">
                <a14:useLocalDpi xmlns:a14="http://schemas.microsoft.com/office/drawing/2010/main" val="0"/>
              </a:ext>
            </a:extLst>
          </a:blip>
          <a:srcRect l="6928" t="7300" r="47617" b="36922"/>
          <a:stretch/>
        </p:blipFill>
        <p:spPr>
          <a:xfrm>
            <a:off x="16535400" y="6477000"/>
            <a:ext cx="4572000" cy="4335196"/>
          </a:xfrm>
          <a:prstGeom prst="rect">
            <a:avLst/>
          </a:prstGeom>
        </p:spPr>
      </p:pic>
      <p:pic>
        <p:nvPicPr>
          <p:cNvPr id="16" name="Picture 15" descr="NESPcrop1.jpg"/>
          <p:cNvPicPr>
            <a:picLocks noChangeAspect="1"/>
          </p:cNvPicPr>
          <p:nvPr/>
        </p:nvPicPr>
        <p:blipFill rotWithShape="1">
          <a:blip r:embed="rId4">
            <a:extLst>
              <a:ext uri="{28A0092B-C50C-407E-A947-70E740481C1C}">
                <a14:useLocalDpi xmlns:a14="http://schemas.microsoft.com/office/drawing/2010/main" val="0"/>
              </a:ext>
            </a:extLst>
          </a:blip>
          <a:srcRect t="10688" b="25066"/>
          <a:stretch/>
        </p:blipFill>
        <p:spPr>
          <a:xfrm>
            <a:off x="16408400" y="10812196"/>
            <a:ext cx="2283391" cy="2362200"/>
          </a:xfrm>
          <a:prstGeom prst="rect">
            <a:avLst/>
          </a:prstGeom>
          <a:ln>
            <a:solidFill>
              <a:schemeClr val="tx1"/>
            </a:solidFill>
          </a:ln>
        </p:spPr>
      </p:pic>
      <p:pic>
        <p:nvPicPr>
          <p:cNvPr id="17" name="Picture 16" descr="SALS_in_grass_from_Katrina_cropped.jpg"/>
          <p:cNvPicPr>
            <a:picLocks noChangeAspect="1"/>
          </p:cNvPicPr>
          <p:nvPr/>
        </p:nvPicPr>
        <p:blipFill rotWithShape="1">
          <a:blip r:embed="rId5">
            <a:extLst>
              <a:ext uri="{28A0092B-C50C-407E-A947-70E740481C1C}">
                <a14:useLocalDpi xmlns:a14="http://schemas.microsoft.com/office/drawing/2010/main" val="0"/>
              </a:ext>
            </a:extLst>
          </a:blip>
          <a:srcRect l="10339" t="15719" r="5820" b="14036"/>
          <a:stretch/>
        </p:blipFill>
        <p:spPr>
          <a:xfrm>
            <a:off x="18902094" y="10812196"/>
            <a:ext cx="2205306" cy="2362199"/>
          </a:xfrm>
          <a:prstGeom prst="rect">
            <a:avLst/>
          </a:prstGeom>
          <a:ln>
            <a:solidFill>
              <a:schemeClr val="tx1"/>
            </a:solidFill>
          </a:ln>
        </p:spPr>
      </p:pic>
      <p:sp>
        <p:nvSpPr>
          <p:cNvPr id="21" name="TextBox 20"/>
          <p:cNvSpPr txBox="1"/>
          <p:nvPr/>
        </p:nvSpPr>
        <p:spPr>
          <a:xfrm>
            <a:off x="18851294" y="8910598"/>
            <a:ext cx="1720933" cy="400110"/>
          </a:xfrm>
          <a:prstGeom prst="rect">
            <a:avLst/>
          </a:prstGeom>
          <a:noFill/>
        </p:spPr>
        <p:txBody>
          <a:bodyPr wrap="square" rtlCol="0">
            <a:spAutoFit/>
          </a:bodyPr>
          <a:lstStyle/>
          <a:p>
            <a:r>
              <a:rPr lang="en-US" sz="2000" kern="1200" dirty="0" smtClean="0">
                <a:solidFill>
                  <a:srgbClr val="42B900"/>
                </a:solidFill>
              </a:rPr>
              <a:t>Hybrid Zone</a:t>
            </a:r>
            <a:endParaRPr lang="en-US" sz="2000" kern="1200" dirty="0">
              <a:solidFill>
                <a:srgbClr val="42B900"/>
              </a:solidFill>
            </a:endParaRPr>
          </a:p>
        </p:txBody>
      </p:sp>
      <p:sp>
        <p:nvSpPr>
          <p:cNvPr id="22" name="TextBox 21"/>
          <p:cNvSpPr txBox="1"/>
          <p:nvPr/>
        </p:nvSpPr>
        <p:spPr>
          <a:xfrm>
            <a:off x="20198136" y="8383657"/>
            <a:ext cx="1518864" cy="707886"/>
          </a:xfrm>
          <a:prstGeom prst="rect">
            <a:avLst/>
          </a:prstGeom>
          <a:noFill/>
        </p:spPr>
        <p:txBody>
          <a:bodyPr wrap="square" rtlCol="0">
            <a:spAutoFit/>
          </a:bodyPr>
          <a:lstStyle/>
          <a:p>
            <a:r>
              <a:rPr lang="en-US" sz="2000" kern="1200" dirty="0" smtClean="0">
                <a:solidFill>
                  <a:srgbClr val="C07800"/>
                </a:solidFill>
              </a:rPr>
              <a:t>Nelson’s Sparrow</a:t>
            </a:r>
            <a:endParaRPr lang="en-US" sz="2000" kern="1200" dirty="0">
              <a:solidFill>
                <a:srgbClr val="C07800"/>
              </a:solidFill>
            </a:endParaRPr>
          </a:p>
        </p:txBody>
      </p:sp>
      <p:sp>
        <p:nvSpPr>
          <p:cNvPr id="23" name="TextBox 22"/>
          <p:cNvSpPr txBox="1"/>
          <p:nvPr/>
        </p:nvSpPr>
        <p:spPr>
          <a:xfrm>
            <a:off x="19284769" y="9831457"/>
            <a:ext cx="2476863" cy="707886"/>
          </a:xfrm>
          <a:prstGeom prst="rect">
            <a:avLst/>
          </a:prstGeom>
          <a:noFill/>
        </p:spPr>
        <p:txBody>
          <a:bodyPr wrap="square" rtlCol="0">
            <a:spAutoFit/>
          </a:bodyPr>
          <a:lstStyle/>
          <a:p>
            <a:r>
              <a:rPr lang="en-US" sz="2000" kern="1200" dirty="0" smtClean="0">
                <a:solidFill>
                  <a:srgbClr val="D90000"/>
                </a:solidFill>
              </a:rPr>
              <a:t>Saltmarsh </a:t>
            </a:r>
          </a:p>
          <a:p>
            <a:r>
              <a:rPr lang="en-US" sz="2000" kern="1200" dirty="0" smtClean="0">
                <a:solidFill>
                  <a:srgbClr val="D90000"/>
                </a:solidFill>
              </a:rPr>
              <a:t>Sparrow</a:t>
            </a:r>
            <a:endParaRPr lang="en-US" sz="2000" kern="1200" dirty="0">
              <a:solidFill>
                <a:srgbClr val="D90000"/>
              </a:solidFill>
            </a:endParaRPr>
          </a:p>
        </p:txBody>
      </p:sp>
      <p:sp>
        <p:nvSpPr>
          <p:cNvPr id="24" name="TextBox 23"/>
          <p:cNvSpPr txBox="1"/>
          <p:nvPr/>
        </p:nvSpPr>
        <p:spPr>
          <a:xfrm>
            <a:off x="1320800" y="13930748"/>
            <a:ext cx="14325600" cy="769441"/>
          </a:xfrm>
          <a:prstGeom prst="rect">
            <a:avLst/>
          </a:prstGeom>
          <a:noFill/>
        </p:spPr>
        <p:txBody>
          <a:bodyPr wrap="square" rtlCol="0">
            <a:spAutoFit/>
          </a:bodyPr>
          <a:lstStyle/>
          <a:p>
            <a:r>
              <a:rPr lang="en-US" sz="4400" dirty="0" err="1" smtClean="0">
                <a:latin typeface="Rockwell"/>
                <a:cs typeface="Rockwell"/>
              </a:rPr>
              <a:t>Metapopulation</a:t>
            </a:r>
            <a:r>
              <a:rPr lang="en-US" sz="4400" dirty="0" smtClean="0">
                <a:latin typeface="Rockwell"/>
                <a:cs typeface="Rockwell"/>
              </a:rPr>
              <a:t> Dynamics </a:t>
            </a:r>
          </a:p>
        </p:txBody>
      </p:sp>
      <p:sp>
        <p:nvSpPr>
          <p:cNvPr id="25" name="TextBox 24"/>
          <p:cNvSpPr txBox="1"/>
          <p:nvPr/>
        </p:nvSpPr>
        <p:spPr>
          <a:xfrm>
            <a:off x="1292318" y="23545802"/>
            <a:ext cx="14325600" cy="769441"/>
          </a:xfrm>
          <a:prstGeom prst="rect">
            <a:avLst/>
          </a:prstGeom>
          <a:noFill/>
        </p:spPr>
        <p:txBody>
          <a:bodyPr wrap="square" rtlCol="0">
            <a:spAutoFit/>
          </a:bodyPr>
          <a:lstStyle/>
          <a:p>
            <a:r>
              <a:rPr lang="en-US" sz="4400" dirty="0" smtClean="0">
                <a:latin typeface="Rockwell"/>
                <a:cs typeface="Rockwell"/>
              </a:rPr>
              <a:t>Hybridization and Introgression</a:t>
            </a:r>
          </a:p>
        </p:txBody>
      </p:sp>
      <p:sp>
        <p:nvSpPr>
          <p:cNvPr id="26" name="Rectangle 25"/>
          <p:cNvSpPr/>
          <p:nvPr/>
        </p:nvSpPr>
        <p:spPr>
          <a:xfrm>
            <a:off x="22580600" y="6299200"/>
            <a:ext cx="20421600" cy="13589000"/>
          </a:xfrm>
          <a:prstGeom prst="rect">
            <a:avLst/>
          </a:prstGeom>
          <a:noFill/>
          <a:ln w="190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01" name="Group 100"/>
          <p:cNvGrpSpPr/>
          <p:nvPr/>
        </p:nvGrpSpPr>
        <p:grpSpPr>
          <a:xfrm>
            <a:off x="33876002" y="7722314"/>
            <a:ext cx="8591362" cy="4257876"/>
            <a:chOff x="27876131" y="9305014"/>
            <a:chExt cx="8591362" cy="4257876"/>
          </a:xfrm>
        </p:grpSpPr>
        <p:pic>
          <p:nvPicPr>
            <p:cNvPr id="28" name="Picture 27" descr="044.JPG"/>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30000" contrast="10000"/>
                      </a14:imgEffect>
                    </a14:imgLayer>
                  </a14:imgProps>
                </a:ext>
                <a:ext uri="{28A0092B-C50C-407E-A947-70E740481C1C}">
                  <a14:useLocalDpi xmlns:a14="http://schemas.microsoft.com/office/drawing/2010/main"/>
                </a:ext>
              </a:extLst>
            </a:blip>
            <a:srcRect/>
            <a:stretch/>
          </p:blipFill>
          <p:spPr>
            <a:xfrm>
              <a:off x="34337878" y="9310708"/>
              <a:ext cx="2129615" cy="2073014"/>
            </a:xfrm>
            <a:prstGeom prst="rect">
              <a:avLst/>
            </a:prstGeom>
            <a:ln>
              <a:solidFill>
                <a:srgbClr val="000000"/>
              </a:solidFill>
            </a:ln>
          </p:spPr>
        </p:pic>
        <p:pic>
          <p:nvPicPr>
            <p:cNvPr id="29" name="Picture 28" descr="168.JPG"/>
            <p:cNvPicPr>
              <a:picLocks noChangeAspect="1"/>
            </p:cNvPicPr>
            <p:nvPr/>
          </p:nvPicPr>
          <p:blipFill rotWithShape="1">
            <a:blip r:embed="rId8" cstate="screen">
              <a:extLst>
                <a:ext uri="{BEBA8EAE-BF5A-486C-A8C5-ECC9F3942E4B}">
                  <a14:imgProps xmlns:a14="http://schemas.microsoft.com/office/drawing/2010/main">
                    <a14:imgLayer r:embed="rId9">
                      <a14:imgEffect>
                        <a14:brightnessContrast bright="50000" contrast="10000"/>
                      </a14:imgEffect>
                    </a14:imgLayer>
                  </a14:imgProps>
                </a:ext>
                <a:ext uri="{28A0092B-C50C-407E-A947-70E740481C1C}">
                  <a14:useLocalDpi xmlns:a14="http://schemas.microsoft.com/office/drawing/2010/main"/>
                </a:ext>
              </a:extLst>
            </a:blip>
            <a:srcRect/>
            <a:stretch/>
          </p:blipFill>
          <p:spPr>
            <a:xfrm>
              <a:off x="32347887" y="9305015"/>
              <a:ext cx="1661833" cy="2073014"/>
            </a:xfrm>
            <a:prstGeom prst="rect">
              <a:avLst/>
            </a:prstGeom>
            <a:ln>
              <a:solidFill>
                <a:srgbClr val="000000"/>
              </a:solidFill>
            </a:ln>
          </p:spPr>
        </p:pic>
        <p:pic>
          <p:nvPicPr>
            <p:cNvPr id="30" name="Picture 29" descr="298.JPG"/>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contrast="10000"/>
                      </a14:imgEffect>
                    </a14:imgLayer>
                  </a14:imgProps>
                </a:ext>
                <a:ext uri="{28A0092B-C50C-407E-A947-70E740481C1C}">
                  <a14:useLocalDpi xmlns:a14="http://schemas.microsoft.com/office/drawing/2010/main"/>
                </a:ext>
              </a:extLst>
            </a:blip>
            <a:srcRect/>
            <a:stretch/>
          </p:blipFill>
          <p:spPr>
            <a:xfrm>
              <a:off x="30008295" y="9310708"/>
              <a:ext cx="2053775" cy="2067320"/>
            </a:xfrm>
            <a:prstGeom prst="rect">
              <a:avLst/>
            </a:prstGeom>
            <a:ln>
              <a:solidFill>
                <a:srgbClr val="000000"/>
              </a:solidFill>
            </a:ln>
          </p:spPr>
        </p:pic>
        <p:pic>
          <p:nvPicPr>
            <p:cNvPr id="31" name="Picture 30" descr="164 (2).JPG"/>
            <p:cNvPicPr>
              <a:picLocks noChangeAspect="1"/>
            </p:cNvPicPr>
            <p:nvPr/>
          </p:nvPicPr>
          <p:blipFill rotWithShape="1">
            <a:blip r:embed="rId12" cstate="screen">
              <a:extLst>
                <a:ext uri="{BEBA8EAE-BF5A-486C-A8C5-ECC9F3942E4B}">
                  <a14:imgProps xmlns:a14="http://schemas.microsoft.com/office/drawing/2010/main">
                    <a14:imgLayer r:embed="rId13">
                      <a14:imgEffect>
                        <a14:brightnessContrast bright="24000" contrast="10000"/>
                      </a14:imgEffect>
                    </a14:imgLayer>
                  </a14:imgProps>
                </a:ext>
                <a:ext uri="{28A0092B-C50C-407E-A947-70E740481C1C}">
                  <a14:useLocalDpi xmlns:a14="http://schemas.microsoft.com/office/drawing/2010/main"/>
                </a:ext>
              </a:extLst>
            </a:blip>
            <a:srcRect/>
            <a:stretch/>
          </p:blipFill>
          <p:spPr>
            <a:xfrm>
              <a:off x="27876131" y="9305014"/>
              <a:ext cx="1849965" cy="2073014"/>
            </a:xfrm>
            <a:prstGeom prst="rect">
              <a:avLst/>
            </a:prstGeom>
            <a:ln>
              <a:solidFill>
                <a:srgbClr val="000000"/>
              </a:solidFill>
            </a:ln>
          </p:spPr>
        </p:pic>
        <p:pic>
          <p:nvPicPr>
            <p:cNvPr id="32" name="Picture 31" descr="092 (2).JPG"/>
            <p:cNvPicPr>
              <a:picLocks noChangeAspect="1"/>
            </p:cNvPicPr>
            <p:nvPr/>
          </p:nvPicPr>
          <p:blipFill rotWithShape="1">
            <a:blip r:embed="rId14" cstate="screen">
              <a:extLst>
                <a:ext uri="{BEBA8EAE-BF5A-486C-A8C5-ECC9F3942E4B}">
                  <a14:imgProps xmlns:a14="http://schemas.microsoft.com/office/drawing/2010/main">
                    <a14:imgLayer r:embed="rId15">
                      <a14:imgEffect>
                        <a14:brightnessContrast bright="20000"/>
                      </a14:imgEffect>
                    </a14:imgLayer>
                  </a14:imgProps>
                </a:ext>
                <a:ext uri="{28A0092B-C50C-407E-A947-70E740481C1C}">
                  <a14:useLocalDpi xmlns:a14="http://schemas.microsoft.com/office/drawing/2010/main"/>
                </a:ext>
              </a:extLst>
            </a:blip>
            <a:srcRect/>
            <a:stretch/>
          </p:blipFill>
          <p:spPr>
            <a:xfrm>
              <a:off x="27876131" y="11731329"/>
              <a:ext cx="1849965" cy="1831561"/>
            </a:xfrm>
            <a:prstGeom prst="rect">
              <a:avLst/>
            </a:prstGeom>
            <a:ln>
              <a:solidFill>
                <a:srgbClr val="000000"/>
              </a:solidFill>
            </a:ln>
          </p:spPr>
        </p:pic>
        <p:pic>
          <p:nvPicPr>
            <p:cNvPr id="33" name="Picture 32" descr="334.JPG"/>
            <p:cNvPicPr>
              <a:picLocks noChangeAspect="1"/>
            </p:cNvPicPr>
            <p:nvPr/>
          </p:nvPicPr>
          <p:blipFill rotWithShape="1">
            <a:blip r:embed="rId16" cstate="screen">
              <a:extLst>
                <a:ext uri="{BEBA8EAE-BF5A-486C-A8C5-ECC9F3942E4B}">
                  <a14:imgProps xmlns:a14="http://schemas.microsoft.com/office/drawing/2010/main">
                    <a14:imgLayer r:embed="rId17">
                      <a14:imgEffect>
                        <a14:brightnessContrast bright="20000"/>
                      </a14:imgEffect>
                    </a14:imgLayer>
                  </a14:imgProps>
                </a:ext>
                <a:ext uri="{28A0092B-C50C-407E-A947-70E740481C1C}">
                  <a14:useLocalDpi xmlns:a14="http://schemas.microsoft.com/office/drawing/2010/main"/>
                </a:ext>
              </a:extLst>
            </a:blip>
            <a:srcRect/>
            <a:stretch/>
          </p:blipFill>
          <p:spPr>
            <a:xfrm>
              <a:off x="30008295" y="11731329"/>
              <a:ext cx="2053775" cy="1831561"/>
            </a:xfrm>
            <a:prstGeom prst="rect">
              <a:avLst/>
            </a:prstGeom>
            <a:ln>
              <a:solidFill>
                <a:srgbClr val="000000"/>
              </a:solidFill>
            </a:ln>
          </p:spPr>
        </p:pic>
        <p:pic>
          <p:nvPicPr>
            <p:cNvPr id="34" name="Picture 33" descr="331.JPG"/>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a:stretch/>
          </p:blipFill>
          <p:spPr>
            <a:xfrm>
              <a:off x="32347887" y="11731329"/>
              <a:ext cx="1658214" cy="1831561"/>
            </a:xfrm>
            <a:prstGeom prst="rect">
              <a:avLst/>
            </a:prstGeom>
            <a:ln>
              <a:solidFill>
                <a:srgbClr val="000000"/>
              </a:solidFill>
            </a:ln>
          </p:spPr>
        </p:pic>
        <p:pic>
          <p:nvPicPr>
            <p:cNvPr id="35" name="Picture 34" descr="2391-71721_dorsal.jpg"/>
            <p:cNvPicPr>
              <a:picLocks noChangeAspect="1"/>
            </p:cNvPicPr>
            <p:nvPr/>
          </p:nvPicPr>
          <p:blipFill rotWithShape="1">
            <a:blip r:embed="rId20" cstate="screen">
              <a:alphaModFix/>
              <a:extLst>
                <a:ext uri="{BEBA8EAE-BF5A-486C-A8C5-ECC9F3942E4B}">
                  <a14:imgProps xmlns:a14="http://schemas.microsoft.com/office/drawing/2010/main">
                    <a14:imgLayer r:embed="rId21">
                      <a14:imgEffect>
                        <a14:brightnessContrast bright="20000"/>
                      </a14:imgEffect>
                    </a14:imgLayer>
                  </a14:imgProps>
                </a:ext>
                <a:ext uri="{28A0092B-C50C-407E-A947-70E740481C1C}">
                  <a14:useLocalDpi xmlns:a14="http://schemas.microsoft.com/office/drawing/2010/main"/>
                </a:ext>
              </a:extLst>
            </a:blip>
            <a:srcRect/>
            <a:stretch/>
          </p:blipFill>
          <p:spPr>
            <a:xfrm>
              <a:off x="34337878" y="11727147"/>
              <a:ext cx="2129615" cy="1835743"/>
            </a:xfrm>
            <a:prstGeom prst="rect">
              <a:avLst/>
            </a:prstGeom>
            <a:ln>
              <a:solidFill>
                <a:srgbClr val="000000"/>
              </a:solidFill>
            </a:ln>
          </p:spPr>
        </p:pic>
      </p:grpSp>
      <p:grpSp>
        <p:nvGrpSpPr>
          <p:cNvPr id="66" name="Group 65"/>
          <p:cNvGrpSpPr/>
          <p:nvPr/>
        </p:nvGrpSpPr>
        <p:grpSpPr>
          <a:xfrm>
            <a:off x="16009568" y="28360681"/>
            <a:ext cx="5462108" cy="3502064"/>
            <a:chOff x="747080" y="756864"/>
            <a:chExt cx="5462108" cy="3502064"/>
          </a:xfrm>
        </p:grpSpPr>
        <p:grpSp>
          <p:nvGrpSpPr>
            <p:cNvPr id="67" name="Group 66"/>
            <p:cNvGrpSpPr/>
            <p:nvPr/>
          </p:nvGrpSpPr>
          <p:grpSpPr>
            <a:xfrm>
              <a:off x="747080" y="756864"/>
              <a:ext cx="4246122" cy="3502064"/>
              <a:chOff x="4063308" y="3174322"/>
              <a:chExt cx="4246122" cy="3502064"/>
            </a:xfrm>
          </p:grpSpPr>
          <p:pic>
            <p:nvPicPr>
              <p:cNvPr id="71" name="Picture 70" descr="Rplot-habitatbygenotypePC.pdf"/>
              <p:cNvPicPr>
                <a:picLocks noChangeAspect="1"/>
              </p:cNvPicPr>
              <p:nvPr/>
            </p:nvPicPr>
            <p:blipFill rotWithShape="1">
              <a:blip r:embed="rId22" cstate="screen">
                <a:extLst>
                  <a:ext uri="{28A0092B-C50C-407E-A947-70E740481C1C}">
                    <a14:useLocalDpi xmlns:a14="http://schemas.microsoft.com/office/drawing/2010/main"/>
                  </a:ext>
                </a:extLst>
              </a:blip>
              <a:srcRect l="4566" r="19135" b="6604"/>
              <a:stretch/>
            </p:blipFill>
            <p:spPr>
              <a:xfrm>
                <a:off x="4403794" y="3174322"/>
                <a:ext cx="3905636" cy="3187228"/>
              </a:xfrm>
              <a:prstGeom prst="rect">
                <a:avLst/>
              </a:prstGeom>
              <a:ln>
                <a:solidFill>
                  <a:srgbClr val="000000"/>
                </a:solidFill>
              </a:ln>
            </p:spPr>
          </p:pic>
          <p:sp>
            <p:nvSpPr>
              <p:cNvPr id="72" name="TextBox 71"/>
              <p:cNvSpPr txBox="1"/>
              <p:nvPr/>
            </p:nvSpPr>
            <p:spPr>
              <a:xfrm>
                <a:off x="5773344" y="6337832"/>
                <a:ext cx="1167207" cy="338554"/>
              </a:xfrm>
              <a:prstGeom prst="rect">
                <a:avLst/>
              </a:prstGeom>
              <a:noFill/>
            </p:spPr>
            <p:txBody>
              <a:bodyPr wrap="none" rtlCol="0">
                <a:spAutoFit/>
              </a:bodyPr>
              <a:lstStyle/>
              <a:p>
                <a:r>
                  <a:rPr lang="en-US" sz="1600" kern="1200" dirty="0" smtClean="0"/>
                  <a:t>Habitat PC1</a:t>
                </a:r>
                <a:endParaRPr lang="en-US" sz="1600" kern="1200" dirty="0"/>
              </a:p>
            </p:txBody>
          </p:sp>
          <p:sp>
            <p:nvSpPr>
              <p:cNvPr id="73" name="TextBox 72"/>
              <p:cNvSpPr txBox="1"/>
              <p:nvPr/>
            </p:nvSpPr>
            <p:spPr>
              <a:xfrm rot="16200000">
                <a:off x="3648981" y="4702706"/>
                <a:ext cx="1167207" cy="338554"/>
              </a:xfrm>
              <a:prstGeom prst="rect">
                <a:avLst/>
              </a:prstGeom>
              <a:noFill/>
            </p:spPr>
            <p:txBody>
              <a:bodyPr wrap="none" rtlCol="0">
                <a:spAutoFit/>
              </a:bodyPr>
              <a:lstStyle/>
              <a:p>
                <a:r>
                  <a:rPr lang="en-US" sz="1600" kern="1200" dirty="0" smtClean="0"/>
                  <a:t>Habitat PC2</a:t>
                </a:r>
                <a:endParaRPr lang="en-US" sz="1600" kern="1200" dirty="0"/>
              </a:p>
            </p:txBody>
          </p:sp>
        </p:grpSp>
        <p:pic>
          <p:nvPicPr>
            <p:cNvPr id="68" name="Picture 67" descr="Rplot-habitatbygenotypePC.pdf"/>
            <p:cNvPicPr>
              <a:picLocks noChangeAspect="1"/>
            </p:cNvPicPr>
            <p:nvPr/>
          </p:nvPicPr>
          <p:blipFill rotWithShape="1">
            <a:blip r:embed="rId22" cstate="screen">
              <a:extLst>
                <a:ext uri="{28A0092B-C50C-407E-A947-70E740481C1C}">
                  <a14:useLocalDpi xmlns:a14="http://schemas.microsoft.com/office/drawing/2010/main"/>
                </a:ext>
              </a:extLst>
            </a:blip>
            <a:srcRect l="80231" t="19916" r="3895" b="35207"/>
            <a:stretch/>
          </p:blipFill>
          <p:spPr>
            <a:xfrm>
              <a:off x="5181600" y="1690840"/>
              <a:ext cx="812639" cy="1531515"/>
            </a:xfrm>
            <a:prstGeom prst="rect">
              <a:avLst/>
            </a:prstGeom>
          </p:spPr>
        </p:pic>
        <p:sp>
          <p:nvSpPr>
            <p:cNvPr id="69" name="TextBox 68"/>
            <p:cNvSpPr txBox="1"/>
            <p:nvPr/>
          </p:nvSpPr>
          <p:spPr>
            <a:xfrm>
              <a:off x="4993202" y="1384462"/>
              <a:ext cx="1215986" cy="307777"/>
            </a:xfrm>
            <a:prstGeom prst="rect">
              <a:avLst/>
            </a:prstGeom>
            <a:noFill/>
          </p:spPr>
          <p:txBody>
            <a:bodyPr wrap="square" rtlCol="0">
              <a:spAutoFit/>
            </a:bodyPr>
            <a:lstStyle/>
            <a:p>
              <a:r>
                <a:rPr lang="en-US" sz="1400" kern="1200" dirty="0" smtClean="0"/>
                <a:t>Saltmarsh</a:t>
              </a:r>
              <a:endParaRPr lang="en-US" sz="1400" kern="1200" dirty="0"/>
            </a:p>
          </p:txBody>
        </p:sp>
        <p:sp>
          <p:nvSpPr>
            <p:cNvPr id="70" name="TextBox 69"/>
            <p:cNvSpPr txBox="1"/>
            <p:nvPr/>
          </p:nvSpPr>
          <p:spPr>
            <a:xfrm>
              <a:off x="4993202" y="3037689"/>
              <a:ext cx="1215986" cy="523220"/>
            </a:xfrm>
            <a:prstGeom prst="rect">
              <a:avLst/>
            </a:prstGeom>
            <a:noFill/>
          </p:spPr>
          <p:txBody>
            <a:bodyPr wrap="square" rtlCol="0">
              <a:spAutoFit/>
            </a:bodyPr>
            <a:lstStyle/>
            <a:p>
              <a:r>
                <a:rPr lang="en-US" sz="1400" kern="1200" dirty="0" smtClean="0"/>
                <a:t>Nelson’s</a:t>
              </a:r>
            </a:p>
            <a:p>
              <a:r>
                <a:rPr lang="en-US" sz="1400" dirty="0" smtClean="0"/>
                <a:t>genotypes</a:t>
              </a:r>
              <a:endParaRPr lang="en-US" sz="1400" kern="1200" dirty="0"/>
            </a:p>
          </p:txBody>
        </p:sp>
      </p:grpSp>
      <p:grpSp>
        <p:nvGrpSpPr>
          <p:cNvPr id="88" name="Group 87"/>
          <p:cNvGrpSpPr/>
          <p:nvPr/>
        </p:nvGrpSpPr>
        <p:grpSpPr>
          <a:xfrm>
            <a:off x="7614579" y="27559603"/>
            <a:ext cx="7854026" cy="4731773"/>
            <a:chOff x="7614579" y="27304405"/>
            <a:chExt cx="8073788" cy="4986972"/>
          </a:xfrm>
        </p:grpSpPr>
        <p:grpSp>
          <p:nvGrpSpPr>
            <p:cNvPr id="53" name="Group 52"/>
            <p:cNvGrpSpPr/>
            <p:nvPr/>
          </p:nvGrpSpPr>
          <p:grpSpPr>
            <a:xfrm>
              <a:off x="7614579" y="27304405"/>
              <a:ext cx="8073788" cy="4986972"/>
              <a:chOff x="9459327" y="25006082"/>
              <a:chExt cx="8473781" cy="5147349"/>
            </a:xfrm>
          </p:grpSpPr>
          <p:grpSp>
            <p:nvGrpSpPr>
              <p:cNvPr id="47" name="Group 46"/>
              <p:cNvGrpSpPr/>
              <p:nvPr/>
            </p:nvGrpSpPr>
            <p:grpSpPr>
              <a:xfrm>
                <a:off x="9486900" y="25006082"/>
                <a:ext cx="8446208" cy="5143718"/>
                <a:chOff x="9486900" y="25006082"/>
                <a:chExt cx="8446208" cy="5143718"/>
              </a:xfrm>
            </p:grpSpPr>
            <p:sp>
              <p:nvSpPr>
                <p:cNvPr id="45" name="Rectangle 44"/>
                <p:cNvSpPr/>
                <p:nvPr/>
              </p:nvSpPr>
              <p:spPr>
                <a:xfrm>
                  <a:off x="9486900" y="25006082"/>
                  <a:ext cx="8204200" cy="5143718"/>
                </a:xfrm>
                <a:prstGeom prst="rect">
                  <a:avLst/>
                </a:prstGeom>
                <a:solidFill>
                  <a:srgbClr val="FFFFFF"/>
                </a:solidFill>
                <a:ln w="19050" cmpd="sng">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6" name="Picture 35" descr="Rplot-mosaicgenotypes.pdf"/>
                <p:cNvPicPr>
                  <a:picLocks noChangeAspect="1"/>
                </p:cNvPicPr>
                <p:nvPr/>
              </p:nvPicPr>
              <p:blipFill rotWithShape="1">
                <a:blip r:embed="rId23" cstate="screen">
                  <a:extLst>
                    <a:ext uri="{28A0092B-C50C-407E-A947-70E740481C1C}">
                      <a14:useLocalDpi xmlns:a14="http://schemas.microsoft.com/office/drawing/2010/main"/>
                    </a:ext>
                  </a:extLst>
                </a:blip>
                <a:srcRect l="4943" t="1852" r="14294" b="5168"/>
                <a:stretch/>
              </p:blipFill>
              <p:spPr>
                <a:xfrm>
                  <a:off x="9793154" y="25031482"/>
                  <a:ext cx="6285046" cy="4788118"/>
                </a:xfrm>
                <a:prstGeom prst="rect">
                  <a:avLst/>
                </a:prstGeom>
                <a:ln w="12700" cmpd="sng">
                  <a:noFill/>
                </a:ln>
              </p:spPr>
            </p:pic>
            <p:sp>
              <p:nvSpPr>
                <p:cNvPr id="40" name="Rectangle 39"/>
                <p:cNvSpPr/>
                <p:nvPr/>
              </p:nvSpPr>
              <p:spPr>
                <a:xfrm>
                  <a:off x="10579100" y="25152410"/>
                  <a:ext cx="4356100" cy="4565590"/>
                </a:xfrm>
                <a:prstGeom prst="rect">
                  <a:avLst/>
                </a:prstGeom>
                <a:noFill/>
                <a:ln w="63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12179300" y="25152410"/>
                  <a:ext cx="1511300" cy="338554"/>
                </a:xfrm>
                <a:prstGeom prst="rect">
                  <a:avLst/>
                </a:prstGeom>
                <a:noFill/>
              </p:spPr>
              <p:txBody>
                <a:bodyPr wrap="square" rtlCol="0">
                  <a:spAutoFit/>
                </a:bodyPr>
                <a:lstStyle/>
                <a:p>
                  <a:r>
                    <a:rPr lang="en-US" sz="1600" dirty="0" smtClean="0"/>
                    <a:t>Hybrid Zone</a:t>
                  </a:r>
                  <a:endParaRPr lang="en-US" sz="1600" dirty="0"/>
                </a:p>
              </p:txBody>
            </p:sp>
            <p:sp>
              <p:nvSpPr>
                <p:cNvPr id="43" name="TextBox 42"/>
                <p:cNvSpPr txBox="1"/>
                <p:nvPr/>
              </p:nvSpPr>
              <p:spPr>
                <a:xfrm>
                  <a:off x="16096215" y="26107599"/>
                  <a:ext cx="1836893" cy="357559"/>
                </a:xfrm>
                <a:prstGeom prst="rect">
                  <a:avLst/>
                </a:prstGeom>
                <a:noFill/>
                <a:ln>
                  <a:noFill/>
                </a:ln>
              </p:spPr>
              <p:txBody>
                <a:bodyPr wrap="square" rtlCol="0">
                  <a:spAutoFit/>
                </a:bodyPr>
                <a:lstStyle/>
                <a:p>
                  <a:r>
                    <a:rPr lang="en-US" sz="1600" dirty="0" smtClean="0"/>
                    <a:t>Genotypic Class</a:t>
                  </a:r>
                  <a:endParaRPr lang="en-US" sz="1600" dirty="0"/>
                </a:p>
              </p:txBody>
            </p:sp>
            <p:sp>
              <p:nvSpPr>
                <p:cNvPr id="44" name="TextBox 43"/>
                <p:cNvSpPr txBox="1"/>
                <p:nvPr/>
              </p:nvSpPr>
              <p:spPr>
                <a:xfrm>
                  <a:off x="16642760" y="26493752"/>
                  <a:ext cx="819739" cy="1273682"/>
                </a:xfrm>
                <a:prstGeom prst="rect">
                  <a:avLst/>
                </a:prstGeom>
                <a:noFill/>
                <a:ln>
                  <a:noFill/>
                </a:ln>
              </p:spPr>
              <p:txBody>
                <a:bodyPr wrap="square" rtlCol="0">
                  <a:spAutoFit/>
                </a:bodyPr>
                <a:lstStyle/>
                <a:p>
                  <a:pPr>
                    <a:lnSpc>
                      <a:spcPct val="110000"/>
                    </a:lnSpc>
                  </a:pPr>
                  <a:r>
                    <a:rPr lang="en-US" sz="1400" dirty="0" smtClean="0"/>
                    <a:t>BCNESP</a:t>
                  </a:r>
                </a:p>
                <a:p>
                  <a:pPr>
                    <a:lnSpc>
                      <a:spcPct val="110000"/>
                    </a:lnSpc>
                  </a:pPr>
                  <a:r>
                    <a:rPr lang="en-US" sz="1400" dirty="0" smtClean="0"/>
                    <a:t>BCSALS</a:t>
                  </a:r>
                </a:p>
                <a:p>
                  <a:pPr>
                    <a:lnSpc>
                      <a:spcPct val="110000"/>
                    </a:lnSpc>
                  </a:pPr>
                  <a:r>
                    <a:rPr lang="en-US" sz="1400" dirty="0" smtClean="0"/>
                    <a:t>F1</a:t>
                  </a:r>
                </a:p>
                <a:p>
                  <a:pPr>
                    <a:lnSpc>
                      <a:spcPct val="110000"/>
                    </a:lnSpc>
                  </a:pPr>
                  <a:r>
                    <a:rPr lang="en-US" sz="1400" dirty="0" smtClean="0"/>
                    <a:t>NESP</a:t>
                  </a:r>
                </a:p>
                <a:p>
                  <a:pPr>
                    <a:lnSpc>
                      <a:spcPct val="110000"/>
                    </a:lnSpc>
                  </a:pPr>
                  <a:r>
                    <a:rPr lang="en-US" sz="1400" dirty="0" smtClean="0"/>
                    <a:t>SALS</a:t>
                  </a:r>
                  <a:endParaRPr lang="en-US" sz="1400" dirty="0"/>
                </a:p>
              </p:txBody>
            </p:sp>
            <p:pic>
              <p:nvPicPr>
                <p:cNvPr id="46" name="Picture 45" descr="Rplot-mosaicgenotypes.pdf"/>
                <p:cNvPicPr>
                  <a:picLocks noChangeAspect="1"/>
                </p:cNvPicPr>
                <p:nvPr/>
              </p:nvPicPr>
              <p:blipFill rotWithShape="1">
                <a:blip r:embed="rId23" cstate="screen">
                  <a:extLst>
                    <a:ext uri="{28A0092B-C50C-407E-A947-70E740481C1C}">
                      <a14:useLocalDpi xmlns:a14="http://schemas.microsoft.com/office/drawing/2010/main"/>
                    </a:ext>
                  </a:extLst>
                </a:blip>
                <a:srcRect l="87438" t="39227" r="8953" b="39327"/>
                <a:stretch/>
              </p:blipFill>
              <p:spPr>
                <a:xfrm>
                  <a:off x="16300450" y="26543767"/>
                  <a:ext cx="317500" cy="1278466"/>
                </a:xfrm>
                <a:prstGeom prst="rect">
                  <a:avLst/>
                </a:prstGeom>
              </p:spPr>
            </p:pic>
          </p:grpSp>
          <p:sp>
            <p:nvSpPr>
              <p:cNvPr id="49" name="TextBox 48"/>
              <p:cNvSpPr txBox="1"/>
              <p:nvPr/>
            </p:nvSpPr>
            <p:spPr>
              <a:xfrm>
                <a:off x="10325100" y="29814877"/>
                <a:ext cx="5283200" cy="338554"/>
              </a:xfrm>
              <a:prstGeom prst="rect">
                <a:avLst/>
              </a:prstGeom>
              <a:noFill/>
            </p:spPr>
            <p:txBody>
              <a:bodyPr wrap="square" rtlCol="0">
                <a:spAutoFit/>
              </a:bodyPr>
              <a:lstStyle/>
              <a:p>
                <a:r>
                  <a:rPr lang="en-US" sz="1600" dirty="0" smtClean="0"/>
                  <a:t>Sampling Location – North to South </a:t>
                </a:r>
                <a:endParaRPr lang="en-US" sz="1600" dirty="0"/>
              </a:p>
            </p:txBody>
          </p:sp>
          <p:sp>
            <p:nvSpPr>
              <p:cNvPr id="52" name="TextBox 51"/>
              <p:cNvSpPr txBox="1"/>
              <p:nvPr/>
            </p:nvSpPr>
            <p:spPr>
              <a:xfrm rot="16200000">
                <a:off x="7704554" y="27165300"/>
                <a:ext cx="3848100" cy="338554"/>
              </a:xfrm>
              <a:prstGeom prst="rect">
                <a:avLst/>
              </a:prstGeom>
              <a:noFill/>
            </p:spPr>
            <p:txBody>
              <a:bodyPr wrap="square" rtlCol="0">
                <a:spAutoFit/>
              </a:bodyPr>
              <a:lstStyle/>
              <a:p>
                <a:r>
                  <a:rPr lang="en-US" sz="1600" dirty="0" smtClean="0"/>
                  <a:t>Individual Genotype Compositions</a:t>
                </a:r>
                <a:endParaRPr lang="en-US" sz="1600" dirty="0"/>
              </a:p>
            </p:txBody>
          </p:sp>
        </p:grpSp>
        <p:cxnSp>
          <p:nvCxnSpPr>
            <p:cNvPr id="74" name="Straight Arrow Connector 73"/>
            <p:cNvCxnSpPr/>
            <p:nvPr/>
          </p:nvCxnSpPr>
          <p:spPr>
            <a:xfrm>
              <a:off x="11568298" y="32156400"/>
              <a:ext cx="190500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grpSp>
        <p:nvGrpSpPr>
          <p:cNvPr id="75" name="Group 74"/>
          <p:cNvGrpSpPr/>
          <p:nvPr/>
        </p:nvGrpSpPr>
        <p:grpSpPr>
          <a:xfrm>
            <a:off x="16163791" y="24414731"/>
            <a:ext cx="4119353" cy="3603601"/>
            <a:chOff x="-42133" y="1592810"/>
            <a:chExt cx="4119353" cy="3603601"/>
          </a:xfrm>
        </p:grpSpPr>
        <p:grpSp>
          <p:nvGrpSpPr>
            <p:cNvPr id="76" name="Group 75"/>
            <p:cNvGrpSpPr/>
            <p:nvPr/>
          </p:nvGrpSpPr>
          <p:grpSpPr>
            <a:xfrm>
              <a:off x="311809" y="1704845"/>
              <a:ext cx="3765411" cy="3163489"/>
              <a:chOff x="384381" y="1835496"/>
              <a:chExt cx="3765411" cy="3163489"/>
            </a:xfrm>
          </p:grpSpPr>
          <p:pic>
            <p:nvPicPr>
              <p:cNvPr id="84" name="Picture 83" descr="Figure 2.pdf"/>
              <p:cNvPicPr>
                <a:picLocks noChangeAspect="1"/>
              </p:cNvPicPr>
              <p:nvPr/>
            </p:nvPicPr>
            <p:blipFill rotWithShape="1">
              <a:blip r:embed="rId24" cstate="screen">
                <a:extLst>
                  <a:ext uri="{28A0092B-C50C-407E-A947-70E740481C1C}">
                    <a14:useLocalDpi xmlns:a14="http://schemas.microsoft.com/office/drawing/2010/main"/>
                  </a:ext>
                </a:extLst>
              </a:blip>
              <a:srcRect t="-1" r="7858" b="-529"/>
              <a:stretch/>
            </p:blipFill>
            <p:spPr>
              <a:xfrm>
                <a:off x="384381" y="1835496"/>
                <a:ext cx="3752303" cy="3163489"/>
              </a:xfrm>
              <a:prstGeom prst="rect">
                <a:avLst/>
              </a:prstGeom>
              <a:noFill/>
              <a:ln w="3175" cmpd="sng">
                <a:solidFill>
                  <a:schemeClr val="tx1"/>
                </a:solidFill>
              </a:ln>
            </p:spPr>
          </p:pic>
          <p:sp>
            <p:nvSpPr>
              <p:cNvPr id="85" name="TextBox 84"/>
              <p:cNvSpPr txBox="1"/>
              <p:nvPr/>
            </p:nvSpPr>
            <p:spPr>
              <a:xfrm>
                <a:off x="2654751" y="4460159"/>
                <a:ext cx="1495041" cy="307777"/>
              </a:xfrm>
              <a:prstGeom prst="rect">
                <a:avLst/>
              </a:prstGeom>
              <a:noFill/>
            </p:spPr>
            <p:txBody>
              <a:bodyPr wrap="none" rtlCol="0">
                <a:spAutoFit/>
              </a:bodyPr>
              <a:lstStyle/>
              <a:p>
                <a:r>
                  <a:rPr lang="en-US" sz="1400" kern="1200" dirty="0" smtClean="0">
                    <a:solidFill>
                      <a:srgbClr val="000000"/>
                    </a:solidFill>
                  </a:rPr>
                  <a:t>R</a:t>
                </a:r>
                <a:r>
                  <a:rPr lang="en-US" sz="1400" kern="1200" baseline="30000" dirty="0" smtClean="0">
                    <a:solidFill>
                      <a:srgbClr val="000000"/>
                    </a:solidFill>
                  </a:rPr>
                  <a:t>2 </a:t>
                </a:r>
                <a:r>
                  <a:rPr lang="en-US" sz="1400" kern="1200" dirty="0" smtClean="0">
                    <a:solidFill>
                      <a:srgbClr val="000000"/>
                    </a:solidFill>
                  </a:rPr>
                  <a:t>= 0.448, P&lt;0.01</a:t>
                </a:r>
                <a:endParaRPr lang="en-US" sz="1400" kern="1200" dirty="0">
                  <a:solidFill>
                    <a:srgbClr val="000000"/>
                  </a:solidFill>
                </a:endParaRPr>
              </a:p>
            </p:txBody>
          </p:sp>
          <p:sp>
            <p:nvSpPr>
              <p:cNvPr id="86" name="Rectangle 85"/>
              <p:cNvSpPr/>
              <p:nvPr/>
            </p:nvSpPr>
            <p:spPr>
              <a:xfrm>
                <a:off x="2142067" y="4868334"/>
                <a:ext cx="440266" cy="108556"/>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solidFill>
                    <a:srgbClr val="000000"/>
                  </a:solidFill>
                </a:endParaRPr>
              </a:p>
            </p:txBody>
          </p:sp>
        </p:grpSp>
        <p:sp>
          <p:nvSpPr>
            <p:cNvPr id="77" name="Rectangle 76"/>
            <p:cNvSpPr/>
            <p:nvPr/>
          </p:nvSpPr>
          <p:spPr>
            <a:xfrm>
              <a:off x="318828" y="2953129"/>
              <a:ext cx="125067" cy="512436"/>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solidFill>
                  <a:srgbClr val="000000"/>
                </a:solidFill>
              </a:endParaRPr>
            </a:p>
          </p:txBody>
        </p:sp>
        <p:sp>
          <p:nvSpPr>
            <p:cNvPr id="78" name="TextBox 77"/>
            <p:cNvSpPr txBox="1"/>
            <p:nvPr/>
          </p:nvSpPr>
          <p:spPr>
            <a:xfrm>
              <a:off x="348249" y="4821878"/>
              <a:ext cx="689712" cy="338554"/>
            </a:xfrm>
            <a:prstGeom prst="rect">
              <a:avLst/>
            </a:prstGeom>
            <a:noFill/>
          </p:spPr>
          <p:txBody>
            <a:bodyPr wrap="none" rtlCol="0">
              <a:spAutoFit/>
            </a:bodyPr>
            <a:lstStyle/>
            <a:p>
              <a:r>
                <a:rPr lang="en-US" sz="1600" kern="1200" dirty="0" smtClean="0"/>
                <a:t>Rivers</a:t>
              </a:r>
              <a:endParaRPr lang="en-US" sz="1600" kern="1200" dirty="0"/>
            </a:p>
          </p:txBody>
        </p:sp>
        <p:sp>
          <p:nvSpPr>
            <p:cNvPr id="79" name="TextBox 78"/>
            <p:cNvSpPr txBox="1"/>
            <p:nvPr/>
          </p:nvSpPr>
          <p:spPr>
            <a:xfrm>
              <a:off x="2909690" y="4857857"/>
              <a:ext cx="649537" cy="338554"/>
            </a:xfrm>
            <a:prstGeom prst="rect">
              <a:avLst/>
            </a:prstGeom>
            <a:noFill/>
          </p:spPr>
          <p:txBody>
            <a:bodyPr wrap="none" rtlCol="0">
              <a:spAutoFit/>
            </a:bodyPr>
            <a:lstStyle/>
            <a:p>
              <a:r>
                <a:rPr lang="en-US" sz="1600" kern="1200" dirty="0" smtClean="0"/>
                <a:t>Coast</a:t>
              </a:r>
              <a:endParaRPr lang="en-US" sz="1600" kern="1200" dirty="0"/>
            </a:p>
          </p:txBody>
        </p:sp>
        <p:sp>
          <p:nvSpPr>
            <p:cNvPr id="80" name="Right Arrow 79"/>
            <p:cNvSpPr/>
            <p:nvPr/>
          </p:nvSpPr>
          <p:spPr>
            <a:xfrm>
              <a:off x="1046492" y="4980349"/>
              <a:ext cx="1845558" cy="84133"/>
            </a:xfrm>
            <a:prstGeom prst="rightArrow">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81" name="TextBox 80"/>
            <p:cNvSpPr txBox="1"/>
            <p:nvPr/>
          </p:nvSpPr>
          <p:spPr>
            <a:xfrm rot="16200000">
              <a:off x="-319854" y="4290881"/>
              <a:ext cx="893995" cy="338554"/>
            </a:xfrm>
            <a:prstGeom prst="rect">
              <a:avLst/>
            </a:prstGeom>
            <a:noFill/>
          </p:spPr>
          <p:txBody>
            <a:bodyPr wrap="none" rtlCol="0">
              <a:spAutoFit/>
            </a:bodyPr>
            <a:lstStyle/>
            <a:p>
              <a:r>
                <a:rPr lang="en-US" sz="1600" kern="1200" dirty="0" smtClean="0"/>
                <a:t>Nelson’s</a:t>
              </a:r>
              <a:endParaRPr lang="en-US" sz="1600" kern="1200" dirty="0"/>
            </a:p>
          </p:txBody>
        </p:sp>
        <p:sp>
          <p:nvSpPr>
            <p:cNvPr id="82" name="TextBox 81"/>
            <p:cNvSpPr txBox="1"/>
            <p:nvPr/>
          </p:nvSpPr>
          <p:spPr>
            <a:xfrm rot="16200000">
              <a:off x="-658431" y="2216128"/>
              <a:ext cx="1585190" cy="338554"/>
            </a:xfrm>
            <a:prstGeom prst="rect">
              <a:avLst/>
            </a:prstGeom>
            <a:noFill/>
          </p:spPr>
          <p:txBody>
            <a:bodyPr wrap="none" rtlCol="0">
              <a:spAutoFit/>
            </a:bodyPr>
            <a:lstStyle/>
            <a:p>
              <a:r>
                <a:rPr lang="en-US" sz="1600" kern="1200" dirty="0" smtClean="0"/>
                <a:t>Saltmarsh alleles</a:t>
              </a:r>
              <a:endParaRPr lang="en-US" sz="1600" kern="1200" dirty="0"/>
            </a:p>
          </p:txBody>
        </p:sp>
        <p:sp>
          <p:nvSpPr>
            <p:cNvPr id="83" name="Right Arrow 82"/>
            <p:cNvSpPr/>
            <p:nvPr/>
          </p:nvSpPr>
          <p:spPr>
            <a:xfrm rot="16200000">
              <a:off x="-251625" y="3558371"/>
              <a:ext cx="813693" cy="76200"/>
            </a:xfrm>
            <a:prstGeom prst="rightArrow">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grpSp>
      <p:sp>
        <p:nvSpPr>
          <p:cNvPr id="87" name="Rectangle 86"/>
          <p:cNvSpPr/>
          <p:nvPr/>
        </p:nvSpPr>
        <p:spPr>
          <a:xfrm>
            <a:off x="15646401" y="23596600"/>
            <a:ext cx="5610326" cy="86868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97" name="Group 96"/>
          <p:cNvGrpSpPr/>
          <p:nvPr/>
        </p:nvGrpSpPr>
        <p:grpSpPr>
          <a:xfrm>
            <a:off x="4941498" y="29731192"/>
            <a:ext cx="2031691" cy="838513"/>
            <a:chOff x="1504031" y="26125287"/>
            <a:chExt cx="2031691" cy="838513"/>
          </a:xfrm>
        </p:grpSpPr>
        <p:sp>
          <p:nvSpPr>
            <p:cNvPr id="89" name="TextBox 88"/>
            <p:cNvSpPr txBox="1"/>
            <p:nvPr/>
          </p:nvSpPr>
          <p:spPr>
            <a:xfrm>
              <a:off x="1673213" y="26125287"/>
              <a:ext cx="1741683" cy="338554"/>
            </a:xfrm>
            <a:prstGeom prst="rect">
              <a:avLst/>
            </a:prstGeom>
            <a:noFill/>
          </p:spPr>
          <p:txBody>
            <a:bodyPr wrap="none" rtlCol="0">
              <a:spAutoFit/>
            </a:bodyPr>
            <a:lstStyle/>
            <a:p>
              <a:r>
                <a:rPr lang="en-US" sz="1600" kern="1200" dirty="0" smtClean="0"/>
                <a:t>Allopatric Nelson’s</a:t>
              </a:r>
              <a:endParaRPr lang="en-US" sz="1600" kern="1200" dirty="0"/>
            </a:p>
          </p:txBody>
        </p:sp>
        <p:sp>
          <p:nvSpPr>
            <p:cNvPr id="90" name="TextBox 89"/>
            <p:cNvSpPr txBox="1"/>
            <p:nvPr/>
          </p:nvSpPr>
          <p:spPr>
            <a:xfrm>
              <a:off x="1673213" y="26625246"/>
              <a:ext cx="1862509" cy="338554"/>
            </a:xfrm>
            <a:prstGeom prst="rect">
              <a:avLst/>
            </a:prstGeom>
            <a:noFill/>
          </p:spPr>
          <p:txBody>
            <a:bodyPr wrap="none" rtlCol="0">
              <a:spAutoFit/>
            </a:bodyPr>
            <a:lstStyle/>
            <a:p>
              <a:r>
                <a:rPr lang="en-US" sz="1600" kern="1200" dirty="0" smtClean="0"/>
                <a:t>Allopatric Saltmarsh</a:t>
              </a:r>
              <a:endParaRPr lang="en-US" sz="1600" kern="1200" dirty="0"/>
            </a:p>
          </p:txBody>
        </p:sp>
        <p:sp>
          <p:nvSpPr>
            <p:cNvPr id="93" name="TextBox 92"/>
            <p:cNvSpPr txBox="1"/>
            <p:nvPr/>
          </p:nvSpPr>
          <p:spPr>
            <a:xfrm>
              <a:off x="1673213" y="26383673"/>
              <a:ext cx="1200168" cy="338554"/>
            </a:xfrm>
            <a:prstGeom prst="rect">
              <a:avLst/>
            </a:prstGeom>
            <a:noFill/>
          </p:spPr>
          <p:txBody>
            <a:bodyPr wrap="none" rtlCol="0">
              <a:spAutoFit/>
            </a:bodyPr>
            <a:lstStyle/>
            <a:p>
              <a:r>
                <a:rPr lang="en-US" sz="1600" kern="1200" dirty="0" smtClean="0">
                  <a:solidFill>
                    <a:srgbClr val="000000"/>
                  </a:solidFill>
                </a:rPr>
                <a:t>Hybrid Zone</a:t>
              </a:r>
              <a:endParaRPr lang="en-US" sz="1600" kern="1200" dirty="0">
                <a:solidFill>
                  <a:srgbClr val="000000"/>
                </a:solidFill>
              </a:endParaRPr>
            </a:p>
          </p:txBody>
        </p:sp>
        <p:sp>
          <p:nvSpPr>
            <p:cNvPr id="94" name="Oval 93"/>
            <p:cNvSpPr>
              <a:spLocks noChangeAspect="1"/>
            </p:cNvSpPr>
            <p:nvPr/>
          </p:nvSpPr>
          <p:spPr>
            <a:xfrm>
              <a:off x="1504031" y="26462555"/>
              <a:ext cx="169182" cy="169213"/>
            </a:xfrm>
            <a:prstGeom prst="ellipse">
              <a:avLst/>
            </a:prstGeom>
            <a:solidFill>
              <a:srgbClr val="5DFF04"/>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95" name="Oval 94"/>
            <p:cNvSpPr>
              <a:spLocks noChangeAspect="1"/>
            </p:cNvSpPr>
            <p:nvPr/>
          </p:nvSpPr>
          <p:spPr>
            <a:xfrm>
              <a:off x="1504031" y="26214460"/>
              <a:ext cx="169182" cy="169213"/>
            </a:xfrm>
            <a:prstGeom prst="ellipse">
              <a:avLst/>
            </a:prstGeom>
            <a:solidFill>
              <a:srgbClr val="FA9E00"/>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96" name="Oval 95"/>
            <p:cNvSpPr>
              <a:spLocks noChangeAspect="1"/>
            </p:cNvSpPr>
            <p:nvPr/>
          </p:nvSpPr>
          <p:spPr>
            <a:xfrm>
              <a:off x="1504031" y="26728162"/>
              <a:ext cx="169182" cy="169213"/>
            </a:xfrm>
            <a:prstGeom prst="ellipse">
              <a:avLst/>
            </a:prstGeom>
            <a:solidFill>
              <a:srgbClr val="F50002"/>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grpSp>
      <p:sp>
        <p:nvSpPr>
          <p:cNvPr id="98" name="TextBox 97"/>
          <p:cNvSpPr txBox="1"/>
          <p:nvPr/>
        </p:nvSpPr>
        <p:spPr>
          <a:xfrm>
            <a:off x="15699507" y="23705066"/>
            <a:ext cx="5395193" cy="523220"/>
          </a:xfrm>
          <a:prstGeom prst="rect">
            <a:avLst/>
          </a:prstGeom>
          <a:noFill/>
        </p:spPr>
        <p:txBody>
          <a:bodyPr wrap="square" rtlCol="0">
            <a:spAutoFit/>
          </a:bodyPr>
          <a:lstStyle/>
          <a:p>
            <a:r>
              <a:rPr lang="en-US" sz="2800" dirty="0" smtClean="0">
                <a:latin typeface="Rockwell"/>
                <a:cs typeface="Rockwell"/>
              </a:rPr>
              <a:t>Genotype-Habitat Relationships </a:t>
            </a:r>
            <a:endParaRPr lang="en-US" sz="2800" dirty="0">
              <a:latin typeface="Rockwell"/>
              <a:cs typeface="Rockwell"/>
            </a:endParaRPr>
          </a:p>
        </p:txBody>
      </p:sp>
      <p:sp>
        <p:nvSpPr>
          <p:cNvPr id="99" name="TextBox 98"/>
          <p:cNvSpPr txBox="1"/>
          <p:nvPr/>
        </p:nvSpPr>
        <p:spPr>
          <a:xfrm>
            <a:off x="1296168" y="24313132"/>
            <a:ext cx="14097000" cy="1077218"/>
          </a:xfrm>
          <a:prstGeom prst="rect">
            <a:avLst/>
          </a:prstGeom>
          <a:noFill/>
        </p:spPr>
        <p:txBody>
          <a:bodyPr wrap="square" rtlCol="0">
            <a:spAutoFit/>
          </a:bodyPr>
          <a:lstStyle/>
          <a:p>
            <a:r>
              <a:rPr lang="en-US" sz="3200" dirty="0" smtClean="0">
                <a:latin typeface="Times New Roman"/>
                <a:cs typeface="Times New Roman"/>
              </a:rPr>
              <a:t>We sampled and genotyped at 24 microsatellite loci 290 sparrows from 23 sympatric and 11 allopatric marshes along a transect through the 208-km hybrid zone.  </a:t>
            </a:r>
            <a:endParaRPr lang="en-US" sz="3200" dirty="0">
              <a:latin typeface="Times New Roman"/>
              <a:cs typeface="Times New Roman"/>
            </a:endParaRPr>
          </a:p>
        </p:txBody>
      </p:sp>
      <p:sp>
        <p:nvSpPr>
          <p:cNvPr id="100" name="TextBox 99"/>
          <p:cNvSpPr txBox="1"/>
          <p:nvPr/>
        </p:nvSpPr>
        <p:spPr>
          <a:xfrm>
            <a:off x="22921695" y="6451600"/>
            <a:ext cx="14325600" cy="769441"/>
          </a:xfrm>
          <a:prstGeom prst="rect">
            <a:avLst/>
          </a:prstGeom>
          <a:noFill/>
        </p:spPr>
        <p:txBody>
          <a:bodyPr wrap="square" rtlCol="0">
            <a:spAutoFit/>
          </a:bodyPr>
          <a:lstStyle/>
          <a:p>
            <a:r>
              <a:rPr lang="en-US" sz="4400" dirty="0" smtClean="0">
                <a:latin typeface="Rockwell"/>
                <a:cs typeface="Rockwell"/>
              </a:rPr>
              <a:t>Hybrid Identification – Morphology vs. Genotype </a:t>
            </a:r>
          </a:p>
        </p:txBody>
      </p:sp>
      <p:pic>
        <p:nvPicPr>
          <p:cNvPr id="102" name="Picture 101" descr="P1000932.JPG"/>
          <p:cNvPicPr>
            <a:picLocks noChangeAspect="1"/>
          </p:cNvPicPr>
          <p:nvPr/>
        </p:nvPicPr>
        <p:blipFill rotWithShape="1">
          <a:blip r:embed="rId25" cstate="screen">
            <a:extLst>
              <a:ext uri="{28A0092B-C50C-407E-A947-70E740481C1C}">
                <a14:useLocalDpi xmlns:a14="http://schemas.microsoft.com/office/drawing/2010/main"/>
              </a:ext>
            </a:extLst>
          </a:blip>
          <a:srcRect/>
          <a:stretch/>
        </p:blipFill>
        <p:spPr>
          <a:xfrm>
            <a:off x="38995538" y="26856427"/>
            <a:ext cx="3491836" cy="1891686"/>
          </a:xfrm>
          <a:prstGeom prst="rect">
            <a:avLst/>
          </a:prstGeom>
        </p:spPr>
      </p:pic>
      <p:pic>
        <p:nvPicPr>
          <p:cNvPr id="103" name="Picture 102" descr="DSCN3764.JPG"/>
          <p:cNvPicPr>
            <a:picLocks noChangeAspect="1"/>
          </p:cNvPicPr>
          <p:nvPr/>
        </p:nvPicPr>
        <p:blipFill rotWithShape="1">
          <a:blip r:embed="rId26" cstate="screen">
            <a:extLst>
              <a:ext uri="{28A0092B-C50C-407E-A947-70E740481C1C}">
                <a14:useLocalDpi xmlns:a14="http://schemas.microsoft.com/office/drawing/2010/main"/>
              </a:ext>
            </a:extLst>
          </a:blip>
          <a:srcRect/>
          <a:stretch/>
        </p:blipFill>
        <p:spPr>
          <a:xfrm>
            <a:off x="38985619" y="24069801"/>
            <a:ext cx="3501755" cy="1828522"/>
          </a:xfrm>
          <a:prstGeom prst="rect">
            <a:avLst/>
          </a:prstGeom>
        </p:spPr>
      </p:pic>
      <p:sp>
        <p:nvSpPr>
          <p:cNvPr id="105" name="TextBox 104"/>
          <p:cNvSpPr txBox="1"/>
          <p:nvPr/>
        </p:nvSpPr>
        <p:spPr>
          <a:xfrm>
            <a:off x="33862798" y="12161552"/>
            <a:ext cx="8700776" cy="1015663"/>
          </a:xfrm>
          <a:prstGeom prst="rect">
            <a:avLst/>
          </a:prstGeom>
          <a:noFill/>
        </p:spPr>
        <p:txBody>
          <a:bodyPr wrap="square" rtlCol="0">
            <a:spAutoFit/>
          </a:bodyPr>
          <a:lstStyle/>
          <a:p>
            <a:r>
              <a:rPr lang="en-US" sz="2000" b="1" dirty="0" smtClean="0">
                <a:latin typeface="Times New Roman"/>
                <a:cs typeface="Times New Roman"/>
              </a:rPr>
              <a:t>Plumage Index:</a:t>
            </a:r>
            <a:r>
              <a:rPr lang="en-US" sz="2000" dirty="0" smtClean="0">
                <a:latin typeface="Times New Roman"/>
                <a:cs typeface="Times New Roman"/>
              </a:rPr>
              <a:t>  Individuals are scored (1-5) on 13 plumage-related traits used to differentiate the species</a:t>
            </a:r>
            <a:r>
              <a:rPr lang="en-US" sz="2000" baseline="30000" dirty="0" smtClean="0">
                <a:latin typeface="Times New Roman"/>
                <a:cs typeface="Times New Roman"/>
              </a:rPr>
              <a:t>2</a:t>
            </a:r>
            <a:r>
              <a:rPr lang="en-US" sz="2000" dirty="0" smtClean="0">
                <a:latin typeface="Times New Roman"/>
                <a:cs typeface="Times New Roman"/>
              </a:rPr>
              <a:t>, with scores of 1 indicative of pure Nelson’s Sparrow (bottom panels) and scores of 5 pure Saltmarsh Sparrow (top panels). </a:t>
            </a:r>
            <a:endParaRPr lang="en-US" sz="2000" dirty="0">
              <a:latin typeface="Times New Roman"/>
              <a:cs typeface="Times New Roman"/>
            </a:endParaRPr>
          </a:p>
        </p:txBody>
      </p:sp>
      <p:sp>
        <p:nvSpPr>
          <p:cNvPr id="106" name="TextBox 105"/>
          <p:cNvSpPr txBox="1"/>
          <p:nvPr/>
        </p:nvSpPr>
        <p:spPr>
          <a:xfrm>
            <a:off x="33862798" y="13335000"/>
            <a:ext cx="8687572" cy="707886"/>
          </a:xfrm>
          <a:prstGeom prst="rect">
            <a:avLst/>
          </a:prstGeom>
          <a:noFill/>
        </p:spPr>
        <p:txBody>
          <a:bodyPr wrap="square" rtlCol="0">
            <a:spAutoFit/>
          </a:bodyPr>
          <a:lstStyle/>
          <a:p>
            <a:r>
              <a:rPr lang="en-US" sz="2000" b="1" dirty="0" smtClean="0">
                <a:latin typeface="Times New Roman"/>
                <a:cs typeface="Times New Roman"/>
              </a:rPr>
              <a:t>Traits:</a:t>
            </a:r>
            <a:r>
              <a:rPr lang="en-US" sz="2000" dirty="0" smtClean="0">
                <a:latin typeface="Times New Roman"/>
                <a:cs typeface="Times New Roman"/>
              </a:rPr>
              <a:t> bill color, color and definition of face and back, thickness and definition of crown and whisker line, definition and amount of streaking on breast and flanks </a:t>
            </a:r>
            <a:endParaRPr lang="en-US" sz="2000" dirty="0">
              <a:latin typeface="Times New Roman"/>
              <a:cs typeface="Times New Roman"/>
            </a:endParaRPr>
          </a:p>
        </p:txBody>
      </p:sp>
      <p:sp>
        <p:nvSpPr>
          <p:cNvPr id="126" name="Rectangle 125"/>
          <p:cNvSpPr/>
          <p:nvPr/>
        </p:nvSpPr>
        <p:spPr>
          <a:xfrm>
            <a:off x="22555200" y="20428349"/>
            <a:ext cx="20421600" cy="8559930"/>
          </a:xfrm>
          <a:prstGeom prst="rect">
            <a:avLst/>
          </a:prstGeom>
          <a:noFill/>
          <a:ln w="190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 name="TextBox 126"/>
          <p:cNvSpPr txBox="1"/>
          <p:nvPr/>
        </p:nvSpPr>
        <p:spPr>
          <a:xfrm>
            <a:off x="22944297" y="20593348"/>
            <a:ext cx="9999504" cy="769441"/>
          </a:xfrm>
          <a:prstGeom prst="rect">
            <a:avLst/>
          </a:prstGeom>
          <a:noFill/>
        </p:spPr>
        <p:txBody>
          <a:bodyPr wrap="square" rtlCol="0">
            <a:spAutoFit/>
          </a:bodyPr>
          <a:lstStyle/>
          <a:p>
            <a:r>
              <a:rPr lang="en-US" sz="4400" dirty="0" smtClean="0">
                <a:latin typeface="Rockwell"/>
                <a:cs typeface="Rockwell"/>
              </a:rPr>
              <a:t>Genomic Approaches</a:t>
            </a:r>
            <a:endParaRPr lang="en-US" sz="4400" dirty="0">
              <a:latin typeface="Rockwell"/>
              <a:cs typeface="Rockwell"/>
            </a:endParaRPr>
          </a:p>
        </p:txBody>
      </p:sp>
      <p:sp>
        <p:nvSpPr>
          <p:cNvPr id="128" name="TextBox 127"/>
          <p:cNvSpPr txBox="1"/>
          <p:nvPr/>
        </p:nvSpPr>
        <p:spPr>
          <a:xfrm>
            <a:off x="33862798" y="14059822"/>
            <a:ext cx="8687572" cy="400110"/>
          </a:xfrm>
          <a:prstGeom prst="rect">
            <a:avLst/>
          </a:prstGeom>
          <a:noFill/>
        </p:spPr>
        <p:txBody>
          <a:bodyPr wrap="square" rtlCol="0">
            <a:spAutoFit/>
          </a:bodyPr>
          <a:lstStyle/>
          <a:p>
            <a:r>
              <a:rPr lang="en-US" sz="2000" b="1" dirty="0" smtClean="0">
                <a:latin typeface="Times New Roman"/>
                <a:cs typeface="Times New Roman"/>
              </a:rPr>
              <a:t>Measurements:</a:t>
            </a:r>
            <a:r>
              <a:rPr lang="en-US" sz="2000" dirty="0" smtClean="0">
                <a:latin typeface="Times New Roman"/>
                <a:cs typeface="Times New Roman"/>
              </a:rPr>
              <a:t> weight, wing chord, tarsus, bill height, bill length</a:t>
            </a:r>
            <a:endParaRPr lang="en-US" sz="2000" dirty="0">
              <a:latin typeface="Times New Roman"/>
              <a:cs typeface="Times New Roman"/>
            </a:endParaRPr>
          </a:p>
        </p:txBody>
      </p:sp>
      <p:sp>
        <p:nvSpPr>
          <p:cNvPr id="129" name="TextBox 128"/>
          <p:cNvSpPr txBox="1"/>
          <p:nvPr/>
        </p:nvSpPr>
        <p:spPr>
          <a:xfrm>
            <a:off x="33921480" y="18823773"/>
            <a:ext cx="7163020" cy="707886"/>
          </a:xfrm>
          <a:prstGeom prst="rect">
            <a:avLst/>
          </a:prstGeom>
          <a:noFill/>
        </p:spPr>
        <p:txBody>
          <a:bodyPr wrap="square" rtlCol="0">
            <a:spAutoFit/>
          </a:bodyPr>
          <a:lstStyle/>
          <a:p>
            <a:r>
              <a:rPr lang="en-US" sz="2000" dirty="0" smtClean="0">
                <a:latin typeface="Times New Roman"/>
                <a:cs typeface="Times New Roman"/>
              </a:rPr>
              <a:t>Box plots of 3 of 7 plumage traits distinguishing pure Saltmarsh and Nelson’s Sparrows. </a:t>
            </a:r>
            <a:endParaRPr lang="en-US" sz="2000" b="1" dirty="0">
              <a:solidFill>
                <a:srgbClr val="FF0000"/>
              </a:solidFill>
              <a:latin typeface="Times New Roman"/>
              <a:cs typeface="Times New Roman"/>
            </a:endParaRPr>
          </a:p>
        </p:txBody>
      </p:sp>
      <p:sp>
        <p:nvSpPr>
          <p:cNvPr id="130" name="TextBox 129"/>
          <p:cNvSpPr txBox="1"/>
          <p:nvPr/>
        </p:nvSpPr>
        <p:spPr>
          <a:xfrm>
            <a:off x="33862798" y="14584750"/>
            <a:ext cx="9095728" cy="1200328"/>
          </a:xfrm>
          <a:prstGeom prst="rect">
            <a:avLst/>
          </a:prstGeom>
          <a:noFill/>
        </p:spPr>
        <p:txBody>
          <a:bodyPr wrap="square" rtlCol="0">
            <a:spAutoFit/>
          </a:bodyPr>
          <a:lstStyle/>
          <a:p>
            <a:r>
              <a:rPr lang="en-US" sz="2400" b="1" dirty="0" smtClean="0">
                <a:latin typeface="Times New Roman"/>
                <a:cs typeface="Times New Roman"/>
              </a:rPr>
              <a:t>The most differentiated plumage traits were definition of </a:t>
            </a:r>
            <a:r>
              <a:rPr lang="en-US" sz="2400" b="1" dirty="0" err="1" smtClean="0">
                <a:latin typeface="Times New Roman"/>
                <a:cs typeface="Times New Roman"/>
              </a:rPr>
              <a:t>maler</a:t>
            </a:r>
            <a:r>
              <a:rPr lang="en-US" sz="2400" b="1" dirty="0" smtClean="0">
                <a:latin typeface="Times New Roman"/>
                <a:cs typeface="Times New Roman"/>
              </a:rPr>
              <a:t>, crown, face, breast and flank streaking, and color of face and bill, suggesting these traits </a:t>
            </a:r>
            <a:r>
              <a:rPr lang="en-US" sz="2400" b="1" dirty="0" err="1" smtClean="0">
                <a:latin typeface="Times New Roman"/>
                <a:cs typeface="Times New Roman"/>
              </a:rPr>
              <a:t>introgress</a:t>
            </a:r>
            <a:r>
              <a:rPr lang="en-US" sz="2400" b="1" dirty="0" smtClean="0">
                <a:latin typeface="Times New Roman"/>
                <a:cs typeface="Times New Roman"/>
              </a:rPr>
              <a:t> less freely.</a:t>
            </a:r>
            <a:endParaRPr lang="en-US" sz="2400" b="1" dirty="0">
              <a:latin typeface="Times New Roman"/>
              <a:cs typeface="Times New Roman"/>
            </a:endParaRPr>
          </a:p>
        </p:txBody>
      </p:sp>
      <p:sp>
        <p:nvSpPr>
          <p:cNvPr id="131" name="TextBox 130"/>
          <p:cNvSpPr txBox="1"/>
          <p:nvPr/>
        </p:nvSpPr>
        <p:spPr>
          <a:xfrm>
            <a:off x="22987001" y="10507496"/>
            <a:ext cx="10499714" cy="3200876"/>
          </a:xfrm>
          <a:prstGeom prst="rect">
            <a:avLst/>
          </a:prstGeom>
          <a:noFill/>
        </p:spPr>
        <p:txBody>
          <a:bodyPr wrap="square" rtlCol="0">
            <a:spAutoFit/>
          </a:bodyPr>
          <a:lstStyle/>
          <a:p>
            <a:pPr marL="457200" indent="-457200">
              <a:spcAft>
                <a:spcPts val="600"/>
              </a:spcAft>
              <a:buFont typeface="Wingdings" charset="2"/>
              <a:buChar char="²"/>
            </a:pPr>
            <a:r>
              <a:rPr lang="en-US" sz="3200" dirty="0" smtClean="0">
                <a:latin typeface="Times New Roman"/>
                <a:cs typeface="Times New Roman"/>
              </a:rPr>
              <a:t>52% of Saltmarsh and Nelson’s Sparrows in the overlap zone are of admixed ancestry, with extensive backcrossing. </a:t>
            </a:r>
          </a:p>
          <a:p>
            <a:pPr marL="457200" indent="-457200">
              <a:spcAft>
                <a:spcPts val="600"/>
              </a:spcAft>
              <a:buFont typeface="Wingdings" charset="2"/>
              <a:buChar char="²"/>
            </a:pPr>
            <a:r>
              <a:rPr lang="en-US" sz="3200" dirty="0" smtClean="0">
                <a:latin typeface="Times New Roman"/>
                <a:cs typeface="Times New Roman"/>
              </a:rPr>
              <a:t>Widespread introgression has generated high variation in morphology, with no clear intermediate plumage morphs.  </a:t>
            </a:r>
          </a:p>
          <a:p>
            <a:pPr marL="457200" indent="-457200">
              <a:spcAft>
                <a:spcPts val="600"/>
              </a:spcAft>
              <a:buFont typeface="Wingdings" charset="2"/>
              <a:buChar char="²"/>
            </a:pPr>
            <a:r>
              <a:rPr lang="en-US" sz="3200" dirty="0" smtClean="0">
                <a:latin typeface="Times New Roman"/>
                <a:cs typeface="Times New Roman"/>
              </a:rPr>
              <a:t>Identification of backcrossed individuals is not possible from morphological features in the absence of genetic data. </a:t>
            </a:r>
            <a:endParaRPr lang="en-US" sz="3200" dirty="0">
              <a:latin typeface="Times New Roman"/>
              <a:cs typeface="Times New Roman"/>
            </a:endParaRPr>
          </a:p>
        </p:txBody>
      </p:sp>
      <p:sp>
        <p:nvSpPr>
          <p:cNvPr id="132" name="TextBox 131"/>
          <p:cNvSpPr txBox="1"/>
          <p:nvPr/>
        </p:nvSpPr>
        <p:spPr>
          <a:xfrm>
            <a:off x="28659666" y="14250073"/>
            <a:ext cx="4588933" cy="5016758"/>
          </a:xfrm>
          <a:prstGeom prst="rect">
            <a:avLst/>
          </a:prstGeom>
          <a:noFill/>
        </p:spPr>
        <p:txBody>
          <a:bodyPr wrap="square" rtlCol="0">
            <a:spAutoFit/>
          </a:bodyPr>
          <a:lstStyle/>
          <a:p>
            <a:pPr>
              <a:spcAft>
                <a:spcPts val="1200"/>
              </a:spcAft>
            </a:pPr>
            <a:r>
              <a:rPr lang="en-US" sz="2000" dirty="0" smtClean="0">
                <a:latin typeface="Times New Roman"/>
                <a:cs typeface="Times New Roman"/>
              </a:rPr>
              <a:t>Linear Discriminant Function Analysis plot of pure and admixed Saltmarsh and Nelson’s sparrows based on morphological features – weight, wing chord, bill length, and a reduced plumage score consisting of the 7 most informative traits (see right). </a:t>
            </a:r>
          </a:p>
          <a:p>
            <a:pPr>
              <a:spcAft>
                <a:spcPts val="1200"/>
              </a:spcAft>
            </a:pPr>
            <a:r>
              <a:rPr lang="en-US" sz="2000" dirty="0" smtClean="0">
                <a:latin typeface="Times New Roman"/>
                <a:cs typeface="Times New Roman"/>
              </a:rPr>
              <a:t>Pure individuals of each species and sex were classified with high accuracy (77-95%), while admixed individuals had low classification success (28-53%). </a:t>
            </a:r>
          </a:p>
          <a:p>
            <a:r>
              <a:rPr lang="en-US" sz="2000" u="sng" dirty="0" smtClean="0">
                <a:latin typeface="Times New Roman"/>
                <a:cs typeface="Times New Roman"/>
              </a:rPr>
              <a:t>Classification Accuracy (M/F)</a:t>
            </a:r>
            <a:r>
              <a:rPr lang="en-US" sz="2000" dirty="0" smtClean="0">
                <a:latin typeface="Times New Roman"/>
                <a:cs typeface="Times New Roman"/>
              </a:rPr>
              <a:t>: </a:t>
            </a:r>
          </a:p>
          <a:p>
            <a:r>
              <a:rPr lang="en-US" sz="2000" dirty="0" smtClean="0">
                <a:latin typeface="Times New Roman"/>
                <a:cs typeface="Times New Roman"/>
              </a:rPr>
              <a:t>Pure Nelson’s:  83%/95%</a:t>
            </a:r>
          </a:p>
          <a:p>
            <a:r>
              <a:rPr lang="en-US" sz="2000" dirty="0" smtClean="0">
                <a:latin typeface="Times New Roman"/>
                <a:cs typeface="Times New Roman"/>
              </a:rPr>
              <a:t>Pure Saltmarsh:  77%/95%</a:t>
            </a:r>
          </a:p>
          <a:p>
            <a:r>
              <a:rPr lang="en-US" sz="2000" dirty="0" smtClean="0">
                <a:latin typeface="Times New Roman"/>
                <a:cs typeface="Times New Roman"/>
              </a:rPr>
              <a:t>BC Nelson’s: 53%/50%</a:t>
            </a:r>
          </a:p>
          <a:p>
            <a:r>
              <a:rPr lang="en-US" sz="2000" dirty="0" smtClean="0">
                <a:latin typeface="Times New Roman"/>
                <a:cs typeface="Times New Roman"/>
              </a:rPr>
              <a:t>BC Saltmarsh: 28%/35%</a:t>
            </a:r>
            <a:endParaRPr lang="en-US" sz="2000" dirty="0">
              <a:latin typeface="Times New Roman"/>
              <a:cs typeface="Times New Roman"/>
            </a:endParaRPr>
          </a:p>
        </p:txBody>
      </p:sp>
      <p:sp>
        <p:nvSpPr>
          <p:cNvPr id="133" name="Rectangle 132"/>
          <p:cNvSpPr/>
          <p:nvPr/>
        </p:nvSpPr>
        <p:spPr>
          <a:xfrm>
            <a:off x="23096697" y="14042886"/>
            <a:ext cx="10278903" cy="5396173"/>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2995097" y="7290514"/>
            <a:ext cx="10278903" cy="1569660"/>
          </a:xfrm>
          <a:prstGeom prst="rect">
            <a:avLst/>
          </a:prstGeom>
          <a:noFill/>
        </p:spPr>
        <p:txBody>
          <a:bodyPr wrap="square" rtlCol="0">
            <a:spAutoFit/>
          </a:bodyPr>
          <a:lstStyle/>
          <a:p>
            <a:r>
              <a:rPr lang="en-US" sz="3200" dirty="0" smtClean="0">
                <a:latin typeface="Times New Roman"/>
                <a:cs typeface="Times New Roman"/>
              </a:rPr>
              <a:t>We evaluated concordance between genotype and phenotype of pure and admixed Saltmarsh and Nelson’s Sparrows and the efficacy of morphological traits in identifying hybrids. </a:t>
            </a:r>
          </a:p>
        </p:txBody>
      </p:sp>
      <p:sp>
        <p:nvSpPr>
          <p:cNvPr id="10" name="TextBox 9"/>
          <p:cNvSpPr txBox="1"/>
          <p:nvPr/>
        </p:nvSpPr>
        <p:spPr>
          <a:xfrm>
            <a:off x="24152817" y="8900517"/>
            <a:ext cx="9095782" cy="1569660"/>
          </a:xfrm>
          <a:prstGeom prst="rect">
            <a:avLst/>
          </a:prstGeom>
          <a:noFill/>
        </p:spPr>
        <p:txBody>
          <a:bodyPr wrap="square" rtlCol="0">
            <a:spAutoFit/>
          </a:bodyPr>
          <a:lstStyle/>
          <a:p>
            <a:pPr marL="342900" indent="-342900">
              <a:buFont typeface="Arial"/>
              <a:buChar char="•"/>
            </a:pPr>
            <a:r>
              <a:rPr lang="en-US" sz="2400" dirty="0">
                <a:latin typeface="Times New Roman"/>
                <a:cs typeface="Times New Roman"/>
              </a:rPr>
              <a:t>S</a:t>
            </a:r>
            <a:r>
              <a:rPr lang="en-US" sz="2400" dirty="0" smtClean="0">
                <a:latin typeface="Times New Roman"/>
                <a:cs typeface="Times New Roman"/>
              </a:rPr>
              <a:t>parrows sampled from a hybrid-zone transect (see introgression box) </a:t>
            </a:r>
          </a:p>
          <a:p>
            <a:pPr marL="342900" indent="-342900">
              <a:buFont typeface="Arial"/>
              <a:buChar char="•"/>
            </a:pPr>
            <a:r>
              <a:rPr lang="en-US" sz="2400" dirty="0" smtClean="0">
                <a:latin typeface="Times New Roman"/>
                <a:cs typeface="Times New Roman"/>
              </a:rPr>
              <a:t>Genotypic data were collected from 24 microsatellite loci including 12 species diagnostic markers (see genomics box)</a:t>
            </a:r>
          </a:p>
          <a:p>
            <a:pPr marL="342900" indent="-342900">
              <a:buFont typeface="Arial"/>
              <a:buChar char="•"/>
            </a:pPr>
            <a:r>
              <a:rPr lang="en-US" sz="2400" dirty="0" smtClean="0">
                <a:latin typeface="Times New Roman"/>
                <a:cs typeface="Times New Roman"/>
              </a:rPr>
              <a:t>Plumage data and morphological measurements were taken (right). </a:t>
            </a:r>
            <a:endParaRPr lang="en-US" sz="2400" dirty="0">
              <a:latin typeface="Times New Roman"/>
              <a:cs typeface="Times New Roman"/>
            </a:endParaRPr>
          </a:p>
        </p:txBody>
      </p:sp>
      <p:graphicFrame>
        <p:nvGraphicFramePr>
          <p:cNvPr id="18" name="Table 17"/>
          <p:cNvGraphicFramePr>
            <a:graphicFrameLocks noGrp="1"/>
          </p:cNvGraphicFramePr>
          <p:nvPr>
            <p:extLst>
              <p:ext uri="{D42A27DB-BD31-4B8C-83A1-F6EECF244321}">
                <p14:modId xmlns:p14="http://schemas.microsoft.com/office/powerpoint/2010/main" val="214871218"/>
              </p:ext>
            </p:extLst>
          </p:nvPr>
        </p:nvGraphicFramePr>
        <p:xfrm>
          <a:off x="32875264" y="20829145"/>
          <a:ext cx="9624306" cy="2256935"/>
        </p:xfrm>
        <a:graphic>
          <a:graphicData uri="http://schemas.openxmlformats.org/drawingml/2006/table">
            <a:tbl>
              <a:tblPr firstRow="1" bandRow="1">
                <a:tableStyleId>{21E4AEA4-8DFA-4A89-87EB-49C32662AFE0}</a:tableStyleId>
              </a:tblPr>
              <a:tblGrid>
                <a:gridCol w="1473201"/>
                <a:gridCol w="1389335"/>
                <a:gridCol w="1244600"/>
                <a:gridCol w="1134533"/>
                <a:gridCol w="1413132"/>
                <a:gridCol w="1397000"/>
                <a:gridCol w="1572505"/>
              </a:tblGrid>
              <a:tr h="854855">
                <a:tc>
                  <a:txBody>
                    <a:bodyPr/>
                    <a:lstStyle/>
                    <a:p>
                      <a:pPr algn="ctr"/>
                      <a:r>
                        <a:rPr lang="en-US" sz="2000" dirty="0" smtClean="0">
                          <a:latin typeface="Century Gothic"/>
                        </a:rPr>
                        <a:t>Coverage Depth</a:t>
                      </a:r>
                      <a:endParaRPr lang="en-US" sz="2000" dirty="0">
                        <a:latin typeface="Century Gothic"/>
                      </a:endParaRPr>
                    </a:p>
                  </a:txBody>
                  <a:tcPr>
                    <a:lnL w="12700" cap="flat" cmpd="sng" algn="ctr">
                      <a:solidFill>
                        <a:prstClr val="black"/>
                      </a:solidFill>
                      <a:prstDash val="solid"/>
                      <a:round/>
                      <a:headEnd type="none" w="med" len="med"/>
                      <a:tailEnd type="none" w="med" len="med"/>
                    </a:lnL>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Assembly Size</a:t>
                      </a:r>
                      <a:endParaRPr lang="en-US" sz="2000" dirty="0">
                        <a:latin typeface="Century Gothic"/>
                      </a:endParaRPr>
                    </a:p>
                  </a:txBody>
                  <a:tcPr>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No. of reads </a:t>
                      </a:r>
                      <a:endParaRPr lang="en-US" sz="2000" dirty="0">
                        <a:latin typeface="Century Gothic"/>
                      </a:endParaRPr>
                    </a:p>
                  </a:txBody>
                  <a:tcPr>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No. of </a:t>
                      </a:r>
                      <a:r>
                        <a:rPr lang="en-US" sz="2000" dirty="0" err="1" smtClean="0">
                          <a:latin typeface="Century Gothic"/>
                        </a:rPr>
                        <a:t>contigs</a:t>
                      </a:r>
                      <a:endParaRPr lang="en-US" sz="2000" dirty="0">
                        <a:latin typeface="Century Gothic"/>
                      </a:endParaRPr>
                    </a:p>
                  </a:txBody>
                  <a:tcPr>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N50 </a:t>
                      </a:r>
                      <a:r>
                        <a:rPr lang="en-US" sz="2000" dirty="0" err="1" smtClean="0">
                          <a:latin typeface="Century Gothic"/>
                        </a:rPr>
                        <a:t>contigs</a:t>
                      </a:r>
                      <a:endParaRPr lang="en-US" sz="2000" dirty="0">
                        <a:latin typeface="Century Gothic"/>
                      </a:endParaRPr>
                    </a:p>
                  </a:txBody>
                  <a:tcPr>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Predicted</a:t>
                      </a:r>
                      <a:r>
                        <a:rPr lang="en-US" sz="2000" baseline="0" dirty="0" smtClean="0">
                          <a:latin typeface="Century Gothic"/>
                        </a:rPr>
                        <a:t> Genes</a:t>
                      </a:r>
                      <a:endParaRPr lang="en-US" sz="2000" dirty="0">
                        <a:latin typeface="Century Gothic"/>
                      </a:endParaRPr>
                    </a:p>
                  </a:txBody>
                  <a:tcPr>
                    <a:lnT w="12700" cap="flat" cmpd="sng" algn="ctr">
                      <a:solidFill>
                        <a:prstClr val="black"/>
                      </a:solidFill>
                      <a:prstDash val="solid"/>
                      <a:round/>
                      <a:headEnd type="none" w="med" len="med"/>
                      <a:tailEnd type="none" w="med" len="med"/>
                    </a:lnT>
                    <a:solidFill>
                      <a:srgbClr val="9F3B39"/>
                    </a:solidFill>
                  </a:tcPr>
                </a:tc>
                <a:tc>
                  <a:txBody>
                    <a:bodyPr/>
                    <a:lstStyle/>
                    <a:p>
                      <a:pPr algn="ctr"/>
                      <a:r>
                        <a:rPr lang="en-US" sz="2000" dirty="0" smtClean="0">
                          <a:latin typeface="Century Gothic"/>
                        </a:rPr>
                        <a:t>Eukaryotic </a:t>
                      </a:r>
                      <a:r>
                        <a:rPr lang="en-US" sz="2000" dirty="0" err="1" smtClean="0">
                          <a:latin typeface="Century Gothic"/>
                        </a:rPr>
                        <a:t>Orthologs</a:t>
                      </a:r>
                      <a:endParaRPr lang="en-US" sz="2000" dirty="0">
                        <a:latin typeface="Century Gothic"/>
                      </a:endParaRPr>
                    </a:p>
                  </a:txBody>
                  <a:tcPr>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solidFill>
                      <a:srgbClr val="9F3B39"/>
                    </a:solidFill>
                  </a:tcPr>
                </a:tc>
              </a:tr>
              <a:tr h="636043">
                <a:tc>
                  <a:txBody>
                    <a:bodyPr/>
                    <a:lstStyle/>
                    <a:p>
                      <a:pPr algn="ctr"/>
                      <a:r>
                        <a:rPr lang="en-US" sz="2000" dirty="0" smtClean="0">
                          <a:latin typeface="Century Gothic"/>
                        </a:rPr>
                        <a:t>59X</a:t>
                      </a:r>
                      <a:endParaRPr lang="en-US" sz="2000" dirty="0">
                        <a:latin typeface="Century Gothic"/>
                      </a:endParaRPr>
                    </a:p>
                  </a:txBody>
                  <a:tcPr anchor="ctr">
                    <a:lnL w="12700" cap="flat" cmpd="sng" algn="ctr">
                      <a:solidFill>
                        <a:prstClr val="black"/>
                      </a:solidFill>
                      <a:prstDash val="solid"/>
                      <a:round/>
                      <a:headEnd type="none" w="med" len="med"/>
                      <a:tailEnd type="none" w="med" len="med"/>
                    </a:lnL>
                    <a:solidFill>
                      <a:srgbClr val="F5EAEA"/>
                    </a:solidFill>
                  </a:tcPr>
                </a:tc>
                <a:tc>
                  <a:txBody>
                    <a:bodyPr/>
                    <a:lstStyle/>
                    <a:p>
                      <a:pPr algn="ctr"/>
                      <a:r>
                        <a:rPr lang="en-US" sz="2000" dirty="0" smtClean="0">
                          <a:latin typeface="Century Gothic"/>
                        </a:rPr>
                        <a:t>1.0 </a:t>
                      </a:r>
                      <a:r>
                        <a:rPr lang="en-US" sz="1800" dirty="0" smtClean="0">
                          <a:latin typeface="Century Gothic"/>
                        </a:rPr>
                        <a:t>Gb</a:t>
                      </a:r>
                      <a:endParaRPr lang="en-US" sz="1800" dirty="0">
                        <a:latin typeface="Century Gothic"/>
                      </a:endParaRPr>
                    </a:p>
                  </a:txBody>
                  <a:tcPr anchor="ctr">
                    <a:solidFill>
                      <a:srgbClr val="F5EAEA"/>
                    </a:solidFill>
                  </a:tcPr>
                </a:tc>
                <a:tc>
                  <a:txBody>
                    <a:bodyPr/>
                    <a:lstStyle/>
                    <a:p>
                      <a:pPr algn="ctr"/>
                      <a:r>
                        <a:rPr lang="en-US" sz="2000" dirty="0" smtClean="0">
                          <a:latin typeface="Century Gothic"/>
                        </a:rPr>
                        <a:t>533 million</a:t>
                      </a:r>
                      <a:endParaRPr lang="en-US" sz="2000" dirty="0">
                        <a:latin typeface="Century Gothic"/>
                      </a:endParaRPr>
                    </a:p>
                  </a:txBody>
                  <a:tcPr anchor="ctr">
                    <a:solidFill>
                      <a:srgbClr val="F5EAEA"/>
                    </a:solidFill>
                  </a:tcPr>
                </a:tc>
                <a:tc>
                  <a:txBody>
                    <a:bodyPr/>
                    <a:lstStyle/>
                    <a:p>
                      <a:pPr algn="ctr"/>
                      <a:r>
                        <a:rPr lang="en-US" sz="2000" dirty="0" smtClean="0">
                          <a:latin typeface="Century Gothic"/>
                        </a:rPr>
                        <a:t>149,927</a:t>
                      </a:r>
                      <a:endParaRPr lang="en-US" sz="2000" dirty="0">
                        <a:latin typeface="Century Gothic"/>
                      </a:endParaRPr>
                    </a:p>
                  </a:txBody>
                  <a:tcPr anchor="ctr">
                    <a:solidFill>
                      <a:srgbClr val="F5EAEA"/>
                    </a:solidFill>
                  </a:tcPr>
                </a:tc>
                <a:tc>
                  <a:txBody>
                    <a:bodyPr/>
                    <a:lstStyle/>
                    <a:p>
                      <a:pPr algn="ctr"/>
                      <a:r>
                        <a:rPr lang="en-US" sz="2000" dirty="0" smtClean="0">
                          <a:latin typeface="Century Gothic"/>
                        </a:rPr>
                        <a:t>16,195 </a:t>
                      </a:r>
                      <a:r>
                        <a:rPr lang="en-US" sz="1800" dirty="0" err="1" smtClean="0">
                          <a:latin typeface="Century Gothic"/>
                        </a:rPr>
                        <a:t>bp</a:t>
                      </a:r>
                      <a:endParaRPr lang="en-US" sz="1800" dirty="0">
                        <a:latin typeface="Century Gothic"/>
                      </a:endParaRPr>
                    </a:p>
                  </a:txBody>
                  <a:tcPr anchor="ctr">
                    <a:solidFill>
                      <a:srgbClr val="F5EAEA"/>
                    </a:solidFill>
                  </a:tcPr>
                </a:tc>
                <a:tc>
                  <a:txBody>
                    <a:bodyPr/>
                    <a:lstStyle/>
                    <a:p>
                      <a:pPr algn="ctr"/>
                      <a:r>
                        <a:rPr lang="en-US" sz="2000" dirty="0" smtClean="0">
                          <a:latin typeface="Century Gothic"/>
                        </a:rPr>
                        <a:t>28,150</a:t>
                      </a:r>
                      <a:endParaRPr lang="en-US" sz="2000" dirty="0">
                        <a:latin typeface="Century Gothic"/>
                      </a:endParaRPr>
                    </a:p>
                  </a:txBody>
                  <a:tcPr anchor="ctr">
                    <a:solidFill>
                      <a:srgbClr val="F5EAEA"/>
                    </a:solidFill>
                  </a:tcPr>
                </a:tc>
                <a:tc>
                  <a:txBody>
                    <a:bodyPr/>
                    <a:lstStyle/>
                    <a:p>
                      <a:pPr algn="ctr"/>
                      <a:r>
                        <a:rPr lang="en-US" sz="2000" dirty="0" smtClean="0">
                          <a:latin typeface="Century Gothic"/>
                        </a:rPr>
                        <a:t>95%</a:t>
                      </a:r>
                      <a:endParaRPr lang="en-US" sz="2000" dirty="0">
                        <a:latin typeface="Century Gothic"/>
                      </a:endParaRPr>
                    </a:p>
                  </a:txBody>
                  <a:tcPr anchor="ctr">
                    <a:lnR w="12700" cap="flat" cmpd="sng" algn="ctr">
                      <a:solidFill>
                        <a:prstClr val="black"/>
                      </a:solidFill>
                      <a:prstDash val="solid"/>
                      <a:round/>
                      <a:headEnd type="none" w="med" len="med"/>
                      <a:tailEnd type="none" w="med" len="med"/>
                    </a:lnR>
                    <a:solidFill>
                      <a:srgbClr val="F5EAEA"/>
                    </a:solidFill>
                  </a:tcPr>
                </a:tc>
              </a:tr>
              <a:tr h="609600">
                <a:tc>
                  <a:txBody>
                    <a:bodyPr/>
                    <a:lstStyle/>
                    <a:p>
                      <a:pPr algn="ctr"/>
                      <a:r>
                        <a:rPr lang="en-US" sz="2000" dirty="0" smtClean="0">
                          <a:latin typeface="Century Gothic"/>
                        </a:rPr>
                        <a:t>26X</a:t>
                      </a:r>
                      <a:endParaRPr lang="en-US" sz="2000" dirty="0">
                        <a:latin typeface="Century Gothic"/>
                      </a:endParaRPr>
                    </a:p>
                  </a:txBody>
                  <a:tcPr anchor="ctr">
                    <a:lnL w="12700" cap="flat" cmpd="sng" algn="ctr">
                      <a:solidFill>
                        <a:prstClr val="black"/>
                      </a:solidFill>
                      <a:prstDash val="solid"/>
                      <a:round/>
                      <a:headEnd type="none" w="med" len="med"/>
                      <a:tailEnd type="none" w="med" len="med"/>
                    </a:lnL>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1.0 </a:t>
                      </a:r>
                      <a:r>
                        <a:rPr lang="en-US" sz="1800" dirty="0" smtClean="0">
                          <a:latin typeface="Century Gothic"/>
                        </a:rPr>
                        <a:t>Gb</a:t>
                      </a:r>
                      <a:endParaRPr lang="en-US" sz="1800" dirty="0">
                        <a:latin typeface="Century Gothic"/>
                      </a:endParaRPr>
                    </a:p>
                  </a:txBody>
                  <a:tcPr anchor="ctr">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376</a:t>
                      </a:r>
                      <a:r>
                        <a:rPr lang="en-US" sz="2000" baseline="0" dirty="0" smtClean="0">
                          <a:latin typeface="Century Gothic"/>
                        </a:rPr>
                        <a:t> million</a:t>
                      </a:r>
                      <a:endParaRPr lang="en-US" sz="2000" dirty="0">
                        <a:latin typeface="Century Gothic"/>
                      </a:endParaRPr>
                    </a:p>
                  </a:txBody>
                  <a:tcPr anchor="ctr">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142,556</a:t>
                      </a:r>
                      <a:endParaRPr lang="en-US" sz="2000" dirty="0">
                        <a:latin typeface="Century Gothic"/>
                      </a:endParaRPr>
                    </a:p>
                  </a:txBody>
                  <a:tcPr anchor="ctr">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30,931 </a:t>
                      </a:r>
                      <a:r>
                        <a:rPr lang="en-US" sz="1800" dirty="0" err="1" smtClean="0">
                          <a:latin typeface="Century Gothic"/>
                        </a:rPr>
                        <a:t>bp</a:t>
                      </a:r>
                      <a:endParaRPr lang="en-US" sz="1800" dirty="0">
                        <a:latin typeface="Century Gothic"/>
                      </a:endParaRPr>
                    </a:p>
                  </a:txBody>
                  <a:tcPr anchor="ctr">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25,486</a:t>
                      </a:r>
                      <a:endParaRPr lang="en-US" sz="2000" dirty="0">
                        <a:latin typeface="Century Gothic"/>
                      </a:endParaRPr>
                    </a:p>
                  </a:txBody>
                  <a:tcPr anchor="ctr">
                    <a:lnB w="12700" cap="flat" cmpd="sng" algn="ctr">
                      <a:solidFill>
                        <a:prstClr val="black"/>
                      </a:solidFill>
                      <a:prstDash val="solid"/>
                      <a:round/>
                      <a:headEnd type="none" w="med" len="med"/>
                      <a:tailEnd type="none" w="med" len="med"/>
                    </a:lnB>
                  </a:tcPr>
                </a:tc>
                <a:tc>
                  <a:txBody>
                    <a:bodyPr/>
                    <a:lstStyle/>
                    <a:p>
                      <a:pPr algn="ctr"/>
                      <a:r>
                        <a:rPr lang="en-US" sz="2000" dirty="0" smtClean="0">
                          <a:latin typeface="Century Gothic"/>
                        </a:rPr>
                        <a:t>95%</a:t>
                      </a:r>
                      <a:endParaRPr lang="en-US" sz="2000" dirty="0">
                        <a:latin typeface="Century Gothic"/>
                      </a:endParaRPr>
                    </a:p>
                  </a:txBody>
                  <a:tcPr anchor="ctr">
                    <a:lnR w="12700" cap="flat" cmpd="sng" algn="ctr">
                      <a:solidFill>
                        <a:prstClr val="black"/>
                      </a:solidFill>
                      <a:prstDash val="solid"/>
                      <a:round/>
                      <a:headEnd type="none" w="med" len="med"/>
                      <a:tailEnd type="none" w="med" len="med"/>
                    </a:lnR>
                    <a:lnB w="12700" cap="flat" cmpd="sng" algn="ctr">
                      <a:solidFill>
                        <a:prstClr val="black"/>
                      </a:solidFill>
                      <a:prstDash val="solid"/>
                      <a:round/>
                      <a:headEnd type="none" w="med" len="med"/>
                      <a:tailEnd type="none" w="med" len="med"/>
                    </a:lnB>
                  </a:tcPr>
                </a:tc>
              </a:tr>
            </a:tbl>
          </a:graphicData>
        </a:graphic>
      </p:graphicFrame>
      <p:pic>
        <p:nvPicPr>
          <p:cNvPr id="118" name="Picture 117" descr="Figure2_sals.jp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31378036" y="20829145"/>
            <a:ext cx="1043843" cy="1103337"/>
          </a:xfrm>
          <a:prstGeom prst="rect">
            <a:avLst/>
          </a:prstGeom>
          <a:ln>
            <a:solidFill>
              <a:schemeClr val="tx1"/>
            </a:solidFill>
          </a:ln>
        </p:spPr>
      </p:pic>
      <p:pic>
        <p:nvPicPr>
          <p:cNvPr id="125" name="Picture 124" descr="Figure 2_nesp.jp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31380741" y="22391664"/>
            <a:ext cx="1041138" cy="1103336"/>
          </a:xfrm>
          <a:prstGeom prst="rect">
            <a:avLst/>
          </a:prstGeom>
          <a:ln>
            <a:solidFill>
              <a:schemeClr val="tx1"/>
            </a:solidFill>
          </a:ln>
        </p:spPr>
      </p:pic>
      <p:sp>
        <p:nvSpPr>
          <p:cNvPr id="19" name="TextBox 18"/>
          <p:cNvSpPr txBox="1"/>
          <p:nvPr/>
        </p:nvSpPr>
        <p:spPr>
          <a:xfrm>
            <a:off x="31242570" y="21905173"/>
            <a:ext cx="1494523" cy="400110"/>
          </a:xfrm>
          <a:prstGeom prst="rect">
            <a:avLst/>
          </a:prstGeom>
          <a:noFill/>
        </p:spPr>
        <p:txBody>
          <a:bodyPr wrap="square" rtlCol="0">
            <a:spAutoFit/>
          </a:bodyPr>
          <a:lstStyle/>
          <a:p>
            <a:r>
              <a:rPr lang="en-US" sz="2000" dirty="0" smtClean="0">
                <a:latin typeface="Times New Roman"/>
                <a:cs typeface="Times New Roman"/>
              </a:rPr>
              <a:t>SALS (n=6)</a:t>
            </a:r>
            <a:endParaRPr lang="en-US" sz="2000" dirty="0">
              <a:latin typeface="Times New Roman"/>
              <a:cs typeface="Times New Roman"/>
            </a:endParaRPr>
          </a:p>
        </p:txBody>
      </p:sp>
      <p:sp>
        <p:nvSpPr>
          <p:cNvPr id="134" name="TextBox 133"/>
          <p:cNvSpPr txBox="1"/>
          <p:nvPr/>
        </p:nvSpPr>
        <p:spPr>
          <a:xfrm>
            <a:off x="31242570" y="23545801"/>
            <a:ext cx="1494523" cy="400110"/>
          </a:xfrm>
          <a:prstGeom prst="rect">
            <a:avLst/>
          </a:prstGeom>
          <a:noFill/>
        </p:spPr>
        <p:txBody>
          <a:bodyPr wrap="square" rtlCol="0">
            <a:spAutoFit/>
          </a:bodyPr>
          <a:lstStyle/>
          <a:p>
            <a:r>
              <a:rPr lang="en-US" sz="2000" dirty="0" smtClean="0">
                <a:latin typeface="Times New Roman"/>
                <a:cs typeface="Times New Roman"/>
              </a:rPr>
              <a:t>NESP (n=1)</a:t>
            </a:r>
            <a:endParaRPr lang="en-US" sz="2000" dirty="0">
              <a:latin typeface="Times New Roman"/>
              <a:cs typeface="Times New Roman"/>
            </a:endParaRPr>
          </a:p>
        </p:txBody>
      </p:sp>
      <p:sp>
        <p:nvSpPr>
          <p:cNvPr id="20" name="TextBox 19"/>
          <p:cNvSpPr txBox="1"/>
          <p:nvPr/>
        </p:nvSpPr>
        <p:spPr>
          <a:xfrm>
            <a:off x="32838869" y="23193347"/>
            <a:ext cx="9594629" cy="400110"/>
          </a:xfrm>
          <a:prstGeom prst="rect">
            <a:avLst/>
          </a:prstGeom>
          <a:noFill/>
        </p:spPr>
        <p:txBody>
          <a:bodyPr wrap="square" rtlCol="0">
            <a:spAutoFit/>
          </a:bodyPr>
          <a:lstStyle/>
          <a:p>
            <a:r>
              <a:rPr lang="en-US" sz="2000" dirty="0">
                <a:latin typeface="Times New Roman"/>
                <a:cs typeface="Times New Roman"/>
              </a:rPr>
              <a:t>Q</a:t>
            </a:r>
            <a:r>
              <a:rPr lang="en-US" sz="2000" dirty="0" smtClean="0">
                <a:latin typeface="Times New Roman"/>
                <a:cs typeface="Times New Roman"/>
              </a:rPr>
              <a:t>uality control statistics for Saltmarsh and Nelson’s Sparrow </a:t>
            </a:r>
            <a:r>
              <a:rPr lang="en-US" sz="2000" i="1" dirty="0" smtClean="0">
                <a:latin typeface="Times New Roman"/>
                <a:cs typeface="Times New Roman"/>
              </a:rPr>
              <a:t>de novo </a:t>
            </a:r>
            <a:r>
              <a:rPr lang="en-US" sz="2000" dirty="0" smtClean="0">
                <a:latin typeface="Times New Roman"/>
                <a:cs typeface="Times New Roman"/>
              </a:rPr>
              <a:t>genome assemblies. </a:t>
            </a:r>
            <a:endParaRPr lang="en-US" sz="2000" dirty="0">
              <a:latin typeface="Times New Roman"/>
              <a:cs typeface="Times New Roman"/>
            </a:endParaRPr>
          </a:p>
        </p:txBody>
      </p:sp>
      <p:cxnSp>
        <p:nvCxnSpPr>
          <p:cNvPr id="39" name="Straight Connector 38"/>
          <p:cNvCxnSpPr>
            <a:endCxn id="18" idx="1"/>
          </p:cNvCxnSpPr>
          <p:nvPr/>
        </p:nvCxnSpPr>
        <p:spPr>
          <a:xfrm>
            <a:off x="32421879" y="21640800"/>
            <a:ext cx="453385" cy="316812"/>
          </a:xfrm>
          <a:prstGeom prst="line">
            <a:avLst/>
          </a:prstGeom>
          <a:ln w="3175" cmpd="sng">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8" name="Straight Connector 47"/>
          <p:cNvCxnSpPr/>
          <p:nvPr/>
        </p:nvCxnSpPr>
        <p:spPr>
          <a:xfrm flipV="1">
            <a:off x="32421879" y="22639867"/>
            <a:ext cx="453385" cy="446213"/>
          </a:xfrm>
          <a:prstGeom prst="line">
            <a:avLst/>
          </a:prstGeom>
          <a:ln w="3175"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50" name="TextBox 49"/>
          <p:cNvSpPr txBox="1"/>
          <p:nvPr/>
        </p:nvSpPr>
        <p:spPr>
          <a:xfrm>
            <a:off x="1270003" y="25390350"/>
            <a:ext cx="14097004" cy="2554545"/>
          </a:xfrm>
          <a:prstGeom prst="rect">
            <a:avLst/>
          </a:prstGeom>
          <a:noFill/>
        </p:spPr>
        <p:txBody>
          <a:bodyPr wrap="square" rtlCol="0">
            <a:spAutoFit/>
          </a:bodyPr>
          <a:lstStyle/>
          <a:p>
            <a:pPr marL="457200" indent="-457200">
              <a:buFont typeface="Wingdings" charset="2"/>
              <a:buChar char="²"/>
            </a:pPr>
            <a:r>
              <a:rPr lang="en-US" sz="3200" dirty="0">
                <a:latin typeface="Times New Roman"/>
                <a:cs typeface="Times New Roman"/>
              </a:rPr>
              <a:t>Assignment of individuals to genotypic classes showed very few F1 hybrids and numerous backcrossed individuals, indicating widespread genetic </a:t>
            </a:r>
            <a:r>
              <a:rPr lang="en-US" sz="3200" dirty="0" smtClean="0">
                <a:latin typeface="Times New Roman"/>
                <a:cs typeface="Times New Roman"/>
              </a:rPr>
              <a:t>introgression.</a:t>
            </a:r>
          </a:p>
          <a:p>
            <a:pPr marL="457200" indent="-457200">
              <a:buFont typeface="Wingdings" charset="2"/>
              <a:buChar char="²"/>
            </a:pPr>
            <a:r>
              <a:rPr lang="en-US" sz="3200" dirty="0" smtClean="0">
                <a:latin typeface="Times New Roman"/>
                <a:cs typeface="Times New Roman"/>
              </a:rPr>
              <a:t>Distribution </a:t>
            </a:r>
            <a:r>
              <a:rPr lang="en-US" sz="3200" dirty="0">
                <a:latin typeface="Times New Roman"/>
                <a:cs typeface="Times New Roman"/>
              </a:rPr>
              <a:t>of genotypes was consistent with a mosaic hybrid zone, in which alleles were correlated with habitat </a:t>
            </a:r>
            <a:r>
              <a:rPr lang="en-US" sz="3200" dirty="0" smtClean="0">
                <a:latin typeface="Times New Roman"/>
                <a:cs typeface="Times New Roman"/>
              </a:rPr>
              <a:t>features signaling a </a:t>
            </a:r>
            <a:r>
              <a:rPr lang="en-US" sz="3200" dirty="0">
                <a:latin typeface="Times New Roman"/>
                <a:cs typeface="Times New Roman"/>
              </a:rPr>
              <a:t>coastal to upriver gradient. </a:t>
            </a:r>
          </a:p>
          <a:p>
            <a:pPr marL="457200" indent="-457200">
              <a:buFont typeface="Wingdings" charset="2"/>
              <a:buChar char="²"/>
            </a:pPr>
            <a:endParaRPr lang="en-US" sz="3200" dirty="0">
              <a:latin typeface="Times New Roman"/>
              <a:cs typeface="Times New Roman"/>
            </a:endParaRPr>
          </a:p>
        </p:txBody>
      </p:sp>
      <p:sp>
        <p:nvSpPr>
          <p:cNvPr id="51" name="TextBox 50"/>
          <p:cNvSpPr txBox="1"/>
          <p:nvPr/>
        </p:nvSpPr>
        <p:spPr>
          <a:xfrm>
            <a:off x="22995097" y="21366540"/>
            <a:ext cx="8069103" cy="2554545"/>
          </a:xfrm>
          <a:prstGeom prst="rect">
            <a:avLst/>
          </a:prstGeom>
          <a:noFill/>
        </p:spPr>
        <p:txBody>
          <a:bodyPr wrap="square" rtlCol="0">
            <a:spAutoFit/>
          </a:bodyPr>
          <a:lstStyle/>
          <a:p>
            <a:r>
              <a:rPr lang="en-US" sz="3200" dirty="0" smtClean="0">
                <a:latin typeface="Times New Roman"/>
                <a:cs typeface="Times New Roman"/>
              </a:rPr>
              <a:t>We generated high quality </a:t>
            </a:r>
            <a:r>
              <a:rPr lang="en-US" sz="3200" i="1" dirty="0">
                <a:latin typeface="Times New Roman"/>
                <a:cs typeface="Times New Roman"/>
              </a:rPr>
              <a:t>de novo </a:t>
            </a:r>
            <a:r>
              <a:rPr lang="en-US" sz="3200" dirty="0" smtClean="0">
                <a:latin typeface="Times New Roman"/>
                <a:cs typeface="Times New Roman"/>
              </a:rPr>
              <a:t>assembly drafts of Saltmarsh and Nelson’s Sparrow genomes from </a:t>
            </a:r>
            <a:r>
              <a:rPr lang="en-US" sz="3200" dirty="0" err="1" smtClean="0">
                <a:latin typeface="Times New Roman"/>
                <a:cs typeface="Times New Roman"/>
              </a:rPr>
              <a:t>Illumina</a:t>
            </a:r>
            <a:r>
              <a:rPr lang="en-US" sz="3200" dirty="0" smtClean="0">
                <a:latin typeface="Times New Roman"/>
                <a:cs typeface="Times New Roman"/>
              </a:rPr>
              <a:t> sequencing. </a:t>
            </a:r>
          </a:p>
          <a:p>
            <a:r>
              <a:rPr lang="en-US" sz="3200" dirty="0" smtClean="0">
                <a:latin typeface="Times New Roman"/>
                <a:cs typeface="Times New Roman"/>
              </a:rPr>
              <a:t>These genomic resources are aiding ongoing conservation research, as outlined below.  </a:t>
            </a:r>
            <a:endParaRPr lang="en-US" sz="3200" dirty="0">
              <a:latin typeface="Times New Roman"/>
              <a:cs typeface="Times New Roman"/>
            </a:endParaRPr>
          </a:p>
        </p:txBody>
      </p:sp>
      <p:sp>
        <p:nvSpPr>
          <p:cNvPr id="54" name="TextBox 53"/>
          <p:cNvSpPr txBox="1"/>
          <p:nvPr/>
        </p:nvSpPr>
        <p:spPr>
          <a:xfrm>
            <a:off x="23001627" y="24069524"/>
            <a:ext cx="15479464" cy="4755147"/>
          </a:xfrm>
          <a:prstGeom prst="rect">
            <a:avLst/>
          </a:prstGeom>
          <a:noFill/>
        </p:spPr>
        <p:txBody>
          <a:bodyPr wrap="square" rtlCol="0">
            <a:spAutoFit/>
          </a:bodyPr>
          <a:lstStyle/>
          <a:p>
            <a:pPr marL="457200" indent="-457200">
              <a:spcAft>
                <a:spcPts val="600"/>
              </a:spcAft>
              <a:buFont typeface="Wingdings" charset="2"/>
              <a:buChar char="²"/>
            </a:pPr>
            <a:r>
              <a:rPr lang="en-US" sz="3200" dirty="0" smtClean="0">
                <a:latin typeface="Times New Roman"/>
                <a:cs typeface="Times New Roman"/>
              </a:rPr>
              <a:t>Comparison of microsatellite repeats in the two genomes and screening of 37 putatively diagnostic loci revealed a panel of 12 loci informative in discriminating the two species. Very few fixed differences between the species is consistent with shallow divergence. </a:t>
            </a:r>
          </a:p>
          <a:p>
            <a:pPr marL="457200" indent="-457200">
              <a:spcAft>
                <a:spcPts val="600"/>
              </a:spcAft>
              <a:buFont typeface="Wingdings" charset="2"/>
              <a:buChar char="²"/>
            </a:pPr>
            <a:r>
              <a:rPr lang="en-US" sz="3200" dirty="0" smtClean="0">
                <a:latin typeface="Times New Roman"/>
                <a:cs typeface="Times New Roman"/>
              </a:rPr>
              <a:t>Genome-wide comparisons of polymorphism and divergence will yield insight into demographic history, divergence time, and rates of interspecific gene flow. </a:t>
            </a:r>
          </a:p>
          <a:p>
            <a:pPr marL="457200" indent="-457200">
              <a:spcAft>
                <a:spcPts val="600"/>
              </a:spcAft>
              <a:buFont typeface="Wingdings" charset="2"/>
              <a:buChar char="²"/>
            </a:pPr>
            <a:r>
              <a:rPr lang="en-US" sz="3200" dirty="0" smtClean="0">
                <a:latin typeface="Times New Roman"/>
                <a:cs typeface="Times New Roman"/>
              </a:rPr>
              <a:t>A panel of genome-wide SNPs may provide higher resolution genetic markers for fine-tuned studies of dispersal and introgression. </a:t>
            </a:r>
          </a:p>
          <a:p>
            <a:pPr marL="457200" indent="-457200">
              <a:spcAft>
                <a:spcPts val="600"/>
              </a:spcAft>
              <a:buFont typeface="Wingdings" charset="2"/>
              <a:buChar char="²"/>
            </a:pPr>
            <a:r>
              <a:rPr lang="en-US" sz="3200" dirty="0" smtClean="0">
                <a:latin typeface="Times New Roman"/>
                <a:cs typeface="Times New Roman"/>
              </a:rPr>
              <a:t>Future population genomic analyses with RAD sequencing will investigate adaptive divergence across the hybrid zone in relation to coastal and upriver habitat gradients.  </a:t>
            </a:r>
            <a:endParaRPr lang="en-US" sz="3200" dirty="0">
              <a:latin typeface="Times New Roman"/>
              <a:cs typeface="Times New Roman"/>
            </a:endParaRPr>
          </a:p>
        </p:txBody>
      </p:sp>
      <p:sp>
        <p:nvSpPr>
          <p:cNvPr id="55" name="TextBox 54"/>
          <p:cNvSpPr txBox="1"/>
          <p:nvPr/>
        </p:nvSpPr>
        <p:spPr>
          <a:xfrm>
            <a:off x="38985618" y="25818446"/>
            <a:ext cx="3972907" cy="1015663"/>
          </a:xfrm>
          <a:prstGeom prst="rect">
            <a:avLst/>
          </a:prstGeom>
          <a:noFill/>
        </p:spPr>
        <p:txBody>
          <a:bodyPr wrap="square" rtlCol="0">
            <a:spAutoFit/>
          </a:bodyPr>
          <a:lstStyle/>
          <a:p>
            <a:r>
              <a:rPr lang="en-US" sz="2000" dirty="0" smtClean="0">
                <a:latin typeface="Times New Roman"/>
                <a:cs typeface="Times New Roman"/>
              </a:rPr>
              <a:t>SALS and NESP differ in their niches with respect to coastal (top) and upriver (bottom) marshes. </a:t>
            </a:r>
            <a:endParaRPr lang="en-US" sz="2000" dirty="0">
              <a:latin typeface="Times New Roman"/>
              <a:cs typeface="Times New Roman"/>
            </a:endParaRPr>
          </a:p>
        </p:txBody>
      </p:sp>
      <p:sp>
        <p:nvSpPr>
          <p:cNvPr id="56" name="Rectangle 55"/>
          <p:cNvSpPr/>
          <p:nvPr/>
        </p:nvSpPr>
        <p:spPr>
          <a:xfrm>
            <a:off x="22555200" y="29489400"/>
            <a:ext cx="20427696" cy="3022600"/>
          </a:xfrm>
          <a:prstGeom prst="rect">
            <a:avLst/>
          </a:prstGeom>
          <a:no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 name="TextBox 134"/>
          <p:cNvSpPr txBox="1"/>
          <p:nvPr/>
        </p:nvSpPr>
        <p:spPr>
          <a:xfrm>
            <a:off x="23001627" y="29513899"/>
            <a:ext cx="9999504" cy="461665"/>
          </a:xfrm>
          <a:prstGeom prst="rect">
            <a:avLst/>
          </a:prstGeom>
          <a:noFill/>
        </p:spPr>
        <p:txBody>
          <a:bodyPr wrap="square" rtlCol="0">
            <a:spAutoFit/>
          </a:bodyPr>
          <a:lstStyle/>
          <a:p>
            <a:r>
              <a:rPr lang="en-US" sz="2400" dirty="0" smtClean="0">
                <a:latin typeface="Rockwell"/>
                <a:cs typeface="Rockwell"/>
              </a:rPr>
              <a:t>Acknowledgements</a:t>
            </a:r>
            <a:endParaRPr lang="en-US" sz="2400" dirty="0">
              <a:latin typeface="Rockwell"/>
              <a:cs typeface="Rockwell"/>
            </a:endParaRPr>
          </a:p>
        </p:txBody>
      </p:sp>
      <p:sp>
        <p:nvSpPr>
          <p:cNvPr id="136" name="TextBox 135"/>
          <p:cNvSpPr txBox="1"/>
          <p:nvPr/>
        </p:nvSpPr>
        <p:spPr>
          <a:xfrm>
            <a:off x="23001627" y="30608145"/>
            <a:ext cx="9999504" cy="461665"/>
          </a:xfrm>
          <a:prstGeom prst="rect">
            <a:avLst/>
          </a:prstGeom>
          <a:noFill/>
        </p:spPr>
        <p:txBody>
          <a:bodyPr wrap="square" rtlCol="0">
            <a:spAutoFit/>
          </a:bodyPr>
          <a:lstStyle/>
          <a:p>
            <a:r>
              <a:rPr lang="en-US" sz="2400" dirty="0" smtClean="0">
                <a:latin typeface="Rockwell"/>
                <a:cs typeface="Rockwell"/>
              </a:rPr>
              <a:t>References</a:t>
            </a:r>
            <a:endParaRPr lang="en-US" sz="2400" dirty="0">
              <a:latin typeface="Rockwell"/>
              <a:cs typeface="Rockwell"/>
            </a:endParaRPr>
          </a:p>
        </p:txBody>
      </p:sp>
      <p:sp>
        <p:nvSpPr>
          <p:cNvPr id="57" name="TextBox 56"/>
          <p:cNvSpPr txBox="1"/>
          <p:nvPr/>
        </p:nvSpPr>
        <p:spPr>
          <a:xfrm>
            <a:off x="18838594" y="12882138"/>
            <a:ext cx="1996726" cy="307777"/>
          </a:xfrm>
          <a:prstGeom prst="rect">
            <a:avLst/>
          </a:prstGeom>
          <a:noFill/>
        </p:spPr>
        <p:txBody>
          <a:bodyPr wrap="square" rtlCol="0">
            <a:spAutoFit/>
          </a:bodyPr>
          <a:lstStyle/>
          <a:p>
            <a:r>
              <a:rPr lang="en-US" sz="1400" dirty="0" smtClean="0">
                <a:solidFill>
                  <a:schemeClr val="bg2"/>
                </a:solidFill>
              </a:rPr>
              <a:t>K. </a:t>
            </a:r>
            <a:r>
              <a:rPr lang="en-US" sz="1400" dirty="0" err="1" smtClean="0">
                <a:solidFill>
                  <a:schemeClr val="bg2"/>
                </a:solidFill>
              </a:rPr>
              <a:t>Papanastassiou</a:t>
            </a:r>
            <a:endParaRPr lang="en-US" sz="1400" dirty="0">
              <a:solidFill>
                <a:schemeClr val="bg2"/>
              </a:solidFill>
            </a:endParaRPr>
          </a:p>
        </p:txBody>
      </p:sp>
      <p:sp>
        <p:nvSpPr>
          <p:cNvPr id="137" name="TextBox 136"/>
          <p:cNvSpPr txBox="1"/>
          <p:nvPr/>
        </p:nvSpPr>
        <p:spPr>
          <a:xfrm>
            <a:off x="16380088" y="12889418"/>
            <a:ext cx="1996726" cy="307777"/>
          </a:xfrm>
          <a:prstGeom prst="rect">
            <a:avLst/>
          </a:prstGeom>
          <a:noFill/>
        </p:spPr>
        <p:txBody>
          <a:bodyPr wrap="square" rtlCol="0">
            <a:spAutoFit/>
          </a:bodyPr>
          <a:lstStyle/>
          <a:p>
            <a:r>
              <a:rPr lang="en-US" sz="1400" dirty="0" smtClean="0">
                <a:solidFill>
                  <a:schemeClr val="bg2"/>
                </a:solidFill>
              </a:rPr>
              <a:t>O. Ehrlich</a:t>
            </a:r>
            <a:endParaRPr lang="en-US" sz="1400" dirty="0">
              <a:solidFill>
                <a:schemeClr val="bg2"/>
              </a:solidFill>
            </a:endParaRPr>
          </a:p>
        </p:txBody>
      </p:sp>
      <p:pic>
        <p:nvPicPr>
          <p:cNvPr id="139" name="Picture 138" descr="Rplot - LDA.jpeg"/>
          <p:cNvPicPr>
            <a:picLocks noChangeAspect="1"/>
          </p:cNvPicPr>
          <p:nvPr/>
        </p:nvPicPr>
        <p:blipFill rotWithShape="1">
          <a:blip r:embed="rId29">
            <a:extLst>
              <a:ext uri="{28A0092B-C50C-407E-A947-70E740481C1C}">
                <a14:useLocalDpi xmlns:a14="http://schemas.microsoft.com/office/drawing/2010/main" val="0"/>
              </a:ext>
            </a:extLst>
          </a:blip>
          <a:srcRect r="21152"/>
          <a:stretch/>
        </p:blipFill>
        <p:spPr>
          <a:xfrm>
            <a:off x="23308906" y="14086351"/>
            <a:ext cx="4791030" cy="4374956"/>
          </a:xfrm>
          <a:prstGeom prst="rect">
            <a:avLst/>
          </a:prstGeom>
        </p:spPr>
      </p:pic>
      <p:grpSp>
        <p:nvGrpSpPr>
          <p:cNvPr id="58" name="Group 57"/>
          <p:cNvGrpSpPr/>
          <p:nvPr/>
        </p:nvGrpSpPr>
        <p:grpSpPr>
          <a:xfrm>
            <a:off x="26482384" y="18271237"/>
            <a:ext cx="979674" cy="995594"/>
            <a:chOff x="15700084" y="16718951"/>
            <a:chExt cx="979674" cy="995594"/>
          </a:xfrm>
        </p:grpSpPr>
        <p:sp>
          <p:nvSpPr>
            <p:cNvPr id="140" name="Oval 139"/>
            <p:cNvSpPr/>
            <p:nvPr/>
          </p:nvSpPr>
          <p:spPr>
            <a:xfrm>
              <a:off x="15700084" y="16816715"/>
              <a:ext cx="122459" cy="146647"/>
            </a:xfrm>
            <a:prstGeom prst="ellipse">
              <a:avLst/>
            </a:prstGeom>
            <a:solidFill>
              <a:srgbClr val="CD7B0A"/>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141" name="Oval 140"/>
            <p:cNvSpPr/>
            <p:nvPr/>
          </p:nvSpPr>
          <p:spPr>
            <a:xfrm>
              <a:off x="15700084" y="17036685"/>
              <a:ext cx="122459" cy="146647"/>
            </a:xfrm>
            <a:prstGeom prst="ellipse">
              <a:avLst/>
            </a:prstGeom>
            <a:solidFill>
              <a:srgbClr val="F50408"/>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142" name="Oval 141"/>
            <p:cNvSpPr/>
            <p:nvPr/>
          </p:nvSpPr>
          <p:spPr>
            <a:xfrm>
              <a:off x="15700084" y="17244434"/>
              <a:ext cx="122459" cy="146647"/>
            </a:xfrm>
            <a:prstGeom prst="ellipse">
              <a:avLst/>
            </a:prstGeom>
            <a:solidFill>
              <a:srgbClr val="B2B2B2"/>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143" name="Oval 142"/>
            <p:cNvSpPr/>
            <p:nvPr/>
          </p:nvSpPr>
          <p:spPr>
            <a:xfrm>
              <a:off x="15700084" y="17501066"/>
              <a:ext cx="122459" cy="146647"/>
            </a:xfrm>
            <a:prstGeom prst="ellipse">
              <a:avLst/>
            </a:prstGeom>
            <a:solidFill>
              <a:srgbClr val="3AFA10"/>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sp>
          <p:nvSpPr>
            <p:cNvPr id="144" name="TextBox 143"/>
            <p:cNvSpPr txBox="1"/>
            <p:nvPr/>
          </p:nvSpPr>
          <p:spPr>
            <a:xfrm>
              <a:off x="15822543" y="16718951"/>
              <a:ext cx="857215" cy="296158"/>
            </a:xfrm>
            <a:prstGeom prst="rect">
              <a:avLst/>
            </a:prstGeom>
            <a:noFill/>
          </p:spPr>
          <p:txBody>
            <a:bodyPr wrap="square" rtlCol="0">
              <a:spAutoFit/>
            </a:bodyPr>
            <a:lstStyle/>
            <a:p>
              <a:r>
                <a:rPr lang="en-US" sz="1400" kern="1200" dirty="0" smtClean="0"/>
                <a:t>NESP</a:t>
              </a:r>
              <a:endParaRPr lang="en-US" sz="1400" kern="1200" dirty="0"/>
            </a:p>
          </p:txBody>
        </p:sp>
        <p:sp>
          <p:nvSpPr>
            <p:cNvPr id="145" name="TextBox 144"/>
            <p:cNvSpPr txBox="1"/>
            <p:nvPr/>
          </p:nvSpPr>
          <p:spPr>
            <a:xfrm>
              <a:off x="15822543" y="16949708"/>
              <a:ext cx="857215" cy="296158"/>
            </a:xfrm>
            <a:prstGeom prst="rect">
              <a:avLst/>
            </a:prstGeom>
            <a:noFill/>
          </p:spPr>
          <p:txBody>
            <a:bodyPr wrap="square" rtlCol="0">
              <a:spAutoFit/>
            </a:bodyPr>
            <a:lstStyle/>
            <a:p>
              <a:r>
                <a:rPr lang="en-US" sz="1400" kern="1200" dirty="0" smtClean="0"/>
                <a:t>SALS</a:t>
              </a:r>
              <a:endParaRPr lang="en-US" sz="1400" kern="1200" dirty="0"/>
            </a:p>
          </p:txBody>
        </p:sp>
        <p:sp>
          <p:nvSpPr>
            <p:cNvPr id="146" name="TextBox 145"/>
            <p:cNvSpPr txBox="1"/>
            <p:nvPr/>
          </p:nvSpPr>
          <p:spPr>
            <a:xfrm>
              <a:off x="15822543" y="17195552"/>
              <a:ext cx="857215" cy="296158"/>
            </a:xfrm>
            <a:prstGeom prst="rect">
              <a:avLst/>
            </a:prstGeom>
            <a:noFill/>
          </p:spPr>
          <p:txBody>
            <a:bodyPr wrap="square" rtlCol="0">
              <a:spAutoFit/>
            </a:bodyPr>
            <a:lstStyle/>
            <a:p>
              <a:r>
                <a:rPr lang="en-US" sz="1400" kern="1200" dirty="0" smtClean="0"/>
                <a:t>BCNESP</a:t>
              </a:r>
              <a:endParaRPr lang="en-US" sz="1400" kern="1200" dirty="0"/>
            </a:p>
          </p:txBody>
        </p:sp>
        <p:sp>
          <p:nvSpPr>
            <p:cNvPr id="147" name="TextBox 146"/>
            <p:cNvSpPr txBox="1"/>
            <p:nvPr/>
          </p:nvSpPr>
          <p:spPr>
            <a:xfrm>
              <a:off x="15822543" y="17418387"/>
              <a:ext cx="857215" cy="296158"/>
            </a:xfrm>
            <a:prstGeom prst="rect">
              <a:avLst/>
            </a:prstGeom>
            <a:noFill/>
          </p:spPr>
          <p:txBody>
            <a:bodyPr wrap="square" rtlCol="0">
              <a:spAutoFit/>
            </a:bodyPr>
            <a:lstStyle/>
            <a:p>
              <a:r>
                <a:rPr lang="en-US" sz="1400" kern="1200" dirty="0" smtClean="0"/>
                <a:t>BCSALS</a:t>
              </a:r>
              <a:endParaRPr lang="en-US" sz="1400" kern="1200" dirty="0"/>
            </a:p>
          </p:txBody>
        </p:sp>
      </p:grpSp>
      <p:pic>
        <p:nvPicPr>
          <p:cNvPr id="62" name="Picture 61" descr="Rplot -malerdef new.jpeg"/>
          <p:cNvPicPr>
            <a:picLocks noChangeAspect="1"/>
          </p:cNvPicPr>
          <p:nvPr/>
        </p:nvPicPr>
        <p:blipFill rotWithShape="1">
          <a:blip r:embed="rId30">
            <a:extLst>
              <a:ext uri="{28A0092B-C50C-407E-A947-70E740481C1C}">
                <a14:useLocalDpi xmlns:a14="http://schemas.microsoft.com/office/drawing/2010/main" val="0"/>
              </a:ext>
            </a:extLst>
          </a:blip>
          <a:srcRect l="5667" r="27023" b="8375"/>
          <a:stretch/>
        </p:blipFill>
        <p:spPr>
          <a:xfrm>
            <a:off x="34002496" y="16131071"/>
            <a:ext cx="2717801" cy="2542161"/>
          </a:xfrm>
          <a:prstGeom prst="rect">
            <a:avLst/>
          </a:prstGeom>
        </p:spPr>
      </p:pic>
      <p:pic>
        <p:nvPicPr>
          <p:cNvPr id="64" name="Picture 63" descr="Rplot-breast def new.jpeg"/>
          <p:cNvPicPr>
            <a:picLocks noChangeAspect="1"/>
          </p:cNvPicPr>
          <p:nvPr/>
        </p:nvPicPr>
        <p:blipFill rotWithShape="1">
          <a:blip r:embed="rId31">
            <a:extLst>
              <a:ext uri="{28A0092B-C50C-407E-A947-70E740481C1C}">
                <a14:useLocalDpi xmlns:a14="http://schemas.microsoft.com/office/drawing/2010/main" val="0"/>
              </a:ext>
            </a:extLst>
          </a:blip>
          <a:srcRect l="4708" r="26022" b="8548"/>
          <a:stretch/>
        </p:blipFill>
        <p:spPr>
          <a:xfrm>
            <a:off x="36741097" y="16131071"/>
            <a:ext cx="2802213" cy="2542161"/>
          </a:xfrm>
          <a:prstGeom prst="rect">
            <a:avLst/>
          </a:prstGeom>
        </p:spPr>
      </p:pic>
      <p:pic>
        <p:nvPicPr>
          <p:cNvPr id="65" name="Picture 64" descr="Rplot-flankdef new.jpeg"/>
          <p:cNvPicPr>
            <a:picLocks noChangeAspect="1"/>
          </p:cNvPicPr>
          <p:nvPr/>
        </p:nvPicPr>
        <p:blipFill rotWithShape="1">
          <a:blip r:embed="rId32">
            <a:extLst>
              <a:ext uri="{28A0092B-C50C-407E-A947-70E740481C1C}">
                <a14:useLocalDpi xmlns:a14="http://schemas.microsoft.com/office/drawing/2010/main" val="0"/>
              </a:ext>
            </a:extLst>
          </a:blip>
          <a:srcRect l="4506" r="25859" b="5807"/>
          <a:stretch/>
        </p:blipFill>
        <p:spPr>
          <a:xfrm>
            <a:off x="39594365" y="16131071"/>
            <a:ext cx="2817046" cy="2618361"/>
          </a:xfrm>
          <a:prstGeom prst="rect">
            <a:avLst/>
          </a:prstGeom>
        </p:spPr>
      </p:pic>
      <p:pic>
        <p:nvPicPr>
          <p:cNvPr id="91" name="Picture 90" descr="Rplot-flankdef new.jpeg"/>
          <p:cNvPicPr>
            <a:picLocks noChangeAspect="1"/>
          </p:cNvPicPr>
          <p:nvPr/>
        </p:nvPicPr>
        <p:blipFill rotWithShape="1">
          <a:blip r:embed="rId32">
            <a:extLst>
              <a:ext uri="{28A0092B-C50C-407E-A947-70E740481C1C}">
                <a14:useLocalDpi xmlns:a14="http://schemas.microsoft.com/office/drawing/2010/main" val="0"/>
              </a:ext>
            </a:extLst>
          </a:blip>
          <a:srcRect l="72361" t="35001" r="9789" b="34832"/>
          <a:stretch/>
        </p:blipFill>
        <p:spPr>
          <a:xfrm>
            <a:off x="41331674" y="18397807"/>
            <a:ext cx="1181100" cy="1371601"/>
          </a:xfrm>
          <a:prstGeom prst="rect">
            <a:avLst/>
          </a:prstGeom>
          <a:ln>
            <a:solidFill>
              <a:srgbClr val="000000"/>
            </a:solidFill>
          </a:ln>
        </p:spPr>
      </p:pic>
      <p:sp>
        <p:nvSpPr>
          <p:cNvPr id="159" name="TextBox 158"/>
          <p:cNvSpPr txBox="1"/>
          <p:nvPr/>
        </p:nvSpPr>
        <p:spPr>
          <a:xfrm>
            <a:off x="39688839" y="15978673"/>
            <a:ext cx="1546717" cy="338554"/>
          </a:xfrm>
          <a:prstGeom prst="rect">
            <a:avLst/>
          </a:prstGeom>
          <a:noFill/>
        </p:spPr>
        <p:txBody>
          <a:bodyPr wrap="none" rtlCol="0">
            <a:spAutoFit/>
          </a:bodyPr>
          <a:lstStyle/>
          <a:p>
            <a:r>
              <a:rPr lang="en-US" sz="1600" kern="1200" dirty="0" smtClean="0">
                <a:latin typeface="Times New Roman"/>
                <a:cs typeface="Times New Roman"/>
              </a:rPr>
              <a:t>Flank Definition</a:t>
            </a:r>
            <a:endParaRPr lang="en-US" sz="1600" kern="1200" dirty="0">
              <a:latin typeface="Times New Roman"/>
              <a:cs typeface="Times New Roman"/>
            </a:endParaRPr>
          </a:p>
        </p:txBody>
      </p:sp>
      <p:sp>
        <p:nvSpPr>
          <p:cNvPr id="160" name="TextBox 159"/>
          <p:cNvSpPr txBox="1"/>
          <p:nvPr/>
        </p:nvSpPr>
        <p:spPr>
          <a:xfrm>
            <a:off x="36824960" y="15978673"/>
            <a:ext cx="1603524" cy="338554"/>
          </a:xfrm>
          <a:prstGeom prst="rect">
            <a:avLst/>
          </a:prstGeom>
          <a:noFill/>
        </p:spPr>
        <p:txBody>
          <a:bodyPr wrap="none" rtlCol="0">
            <a:spAutoFit/>
          </a:bodyPr>
          <a:lstStyle/>
          <a:p>
            <a:r>
              <a:rPr lang="en-US" sz="1600" kern="1200" dirty="0" smtClean="0">
                <a:latin typeface="Times New Roman"/>
                <a:cs typeface="Times New Roman"/>
              </a:rPr>
              <a:t>Breast Definition</a:t>
            </a:r>
            <a:endParaRPr lang="en-US" sz="1600" kern="1200" dirty="0">
              <a:latin typeface="Times New Roman"/>
              <a:cs typeface="Times New Roman"/>
            </a:endParaRPr>
          </a:p>
        </p:txBody>
      </p:sp>
      <p:sp>
        <p:nvSpPr>
          <p:cNvPr id="161" name="TextBox 160"/>
          <p:cNvSpPr txBox="1"/>
          <p:nvPr/>
        </p:nvSpPr>
        <p:spPr>
          <a:xfrm>
            <a:off x="34067805" y="15978673"/>
            <a:ext cx="1569260" cy="338554"/>
          </a:xfrm>
          <a:prstGeom prst="rect">
            <a:avLst/>
          </a:prstGeom>
          <a:noFill/>
        </p:spPr>
        <p:txBody>
          <a:bodyPr wrap="none" rtlCol="0">
            <a:spAutoFit/>
          </a:bodyPr>
          <a:lstStyle/>
          <a:p>
            <a:r>
              <a:rPr lang="en-US" sz="1600" kern="1200" dirty="0" smtClean="0">
                <a:latin typeface="Times New Roman"/>
                <a:cs typeface="Times New Roman"/>
              </a:rPr>
              <a:t>Maler Definition</a:t>
            </a:r>
            <a:endParaRPr lang="en-US" sz="1600" kern="1200" dirty="0">
              <a:latin typeface="Times New Roman"/>
              <a:cs typeface="Times New Roman"/>
            </a:endParaRPr>
          </a:p>
        </p:txBody>
      </p:sp>
      <p:grpSp>
        <p:nvGrpSpPr>
          <p:cNvPr id="165" name="Group 164"/>
          <p:cNvGrpSpPr/>
          <p:nvPr/>
        </p:nvGrpSpPr>
        <p:grpSpPr>
          <a:xfrm>
            <a:off x="15087600" y="13335000"/>
            <a:ext cx="6826130" cy="8833815"/>
            <a:chOff x="1022161" y="14320017"/>
            <a:chExt cx="6826130" cy="8833815"/>
          </a:xfrm>
        </p:grpSpPr>
        <p:pic>
          <p:nvPicPr>
            <p:cNvPr id="104" name="Picture 103" descr="map2-k=2.pdf"/>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1022161" y="14320017"/>
              <a:ext cx="6826130" cy="8833815"/>
            </a:xfrm>
            <a:prstGeom prst="rect">
              <a:avLst/>
            </a:prstGeom>
          </p:spPr>
        </p:pic>
        <p:sp>
          <p:nvSpPr>
            <p:cNvPr id="162" name="Oval 161"/>
            <p:cNvSpPr>
              <a:spLocks noChangeAspect="1"/>
            </p:cNvSpPr>
            <p:nvPr/>
          </p:nvSpPr>
          <p:spPr>
            <a:xfrm>
              <a:off x="5147744" y="19854332"/>
              <a:ext cx="91440" cy="91440"/>
            </a:xfrm>
            <a:prstGeom prst="ellipse">
              <a:avLst/>
            </a:prstGeom>
            <a:solidFill>
              <a:srgbClr val="DF0002"/>
            </a:solidFill>
            <a:ln>
              <a:solidFill>
                <a:srgbClr val="000000"/>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a:p>
          </p:txBody>
        </p:sp>
      </p:grpSp>
      <p:pic>
        <p:nvPicPr>
          <p:cNvPr id="167" name="Picture 166" descr="k=6.jpg"/>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1059715" y="19886607"/>
            <a:ext cx="14876130" cy="1676033"/>
          </a:xfrm>
          <a:prstGeom prst="rect">
            <a:avLst/>
          </a:prstGeom>
        </p:spPr>
      </p:pic>
      <p:sp>
        <p:nvSpPr>
          <p:cNvPr id="168" name="TextBox 167"/>
          <p:cNvSpPr txBox="1"/>
          <p:nvPr/>
        </p:nvSpPr>
        <p:spPr>
          <a:xfrm>
            <a:off x="15935845" y="21454865"/>
            <a:ext cx="5260453" cy="1323439"/>
          </a:xfrm>
          <a:prstGeom prst="rect">
            <a:avLst/>
          </a:prstGeom>
          <a:noFill/>
        </p:spPr>
        <p:txBody>
          <a:bodyPr wrap="square" rtlCol="0">
            <a:spAutoFit/>
          </a:bodyPr>
          <a:lstStyle/>
          <a:p>
            <a:r>
              <a:rPr lang="en-US" sz="2000" dirty="0" smtClean="0">
                <a:latin typeface="Times New Roman"/>
                <a:cs typeface="Times New Roman"/>
              </a:rPr>
              <a:t>Sampling locations of 725 Saltmarsh Sparrows from 21 marshes. Red and green circle labels correspond to North-South population separation identified with STRUCTURE analysis. </a:t>
            </a:r>
            <a:endParaRPr lang="en-US" sz="2000" dirty="0">
              <a:latin typeface="Times New Roman"/>
              <a:cs typeface="Times New Roman"/>
            </a:endParaRPr>
          </a:p>
        </p:txBody>
      </p:sp>
      <p:sp>
        <p:nvSpPr>
          <p:cNvPr id="169" name="TextBox 168"/>
          <p:cNvSpPr txBox="1"/>
          <p:nvPr/>
        </p:nvSpPr>
        <p:spPr>
          <a:xfrm rot="18254046">
            <a:off x="1155116" y="21430941"/>
            <a:ext cx="925192" cy="307777"/>
          </a:xfrm>
          <a:prstGeom prst="rect">
            <a:avLst/>
          </a:prstGeom>
          <a:noFill/>
        </p:spPr>
        <p:txBody>
          <a:bodyPr wrap="square" rtlCol="0">
            <a:spAutoFit/>
          </a:bodyPr>
          <a:lstStyle/>
          <a:p>
            <a:r>
              <a:rPr lang="en-US" sz="1400" dirty="0" smtClean="0">
                <a:latin typeface="Times New Roman"/>
                <a:cs typeface="Times New Roman"/>
              </a:rPr>
              <a:t>SPUR</a:t>
            </a:r>
            <a:endParaRPr lang="en-US" sz="1400" dirty="0">
              <a:latin typeface="Times New Roman"/>
              <a:cs typeface="Times New Roman"/>
            </a:endParaRPr>
          </a:p>
        </p:txBody>
      </p:sp>
      <p:sp>
        <p:nvSpPr>
          <p:cNvPr id="170" name="TextBox 169"/>
          <p:cNvSpPr txBox="1"/>
          <p:nvPr/>
        </p:nvSpPr>
        <p:spPr>
          <a:xfrm rot="18467357">
            <a:off x="1656207" y="21351656"/>
            <a:ext cx="1192371" cy="307777"/>
          </a:xfrm>
          <a:prstGeom prst="rect">
            <a:avLst/>
          </a:prstGeom>
          <a:noFill/>
        </p:spPr>
        <p:txBody>
          <a:bodyPr wrap="square" rtlCol="0">
            <a:spAutoFit/>
          </a:bodyPr>
          <a:lstStyle/>
          <a:p>
            <a:r>
              <a:rPr lang="en-US" sz="1400" dirty="0" smtClean="0">
                <a:latin typeface="Times New Roman"/>
                <a:cs typeface="Times New Roman"/>
              </a:rPr>
              <a:t>SCAR</a:t>
            </a:r>
            <a:endParaRPr lang="en-US" sz="1400" dirty="0">
              <a:latin typeface="Times New Roman"/>
              <a:cs typeface="Times New Roman"/>
            </a:endParaRPr>
          </a:p>
        </p:txBody>
      </p:sp>
      <p:sp>
        <p:nvSpPr>
          <p:cNvPr id="171" name="TextBox 170"/>
          <p:cNvSpPr txBox="1"/>
          <p:nvPr/>
        </p:nvSpPr>
        <p:spPr>
          <a:xfrm>
            <a:off x="1354668" y="14748937"/>
            <a:ext cx="14344839" cy="1077218"/>
          </a:xfrm>
          <a:prstGeom prst="rect">
            <a:avLst/>
          </a:prstGeom>
          <a:noFill/>
        </p:spPr>
        <p:txBody>
          <a:bodyPr wrap="square" rtlCol="0">
            <a:spAutoFit/>
          </a:bodyPr>
          <a:lstStyle/>
          <a:p>
            <a:r>
              <a:rPr lang="en-US" sz="3200" dirty="0" smtClean="0">
                <a:latin typeface="Times New Roman"/>
                <a:cs typeface="Times New Roman"/>
              </a:rPr>
              <a:t>We expanded on previous population genetics research</a:t>
            </a:r>
            <a:r>
              <a:rPr lang="en-US" sz="3200" baseline="30000" dirty="0" smtClean="0">
                <a:latin typeface="Times New Roman"/>
                <a:cs typeface="Times New Roman"/>
              </a:rPr>
              <a:t>4</a:t>
            </a:r>
            <a:r>
              <a:rPr lang="en-US" sz="3200" dirty="0" smtClean="0">
                <a:latin typeface="Times New Roman"/>
                <a:cs typeface="Times New Roman"/>
              </a:rPr>
              <a:t> with a data set of 725 Saltmarsh Sparrows genotyped from 21 marshes across the breeding range.  </a:t>
            </a:r>
          </a:p>
        </p:txBody>
      </p:sp>
      <p:sp>
        <p:nvSpPr>
          <p:cNvPr id="172" name="TextBox 171"/>
          <p:cNvSpPr txBox="1"/>
          <p:nvPr/>
        </p:nvSpPr>
        <p:spPr>
          <a:xfrm>
            <a:off x="1354668" y="15862305"/>
            <a:ext cx="14263250" cy="2708434"/>
          </a:xfrm>
          <a:prstGeom prst="rect">
            <a:avLst/>
          </a:prstGeom>
          <a:noFill/>
        </p:spPr>
        <p:txBody>
          <a:bodyPr wrap="square" rtlCol="0">
            <a:spAutoFit/>
          </a:bodyPr>
          <a:lstStyle/>
          <a:p>
            <a:pPr marL="457200" indent="-457200">
              <a:spcAft>
                <a:spcPts val="600"/>
              </a:spcAft>
              <a:buFont typeface="Wingdings" charset="2"/>
              <a:buChar char="²"/>
            </a:pPr>
            <a:r>
              <a:rPr lang="en-US" sz="3200" dirty="0" smtClean="0">
                <a:latin typeface="Times New Roman"/>
                <a:cs typeface="Times New Roman"/>
              </a:rPr>
              <a:t>Genetic structure was best explained by 2 clusters consistent with a North-South split corresponding to presence/absence of introgression with Nelson’s Sparrows.</a:t>
            </a:r>
          </a:p>
          <a:p>
            <a:pPr marL="457200" indent="-457200">
              <a:spcAft>
                <a:spcPts val="600"/>
              </a:spcAft>
              <a:buFont typeface="Wingdings" charset="2"/>
              <a:buChar char="²"/>
            </a:pPr>
            <a:r>
              <a:rPr lang="en-US" sz="3200" dirty="0" smtClean="0">
                <a:latin typeface="Times New Roman"/>
                <a:cs typeface="Times New Roman"/>
              </a:rPr>
              <a:t>Finer scale structure, despite gene flow, suggested 6 population groupings. </a:t>
            </a:r>
          </a:p>
          <a:p>
            <a:pPr marL="457200" indent="-457200">
              <a:spcAft>
                <a:spcPts val="600"/>
              </a:spcAft>
              <a:buFont typeface="Wingdings" charset="2"/>
              <a:buChar char="²"/>
            </a:pPr>
            <a:r>
              <a:rPr lang="en-US" sz="3200" dirty="0" smtClean="0">
                <a:latin typeface="Times New Roman"/>
                <a:cs typeface="Times New Roman"/>
              </a:rPr>
              <a:t>Isolation by distance was not observed and most marshes were differentiated from each other</a:t>
            </a:r>
            <a:r>
              <a:rPr lang="en-US" sz="3200" dirty="0">
                <a:latin typeface="Times New Roman"/>
                <a:cs typeface="Times New Roman"/>
              </a:rPr>
              <a:t>;</a:t>
            </a:r>
            <a:r>
              <a:rPr lang="en-US" sz="3200" dirty="0" smtClean="0">
                <a:latin typeface="Times New Roman"/>
                <a:cs typeface="Times New Roman"/>
              </a:rPr>
              <a:t> a few marshes (Chapman’s, Four Sparrow) had elevated divergence. </a:t>
            </a:r>
          </a:p>
        </p:txBody>
      </p:sp>
      <p:pic>
        <p:nvPicPr>
          <p:cNvPr id="173" name="Picture 172" descr="k=2.jpg"/>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1059714" y="18615315"/>
            <a:ext cx="14876131" cy="1676033"/>
          </a:xfrm>
          <a:prstGeom prst="rect">
            <a:avLst/>
          </a:prstGeom>
        </p:spPr>
      </p:pic>
      <p:sp>
        <p:nvSpPr>
          <p:cNvPr id="174" name="TextBox 173"/>
          <p:cNvSpPr txBox="1"/>
          <p:nvPr/>
        </p:nvSpPr>
        <p:spPr>
          <a:xfrm rot="18819113">
            <a:off x="2485626" y="21460814"/>
            <a:ext cx="602594" cy="307777"/>
          </a:xfrm>
          <a:prstGeom prst="rect">
            <a:avLst/>
          </a:prstGeom>
          <a:noFill/>
        </p:spPr>
        <p:txBody>
          <a:bodyPr wrap="square" rtlCol="0">
            <a:spAutoFit/>
          </a:bodyPr>
          <a:lstStyle/>
          <a:p>
            <a:r>
              <a:rPr lang="en-US" sz="1400" dirty="0" smtClean="0">
                <a:latin typeface="Times New Roman"/>
                <a:cs typeface="Times New Roman"/>
              </a:rPr>
              <a:t>LR</a:t>
            </a:r>
            <a:endParaRPr lang="en-US" sz="1400" dirty="0">
              <a:latin typeface="Times New Roman"/>
              <a:cs typeface="Times New Roman"/>
            </a:endParaRPr>
          </a:p>
        </p:txBody>
      </p:sp>
      <p:sp>
        <p:nvSpPr>
          <p:cNvPr id="175" name="TextBox 174"/>
          <p:cNvSpPr txBox="1"/>
          <p:nvPr/>
        </p:nvSpPr>
        <p:spPr>
          <a:xfrm rot="18338245">
            <a:off x="3340166" y="21483945"/>
            <a:ext cx="741497" cy="307777"/>
          </a:xfrm>
          <a:prstGeom prst="rect">
            <a:avLst/>
          </a:prstGeom>
          <a:noFill/>
        </p:spPr>
        <p:txBody>
          <a:bodyPr wrap="square" rtlCol="0">
            <a:spAutoFit/>
          </a:bodyPr>
          <a:lstStyle/>
          <a:p>
            <a:r>
              <a:rPr lang="en-US" sz="1400" dirty="0" smtClean="0">
                <a:latin typeface="Times New Roman"/>
                <a:cs typeface="Times New Roman"/>
              </a:rPr>
              <a:t>FURB</a:t>
            </a:r>
            <a:endParaRPr lang="en-US" sz="1400" dirty="0">
              <a:latin typeface="Times New Roman"/>
              <a:cs typeface="Times New Roman"/>
            </a:endParaRPr>
          </a:p>
        </p:txBody>
      </p:sp>
      <p:sp>
        <p:nvSpPr>
          <p:cNvPr id="176" name="TextBox 175"/>
          <p:cNvSpPr txBox="1"/>
          <p:nvPr/>
        </p:nvSpPr>
        <p:spPr>
          <a:xfrm rot="18732261">
            <a:off x="4570749" y="21526648"/>
            <a:ext cx="741497" cy="307777"/>
          </a:xfrm>
          <a:prstGeom prst="rect">
            <a:avLst/>
          </a:prstGeom>
          <a:noFill/>
        </p:spPr>
        <p:txBody>
          <a:bodyPr wrap="square" rtlCol="0">
            <a:spAutoFit/>
          </a:bodyPr>
          <a:lstStyle/>
          <a:p>
            <a:r>
              <a:rPr lang="en-US" sz="1400" dirty="0" smtClean="0">
                <a:latin typeface="Times New Roman"/>
                <a:cs typeface="Times New Roman"/>
              </a:rPr>
              <a:t>CHAP</a:t>
            </a:r>
            <a:endParaRPr lang="en-US" sz="1400" dirty="0">
              <a:latin typeface="Times New Roman"/>
              <a:cs typeface="Times New Roman"/>
            </a:endParaRPr>
          </a:p>
        </p:txBody>
      </p:sp>
      <p:sp>
        <p:nvSpPr>
          <p:cNvPr id="178" name="TextBox 177"/>
          <p:cNvSpPr txBox="1"/>
          <p:nvPr/>
        </p:nvSpPr>
        <p:spPr>
          <a:xfrm rot="18732261">
            <a:off x="5238602" y="21440664"/>
            <a:ext cx="741497" cy="307777"/>
          </a:xfrm>
          <a:prstGeom prst="rect">
            <a:avLst/>
          </a:prstGeom>
          <a:noFill/>
        </p:spPr>
        <p:txBody>
          <a:bodyPr wrap="square" rtlCol="0">
            <a:spAutoFit/>
          </a:bodyPr>
          <a:lstStyle/>
          <a:p>
            <a:r>
              <a:rPr lang="en-US" sz="1400" dirty="0" smtClean="0">
                <a:latin typeface="Times New Roman"/>
                <a:cs typeface="Times New Roman"/>
              </a:rPr>
              <a:t>RYE</a:t>
            </a:r>
            <a:endParaRPr lang="en-US" sz="1400" dirty="0">
              <a:latin typeface="Times New Roman"/>
              <a:cs typeface="Times New Roman"/>
            </a:endParaRPr>
          </a:p>
        </p:txBody>
      </p:sp>
      <p:sp>
        <p:nvSpPr>
          <p:cNvPr id="179" name="TextBox 178"/>
          <p:cNvSpPr txBox="1"/>
          <p:nvPr/>
        </p:nvSpPr>
        <p:spPr>
          <a:xfrm rot="18732261">
            <a:off x="5817556" y="21514597"/>
            <a:ext cx="741497" cy="307777"/>
          </a:xfrm>
          <a:prstGeom prst="rect">
            <a:avLst/>
          </a:prstGeom>
          <a:noFill/>
        </p:spPr>
        <p:txBody>
          <a:bodyPr wrap="square" rtlCol="0">
            <a:spAutoFit/>
          </a:bodyPr>
          <a:lstStyle/>
          <a:p>
            <a:r>
              <a:rPr lang="en-US" sz="1400" dirty="0" smtClean="0">
                <a:latin typeface="Times New Roman"/>
                <a:cs typeface="Times New Roman"/>
              </a:rPr>
              <a:t>HAMP</a:t>
            </a:r>
            <a:endParaRPr lang="en-US" sz="1400" dirty="0">
              <a:latin typeface="Times New Roman"/>
              <a:cs typeface="Times New Roman"/>
            </a:endParaRPr>
          </a:p>
        </p:txBody>
      </p:sp>
      <p:sp>
        <p:nvSpPr>
          <p:cNvPr id="180" name="TextBox 179"/>
          <p:cNvSpPr txBox="1"/>
          <p:nvPr/>
        </p:nvSpPr>
        <p:spPr>
          <a:xfrm rot="18732261">
            <a:off x="6810249" y="21497285"/>
            <a:ext cx="951221" cy="307777"/>
          </a:xfrm>
          <a:prstGeom prst="rect">
            <a:avLst/>
          </a:prstGeom>
          <a:noFill/>
        </p:spPr>
        <p:txBody>
          <a:bodyPr wrap="square" rtlCol="0">
            <a:spAutoFit/>
          </a:bodyPr>
          <a:lstStyle/>
          <a:p>
            <a:r>
              <a:rPr lang="en-US" sz="1400" dirty="0" smtClean="0">
                <a:latin typeface="Times New Roman"/>
                <a:cs typeface="Times New Roman"/>
              </a:rPr>
              <a:t>PARKER</a:t>
            </a:r>
            <a:endParaRPr lang="en-US" sz="1400" dirty="0">
              <a:latin typeface="Times New Roman"/>
              <a:cs typeface="Times New Roman"/>
            </a:endParaRPr>
          </a:p>
        </p:txBody>
      </p:sp>
      <p:sp>
        <p:nvSpPr>
          <p:cNvPr id="181" name="TextBox 180"/>
          <p:cNvSpPr txBox="1"/>
          <p:nvPr/>
        </p:nvSpPr>
        <p:spPr>
          <a:xfrm rot="18732261">
            <a:off x="7916955" y="21576452"/>
            <a:ext cx="737476" cy="307777"/>
          </a:xfrm>
          <a:prstGeom prst="rect">
            <a:avLst/>
          </a:prstGeom>
          <a:noFill/>
        </p:spPr>
        <p:txBody>
          <a:bodyPr wrap="square" rtlCol="0">
            <a:spAutoFit/>
          </a:bodyPr>
          <a:lstStyle/>
          <a:p>
            <a:r>
              <a:rPr lang="en-US" sz="1400" dirty="0" smtClean="0">
                <a:latin typeface="Times New Roman"/>
                <a:cs typeface="Times New Roman"/>
              </a:rPr>
              <a:t>MONO</a:t>
            </a:r>
            <a:endParaRPr lang="en-US" sz="1400" dirty="0">
              <a:latin typeface="Times New Roman"/>
              <a:cs typeface="Times New Roman"/>
            </a:endParaRPr>
          </a:p>
        </p:txBody>
      </p:sp>
      <p:sp>
        <p:nvSpPr>
          <p:cNvPr id="182" name="TextBox 181"/>
          <p:cNvSpPr txBox="1"/>
          <p:nvPr/>
        </p:nvSpPr>
        <p:spPr>
          <a:xfrm rot="18732261">
            <a:off x="8810521" y="21321899"/>
            <a:ext cx="737476" cy="307777"/>
          </a:xfrm>
          <a:prstGeom prst="rect">
            <a:avLst/>
          </a:prstGeom>
          <a:noFill/>
        </p:spPr>
        <p:txBody>
          <a:bodyPr wrap="square" rtlCol="0">
            <a:spAutoFit/>
          </a:bodyPr>
          <a:lstStyle/>
          <a:p>
            <a:r>
              <a:rPr lang="en-US" sz="1400" dirty="0" smtClean="0">
                <a:latin typeface="Times New Roman"/>
                <a:cs typeface="Times New Roman"/>
              </a:rPr>
              <a:t>RI</a:t>
            </a:r>
            <a:endParaRPr lang="en-US" sz="1400" dirty="0">
              <a:latin typeface="Times New Roman"/>
              <a:cs typeface="Times New Roman"/>
            </a:endParaRPr>
          </a:p>
        </p:txBody>
      </p:sp>
      <p:sp>
        <p:nvSpPr>
          <p:cNvPr id="183" name="TextBox 182"/>
          <p:cNvSpPr txBox="1"/>
          <p:nvPr/>
        </p:nvSpPr>
        <p:spPr>
          <a:xfrm rot="18732261">
            <a:off x="9349277" y="21549104"/>
            <a:ext cx="831788" cy="307777"/>
          </a:xfrm>
          <a:prstGeom prst="rect">
            <a:avLst/>
          </a:prstGeom>
          <a:noFill/>
        </p:spPr>
        <p:txBody>
          <a:bodyPr wrap="square" rtlCol="0">
            <a:spAutoFit/>
          </a:bodyPr>
          <a:lstStyle/>
          <a:p>
            <a:r>
              <a:rPr lang="en-US" sz="1400" dirty="0" smtClean="0">
                <a:latin typeface="Times New Roman"/>
                <a:cs typeface="Times New Roman"/>
              </a:rPr>
              <a:t>BARNI</a:t>
            </a:r>
            <a:endParaRPr lang="en-US" sz="1400" dirty="0">
              <a:latin typeface="Times New Roman"/>
              <a:cs typeface="Times New Roman"/>
            </a:endParaRPr>
          </a:p>
        </p:txBody>
      </p:sp>
      <p:sp>
        <p:nvSpPr>
          <p:cNvPr id="184" name="TextBox 183"/>
          <p:cNvSpPr txBox="1"/>
          <p:nvPr/>
        </p:nvSpPr>
        <p:spPr>
          <a:xfrm rot="18732261">
            <a:off x="9719723" y="21587203"/>
            <a:ext cx="831788" cy="307777"/>
          </a:xfrm>
          <a:prstGeom prst="rect">
            <a:avLst/>
          </a:prstGeom>
          <a:noFill/>
        </p:spPr>
        <p:txBody>
          <a:bodyPr wrap="square" rtlCol="0">
            <a:spAutoFit/>
          </a:bodyPr>
          <a:lstStyle/>
          <a:p>
            <a:r>
              <a:rPr lang="en-US" sz="1400" dirty="0" smtClean="0">
                <a:latin typeface="Times New Roman"/>
                <a:cs typeface="Times New Roman"/>
              </a:rPr>
              <a:t>EASTR</a:t>
            </a:r>
            <a:endParaRPr lang="en-US" sz="1400" dirty="0">
              <a:latin typeface="Times New Roman"/>
              <a:cs typeface="Times New Roman"/>
            </a:endParaRPr>
          </a:p>
        </p:txBody>
      </p:sp>
      <p:sp>
        <p:nvSpPr>
          <p:cNvPr id="185" name="TextBox 184"/>
          <p:cNvSpPr txBox="1"/>
          <p:nvPr/>
        </p:nvSpPr>
        <p:spPr>
          <a:xfrm rot="18732261">
            <a:off x="10367423" y="21581593"/>
            <a:ext cx="831788" cy="307777"/>
          </a:xfrm>
          <a:prstGeom prst="rect">
            <a:avLst/>
          </a:prstGeom>
          <a:noFill/>
        </p:spPr>
        <p:txBody>
          <a:bodyPr wrap="square" rtlCol="0">
            <a:spAutoFit/>
          </a:bodyPr>
          <a:lstStyle/>
          <a:p>
            <a:r>
              <a:rPr lang="en-US" sz="1400" dirty="0" smtClean="0">
                <a:latin typeface="Times New Roman"/>
                <a:cs typeface="Times New Roman"/>
              </a:rPr>
              <a:t>HAMM</a:t>
            </a:r>
            <a:endParaRPr lang="en-US" sz="1400" dirty="0">
              <a:latin typeface="Times New Roman"/>
              <a:cs typeface="Times New Roman"/>
            </a:endParaRPr>
          </a:p>
        </p:txBody>
      </p:sp>
      <p:sp>
        <p:nvSpPr>
          <p:cNvPr id="186" name="TextBox 185"/>
          <p:cNvSpPr txBox="1"/>
          <p:nvPr/>
        </p:nvSpPr>
        <p:spPr>
          <a:xfrm rot="18732261">
            <a:off x="11311400" y="21492248"/>
            <a:ext cx="400160" cy="307777"/>
          </a:xfrm>
          <a:prstGeom prst="rect">
            <a:avLst/>
          </a:prstGeom>
          <a:noFill/>
        </p:spPr>
        <p:txBody>
          <a:bodyPr wrap="square" rtlCol="0">
            <a:spAutoFit/>
          </a:bodyPr>
          <a:lstStyle/>
          <a:p>
            <a:r>
              <a:rPr lang="en-US" sz="1400" dirty="0" smtClean="0">
                <a:latin typeface="Times New Roman"/>
                <a:cs typeface="Times New Roman"/>
              </a:rPr>
              <a:t>LI</a:t>
            </a:r>
            <a:endParaRPr lang="en-US" sz="1400" dirty="0">
              <a:latin typeface="Times New Roman"/>
              <a:cs typeface="Times New Roman"/>
            </a:endParaRPr>
          </a:p>
        </p:txBody>
      </p:sp>
      <p:sp>
        <p:nvSpPr>
          <p:cNvPr id="187" name="TextBox 186"/>
          <p:cNvSpPr txBox="1"/>
          <p:nvPr/>
        </p:nvSpPr>
        <p:spPr>
          <a:xfrm rot="18732261">
            <a:off x="11746955" y="21550344"/>
            <a:ext cx="594983" cy="307777"/>
          </a:xfrm>
          <a:prstGeom prst="rect">
            <a:avLst/>
          </a:prstGeom>
          <a:noFill/>
        </p:spPr>
        <p:txBody>
          <a:bodyPr wrap="square" rtlCol="0">
            <a:spAutoFit/>
          </a:bodyPr>
          <a:lstStyle/>
          <a:p>
            <a:r>
              <a:rPr lang="en-US" sz="1400" dirty="0" smtClean="0">
                <a:latin typeface="Times New Roman"/>
                <a:cs typeface="Times New Roman"/>
              </a:rPr>
              <a:t>MNC</a:t>
            </a:r>
            <a:endParaRPr lang="en-US" sz="1400" dirty="0">
              <a:latin typeface="Times New Roman"/>
              <a:cs typeface="Times New Roman"/>
            </a:endParaRPr>
          </a:p>
        </p:txBody>
      </p:sp>
      <p:sp>
        <p:nvSpPr>
          <p:cNvPr id="188" name="TextBox 187"/>
          <p:cNvSpPr txBox="1"/>
          <p:nvPr/>
        </p:nvSpPr>
        <p:spPr>
          <a:xfrm rot="18732261">
            <a:off x="12200496" y="21571421"/>
            <a:ext cx="594983" cy="307777"/>
          </a:xfrm>
          <a:prstGeom prst="rect">
            <a:avLst/>
          </a:prstGeom>
          <a:noFill/>
        </p:spPr>
        <p:txBody>
          <a:bodyPr wrap="square" rtlCol="0">
            <a:spAutoFit/>
          </a:bodyPr>
          <a:lstStyle/>
          <a:p>
            <a:r>
              <a:rPr lang="en-US" sz="1400" dirty="0" smtClean="0">
                <a:latin typeface="Times New Roman"/>
                <a:cs typeface="Times New Roman"/>
              </a:rPr>
              <a:t>IDW</a:t>
            </a:r>
            <a:endParaRPr lang="en-US" sz="1400" dirty="0">
              <a:latin typeface="Times New Roman"/>
              <a:cs typeface="Times New Roman"/>
            </a:endParaRPr>
          </a:p>
        </p:txBody>
      </p:sp>
      <p:sp>
        <p:nvSpPr>
          <p:cNvPr id="189" name="TextBox 188"/>
          <p:cNvSpPr txBox="1"/>
          <p:nvPr/>
        </p:nvSpPr>
        <p:spPr>
          <a:xfrm rot="18732261">
            <a:off x="12514338" y="21525212"/>
            <a:ext cx="594983" cy="307777"/>
          </a:xfrm>
          <a:prstGeom prst="rect">
            <a:avLst/>
          </a:prstGeom>
          <a:noFill/>
        </p:spPr>
        <p:txBody>
          <a:bodyPr wrap="square" rtlCol="0">
            <a:spAutoFit/>
          </a:bodyPr>
          <a:lstStyle/>
          <a:p>
            <a:r>
              <a:rPr lang="en-US" sz="1400" dirty="0" smtClean="0">
                <a:latin typeface="Times New Roman"/>
                <a:cs typeface="Times New Roman"/>
              </a:rPr>
              <a:t>FSM</a:t>
            </a:r>
            <a:endParaRPr lang="en-US" sz="1400" dirty="0">
              <a:latin typeface="Times New Roman"/>
              <a:cs typeface="Times New Roman"/>
            </a:endParaRPr>
          </a:p>
        </p:txBody>
      </p:sp>
      <p:sp>
        <p:nvSpPr>
          <p:cNvPr id="190" name="TextBox 189"/>
          <p:cNvSpPr txBox="1"/>
          <p:nvPr/>
        </p:nvSpPr>
        <p:spPr>
          <a:xfrm rot="18732261">
            <a:off x="12967879" y="21552269"/>
            <a:ext cx="594983" cy="307777"/>
          </a:xfrm>
          <a:prstGeom prst="rect">
            <a:avLst/>
          </a:prstGeom>
          <a:noFill/>
        </p:spPr>
        <p:txBody>
          <a:bodyPr wrap="square" rtlCol="0">
            <a:spAutoFit/>
          </a:bodyPr>
          <a:lstStyle/>
          <a:p>
            <a:r>
              <a:rPr lang="en-US" sz="1400" dirty="0" smtClean="0">
                <a:latin typeface="Times New Roman"/>
                <a:cs typeface="Times New Roman"/>
              </a:rPr>
              <a:t>SAW</a:t>
            </a:r>
            <a:endParaRPr lang="en-US" sz="1400" dirty="0">
              <a:latin typeface="Times New Roman"/>
              <a:cs typeface="Times New Roman"/>
            </a:endParaRPr>
          </a:p>
        </p:txBody>
      </p:sp>
      <p:sp>
        <p:nvSpPr>
          <p:cNvPr id="191" name="TextBox 190"/>
          <p:cNvSpPr txBox="1"/>
          <p:nvPr/>
        </p:nvSpPr>
        <p:spPr>
          <a:xfrm rot="18732261">
            <a:off x="13595562" y="21514927"/>
            <a:ext cx="594983" cy="307777"/>
          </a:xfrm>
          <a:prstGeom prst="rect">
            <a:avLst/>
          </a:prstGeom>
          <a:noFill/>
        </p:spPr>
        <p:txBody>
          <a:bodyPr wrap="square" rtlCol="0">
            <a:spAutoFit/>
          </a:bodyPr>
          <a:lstStyle/>
          <a:p>
            <a:r>
              <a:rPr lang="en-US" sz="1400" dirty="0" smtClean="0">
                <a:latin typeface="Times New Roman"/>
                <a:cs typeface="Times New Roman"/>
              </a:rPr>
              <a:t>ATT</a:t>
            </a:r>
            <a:endParaRPr lang="en-US" sz="1400" dirty="0">
              <a:latin typeface="Times New Roman"/>
              <a:cs typeface="Times New Roman"/>
            </a:endParaRPr>
          </a:p>
        </p:txBody>
      </p:sp>
      <p:sp>
        <p:nvSpPr>
          <p:cNvPr id="192" name="TextBox 191"/>
          <p:cNvSpPr txBox="1"/>
          <p:nvPr/>
        </p:nvSpPr>
        <p:spPr>
          <a:xfrm rot="18732261">
            <a:off x="14223245" y="21526868"/>
            <a:ext cx="594983" cy="307777"/>
          </a:xfrm>
          <a:prstGeom prst="rect">
            <a:avLst/>
          </a:prstGeom>
          <a:noFill/>
        </p:spPr>
        <p:txBody>
          <a:bodyPr wrap="square" rtlCol="0">
            <a:spAutoFit/>
          </a:bodyPr>
          <a:lstStyle/>
          <a:p>
            <a:r>
              <a:rPr lang="en-US" sz="1400" dirty="0" smtClean="0">
                <a:latin typeface="Times New Roman"/>
                <a:cs typeface="Times New Roman"/>
              </a:rPr>
              <a:t>MW</a:t>
            </a:r>
            <a:endParaRPr lang="en-US" sz="1400" dirty="0">
              <a:latin typeface="Times New Roman"/>
              <a:cs typeface="Times New Roman"/>
            </a:endParaRPr>
          </a:p>
        </p:txBody>
      </p:sp>
      <p:sp>
        <p:nvSpPr>
          <p:cNvPr id="193" name="TextBox 192"/>
          <p:cNvSpPr txBox="1"/>
          <p:nvPr/>
        </p:nvSpPr>
        <p:spPr>
          <a:xfrm rot="18732261">
            <a:off x="14832852" y="21452711"/>
            <a:ext cx="594983" cy="307777"/>
          </a:xfrm>
          <a:prstGeom prst="rect">
            <a:avLst/>
          </a:prstGeom>
          <a:noFill/>
        </p:spPr>
        <p:txBody>
          <a:bodyPr wrap="square" rtlCol="0">
            <a:spAutoFit/>
          </a:bodyPr>
          <a:lstStyle/>
          <a:p>
            <a:r>
              <a:rPr lang="en-US" sz="1400" dirty="0" smtClean="0">
                <a:latin typeface="Times New Roman"/>
                <a:cs typeface="Times New Roman"/>
              </a:rPr>
              <a:t>OC</a:t>
            </a:r>
            <a:endParaRPr lang="en-US" sz="1400" dirty="0">
              <a:latin typeface="Times New Roman"/>
              <a:cs typeface="Times New Roman"/>
            </a:endParaRPr>
          </a:p>
        </p:txBody>
      </p:sp>
      <p:sp>
        <p:nvSpPr>
          <p:cNvPr id="194" name="TextBox 193"/>
          <p:cNvSpPr txBox="1"/>
          <p:nvPr/>
        </p:nvSpPr>
        <p:spPr>
          <a:xfrm>
            <a:off x="1320800" y="22038246"/>
            <a:ext cx="14123385" cy="707886"/>
          </a:xfrm>
          <a:prstGeom prst="rect">
            <a:avLst/>
          </a:prstGeom>
          <a:noFill/>
        </p:spPr>
        <p:txBody>
          <a:bodyPr wrap="square" rtlCol="0">
            <a:spAutoFit/>
          </a:bodyPr>
          <a:lstStyle/>
          <a:p>
            <a:r>
              <a:rPr lang="en-US" sz="2000" dirty="0" smtClean="0">
                <a:latin typeface="Times New Roman"/>
                <a:cs typeface="Times New Roman"/>
              </a:rPr>
              <a:t>STRUCTURE analysis results for K=2 (top) and K=6 (below) for 21 marshes arranged North to South in the bar plots. Different colors indicate genetically distinct groupings and vertical bars show proportion of each individual’s genome in each genetic cluster.  </a:t>
            </a:r>
            <a:endParaRPr lang="en-US" sz="2000" dirty="0">
              <a:latin typeface="Times New Roman"/>
              <a:cs typeface="Times New Roman"/>
            </a:endParaRPr>
          </a:p>
        </p:txBody>
      </p:sp>
      <p:sp>
        <p:nvSpPr>
          <p:cNvPr id="195" name="TextBox 194"/>
          <p:cNvSpPr txBox="1"/>
          <p:nvPr/>
        </p:nvSpPr>
        <p:spPr>
          <a:xfrm>
            <a:off x="22996846" y="31003136"/>
            <a:ext cx="19453673" cy="1323439"/>
          </a:xfrm>
          <a:prstGeom prst="rect">
            <a:avLst/>
          </a:prstGeom>
          <a:noFill/>
        </p:spPr>
        <p:txBody>
          <a:bodyPr wrap="square" rtlCol="0">
            <a:spAutoFit/>
          </a:bodyPr>
          <a:lstStyle/>
          <a:p>
            <a:r>
              <a:rPr lang="en-US" sz="2000" baseline="30000" dirty="0" smtClean="0">
                <a:latin typeface="Times New Roman"/>
                <a:cs typeface="Times New Roman"/>
              </a:rPr>
              <a:t>1</a:t>
            </a:r>
            <a:r>
              <a:rPr lang="en-US" sz="2000" dirty="0" smtClean="0">
                <a:latin typeface="Times New Roman"/>
                <a:cs typeface="Times New Roman"/>
              </a:rPr>
              <a:t>Bayard, T. and C.S. </a:t>
            </a:r>
            <a:r>
              <a:rPr lang="en-US" sz="2000" dirty="0" err="1" smtClean="0">
                <a:latin typeface="Times New Roman"/>
                <a:cs typeface="Times New Roman"/>
              </a:rPr>
              <a:t>Elphick</a:t>
            </a:r>
            <a:r>
              <a:rPr lang="en-US" sz="2000" dirty="0" smtClean="0">
                <a:latin typeface="Times New Roman"/>
                <a:cs typeface="Times New Roman"/>
              </a:rPr>
              <a:t> 2012. Auk </a:t>
            </a:r>
            <a:r>
              <a:rPr lang="en-US" sz="2000" dirty="0">
                <a:latin typeface="Times New Roman"/>
                <a:cs typeface="Times New Roman"/>
              </a:rPr>
              <a:t>128: 393</a:t>
            </a:r>
            <a:r>
              <a:rPr lang="en-US" sz="2000" dirty="0" smtClean="0">
                <a:latin typeface="Times New Roman"/>
                <a:cs typeface="Times New Roman"/>
              </a:rPr>
              <a:t>-403.</a:t>
            </a:r>
          </a:p>
          <a:p>
            <a:r>
              <a:rPr lang="en-US" sz="2000" baseline="30000" dirty="0" smtClean="0">
                <a:latin typeface="Times New Roman"/>
                <a:cs typeface="Times New Roman"/>
              </a:rPr>
              <a:t>2</a:t>
            </a:r>
            <a:r>
              <a:rPr lang="en-US" sz="2000" dirty="0" smtClean="0">
                <a:latin typeface="Times New Roman"/>
                <a:cs typeface="Times New Roman"/>
              </a:rPr>
              <a:t>Shriver, W</a:t>
            </a:r>
            <a:r>
              <a:rPr lang="en-US" sz="2000" dirty="0">
                <a:latin typeface="Times New Roman"/>
                <a:cs typeface="Times New Roman"/>
              </a:rPr>
              <a:t>. G., J. P. Gibbs, P. D. Vickery, H. L. Gibbs, T. P. </a:t>
            </a:r>
            <a:r>
              <a:rPr lang="en-US" sz="2000" dirty="0" err="1">
                <a:latin typeface="Times New Roman"/>
                <a:cs typeface="Times New Roman"/>
              </a:rPr>
              <a:t>Hodgman</a:t>
            </a:r>
            <a:r>
              <a:rPr lang="en-US" sz="2000" dirty="0">
                <a:latin typeface="Times New Roman"/>
                <a:cs typeface="Times New Roman"/>
              </a:rPr>
              <a:t>, P. T. Jones, and C. N. Jacques</a:t>
            </a:r>
            <a:r>
              <a:rPr lang="en-US" sz="2000" dirty="0" smtClean="0">
                <a:latin typeface="Times New Roman"/>
                <a:cs typeface="Times New Roman"/>
              </a:rPr>
              <a:t>. 2005. </a:t>
            </a:r>
            <a:r>
              <a:rPr lang="en-US" sz="2000" dirty="0">
                <a:latin typeface="Times New Roman"/>
                <a:cs typeface="Times New Roman"/>
              </a:rPr>
              <a:t>Auk 122: 94-107. </a:t>
            </a:r>
            <a:endParaRPr lang="en-US" sz="2000" dirty="0" smtClean="0">
              <a:latin typeface="Times New Roman"/>
              <a:cs typeface="Times New Roman"/>
            </a:endParaRPr>
          </a:p>
          <a:p>
            <a:r>
              <a:rPr lang="en-US" sz="2000" baseline="30000" dirty="0" smtClean="0">
                <a:latin typeface="Times New Roman"/>
                <a:cs typeface="Times New Roman"/>
              </a:rPr>
              <a:t>3</a:t>
            </a:r>
            <a:r>
              <a:rPr lang="en-US" sz="2000" dirty="0">
                <a:latin typeface="Times New Roman"/>
                <a:cs typeface="Times New Roman"/>
              </a:rPr>
              <a:t>Butcher, G., </a:t>
            </a:r>
            <a:r>
              <a:rPr lang="en-US" sz="2000" dirty="0" err="1">
                <a:latin typeface="Times New Roman"/>
                <a:cs typeface="Times New Roman"/>
              </a:rPr>
              <a:t>Comins</a:t>
            </a:r>
            <a:r>
              <a:rPr lang="en-US" sz="2000" dirty="0">
                <a:latin typeface="Times New Roman"/>
                <a:cs typeface="Times New Roman"/>
              </a:rPr>
              <a:t>, P., </a:t>
            </a:r>
            <a:r>
              <a:rPr lang="en-US" sz="2000" dirty="0" err="1">
                <a:latin typeface="Times New Roman"/>
                <a:cs typeface="Times New Roman"/>
              </a:rPr>
              <a:t>Elphick</a:t>
            </a:r>
            <a:r>
              <a:rPr lang="en-US" sz="2000" dirty="0">
                <a:latin typeface="Times New Roman"/>
                <a:cs typeface="Times New Roman"/>
              </a:rPr>
              <a:t>, C., </a:t>
            </a:r>
            <a:r>
              <a:rPr lang="en-US" sz="2000" dirty="0" err="1">
                <a:latin typeface="Times New Roman"/>
                <a:cs typeface="Times New Roman"/>
              </a:rPr>
              <a:t>Greenlaw</a:t>
            </a:r>
            <a:r>
              <a:rPr lang="en-US" sz="2000" dirty="0">
                <a:latin typeface="Times New Roman"/>
                <a:cs typeface="Times New Roman"/>
              </a:rPr>
              <a:t>, J., Rosenberg, K., &amp; Wells, J. (2012). </a:t>
            </a:r>
            <a:r>
              <a:rPr lang="en-US" sz="2000" dirty="0" err="1">
                <a:latin typeface="Times New Roman"/>
                <a:cs typeface="Times New Roman"/>
              </a:rPr>
              <a:t>Ammodramus</a:t>
            </a:r>
            <a:r>
              <a:rPr lang="en-US" sz="2000" dirty="0">
                <a:latin typeface="Times New Roman"/>
                <a:cs typeface="Times New Roman"/>
              </a:rPr>
              <a:t> </a:t>
            </a:r>
            <a:r>
              <a:rPr lang="en-US" sz="2000" dirty="0" err="1">
                <a:latin typeface="Times New Roman"/>
                <a:cs typeface="Times New Roman"/>
              </a:rPr>
              <a:t>caudacutus</a:t>
            </a:r>
            <a:r>
              <a:rPr lang="en-US" sz="2000" dirty="0">
                <a:latin typeface="Times New Roman"/>
                <a:cs typeface="Times New Roman"/>
              </a:rPr>
              <a:t>. The IUCN Red List of Threatened Species</a:t>
            </a:r>
            <a:r>
              <a:rPr lang="en-US" sz="2000" dirty="0" smtClean="0">
                <a:latin typeface="Times New Roman"/>
                <a:cs typeface="Times New Roman"/>
              </a:rPr>
              <a:t>.</a:t>
            </a:r>
          </a:p>
          <a:p>
            <a:r>
              <a:rPr lang="en-US" sz="2000" baseline="30000" dirty="0" smtClean="0">
                <a:latin typeface="Times New Roman"/>
                <a:cs typeface="Times New Roman"/>
              </a:rPr>
              <a:t>4</a:t>
            </a:r>
            <a:r>
              <a:rPr lang="en-US" sz="2000" dirty="0" smtClean="0">
                <a:latin typeface="Times New Roman"/>
                <a:cs typeface="Times New Roman"/>
              </a:rPr>
              <a:t>Walsh, J., </a:t>
            </a:r>
            <a:r>
              <a:rPr lang="en-US" sz="2000" dirty="0">
                <a:latin typeface="Times New Roman"/>
                <a:cs typeface="Times New Roman"/>
              </a:rPr>
              <a:t>A.I. Kovach, K.J. Babbitt, K.M. O’Brien. </a:t>
            </a:r>
            <a:r>
              <a:rPr lang="en-US" sz="2000" dirty="0" smtClean="0">
                <a:latin typeface="Times New Roman"/>
                <a:cs typeface="Times New Roman"/>
              </a:rPr>
              <a:t>2012. </a:t>
            </a:r>
            <a:r>
              <a:rPr lang="en-US" sz="2000" dirty="0">
                <a:latin typeface="Times New Roman"/>
                <a:cs typeface="Times New Roman"/>
              </a:rPr>
              <a:t>Auk 129: 247-258</a:t>
            </a:r>
            <a:r>
              <a:rPr lang="en-US" sz="2000" dirty="0" smtClean="0">
                <a:latin typeface="Times New Roman"/>
                <a:cs typeface="Times New Roman"/>
              </a:rPr>
              <a:t>.</a:t>
            </a:r>
            <a:endParaRPr lang="en-US" sz="2000" dirty="0">
              <a:latin typeface="Times New Roman"/>
              <a:cs typeface="Times New Roman"/>
            </a:endParaRPr>
          </a:p>
        </p:txBody>
      </p:sp>
      <p:sp>
        <p:nvSpPr>
          <p:cNvPr id="196" name="TextBox 195"/>
          <p:cNvSpPr txBox="1"/>
          <p:nvPr/>
        </p:nvSpPr>
        <p:spPr>
          <a:xfrm>
            <a:off x="23030711" y="29921846"/>
            <a:ext cx="18204845" cy="707886"/>
          </a:xfrm>
          <a:prstGeom prst="rect">
            <a:avLst/>
          </a:prstGeom>
          <a:noFill/>
        </p:spPr>
        <p:txBody>
          <a:bodyPr wrap="square" rtlCol="0">
            <a:spAutoFit/>
          </a:bodyPr>
          <a:lstStyle/>
          <a:p>
            <a:r>
              <a:rPr lang="en-US" sz="2000" dirty="0" smtClean="0">
                <a:latin typeface="Times New Roman"/>
                <a:cs typeface="Times New Roman"/>
              </a:rPr>
              <a:t>Funding was provided by the United States Fish and Wildlife Service and the University of New Hampshire Agricultural Experiment Station.  </a:t>
            </a:r>
          </a:p>
          <a:p>
            <a:r>
              <a:rPr lang="en-US" sz="2000" dirty="0" smtClean="0">
                <a:latin typeface="Times New Roman"/>
                <a:cs typeface="Times New Roman"/>
              </a:rPr>
              <a:t>We are grateful to Kelley Thomas for collaboration on genomic approaches and </a:t>
            </a:r>
            <a:r>
              <a:rPr lang="en-US" sz="2000" dirty="0" err="1" smtClean="0">
                <a:latin typeface="Times New Roman"/>
                <a:cs typeface="Times New Roman"/>
              </a:rPr>
              <a:t>Kazufusa</a:t>
            </a:r>
            <a:r>
              <a:rPr lang="en-US" sz="2000" dirty="0" smtClean="0">
                <a:latin typeface="Times New Roman"/>
                <a:cs typeface="Times New Roman"/>
              </a:rPr>
              <a:t> Okamoto and Jordan </a:t>
            </a:r>
            <a:r>
              <a:rPr lang="en-US" sz="2000" dirty="0" err="1" smtClean="0">
                <a:latin typeface="Times New Roman"/>
                <a:cs typeface="Times New Roman"/>
              </a:rPr>
              <a:t>Ramsdell</a:t>
            </a:r>
            <a:r>
              <a:rPr lang="en-US" sz="2000" dirty="0" smtClean="0">
                <a:latin typeface="Times New Roman"/>
                <a:cs typeface="Times New Roman"/>
              </a:rPr>
              <a:t> for bioinformatics assistance. </a:t>
            </a:r>
            <a:endParaRPr lang="en-US" sz="2000" dirty="0">
              <a:latin typeface="Times New Roman"/>
              <a:cs typeface="Times New Roman"/>
            </a:endParaRPr>
          </a:p>
        </p:txBody>
      </p:sp>
      <p:pic>
        <p:nvPicPr>
          <p:cNvPr id="197" name="Picture 196" descr="SHARP - logo.jpg"/>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40337749" y="29861681"/>
            <a:ext cx="1492928" cy="1492928"/>
          </a:xfrm>
          <a:prstGeom prst="rect">
            <a:avLst/>
          </a:prstGeom>
        </p:spPr>
      </p:pic>
      <p:pic>
        <p:nvPicPr>
          <p:cNvPr id="198" name="Picture 197" descr="UNH logo.png"/>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39688839" y="31559242"/>
            <a:ext cx="2987957" cy="790930"/>
          </a:xfrm>
          <a:prstGeom prst="rect">
            <a:avLst/>
          </a:prstGeom>
        </p:spPr>
      </p:pic>
      <p:sp>
        <p:nvSpPr>
          <p:cNvPr id="14" name="TextBox 13"/>
          <p:cNvSpPr txBox="1"/>
          <p:nvPr/>
        </p:nvSpPr>
        <p:spPr>
          <a:xfrm>
            <a:off x="19090134" y="17400200"/>
            <a:ext cx="776617" cy="276999"/>
          </a:xfrm>
          <a:prstGeom prst="rect">
            <a:avLst/>
          </a:prstGeom>
          <a:noFill/>
        </p:spPr>
        <p:txBody>
          <a:bodyPr wrap="square" rtlCol="0">
            <a:spAutoFit/>
          </a:bodyPr>
          <a:lstStyle/>
          <a:p>
            <a:r>
              <a:rPr lang="en-US" sz="1200" dirty="0" smtClean="0"/>
              <a:t>1</a:t>
            </a:r>
            <a:endParaRPr lang="en-US" sz="1200" dirty="0"/>
          </a:p>
        </p:txBody>
      </p:sp>
      <p:sp>
        <p:nvSpPr>
          <p:cNvPr id="158" name="TextBox 157"/>
          <p:cNvSpPr txBox="1"/>
          <p:nvPr/>
        </p:nvSpPr>
        <p:spPr>
          <a:xfrm>
            <a:off x="19030585" y="17513299"/>
            <a:ext cx="776617" cy="276999"/>
          </a:xfrm>
          <a:prstGeom prst="rect">
            <a:avLst/>
          </a:prstGeom>
          <a:noFill/>
        </p:spPr>
        <p:txBody>
          <a:bodyPr wrap="square" rtlCol="0">
            <a:spAutoFit/>
          </a:bodyPr>
          <a:lstStyle/>
          <a:p>
            <a:r>
              <a:rPr lang="en-US" sz="1200" dirty="0"/>
              <a:t>2</a:t>
            </a:r>
            <a:endParaRPr lang="en-US" sz="1200" dirty="0"/>
          </a:p>
        </p:txBody>
      </p:sp>
      <p:sp>
        <p:nvSpPr>
          <p:cNvPr id="163" name="TextBox 162"/>
          <p:cNvSpPr txBox="1"/>
          <p:nvPr/>
        </p:nvSpPr>
        <p:spPr>
          <a:xfrm>
            <a:off x="18861411" y="17639098"/>
            <a:ext cx="776617" cy="276999"/>
          </a:xfrm>
          <a:prstGeom prst="rect">
            <a:avLst/>
          </a:prstGeom>
          <a:noFill/>
        </p:spPr>
        <p:txBody>
          <a:bodyPr wrap="square" rtlCol="0">
            <a:spAutoFit/>
          </a:bodyPr>
          <a:lstStyle/>
          <a:p>
            <a:r>
              <a:rPr lang="en-US" sz="1200" dirty="0" smtClean="0"/>
              <a:t>3,4</a:t>
            </a:r>
            <a:endParaRPr lang="en-US" sz="1200" dirty="0"/>
          </a:p>
        </p:txBody>
      </p:sp>
      <p:sp>
        <p:nvSpPr>
          <p:cNvPr id="37" name="TextBox 36"/>
          <p:cNvSpPr txBox="1"/>
          <p:nvPr/>
        </p:nvSpPr>
        <p:spPr>
          <a:xfrm>
            <a:off x="18410918" y="17711696"/>
            <a:ext cx="304681" cy="276999"/>
          </a:xfrm>
          <a:prstGeom prst="rect">
            <a:avLst/>
          </a:prstGeom>
          <a:noFill/>
        </p:spPr>
        <p:txBody>
          <a:bodyPr wrap="square" rtlCol="0">
            <a:spAutoFit/>
          </a:bodyPr>
          <a:lstStyle/>
          <a:p>
            <a:r>
              <a:rPr lang="en-US" sz="1200" dirty="0" smtClean="0"/>
              <a:t>5</a:t>
            </a:r>
            <a:endParaRPr lang="en-US" sz="1200" dirty="0"/>
          </a:p>
        </p:txBody>
      </p:sp>
      <p:sp>
        <p:nvSpPr>
          <p:cNvPr id="164" name="TextBox 163"/>
          <p:cNvSpPr txBox="1"/>
          <p:nvPr/>
        </p:nvSpPr>
        <p:spPr>
          <a:xfrm>
            <a:off x="18737303" y="17865297"/>
            <a:ext cx="776617" cy="276999"/>
          </a:xfrm>
          <a:prstGeom prst="rect">
            <a:avLst/>
          </a:prstGeom>
          <a:noFill/>
        </p:spPr>
        <p:txBody>
          <a:bodyPr wrap="square" rtlCol="0">
            <a:spAutoFit/>
          </a:bodyPr>
          <a:lstStyle/>
          <a:p>
            <a:r>
              <a:rPr lang="en-US" sz="1200" dirty="0" smtClean="0"/>
              <a:t>6,7,8</a:t>
            </a:r>
            <a:endParaRPr lang="en-US" sz="1200" dirty="0"/>
          </a:p>
        </p:txBody>
      </p:sp>
      <p:sp>
        <p:nvSpPr>
          <p:cNvPr id="38" name="TextBox 37"/>
          <p:cNvSpPr txBox="1"/>
          <p:nvPr/>
        </p:nvSpPr>
        <p:spPr>
          <a:xfrm>
            <a:off x="19259920" y="18805815"/>
            <a:ext cx="352831" cy="276999"/>
          </a:xfrm>
          <a:prstGeom prst="rect">
            <a:avLst/>
          </a:prstGeom>
          <a:noFill/>
        </p:spPr>
        <p:txBody>
          <a:bodyPr wrap="square" rtlCol="0">
            <a:spAutoFit/>
          </a:bodyPr>
          <a:lstStyle/>
          <a:p>
            <a:r>
              <a:rPr lang="en-US" sz="1200" dirty="0" smtClean="0"/>
              <a:t>9</a:t>
            </a:r>
            <a:endParaRPr lang="en-US" sz="1200" dirty="0"/>
          </a:p>
        </p:txBody>
      </p:sp>
      <p:sp>
        <p:nvSpPr>
          <p:cNvPr id="42" name="TextBox 41"/>
          <p:cNvSpPr txBox="1"/>
          <p:nvPr/>
        </p:nvSpPr>
        <p:spPr>
          <a:xfrm>
            <a:off x="18237319" y="18955814"/>
            <a:ext cx="135499" cy="276999"/>
          </a:xfrm>
          <a:prstGeom prst="rect">
            <a:avLst/>
          </a:prstGeom>
          <a:noFill/>
        </p:spPr>
        <p:txBody>
          <a:bodyPr wrap="square" rtlCol="0">
            <a:spAutoFit/>
          </a:bodyPr>
          <a:lstStyle/>
          <a:p>
            <a:r>
              <a:rPr lang="en-US" sz="1200" dirty="0" smtClean="0"/>
              <a:t>10</a:t>
            </a:r>
            <a:endParaRPr lang="en-US" sz="1200" dirty="0"/>
          </a:p>
        </p:txBody>
      </p:sp>
      <p:sp>
        <p:nvSpPr>
          <p:cNvPr id="59" name="TextBox 58"/>
          <p:cNvSpPr txBox="1"/>
          <p:nvPr/>
        </p:nvSpPr>
        <p:spPr>
          <a:xfrm>
            <a:off x="17529104" y="19015252"/>
            <a:ext cx="784296" cy="276999"/>
          </a:xfrm>
          <a:prstGeom prst="rect">
            <a:avLst/>
          </a:prstGeom>
          <a:noFill/>
        </p:spPr>
        <p:txBody>
          <a:bodyPr wrap="square" rtlCol="0">
            <a:spAutoFit/>
          </a:bodyPr>
          <a:lstStyle/>
          <a:p>
            <a:r>
              <a:rPr lang="en-US" sz="1200" dirty="0" smtClean="0"/>
              <a:t>11,12,13</a:t>
            </a:r>
            <a:endParaRPr lang="en-US" sz="1200" dirty="0"/>
          </a:p>
        </p:txBody>
      </p:sp>
      <p:sp>
        <p:nvSpPr>
          <p:cNvPr id="60" name="TextBox 59"/>
          <p:cNvSpPr txBox="1"/>
          <p:nvPr/>
        </p:nvSpPr>
        <p:spPr>
          <a:xfrm>
            <a:off x="17290516" y="19404659"/>
            <a:ext cx="467188" cy="276999"/>
          </a:xfrm>
          <a:prstGeom prst="rect">
            <a:avLst/>
          </a:prstGeom>
          <a:noFill/>
        </p:spPr>
        <p:txBody>
          <a:bodyPr wrap="square" rtlCol="0">
            <a:spAutoFit/>
          </a:bodyPr>
          <a:lstStyle/>
          <a:p>
            <a:r>
              <a:rPr lang="en-US" sz="1200" dirty="0" smtClean="0"/>
              <a:t>14</a:t>
            </a:r>
            <a:endParaRPr lang="en-US" sz="1200" dirty="0"/>
          </a:p>
        </p:txBody>
      </p:sp>
      <p:sp>
        <p:nvSpPr>
          <p:cNvPr id="177" name="TextBox 176"/>
          <p:cNvSpPr txBox="1"/>
          <p:nvPr/>
        </p:nvSpPr>
        <p:spPr>
          <a:xfrm>
            <a:off x="16602122" y="19530066"/>
            <a:ext cx="822277" cy="276999"/>
          </a:xfrm>
          <a:prstGeom prst="rect">
            <a:avLst/>
          </a:prstGeom>
          <a:noFill/>
        </p:spPr>
        <p:txBody>
          <a:bodyPr wrap="square" rtlCol="0">
            <a:spAutoFit/>
          </a:bodyPr>
          <a:lstStyle/>
          <a:p>
            <a:r>
              <a:rPr lang="en-US" sz="1200" dirty="0" smtClean="0"/>
              <a:t>17,16,15</a:t>
            </a:r>
            <a:endParaRPr lang="en-US" sz="1200" dirty="0"/>
          </a:p>
        </p:txBody>
      </p:sp>
      <p:sp>
        <p:nvSpPr>
          <p:cNvPr id="61" name="TextBox 60"/>
          <p:cNvSpPr txBox="1"/>
          <p:nvPr/>
        </p:nvSpPr>
        <p:spPr>
          <a:xfrm>
            <a:off x="16158110" y="19353859"/>
            <a:ext cx="431311" cy="276999"/>
          </a:xfrm>
          <a:prstGeom prst="rect">
            <a:avLst/>
          </a:prstGeom>
          <a:noFill/>
        </p:spPr>
        <p:txBody>
          <a:bodyPr wrap="square" rtlCol="0">
            <a:spAutoFit/>
          </a:bodyPr>
          <a:lstStyle/>
          <a:p>
            <a:r>
              <a:rPr lang="en-US" sz="1200" dirty="0" smtClean="0"/>
              <a:t>18</a:t>
            </a:r>
            <a:endParaRPr lang="en-US" sz="1200" dirty="0"/>
          </a:p>
        </p:txBody>
      </p:sp>
      <p:sp>
        <p:nvSpPr>
          <p:cNvPr id="63" name="TextBox 62"/>
          <p:cNvSpPr txBox="1"/>
          <p:nvPr/>
        </p:nvSpPr>
        <p:spPr>
          <a:xfrm>
            <a:off x="16465273" y="20015200"/>
            <a:ext cx="540027" cy="276999"/>
          </a:xfrm>
          <a:prstGeom prst="rect">
            <a:avLst/>
          </a:prstGeom>
          <a:noFill/>
        </p:spPr>
        <p:txBody>
          <a:bodyPr wrap="square" rtlCol="0">
            <a:spAutoFit/>
          </a:bodyPr>
          <a:lstStyle/>
          <a:p>
            <a:r>
              <a:rPr lang="en-US" sz="1200" dirty="0" smtClean="0"/>
              <a:t>19</a:t>
            </a:r>
            <a:endParaRPr lang="en-US" sz="1200" dirty="0"/>
          </a:p>
        </p:txBody>
      </p:sp>
      <p:sp>
        <p:nvSpPr>
          <p:cNvPr id="199" name="TextBox 198"/>
          <p:cNvSpPr txBox="1"/>
          <p:nvPr/>
        </p:nvSpPr>
        <p:spPr>
          <a:xfrm>
            <a:off x="16312873" y="20180300"/>
            <a:ext cx="540027" cy="276999"/>
          </a:xfrm>
          <a:prstGeom prst="rect">
            <a:avLst/>
          </a:prstGeom>
          <a:noFill/>
        </p:spPr>
        <p:txBody>
          <a:bodyPr wrap="square" rtlCol="0">
            <a:spAutoFit/>
          </a:bodyPr>
          <a:lstStyle/>
          <a:p>
            <a:r>
              <a:rPr lang="en-US" sz="1200" dirty="0" smtClean="0"/>
              <a:t>20,21</a:t>
            </a:r>
            <a:endParaRPr lang="en-US" sz="1200" dirty="0"/>
          </a:p>
        </p:txBody>
      </p:sp>
    </p:spTree>
    <p:extLst>
      <p:ext uri="{BB962C8B-B14F-4D97-AF65-F5344CB8AC3E}">
        <p14:creationId xmlns:p14="http://schemas.microsoft.com/office/powerpoint/2010/main" val="416571856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3614</TotalTime>
  <Words>1371</Words>
  <Application>Microsoft Macintosh PowerPoint</Application>
  <PresentationFormat>Custom</PresentationFormat>
  <Paragraphs>148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Manager/>
  <Company>university of new hampshire</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Adrienne Kovach</dc:creator>
  <cp:keywords/>
  <dc:description/>
  <cp:lastModifiedBy>Adrienne Kovach</cp:lastModifiedBy>
  <cp:revision>69</cp:revision>
  <dcterms:created xsi:type="dcterms:W3CDTF">2014-10-03T14:00:28Z</dcterms:created>
  <dcterms:modified xsi:type="dcterms:W3CDTF">2014-10-06T15:44:03Z</dcterms:modified>
  <cp:category/>
</cp:coreProperties>
</file>