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4BFD54C3-D97B-EF47-AF64-480300D28170}">
          <p14:sldIdLst>
            <p14:sldId id="25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D2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342" d="100"/>
          <a:sy n="342" d="100"/>
        </p:scale>
        <p:origin x="10416" y="10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257CDE-5D58-154A-9F96-7F5745C1E10A}" type="doc">
      <dgm:prSet loTypeId="urn:microsoft.com/office/officeart/2005/8/layout/list1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0CA969-F0D9-B645-A9C5-AF2405C2889B}">
      <dgm:prSet phldrT="[Text]" custT="1"/>
      <dgm:spPr/>
      <dgm:t>
        <a:bodyPr/>
        <a:lstStyle/>
        <a:p>
          <a:r>
            <a:rPr lang="en-US" sz="1000" dirty="0" smtClean="0"/>
            <a:t>ABSTRACT</a:t>
          </a:r>
          <a:endParaRPr lang="en-US" sz="1000" dirty="0"/>
        </a:p>
      </dgm:t>
    </dgm:pt>
    <dgm:pt modelId="{BF23437C-DA0F-A642-9F8B-92841CDEFD7C}" type="parTrans" cxnId="{478374CF-1543-B54A-ACED-0A405C5D14DD}">
      <dgm:prSet/>
      <dgm:spPr/>
      <dgm:t>
        <a:bodyPr/>
        <a:lstStyle/>
        <a:p>
          <a:endParaRPr lang="en-US"/>
        </a:p>
      </dgm:t>
    </dgm:pt>
    <dgm:pt modelId="{B343EB6C-1867-8C4A-97F8-56390E817F0F}" type="sibTrans" cxnId="{478374CF-1543-B54A-ACED-0A405C5D14DD}">
      <dgm:prSet/>
      <dgm:spPr/>
      <dgm:t>
        <a:bodyPr/>
        <a:lstStyle/>
        <a:p>
          <a:endParaRPr lang="en-US"/>
        </a:p>
      </dgm:t>
    </dgm:pt>
    <dgm:pt modelId="{A8F500D9-3ACE-AE4E-AB09-97FA8EEAB324}">
      <dgm:prSet phldrT="[Text]" custT="1"/>
      <dgm:spPr/>
      <dgm:t>
        <a:bodyPr/>
        <a:lstStyle/>
        <a:p>
          <a:r>
            <a:rPr lang="en-US" sz="1000" dirty="0" smtClean="0"/>
            <a:t>INTRODUCTION</a:t>
          </a:r>
          <a:endParaRPr lang="en-US" sz="1000" dirty="0"/>
        </a:p>
      </dgm:t>
    </dgm:pt>
    <dgm:pt modelId="{AC7C6C97-5834-0642-A85B-BE8F184605B5}" type="parTrans" cxnId="{4C951DAB-9F1E-EA4E-B9DE-4E5C70665F01}">
      <dgm:prSet/>
      <dgm:spPr/>
      <dgm:t>
        <a:bodyPr/>
        <a:lstStyle/>
        <a:p>
          <a:endParaRPr lang="en-US"/>
        </a:p>
      </dgm:t>
    </dgm:pt>
    <dgm:pt modelId="{31464CCC-D8E8-1B43-A4D0-9C3079DF671B}" type="sibTrans" cxnId="{4C951DAB-9F1E-EA4E-B9DE-4E5C70665F01}">
      <dgm:prSet/>
      <dgm:spPr/>
      <dgm:t>
        <a:bodyPr/>
        <a:lstStyle/>
        <a:p>
          <a:endParaRPr lang="en-US"/>
        </a:p>
      </dgm:t>
    </dgm:pt>
    <dgm:pt modelId="{2E1D79A2-752A-B64C-8F3C-746C1C3C0510}" type="pres">
      <dgm:prSet presAssocID="{06257CDE-5D58-154A-9F96-7F5745C1E10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F3E8853-23DC-E344-89D6-33D9A6069265}" type="pres">
      <dgm:prSet presAssocID="{760CA969-F0D9-B645-A9C5-AF2405C2889B}" presName="parentLin" presStyleCnt="0"/>
      <dgm:spPr/>
    </dgm:pt>
    <dgm:pt modelId="{2C423356-BEAB-0746-931E-577A3C96B945}" type="pres">
      <dgm:prSet presAssocID="{760CA969-F0D9-B645-A9C5-AF2405C2889B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3A1AEBDC-31CA-C143-878E-04BC7F6A201B}" type="pres">
      <dgm:prSet presAssocID="{760CA969-F0D9-B645-A9C5-AF2405C2889B}" presName="parentText" presStyleLbl="node1" presStyleIdx="0" presStyleCnt="2" custScaleX="122097" custScaleY="9328" custLinFactNeighborX="-28367" custLinFactNeighborY="-6919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6A4332-A5F5-3845-9944-837B72305949}" type="pres">
      <dgm:prSet presAssocID="{760CA969-F0D9-B645-A9C5-AF2405C2889B}" presName="negativeSpace" presStyleCnt="0"/>
      <dgm:spPr/>
    </dgm:pt>
    <dgm:pt modelId="{4B8741A8-0E56-1843-9B97-3E33BB1B391B}" type="pres">
      <dgm:prSet presAssocID="{760CA969-F0D9-B645-A9C5-AF2405C2889B}" presName="childText" presStyleLbl="conFgAcc1" presStyleIdx="0" presStyleCnt="2" custScaleX="94610" custScaleY="139776" custLinFactNeighborX="2675" custLinFactNeighborY="-8477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899888-1B08-C942-BB01-4BF71BB5C702}" type="pres">
      <dgm:prSet presAssocID="{B343EB6C-1867-8C4A-97F8-56390E817F0F}" presName="spaceBetweenRectangles" presStyleCnt="0"/>
      <dgm:spPr/>
    </dgm:pt>
    <dgm:pt modelId="{47316894-3525-BC43-882D-83EFAFCD0598}" type="pres">
      <dgm:prSet presAssocID="{A8F500D9-3ACE-AE4E-AB09-97FA8EEAB324}" presName="parentLin" presStyleCnt="0"/>
      <dgm:spPr/>
    </dgm:pt>
    <dgm:pt modelId="{E614AFD1-BDE5-9048-A920-21B50CF666D6}" type="pres">
      <dgm:prSet presAssocID="{A8F500D9-3ACE-AE4E-AB09-97FA8EEAB324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3D1B9CCE-904D-C542-B78F-82996947F4D8}" type="pres">
      <dgm:prSet presAssocID="{A8F500D9-3ACE-AE4E-AB09-97FA8EEAB324}" presName="parentText" presStyleLbl="node1" presStyleIdx="1" presStyleCnt="2" custScaleX="122097" custScaleY="12419" custLinFactNeighborX="-28367" custLinFactNeighborY="-2713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6E2CE3-7D97-4041-8EDE-006E100C382D}" type="pres">
      <dgm:prSet presAssocID="{A8F500D9-3ACE-AE4E-AB09-97FA8EEAB324}" presName="negativeSpace" presStyleCnt="0"/>
      <dgm:spPr/>
    </dgm:pt>
    <dgm:pt modelId="{AB610B28-39C5-FA4A-9312-AEB9A7AE2876}" type="pres">
      <dgm:prSet presAssocID="{A8F500D9-3ACE-AE4E-AB09-97FA8EEAB324}" presName="childText" presStyleLbl="conFgAcc1" presStyleIdx="1" presStyleCnt="2" custScaleX="100000" custScaleY="187669" custLinFactNeighborX="6270" custLinFactNeighborY="55582">
        <dgm:presLayoutVars>
          <dgm:bulletEnabled val="1"/>
        </dgm:presLayoutVars>
      </dgm:prSet>
      <dgm:spPr/>
    </dgm:pt>
  </dgm:ptLst>
  <dgm:cxnLst>
    <dgm:cxn modelId="{478374CF-1543-B54A-ACED-0A405C5D14DD}" srcId="{06257CDE-5D58-154A-9F96-7F5745C1E10A}" destId="{760CA969-F0D9-B645-A9C5-AF2405C2889B}" srcOrd="0" destOrd="0" parTransId="{BF23437C-DA0F-A642-9F8B-92841CDEFD7C}" sibTransId="{B343EB6C-1867-8C4A-97F8-56390E817F0F}"/>
    <dgm:cxn modelId="{CE908CB7-17BF-2346-9BAE-C2AC3C94743E}" type="presOf" srcId="{A8F500D9-3ACE-AE4E-AB09-97FA8EEAB324}" destId="{3D1B9CCE-904D-C542-B78F-82996947F4D8}" srcOrd="1" destOrd="0" presId="urn:microsoft.com/office/officeart/2005/8/layout/list1"/>
    <dgm:cxn modelId="{B1C7CE9C-FB58-0749-A002-F6C1E0C01133}" type="presOf" srcId="{06257CDE-5D58-154A-9F96-7F5745C1E10A}" destId="{2E1D79A2-752A-B64C-8F3C-746C1C3C0510}" srcOrd="0" destOrd="0" presId="urn:microsoft.com/office/officeart/2005/8/layout/list1"/>
    <dgm:cxn modelId="{4C951DAB-9F1E-EA4E-B9DE-4E5C70665F01}" srcId="{06257CDE-5D58-154A-9F96-7F5745C1E10A}" destId="{A8F500D9-3ACE-AE4E-AB09-97FA8EEAB324}" srcOrd="1" destOrd="0" parTransId="{AC7C6C97-5834-0642-A85B-BE8F184605B5}" sibTransId="{31464CCC-D8E8-1B43-A4D0-9C3079DF671B}"/>
    <dgm:cxn modelId="{B53F1663-5184-2548-97CE-EC4F71B60E37}" type="presOf" srcId="{A8F500D9-3ACE-AE4E-AB09-97FA8EEAB324}" destId="{E614AFD1-BDE5-9048-A920-21B50CF666D6}" srcOrd="0" destOrd="0" presId="urn:microsoft.com/office/officeart/2005/8/layout/list1"/>
    <dgm:cxn modelId="{0A6D8677-0D4D-4F41-9AB8-94FFC5C77336}" type="presOf" srcId="{760CA969-F0D9-B645-A9C5-AF2405C2889B}" destId="{3A1AEBDC-31CA-C143-878E-04BC7F6A201B}" srcOrd="1" destOrd="0" presId="urn:microsoft.com/office/officeart/2005/8/layout/list1"/>
    <dgm:cxn modelId="{9E896A76-0160-FA4E-AF94-DA0380A3E19F}" type="presOf" srcId="{760CA969-F0D9-B645-A9C5-AF2405C2889B}" destId="{2C423356-BEAB-0746-931E-577A3C96B945}" srcOrd="0" destOrd="0" presId="urn:microsoft.com/office/officeart/2005/8/layout/list1"/>
    <dgm:cxn modelId="{CD6B52AE-BAC8-3045-AC48-ECDB6CC28B19}" type="presParOf" srcId="{2E1D79A2-752A-B64C-8F3C-746C1C3C0510}" destId="{9F3E8853-23DC-E344-89D6-33D9A6069265}" srcOrd="0" destOrd="0" presId="urn:microsoft.com/office/officeart/2005/8/layout/list1"/>
    <dgm:cxn modelId="{45B76DB3-7136-7F4C-B78A-AFDA8FBEAF94}" type="presParOf" srcId="{9F3E8853-23DC-E344-89D6-33D9A6069265}" destId="{2C423356-BEAB-0746-931E-577A3C96B945}" srcOrd="0" destOrd="0" presId="urn:microsoft.com/office/officeart/2005/8/layout/list1"/>
    <dgm:cxn modelId="{7D6C97C6-4BBE-B448-AA0C-F476F7983933}" type="presParOf" srcId="{9F3E8853-23DC-E344-89D6-33D9A6069265}" destId="{3A1AEBDC-31CA-C143-878E-04BC7F6A201B}" srcOrd="1" destOrd="0" presId="urn:microsoft.com/office/officeart/2005/8/layout/list1"/>
    <dgm:cxn modelId="{5047CA6B-CCC3-D949-BF10-333F1903A835}" type="presParOf" srcId="{2E1D79A2-752A-B64C-8F3C-746C1C3C0510}" destId="{966A4332-A5F5-3845-9944-837B72305949}" srcOrd="1" destOrd="0" presId="urn:microsoft.com/office/officeart/2005/8/layout/list1"/>
    <dgm:cxn modelId="{5D3D3F22-7FD4-0C41-8891-0710C1937BAC}" type="presParOf" srcId="{2E1D79A2-752A-B64C-8F3C-746C1C3C0510}" destId="{4B8741A8-0E56-1843-9B97-3E33BB1B391B}" srcOrd="2" destOrd="0" presId="urn:microsoft.com/office/officeart/2005/8/layout/list1"/>
    <dgm:cxn modelId="{C22DB3A2-2D92-674D-ADE9-D5599BF4964C}" type="presParOf" srcId="{2E1D79A2-752A-B64C-8F3C-746C1C3C0510}" destId="{F8899888-1B08-C942-BB01-4BF71BB5C702}" srcOrd="3" destOrd="0" presId="urn:microsoft.com/office/officeart/2005/8/layout/list1"/>
    <dgm:cxn modelId="{4057BDCE-3F84-994F-91D1-E8C100DC359E}" type="presParOf" srcId="{2E1D79A2-752A-B64C-8F3C-746C1C3C0510}" destId="{47316894-3525-BC43-882D-83EFAFCD0598}" srcOrd="4" destOrd="0" presId="urn:microsoft.com/office/officeart/2005/8/layout/list1"/>
    <dgm:cxn modelId="{15ADEBA7-8DA5-EB46-ABAB-21BF47D77559}" type="presParOf" srcId="{47316894-3525-BC43-882D-83EFAFCD0598}" destId="{E614AFD1-BDE5-9048-A920-21B50CF666D6}" srcOrd="0" destOrd="0" presId="urn:microsoft.com/office/officeart/2005/8/layout/list1"/>
    <dgm:cxn modelId="{ACF8F48B-E8CA-8845-A692-1D6611F3CC91}" type="presParOf" srcId="{47316894-3525-BC43-882D-83EFAFCD0598}" destId="{3D1B9CCE-904D-C542-B78F-82996947F4D8}" srcOrd="1" destOrd="0" presId="urn:microsoft.com/office/officeart/2005/8/layout/list1"/>
    <dgm:cxn modelId="{D2094322-1744-F84C-B80B-EC6CFE276017}" type="presParOf" srcId="{2E1D79A2-752A-B64C-8F3C-746C1C3C0510}" destId="{076E2CE3-7D97-4041-8EDE-006E100C382D}" srcOrd="5" destOrd="0" presId="urn:microsoft.com/office/officeart/2005/8/layout/list1"/>
    <dgm:cxn modelId="{1B6C7B69-293F-BC40-9B19-30D7BC1ADF8D}" type="presParOf" srcId="{2E1D79A2-752A-B64C-8F3C-746C1C3C0510}" destId="{AB610B28-39C5-FA4A-9312-AEB9A7AE2876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66C83C-7F55-B447-AD89-DE4609508E93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AAD0347-C6B5-D643-BB3E-83DDA4833C18}">
      <dgm:prSet phldrT="[Text]" custT="1"/>
      <dgm:spPr/>
      <dgm:t>
        <a:bodyPr/>
        <a:lstStyle/>
        <a:p>
          <a:r>
            <a:rPr lang="en-US" sz="1000" dirty="0" smtClean="0"/>
            <a:t>HIV-1 TAR RNA</a:t>
          </a:r>
          <a:endParaRPr lang="en-US" sz="1000" dirty="0"/>
        </a:p>
      </dgm:t>
    </dgm:pt>
    <dgm:pt modelId="{9BE0B49E-586E-094B-B7F3-67B8C496E85C}" type="parTrans" cxnId="{7C76CF64-D40B-2F47-B925-647ABF5447B0}">
      <dgm:prSet/>
      <dgm:spPr/>
      <dgm:t>
        <a:bodyPr/>
        <a:lstStyle/>
        <a:p>
          <a:endParaRPr lang="en-US"/>
        </a:p>
      </dgm:t>
    </dgm:pt>
    <dgm:pt modelId="{DA1D89C5-1F5E-9C4B-92E0-325B918FA609}" type="sibTrans" cxnId="{7C76CF64-D40B-2F47-B925-647ABF5447B0}">
      <dgm:prSet/>
      <dgm:spPr/>
      <dgm:t>
        <a:bodyPr/>
        <a:lstStyle/>
        <a:p>
          <a:endParaRPr lang="en-US"/>
        </a:p>
      </dgm:t>
    </dgm:pt>
    <dgm:pt modelId="{7AEFD019-2823-104E-88ED-D267EC181981}">
      <dgm:prSet phldrT="[Text]" custT="1"/>
      <dgm:spPr/>
      <dgm:t>
        <a:bodyPr/>
        <a:lstStyle/>
        <a:p>
          <a:r>
            <a:rPr lang="en-US" sz="1000" dirty="0" smtClean="0"/>
            <a:t>Steered MD of TAR RNA</a:t>
          </a:r>
          <a:endParaRPr lang="en-US" sz="1000" dirty="0"/>
        </a:p>
      </dgm:t>
    </dgm:pt>
    <dgm:pt modelId="{98897E7D-3F12-414F-867A-2A6BBF6E3E12}" type="parTrans" cxnId="{E8312C82-FA13-BC4B-BAC7-B8EA6054F449}">
      <dgm:prSet/>
      <dgm:spPr/>
      <dgm:t>
        <a:bodyPr/>
        <a:lstStyle/>
        <a:p>
          <a:endParaRPr lang="en-US"/>
        </a:p>
      </dgm:t>
    </dgm:pt>
    <dgm:pt modelId="{B10091E1-E213-0E4E-9341-0257E91055CC}" type="sibTrans" cxnId="{E8312C82-FA13-BC4B-BAC7-B8EA6054F449}">
      <dgm:prSet/>
      <dgm:spPr/>
      <dgm:t>
        <a:bodyPr/>
        <a:lstStyle/>
        <a:p>
          <a:endParaRPr lang="en-US"/>
        </a:p>
      </dgm:t>
    </dgm:pt>
    <dgm:pt modelId="{0F19F46C-97B7-EE47-92FE-B2BBF02268D9}">
      <dgm:prSet custT="1"/>
      <dgm:spPr/>
      <dgm:t>
        <a:bodyPr/>
        <a:lstStyle/>
        <a:p>
          <a:r>
            <a:rPr lang="en-US" sz="1000" dirty="0" smtClean="0"/>
            <a:t>References</a:t>
          </a:r>
          <a:endParaRPr lang="en-US" sz="1000" dirty="0"/>
        </a:p>
      </dgm:t>
    </dgm:pt>
    <dgm:pt modelId="{2F007BDD-93FD-2E47-B328-6482A3BC5129}" type="parTrans" cxnId="{E93A1FE8-725B-EA45-BC7F-A5BE8FF0A8CF}">
      <dgm:prSet/>
      <dgm:spPr/>
      <dgm:t>
        <a:bodyPr/>
        <a:lstStyle/>
        <a:p>
          <a:endParaRPr lang="en-US"/>
        </a:p>
      </dgm:t>
    </dgm:pt>
    <dgm:pt modelId="{54761838-8694-7444-A452-93187CE73D0E}" type="sibTrans" cxnId="{E93A1FE8-725B-EA45-BC7F-A5BE8FF0A8CF}">
      <dgm:prSet/>
      <dgm:spPr/>
      <dgm:t>
        <a:bodyPr/>
        <a:lstStyle/>
        <a:p>
          <a:endParaRPr lang="en-US"/>
        </a:p>
      </dgm:t>
    </dgm:pt>
    <dgm:pt modelId="{B03277DA-CC55-3443-A71A-427235F98B31}" type="pres">
      <dgm:prSet presAssocID="{9C66C83C-7F55-B447-AD89-DE4609508E9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C9710B-1042-554B-897E-475883D02065}" type="pres">
      <dgm:prSet presAssocID="{0AAD0347-C6B5-D643-BB3E-83DDA4833C18}" presName="parentText" presStyleLbl="node1" presStyleIdx="0" presStyleCnt="3" custScaleX="35552" custScaleY="14956" custLinFactY="-186411" custLinFactNeighborX="-31287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45A367-7813-B54D-B07B-A4F52616D726}" type="pres">
      <dgm:prSet presAssocID="{DA1D89C5-1F5E-9C4B-92E0-325B918FA609}" presName="spacer" presStyleCnt="0"/>
      <dgm:spPr/>
    </dgm:pt>
    <dgm:pt modelId="{A1A29552-2686-544D-A826-F88B63E49DB7}" type="pres">
      <dgm:prSet presAssocID="{0F19F46C-97B7-EE47-92FE-B2BBF02268D9}" presName="parentText" presStyleLbl="node1" presStyleIdx="1" presStyleCnt="3" custScaleX="29945" custScaleY="13594" custLinFactY="153274" custLinFactNeighborX="-34423" custLinFactNeighborY="2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C61D2D-0CAC-EC46-BD14-0641E6BD2406}" type="pres">
      <dgm:prSet presAssocID="{54761838-8694-7444-A452-93187CE73D0E}" presName="spacer" presStyleCnt="0"/>
      <dgm:spPr/>
    </dgm:pt>
    <dgm:pt modelId="{E6DCED4F-F279-0F40-910A-A132F7EA5A58}" type="pres">
      <dgm:prSet presAssocID="{7AEFD019-2823-104E-88ED-D267EC181981}" presName="parentText" presStyleLbl="node1" presStyleIdx="2" presStyleCnt="3" custScaleX="37131" custScaleY="15068" custLinFactY="-115387" custLinFactNeighborX="-30989" custLinFactNeighborY="-2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76CF64-D40B-2F47-B925-647ABF5447B0}" srcId="{9C66C83C-7F55-B447-AD89-DE4609508E93}" destId="{0AAD0347-C6B5-D643-BB3E-83DDA4833C18}" srcOrd="0" destOrd="0" parTransId="{9BE0B49E-586E-094B-B7F3-67B8C496E85C}" sibTransId="{DA1D89C5-1F5E-9C4B-92E0-325B918FA609}"/>
    <dgm:cxn modelId="{4B591F04-1991-8945-AAD0-0037D4A83C69}" type="presOf" srcId="{0AAD0347-C6B5-D643-BB3E-83DDA4833C18}" destId="{29C9710B-1042-554B-897E-475883D02065}" srcOrd="0" destOrd="0" presId="urn:microsoft.com/office/officeart/2005/8/layout/vList2"/>
    <dgm:cxn modelId="{59675402-54E6-1C4D-AE96-915AB8B07B66}" type="presOf" srcId="{7AEFD019-2823-104E-88ED-D267EC181981}" destId="{E6DCED4F-F279-0F40-910A-A132F7EA5A58}" srcOrd="0" destOrd="0" presId="urn:microsoft.com/office/officeart/2005/8/layout/vList2"/>
    <dgm:cxn modelId="{57EA1303-5E86-0B4B-8893-99ED3A4A5200}" type="presOf" srcId="{0F19F46C-97B7-EE47-92FE-B2BBF02268D9}" destId="{A1A29552-2686-544D-A826-F88B63E49DB7}" srcOrd="0" destOrd="0" presId="urn:microsoft.com/office/officeart/2005/8/layout/vList2"/>
    <dgm:cxn modelId="{E93A1FE8-725B-EA45-BC7F-A5BE8FF0A8CF}" srcId="{9C66C83C-7F55-B447-AD89-DE4609508E93}" destId="{0F19F46C-97B7-EE47-92FE-B2BBF02268D9}" srcOrd="1" destOrd="0" parTransId="{2F007BDD-93FD-2E47-B328-6482A3BC5129}" sibTransId="{54761838-8694-7444-A452-93187CE73D0E}"/>
    <dgm:cxn modelId="{383332C8-3D91-7D46-A73F-5594F5CF2FD7}" type="presOf" srcId="{9C66C83C-7F55-B447-AD89-DE4609508E93}" destId="{B03277DA-CC55-3443-A71A-427235F98B31}" srcOrd="0" destOrd="0" presId="urn:microsoft.com/office/officeart/2005/8/layout/vList2"/>
    <dgm:cxn modelId="{E8312C82-FA13-BC4B-BAC7-B8EA6054F449}" srcId="{9C66C83C-7F55-B447-AD89-DE4609508E93}" destId="{7AEFD019-2823-104E-88ED-D267EC181981}" srcOrd="2" destOrd="0" parTransId="{98897E7D-3F12-414F-867A-2A6BBF6E3E12}" sibTransId="{B10091E1-E213-0E4E-9341-0257E91055CC}"/>
    <dgm:cxn modelId="{59B46CDF-6FA3-C749-8084-33D5545DEBD9}" type="presParOf" srcId="{B03277DA-CC55-3443-A71A-427235F98B31}" destId="{29C9710B-1042-554B-897E-475883D02065}" srcOrd="0" destOrd="0" presId="urn:microsoft.com/office/officeart/2005/8/layout/vList2"/>
    <dgm:cxn modelId="{58C560EA-DFDC-FA45-94B0-A1B1941006F1}" type="presParOf" srcId="{B03277DA-CC55-3443-A71A-427235F98B31}" destId="{5945A367-7813-B54D-B07B-A4F52616D726}" srcOrd="1" destOrd="0" presId="urn:microsoft.com/office/officeart/2005/8/layout/vList2"/>
    <dgm:cxn modelId="{12F8FF51-EC50-8945-9D65-D2A25D5BC356}" type="presParOf" srcId="{B03277DA-CC55-3443-A71A-427235F98B31}" destId="{A1A29552-2686-544D-A826-F88B63E49DB7}" srcOrd="2" destOrd="0" presId="urn:microsoft.com/office/officeart/2005/8/layout/vList2"/>
    <dgm:cxn modelId="{A56D67E3-DA46-F84A-A134-F730152E5263}" type="presParOf" srcId="{B03277DA-CC55-3443-A71A-427235F98B31}" destId="{ACC61D2D-0CAC-EC46-BD14-0641E6BD2406}" srcOrd="3" destOrd="0" presId="urn:microsoft.com/office/officeart/2005/8/layout/vList2"/>
    <dgm:cxn modelId="{5F356FF6-FDDA-1141-B844-EFD80BC191F0}" type="presParOf" srcId="{B03277DA-CC55-3443-A71A-427235F98B31}" destId="{E6DCED4F-F279-0F40-910A-A132F7EA5A5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09591E-3310-7948-B34F-9C9574393FE0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21FEA6-5E43-8F45-B38E-94033EE3DAFE}">
      <dgm:prSet phldrT="[Text]"/>
      <dgm:spPr/>
      <dgm:t>
        <a:bodyPr/>
        <a:lstStyle/>
        <a:p>
          <a:r>
            <a:rPr lang="en-US" dirty="0" smtClean="0"/>
            <a:t>METADYNAMICS</a:t>
          </a:r>
          <a:endParaRPr lang="en-US" dirty="0"/>
        </a:p>
      </dgm:t>
    </dgm:pt>
    <dgm:pt modelId="{055720CE-AB84-D549-9B94-DBA5AF8DD1C8}" type="parTrans" cxnId="{1A046CE7-0003-8A43-8ADB-F4A44AD31C49}">
      <dgm:prSet/>
      <dgm:spPr/>
      <dgm:t>
        <a:bodyPr/>
        <a:lstStyle/>
        <a:p>
          <a:endParaRPr lang="en-US"/>
        </a:p>
      </dgm:t>
    </dgm:pt>
    <dgm:pt modelId="{3F817E2F-5198-2448-97E4-CE6CB0D73D6B}" type="sibTrans" cxnId="{1A046CE7-0003-8A43-8ADB-F4A44AD31C49}">
      <dgm:prSet/>
      <dgm:spPr/>
      <dgm:t>
        <a:bodyPr/>
        <a:lstStyle/>
        <a:p>
          <a:endParaRPr lang="en-US"/>
        </a:p>
      </dgm:t>
    </dgm:pt>
    <dgm:pt modelId="{B73CE1F7-93D4-0F4C-8BD9-CC8B82C5D61E}" type="pres">
      <dgm:prSet presAssocID="{2609591E-3310-7948-B34F-9C9574393F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49529C-7848-7846-8B34-BBC44608276B}" type="pres">
      <dgm:prSet presAssocID="{E721FEA6-5E43-8F45-B38E-94033EE3DAFE}" presName="parentText" presStyleLbl="node1" presStyleIdx="0" presStyleCnt="1" custScaleX="79050" custScaleY="31092" custLinFactNeighborX="-8685" custLinFactNeighborY="-67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90E1FF5-5CA1-F84E-B5C5-43F6344CD8B2}" type="presOf" srcId="{E721FEA6-5E43-8F45-B38E-94033EE3DAFE}" destId="{A949529C-7848-7846-8B34-BBC44608276B}" srcOrd="0" destOrd="0" presId="urn:microsoft.com/office/officeart/2005/8/layout/vList2"/>
    <dgm:cxn modelId="{B5BB8AAA-7F12-F645-971C-F04CC8F7910E}" type="presOf" srcId="{2609591E-3310-7948-B34F-9C9574393FE0}" destId="{B73CE1F7-93D4-0F4C-8BD9-CC8B82C5D61E}" srcOrd="0" destOrd="0" presId="urn:microsoft.com/office/officeart/2005/8/layout/vList2"/>
    <dgm:cxn modelId="{1A046CE7-0003-8A43-8ADB-F4A44AD31C49}" srcId="{2609591E-3310-7948-B34F-9C9574393FE0}" destId="{E721FEA6-5E43-8F45-B38E-94033EE3DAFE}" srcOrd="0" destOrd="0" parTransId="{055720CE-AB84-D549-9B94-DBA5AF8DD1C8}" sibTransId="{3F817E2F-5198-2448-97E4-CE6CB0D73D6B}"/>
    <dgm:cxn modelId="{C9DFE894-EA6C-D144-A557-FFC83F88E30A}" type="presParOf" srcId="{B73CE1F7-93D4-0F4C-8BD9-CC8B82C5D61E}" destId="{A949529C-7848-7846-8B34-BBC44608276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5792D7B-B747-0541-B3FA-41B5975CE10D}" type="doc">
      <dgm:prSet loTypeId="urn:microsoft.com/office/officeart/2005/8/layout/vList2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B086B9-5D8C-2D4F-A06C-12088F53A8C4}">
      <dgm:prSet phldrT="[Text]" custT="1"/>
      <dgm:spPr/>
      <dgm:t>
        <a:bodyPr/>
        <a:lstStyle/>
        <a:p>
          <a:r>
            <a:rPr lang="en-US" sz="1000" dirty="0" smtClean="0"/>
            <a:t>Acknowledgements</a:t>
          </a:r>
          <a:endParaRPr lang="en-US" sz="1000" dirty="0"/>
        </a:p>
      </dgm:t>
    </dgm:pt>
    <dgm:pt modelId="{040D3B9D-B247-F24F-B8AC-91A93B54BF31}" type="parTrans" cxnId="{72E2762E-3FF4-F543-A96A-A8F8D164FCC6}">
      <dgm:prSet/>
      <dgm:spPr/>
      <dgm:t>
        <a:bodyPr/>
        <a:lstStyle/>
        <a:p>
          <a:endParaRPr lang="en-US"/>
        </a:p>
      </dgm:t>
    </dgm:pt>
    <dgm:pt modelId="{413B727F-EA14-F344-BB6B-52BEDB211102}" type="sibTrans" cxnId="{72E2762E-3FF4-F543-A96A-A8F8D164FCC6}">
      <dgm:prSet/>
      <dgm:spPr/>
      <dgm:t>
        <a:bodyPr/>
        <a:lstStyle/>
        <a:p>
          <a:endParaRPr lang="en-US"/>
        </a:p>
      </dgm:t>
    </dgm:pt>
    <dgm:pt modelId="{EEFC1E52-2918-484A-BFEA-700BFE0B355C}" type="pres">
      <dgm:prSet presAssocID="{15792D7B-B747-0541-B3FA-41B5975CE1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9E97D2D-F23B-F545-9CCE-AD8F8B45C5A7}" type="pres">
      <dgm:prSet presAssocID="{B0B086B9-5D8C-2D4F-A06C-12088F53A8C4}" presName="parentText" presStyleLbl="node1" presStyleIdx="0" presStyleCnt="1" custScaleX="46071" custScaleY="15882" custLinFactNeighborX="-26304" custLinFactNeighborY="-16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95DB9E8-5B33-F14D-9DE3-166082552C3B}" type="presOf" srcId="{15792D7B-B747-0541-B3FA-41B5975CE10D}" destId="{EEFC1E52-2918-484A-BFEA-700BFE0B355C}" srcOrd="0" destOrd="0" presId="urn:microsoft.com/office/officeart/2005/8/layout/vList2"/>
    <dgm:cxn modelId="{C2D178B7-676A-3A4D-9AFF-A2343E6078E8}" type="presOf" srcId="{B0B086B9-5D8C-2D4F-A06C-12088F53A8C4}" destId="{B9E97D2D-F23B-F545-9CCE-AD8F8B45C5A7}" srcOrd="0" destOrd="0" presId="urn:microsoft.com/office/officeart/2005/8/layout/vList2"/>
    <dgm:cxn modelId="{72E2762E-3FF4-F543-A96A-A8F8D164FCC6}" srcId="{15792D7B-B747-0541-B3FA-41B5975CE10D}" destId="{B0B086B9-5D8C-2D4F-A06C-12088F53A8C4}" srcOrd="0" destOrd="0" parTransId="{040D3B9D-B247-F24F-B8AC-91A93B54BF31}" sibTransId="{413B727F-EA14-F344-BB6B-52BEDB211102}"/>
    <dgm:cxn modelId="{0006C74B-1BDD-2140-84A7-B927804F596E}" type="presParOf" srcId="{EEFC1E52-2918-484A-BFEA-700BFE0B355C}" destId="{B9E97D2D-F23B-F545-9CCE-AD8F8B45C5A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8741A8-0E56-1843-9B97-3E33BB1B391B}">
      <dsp:nvSpPr>
        <dsp:cNvPr id="0" name=""/>
        <dsp:cNvSpPr/>
      </dsp:nvSpPr>
      <dsp:spPr>
        <a:xfrm>
          <a:off x="57590" y="235711"/>
          <a:ext cx="2036884" cy="22895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1AEBDC-31CA-C143-878E-04BC7F6A201B}">
      <dsp:nvSpPr>
        <dsp:cNvPr id="0" name=""/>
        <dsp:cNvSpPr/>
      </dsp:nvSpPr>
      <dsp:spPr>
        <a:xfrm>
          <a:off x="77110" y="0"/>
          <a:ext cx="1840061" cy="17898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6963" tIns="0" rIns="56963" bIns="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ABSTRACT</a:t>
          </a:r>
          <a:endParaRPr lang="en-US" sz="1000" kern="1200" dirty="0"/>
        </a:p>
      </dsp:txBody>
      <dsp:txXfrm>
        <a:off x="85847" y="8737"/>
        <a:ext cx="1822587" cy="161511"/>
      </dsp:txXfrm>
    </dsp:sp>
    <dsp:sp modelId="{AB610B28-39C5-FA4A-9312-AEB9A7AE2876}">
      <dsp:nvSpPr>
        <dsp:cNvPr id="0" name=""/>
        <dsp:cNvSpPr/>
      </dsp:nvSpPr>
      <dsp:spPr>
        <a:xfrm>
          <a:off x="0" y="2985934"/>
          <a:ext cx="2152927" cy="307401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1B9CCE-904D-C542-B78F-82996947F4D8}">
      <dsp:nvSpPr>
        <dsp:cNvPr id="0" name=""/>
        <dsp:cNvSpPr/>
      </dsp:nvSpPr>
      <dsp:spPr>
        <a:xfrm>
          <a:off x="77110" y="2653060"/>
          <a:ext cx="1840061" cy="23829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6963" tIns="0" rIns="56963" bIns="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INTRODUCTION</a:t>
          </a:r>
          <a:endParaRPr lang="en-US" sz="1000" kern="1200" dirty="0"/>
        </a:p>
      </dsp:txBody>
      <dsp:txXfrm>
        <a:off x="88743" y="2664693"/>
        <a:ext cx="1816795" cy="2150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C9710B-1042-554B-897E-475883D02065}">
      <dsp:nvSpPr>
        <dsp:cNvPr id="0" name=""/>
        <dsp:cNvSpPr/>
      </dsp:nvSpPr>
      <dsp:spPr>
        <a:xfrm>
          <a:off x="0" y="0"/>
          <a:ext cx="1279872" cy="17900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HIV-1 TAR RNA</a:t>
          </a:r>
          <a:endParaRPr lang="en-US" sz="1000" kern="1200" dirty="0"/>
        </a:p>
      </dsp:txBody>
      <dsp:txXfrm>
        <a:off x="8738" y="8738"/>
        <a:ext cx="1262396" cy="161533"/>
      </dsp:txXfrm>
    </dsp:sp>
    <dsp:sp modelId="{A1A29552-2686-544D-A826-F88B63E49DB7}">
      <dsp:nvSpPr>
        <dsp:cNvPr id="0" name=""/>
        <dsp:cNvSpPr/>
      </dsp:nvSpPr>
      <dsp:spPr>
        <a:xfrm>
          <a:off x="0" y="5150787"/>
          <a:ext cx="1078020" cy="16270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References</a:t>
          </a:r>
          <a:endParaRPr lang="en-US" sz="1000" kern="1200" dirty="0"/>
        </a:p>
      </dsp:txBody>
      <dsp:txXfrm>
        <a:off x="7943" y="5158730"/>
        <a:ext cx="1062134" cy="146821"/>
      </dsp:txXfrm>
    </dsp:sp>
    <dsp:sp modelId="{E6DCED4F-F279-0F40-910A-A132F7EA5A58}">
      <dsp:nvSpPr>
        <dsp:cNvPr id="0" name=""/>
        <dsp:cNvSpPr/>
      </dsp:nvSpPr>
      <dsp:spPr>
        <a:xfrm>
          <a:off x="0" y="1545444"/>
          <a:ext cx="1336716" cy="1803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Steered MD of TAR RNA</a:t>
          </a:r>
          <a:endParaRPr lang="en-US" sz="1000" kern="1200" dirty="0"/>
        </a:p>
      </dsp:txBody>
      <dsp:txXfrm>
        <a:off x="8804" y="1554248"/>
        <a:ext cx="1319108" cy="1627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49529C-7848-7846-8B34-BBC44608276B}">
      <dsp:nvSpPr>
        <dsp:cNvPr id="0" name=""/>
        <dsp:cNvSpPr/>
      </dsp:nvSpPr>
      <dsp:spPr>
        <a:xfrm>
          <a:off x="47037" y="37252"/>
          <a:ext cx="2077271" cy="1938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800" kern="1200" dirty="0" smtClean="0"/>
            <a:t>METADYNAMICS</a:t>
          </a:r>
          <a:endParaRPr lang="en-US" sz="800" kern="1200" dirty="0"/>
        </a:p>
      </dsp:txBody>
      <dsp:txXfrm>
        <a:off x="56502" y="46717"/>
        <a:ext cx="2058341" cy="1749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E97D2D-F23B-F545-9CCE-AD8F8B45C5A7}">
      <dsp:nvSpPr>
        <dsp:cNvPr id="0" name=""/>
        <dsp:cNvSpPr/>
      </dsp:nvSpPr>
      <dsp:spPr>
        <a:xfrm>
          <a:off x="17662" y="60721"/>
          <a:ext cx="1231967" cy="19027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000" kern="1200" dirty="0" smtClean="0"/>
            <a:t>Acknowledgements</a:t>
          </a:r>
          <a:endParaRPr lang="en-US" sz="1000" kern="1200" dirty="0"/>
        </a:p>
      </dsp:txBody>
      <dsp:txXfrm>
        <a:off x="26951" y="70010"/>
        <a:ext cx="1213389" cy="1717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91B954-264D-314A-BE1A-A9FFAEC2F267}" type="datetimeFigureOut">
              <a:rPr lang="en-US" smtClean="0"/>
              <a:t>10/6/14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32C966-A27C-6F4D-9F21-E795F662E3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7026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32C966-A27C-6F4D-9F21-E795F662E3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539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100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3724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2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485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90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11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696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606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221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188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946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8F30D-D77A-3E46-88D3-76F489B86BE0}" type="datetimeFigureOut">
              <a:rPr lang="en-US" smtClean="0"/>
              <a:t>10/6/14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0CA11-8055-0F4C-BEA0-6A8BDA940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843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0" Type="http://schemas.microsoft.com/office/2007/relationships/diagramDrawing" Target="../diagrams/drawing2.xml"/><Relationship Id="rId21" Type="http://schemas.openxmlformats.org/officeDocument/2006/relationships/image" Target="../media/image9.emf"/><Relationship Id="rId22" Type="http://schemas.openxmlformats.org/officeDocument/2006/relationships/image" Target="../media/image10.jpg"/><Relationship Id="rId23" Type="http://schemas.openxmlformats.org/officeDocument/2006/relationships/diagramData" Target="../diagrams/data3.xml"/><Relationship Id="rId24" Type="http://schemas.openxmlformats.org/officeDocument/2006/relationships/diagramLayout" Target="../diagrams/layout3.xml"/><Relationship Id="rId25" Type="http://schemas.openxmlformats.org/officeDocument/2006/relationships/diagramQuickStyle" Target="../diagrams/quickStyle3.xml"/><Relationship Id="rId26" Type="http://schemas.openxmlformats.org/officeDocument/2006/relationships/diagramColors" Target="../diagrams/colors3.xml"/><Relationship Id="rId27" Type="http://schemas.microsoft.com/office/2007/relationships/diagramDrawing" Target="../diagrams/drawing3.xml"/><Relationship Id="rId28" Type="http://schemas.openxmlformats.org/officeDocument/2006/relationships/image" Target="../media/image11.png"/><Relationship Id="rId29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diagramData" Target="../diagrams/data1.xml"/><Relationship Id="rId5" Type="http://schemas.openxmlformats.org/officeDocument/2006/relationships/diagramLayout" Target="../diagrams/layout1.xml"/><Relationship Id="rId30" Type="http://schemas.openxmlformats.org/officeDocument/2006/relationships/image" Target="../media/image13.png"/><Relationship Id="rId31" Type="http://schemas.openxmlformats.org/officeDocument/2006/relationships/image" Target="../media/image14.png"/><Relationship Id="rId32" Type="http://schemas.openxmlformats.org/officeDocument/2006/relationships/image" Target="../media/image15.png"/><Relationship Id="rId9" Type="http://schemas.openxmlformats.org/officeDocument/2006/relationships/image" Target="../media/image2.png"/><Relationship Id="rId6" Type="http://schemas.openxmlformats.org/officeDocument/2006/relationships/diagramQuickStyle" Target="../diagrams/quickStyle1.xml"/><Relationship Id="rId7" Type="http://schemas.openxmlformats.org/officeDocument/2006/relationships/diagramColors" Target="../diagrams/colors1.xml"/><Relationship Id="rId8" Type="http://schemas.microsoft.com/office/2007/relationships/diagramDrawing" Target="../diagrams/drawing1.xml"/><Relationship Id="rId33" Type="http://schemas.openxmlformats.org/officeDocument/2006/relationships/image" Target="../media/image16.png"/><Relationship Id="rId34" Type="http://schemas.openxmlformats.org/officeDocument/2006/relationships/diagramData" Target="../diagrams/data4.xml"/><Relationship Id="rId35" Type="http://schemas.openxmlformats.org/officeDocument/2006/relationships/diagramLayout" Target="../diagrams/layout4.xml"/><Relationship Id="rId36" Type="http://schemas.openxmlformats.org/officeDocument/2006/relationships/diagramQuickStyle" Target="../diagrams/quickStyle4.xml"/><Relationship Id="rId10" Type="http://schemas.openxmlformats.org/officeDocument/2006/relationships/image" Target="../media/image3.png"/><Relationship Id="rId11" Type="http://schemas.openxmlformats.org/officeDocument/2006/relationships/image" Target="../media/image4.png"/><Relationship Id="rId12" Type="http://schemas.openxmlformats.org/officeDocument/2006/relationships/image" Target="../media/image5.png"/><Relationship Id="rId13" Type="http://schemas.openxmlformats.org/officeDocument/2006/relationships/image" Target="../media/image6.png"/><Relationship Id="rId14" Type="http://schemas.openxmlformats.org/officeDocument/2006/relationships/image" Target="../media/image7.png"/><Relationship Id="rId15" Type="http://schemas.openxmlformats.org/officeDocument/2006/relationships/image" Target="../media/image8.png"/><Relationship Id="rId16" Type="http://schemas.openxmlformats.org/officeDocument/2006/relationships/diagramData" Target="../diagrams/data2.xml"/><Relationship Id="rId17" Type="http://schemas.openxmlformats.org/officeDocument/2006/relationships/diagramLayout" Target="../diagrams/layout2.xml"/><Relationship Id="rId18" Type="http://schemas.openxmlformats.org/officeDocument/2006/relationships/diagramQuickStyle" Target="../diagrams/quickStyle2.xml"/><Relationship Id="rId19" Type="http://schemas.openxmlformats.org/officeDocument/2006/relationships/diagramColors" Target="../diagrams/colors2.xml"/><Relationship Id="rId37" Type="http://schemas.openxmlformats.org/officeDocument/2006/relationships/diagramColors" Target="../diagrams/colors4.xml"/><Relationship Id="rId38" Type="http://schemas.microsoft.com/office/2007/relationships/diagramDrawing" Target="../diagrams/drawing4.xml"/><Relationship Id="rId39" Type="http://schemas.openxmlformats.org/officeDocument/2006/relationships/image" Target="../media/image17.emf"/><Relationship Id="rId40" Type="http://schemas.openxmlformats.org/officeDocument/2006/relationships/image" Target="../media/image1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" y="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accent1">
                    <a:lumMod val="75000"/>
                  </a:schemeClr>
                </a:solidFill>
              </a:rPr>
              <a:t>Mapping the Free Energy Landscape of HIV-1 TAR RNA with </a:t>
            </a:r>
            <a:r>
              <a:rPr lang="en-US" sz="1400" b="1" dirty="0" err="1" smtClean="0">
                <a:solidFill>
                  <a:schemeClr val="accent1">
                    <a:lumMod val="75000"/>
                  </a:schemeClr>
                </a:solidFill>
              </a:rPr>
              <a:t>Metadynamics</a:t>
            </a:r>
            <a:endParaRPr lang="en-US" sz="1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US" sz="1000" b="1" dirty="0" smtClean="0"/>
              <a:t>Tyler J. Mulligan</a:t>
            </a:r>
            <a:r>
              <a:rPr lang="en-US" sz="1000" b="1" baseline="30000" dirty="0" smtClean="0"/>
              <a:t>1</a:t>
            </a:r>
            <a:r>
              <a:rPr lang="en-US" sz="1000" b="1" dirty="0" smtClean="0"/>
              <a:t>, Harish Vashisth</a:t>
            </a:r>
            <a:r>
              <a:rPr lang="en-US" sz="1000" b="1" baseline="30000" dirty="0" smtClean="0"/>
              <a:t>2</a:t>
            </a:r>
            <a:endParaRPr lang="en-US" sz="1000" b="1" dirty="0" smtClean="0"/>
          </a:p>
          <a:p>
            <a:pPr algn="ctr"/>
            <a:r>
              <a:rPr lang="en-US" sz="800" i="1" baseline="30000" dirty="0" smtClean="0"/>
              <a:t>1</a:t>
            </a:r>
            <a:r>
              <a:rPr lang="en-US" sz="800" i="1" dirty="0" smtClean="0"/>
              <a:t>M.S. Student, Department of Chemical Engineering, University  of New Hampshire, Durham NH</a:t>
            </a:r>
          </a:p>
          <a:p>
            <a:pPr algn="ctr"/>
            <a:r>
              <a:rPr lang="en-US" sz="800" i="1" baseline="30000" dirty="0" smtClean="0"/>
              <a:t>2</a:t>
            </a:r>
            <a:r>
              <a:rPr lang="en-US" sz="800" i="1" dirty="0" smtClean="0"/>
              <a:t>Advisor, Department of Chemical Engineering, University  of New Hampshire, Durham NH</a:t>
            </a:r>
          </a:p>
        </p:txBody>
      </p:sp>
      <p:pic>
        <p:nvPicPr>
          <p:cNvPr id="10" name="Picture 9" descr="emblem-only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33" y="37142"/>
            <a:ext cx="552667" cy="670744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707886"/>
            <a:ext cx="914400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97230911"/>
              </p:ext>
            </p:extLst>
          </p:nvPr>
        </p:nvGraphicFramePr>
        <p:xfrm>
          <a:off x="1" y="798047"/>
          <a:ext cx="2152927" cy="6059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1427" y="1076527"/>
            <a:ext cx="20592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800" dirty="0" smtClean="0"/>
              <a:t>HIV-1 </a:t>
            </a:r>
            <a:r>
              <a:rPr lang="en-US" sz="800" dirty="0" smtClean="0"/>
              <a:t>trans-activated </a:t>
            </a:r>
            <a:r>
              <a:rPr lang="en-US" sz="800" dirty="0" smtClean="0"/>
              <a:t>response element (</a:t>
            </a:r>
            <a:r>
              <a:rPr lang="en-US" sz="800" dirty="0" smtClean="0"/>
              <a:t>TAR</a:t>
            </a:r>
            <a:r>
              <a:rPr lang="en-US" sz="800" dirty="0" smtClean="0"/>
              <a:t>)</a:t>
            </a:r>
            <a:r>
              <a:rPr lang="en-US" sz="800" dirty="0" smtClean="0"/>
              <a:t> </a:t>
            </a:r>
            <a:r>
              <a:rPr lang="en-US" sz="800" dirty="0" smtClean="0"/>
              <a:t>RNA is the RNA molecule located in the </a:t>
            </a:r>
            <a:r>
              <a:rPr lang="en-US" sz="800" dirty="0" smtClean="0"/>
              <a:t>human </a:t>
            </a:r>
            <a:r>
              <a:rPr lang="en-US" sz="800" dirty="0" smtClean="0"/>
              <a:t>form of the immunodeficiency virus. This TAR RNA molecule plays an essential role in the reproduction of viral proteins, and ultimately the reproduction of </a:t>
            </a:r>
            <a:r>
              <a:rPr lang="en-US" sz="800" dirty="0" err="1" smtClean="0"/>
              <a:t>virions</a:t>
            </a:r>
            <a:r>
              <a:rPr lang="en-US" sz="800" dirty="0" smtClean="0"/>
              <a:t> themselves. Through the use of molecular simulation methods such </a:t>
            </a:r>
            <a:r>
              <a:rPr lang="en-US" sz="800" dirty="0" smtClean="0"/>
              <a:t>as steered </a:t>
            </a:r>
            <a:r>
              <a:rPr lang="en-US" sz="800" dirty="0" smtClean="0"/>
              <a:t>molecular </a:t>
            </a:r>
            <a:r>
              <a:rPr lang="en-US" sz="800" dirty="0" smtClean="0"/>
              <a:t>dynamics</a:t>
            </a:r>
            <a:r>
              <a:rPr lang="en-US" sz="800" dirty="0"/>
              <a:t> </a:t>
            </a:r>
            <a:r>
              <a:rPr lang="en-US" sz="800" dirty="0" smtClean="0"/>
              <a:t>(SMD) </a:t>
            </a:r>
            <a:r>
              <a:rPr lang="en-US" sz="800" dirty="0" smtClean="0"/>
              <a:t>and </a:t>
            </a:r>
            <a:r>
              <a:rPr lang="en-US" sz="800" dirty="0" err="1" smtClean="0"/>
              <a:t>Metadynamics</a:t>
            </a:r>
            <a:r>
              <a:rPr lang="en-US" sz="800" dirty="0" smtClean="0"/>
              <a:t>, </a:t>
            </a:r>
            <a:r>
              <a:rPr lang="en-US" sz="800" dirty="0" smtClean="0"/>
              <a:t>the free energy landscape of this RNA is to be mapped. SMD will allow for a quantitative analysis of the force required to break the nucleotide interactions of TAR RNA, while </a:t>
            </a:r>
            <a:r>
              <a:rPr lang="en-US" sz="800" dirty="0" err="1" smtClean="0"/>
              <a:t>Metadynamics</a:t>
            </a:r>
            <a:r>
              <a:rPr lang="en-US" sz="800" dirty="0" smtClean="0"/>
              <a:t> will allow for quantitative analysis of the free energy barriers between the various low energy conformations that TAR RNA encounters</a:t>
            </a:r>
            <a:r>
              <a:rPr lang="en-US" sz="800" dirty="0"/>
              <a:t> </a:t>
            </a:r>
            <a:r>
              <a:rPr lang="en-US" sz="800" dirty="0" smtClean="0"/>
              <a:t>on its way to the folded native state.</a:t>
            </a:r>
            <a:endParaRPr lang="en-US" sz="800" dirty="0"/>
          </a:p>
        </p:txBody>
      </p:sp>
      <p:sp>
        <p:nvSpPr>
          <p:cNvPr id="3" name="TextBox 2"/>
          <p:cNvSpPr txBox="1"/>
          <p:nvPr/>
        </p:nvSpPr>
        <p:spPr>
          <a:xfrm>
            <a:off x="77111" y="3802686"/>
            <a:ext cx="20223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800" dirty="0" smtClean="0"/>
              <a:t>HIV affects Human T-Cells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50,000 infected yearly in the US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Globally </a:t>
            </a:r>
            <a:r>
              <a:rPr lang="en-US" sz="800" dirty="0" smtClean="0"/>
              <a:t>over 35 million people have HIV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36 million </a:t>
            </a:r>
            <a:r>
              <a:rPr lang="en-US" sz="800" dirty="0" smtClean="0"/>
              <a:t>have died as a result of the virus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TAR RNA assists in reproduction of viral proteins (ribozyme)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TAR RNA has multiple </a:t>
            </a:r>
            <a:r>
              <a:rPr lang="en-US" sz="800" dirty="0" smtClean="0"/>
              <a:t>metastable </a:t>
            </a:r>
            <a:r>
              <a:rPr lang="en-US" sz="800" dirty="0" smtClean="0"/>
              <a:t>conformations</a:t>
            </a:r>
            <a:r>
              <a:rPr lang="en-US" sz="800" dirty="0"/>
              <a:t> </a:t>
            </a:r>
            <a:r>
              <a:rPr lang="en-US" sz="800" dirty="0" smtClean="0"/>
              <a:t>that give yield to </a:t>
            </a:r>
            <a:r>
              <a:rPr lang="en-US" sz="800" dirty="0" smtClean="0"/>
              <a:t>multiple </a:t>
            </a:r>
            <a:r>
              <a:rPr lang="en-US" sz="800" dirty="0" smtClean="0"/>
              <a:t>functions</a:t>
            </a:r>
          </a:p>
          <a:p>
            <a:pPr marL="171450" indent="-171450">
              <a:buFont typeface="Arial"/>
              <a:buChar char="•"/>
            </a:pPr>
            <a:endParaRPr lang="en-US" sz="800" dirty="0" smtClean="0"/>
          </a:p>
          <a:p>
            <a:endParaRPr lang="en-US" sz="600" dirty="0"/>
          </a:p>
          <a:p>
            <a:endParaRPr lang="en-US" sz="600" dirty="0"/>
          </a:p>
        </p:txBody>
      </p:sp>
      <p:pic>
        <p:nvPicPr>
          <p:cNvPr id="6" name="Picture 5" descr="RNA_white.tga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029" y="798041"/>
            <a:ext cx="1962193" cy="1847732"/>
          </a:xfrm>
          <a:prstGeom prst="rect">
            <a:avLst/>
          </a:prstGeom>
        </p:spPr>
      </p:pic>
      <p:pic>
        <p:nvPicPr>
          <p:cNvPr id="11" name="Content Placeholder 10" descr="Steer_rna_0.tga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634"/>
          <a:stretch/>
        </p:blipFill>
        <p:spPr>
          <a:xfrm>
            <a:off x="3433146" y="2645781"/>
            <a:ext cx="522173" cy="1910088"/>
          </a:xfrm>
          <a:prstGeom prst="rect">
            <a:avLst/>
          </a:prstGeom>
        </p:spPr>
      </p:pic>
      <p:pic>
        <p:nvPicPr>
          <p:cNvPr id="13" name="Picture 12" descr="Steer_rna_333.tga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499" y="2645785"/>
            <a:ext cx="507339" cy="1910084"/>
          </a:xfrm>
          <a:prstGeom prst="rect">
            <a:avLst/>
          </a:prstGeom>
        </p:spPr>
      </p:pic>
      <p:pic>
        <p:nvPicPr>
          <p:cNvPr id="14" name="Picture 13" descr="Steer_rna_667.tga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413969" y="2645785"/>
            <a:ext cx="524722" cy="1910088"/>
          </a:xfrm>
          <a:prstGeom prst="rect">
            <a:avLst/>
          </a:prstGeom>
        </p:spPr>
      </p:pic>
      <p:pic>
        <p:nvPicPr>
          <p:cNvPr id="15" name="Picture 14" descr="Steer_rna_1000.tga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716" y="2643899"/>
            <a:ext cx="524235" cy="1910089"/>
          </a:xfrm>
          <a:prstGeom prst="rect">
            <a:avLst/>
          </a:prstGeom>
        </p:spPr>
      </p:pic>
      <p:pic>
        <p:nvPicPr>
          <p:cNvPr id="16" name="Picture 15" descr="Steer_rna_1333.tga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840" y="2645781"/>
            <a:ext cx="525974" cy="1910088"/>
          </a:xfrm>
          <a:prstGeom prst="rect">
            <a:avLst/>
          </a:prstGeom>
        </p:spPr>
      </p:pic>
      <p:pic>
        <p:nvPicPr>
          <p:cNvPr id="17" name="Picture 16" descr="Steer_rna_1666.tga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3515" y="2645783"/>
            <a:ext cx="507098" cy="191008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424838" y="2350956"/>
            <a:ext cx="590347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i="1" dirty="0" smtClean="0"/>
              <a:t>HIV-1 TAR RNA</a:t>
            </a:r>
            <a:endParaRPr lang="en-US" sz="500" i="1" dirty="0"/>
          </a:p>
        </p:txBody>
      </p:sp>
      <p:graphicFrame>
        <p:nvGraphicFramePr>
          <p:cNvPr id="22" name="Diagram 21"/>
          <p:cNvGraphicFramePr/>
          <p:nvPr>
            <p:extLst>
              <p:ext uri="{D42A27DB-BD31-4B8C-83A1-F6EECF244321}">
                <p14:modId xmlns:p14="http://schemas.microsoft.com/office/powerpoint/2010/main" val="1752930804"/>
              </p:ext>
            </p:extLst>
          </p:nvPr>
        </p:nvGraphicFramePr>
        <p:xfrm>
          <a:off x="2295552" y="798040"/>
          <a:ext cx="1659768" cy="60599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2446287" y="1228580"/>
            <a:ext cx="20441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800" dirty="0" smtClean="0"/>
              <a:t>HIV-1 TAR RNA (right)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/>
              <a:t>m</a:t>
            </a:r>
            <a:r>
              <a:rPr lang="en-US" sz="800" dirty="0" smtClean="0"/>
              <a:t>olecule rendered using VMD</a:t>
            </a:r>
            <a:r>
              <a:rPr lang="en-US" sz="800" baseline="30000" dirty="0" smtClean="0"/>
              <a:t>[1]</a:t>
            </a:r>
            <a:r>
              <a:rPr lang="en-US" sz="800" dirty="0" smtClean="0"/>
              <a:t> 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The Hairpin loop can be seen in yellow 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The 3-nucleotide bulge in green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Both structures play an important role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Orange (Cytosine) Yellow (Guanine) Blue</a:t>
            </a:r>
          </a:p>
          <a:p>
            <a:r>
              <a:rPr lang="en-US" sz="800" dirty="0"/>
              <a:t> </a:t>
            </a:r>
            <a:r>
              <a:rPr lang="en-US" sz="800" dirty="0" smtClean="0"/>
              <a:t>       (Adenine) Green (Cytosine)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2240937" y="707886"/>
            <a:ext cx="0" cy="615011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6440543" y="707886"/>
            <a:ext cx="0" cy="615011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4424838" y="939030"/>
            <a:ext cx="1069022" cy="500304"/>
          </a:xfrm>
          <a:prstGeom prst="line">
            <a:avLst/>
          </a:prstGeom>
          <a:ln w="3175" cmpd="sng">
            <a:solidFill>
              <a:schemeClr val="tx1"/>
            </a:solidFill>
            <a:headEnd type="arrow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466506" y="836526"/>
            <a:ext cx="101822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RNA Hairpin Loop</a:t>
            </a: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4902970" y="1439334"/>
            <a:ext cx="590890" cy="153940"/>
          </a:xfrm>
          <a:prstGeom prst="line">
            <a:avLst/>
          </a:prstGeom>
          <a:ln w="3175" cmpd="sng">
            <a:solidFill>
              <a:srgbClr val="000000"/>
            </a:solidFill>
            <a:headEnd type="arrow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5332147" y="1228861"/>
            <a:ext cx="106133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 smtClean="0"/>
              <a:t>3-nucleotide bulge</a:t>
            </a:r>
            <a:endParaRPr lang="en-US" sz="900" dirty="0"/>
          </a:p>
        </p:txBody>
      </p:sp>
      <p:sp>
        <p:nvSpPr>
          <p:cNvPr id="42" name="TextBox 41"/>
          <p:cNvSpPr txBox="1"/>
          <p:nvPr/>
        </p:nvSpPr>
        <p:spPr>
          <a:xfrm>
            <a:off x="2295551" y="2645785"/>
            <a:ext cx="1106162" cy="192360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800" b="1" u="sng" dirty="0" smtClean="0"/>
              <a:t>SMD Parameters</a:t>
            </a:r>
          </a:p>
          <a:p>
            <a:pPr marL="171450" indent="-171450">
              <a:buFont typeface="Arial"/>
              <a:buChar char="•"/>
            </a:pPr>
            <a:endParaRPr lang="en-US" sz="600" dirty="0" smtClean="0"/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Cell size (angstroms) </a:t>
            </a:r>
          </a:p>
          <a:p>
            <a:r>
              <a:rPr lang="en-US" sz="700" dirty="0" smtClean="0"/>
              <a:t>         X: 58   Y: 47   Z: 188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2fs </a:t>
            </a:r>
            <a:r>
              <a:rPr lang="en-US" sz="700" dirty="0" err="1" smtClean="0"/>
              <a:t>timestep</a:t>
            </a:r>
            <a:endParaRPr lang="en-US" sz="700" dirty="0" smtClean="0"/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NPT ensemble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SMD k constant: 7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SMD vel.: 0.05 A/</a:t>
            </a:r>
            <a:r>
              <a:rPr lang="en-US" sz="700" dirty="0" err="1" smtClean="0"/>
              <a:t>ps</a:t>
            </a:r>
            <a:endParaRPr lang="en-US" sz="700" dirty="0" smtClean="0"/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SMD </a:t>
            </a:r>
            <a:r>
              <a:rPr lang="en-US" sz="700" dirty="0" err="1" smtClean="0"/>
              <a:t>dir</a:t>
            </a:r>
            <a:r>
              <a:rPr lang="en-US" sz="700" dirty="0" smtClean="0"/>
              <a:t>: X(0) Y(0) Z(1)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Minimize 100 steps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Ran for 4 ns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216,000 atoms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Ions: </a:t>
            </a:r>
            <a:r>
              <a:rPr lang="en-US" sz="700" dirty="0" smtClean="0"/>
              <a:t>Mg </a:t>
            </a:r>
            <a:r>
              <a:rPr lang="en-US" sz="700" dirty="0" err="1" smtClean="0"/>
              <a:t>Cl</a:t>
            </a:r>
            <a:endParaRPr lang="en-US" sz="700" dirty="0" smtClean="0"/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Aqueous, not implicit solvent.</a:t>
            </a:r>
          </a:p>
          <a:p>
            <a:pPr marL="171450" indent="-171450">
              <a:buFont typeface="Arial"/>
              <a:buChar char="•"/>
            </a:pPr>
            <a:endParaRPr lang="en-US" sz="700" dirty="0" smtClean="0"/>
          </a:p>
        </p:txBody>
      </p:sp>
      <p:pic>
        <p:nvPicPr>
          <p:cNvPr id="43" name="Content Placeholder 5"/>
          <p:cNvPicPr>
            <a:picLocks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062" b="-20062"/>
          <a:stretch>
            <a:fillRect/>
          </a:stretch>
        </p:blipFill>
        <p:spPr>
          <a:xfrm>
            <a:off x="2252852" y="4423414"/>
            <a:ext cx="2360587" cy="1619447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2334160" y="6113768"/>
            <a:ext cx="410638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i="1" dirty="0" smtClean="0"/>
              <a:t>[1] </a:t>
            </a:r>
            <a:r>
              <a:rPr lang="en-US" sz="600" i="1" dirty="0" smtClean="0">
                <a:cs typeface="Arial"/>
              </a:rPr>
              <a:t>Humphrey, W., </a:t>
            </a:r>
            <a:r>
              <a:rPr lang="en-US" sz="600" i="1" dirty="0" err="1" smtClean="0">
                <a:cs typeface="Arial"/>
              </a:rPr>
              <a:t>Dalke</a:t>
            </a:r>
            <a:r>
              <a:rPr lang="en-US" sz="600" i="1" dirty="0" smtClean="0">
                <a:cs typeface="Arial"/>
              </a:rPr>
              <a:t>, A. and </a:t>
            </a:r>
            <a:r>
              <a:rPr lang="en-US" sz="600" i="1" dirty="0" err="1" smtClean="0">
                <a:cs typeface="Arial"/>
              </a:rPr>
              <a:t>Schulten</a:t>
            </a:r>
            <a:r>
              <a:rPr lang="en-US" sz="600" i="1" dirty="0" smtClean="0">
                <a:cs typeface="Arial"/>
              </a:rPr>
              <a:t>, K., "VMD - Visual Molecular Dynamics", J. </a:t>
            </a:r>
            <a:r>
              <a:rPr lang="en-US" sz="600" i="1" dirty="0" err="1" smtClean="0">
                <a:cs typeface="Arial"/>
              </a:rPr>
              <a:t>Molec</a:t>
            </a:r>
            <a:r>
              <a:rPr lang="en-US" sz="600" i="1" dirty="0" smtClean="0">
                <a:cs typeface="Arial"/>
              </a:rPr>
              <a:t>. Graphics, 1996, vol. 14, pp. 33-38.</a:t>
            </a:r>
          </a:p>
          <a:p>
            <a:r>
              <a:rPr lang="en-US" sz="600" i="1" dirty="0" smtClean="0">
                <a:cs typeface="Arial"/>
              </a:rPr>
              <a:t>[2] Knightly, Russell. “HIV AIDS Virus Replication (viral Life Cycle).” Diagram by Russell Knightly Media. Web. Oct. 2014.</a:t>
            </a:r>
          </a:p>
          <a:p>
            <a:r>
              <a:rPr lang="en-US" sz="600" i="1" dirty="0" smtClean="0">
                <a:cs typeface="Arial"/>
              </a:rPr>
              <a:t>[3] Cheng</a:t>
            </a:r>
            <a:r>
              <a:rPr lang="en-US" sz="600" i="1" dirty="0">
                <a:cs typeface="Arial"/>
              </a:rPr>
              <a:t>, </a:t>
            </a:r>
            <a:r>
              <a:rPr lang="en-US" sz="600" i="1" dirty="0" err="1">
                <a:cs typeface="Arial"/>
              </a:rPr>
              <a:t>Bingqing</a:t>
            </a:r>
            <a:r>
              <a:rPr lang="en-US" sz="600" i="1" dirty="0">
                <a:cs typeface="Arial"/>
              </a:rPr>
              <a:t>. "</a:t>
            </a:r>
            <a:r>
              <a:rPr lang="en-US" sz="600" i="1" dirty="0" err="1">
                <a:cs typeface="Arial"/>
              </a:rPr>
              <a:t>Quora</a:t>
            </a:r>
            <a:r>
              <a:rPr lang="en-US" sz="600" i="1" dirty="0">
                <a:cs typeface="Arial"/>
              </a:rPr>
              <a:t>." How Does </a:t>
            </a:r>
            <a:r>
              <a:rPr lang="en-US" sz="600" i="1" dirty="0" err="1">
                <a:cs typeface="Arial"/>
              </a:rPr>
              <a:t>Metadynamics</a:t>
            </a:r>
            <a:r>
              <a:rPr lang="en-US" sz="600" i="1" dirty="0">
                <a:cs typeface="Arial"/>
              </a:rPr>
              <a:t> Calculate the Potential Mean Force (PMF) or the Free Energy Profile of a Reaction Coordinate? -. 27 June 2014. Web. 4 Oct. 2014</a:t>
            </a:r>
            <a:r>
              <a:rPr lang="en-US" sz="600" i="1" dirty="0" smtClean="0">
                <a:cs typeface="Arial"/>
              </a:rPr>
              <a:t>.</a:t>
            </a:r>
          </a:p>
          <a:p>
            <a:r>
              <a:rPr lang="en-US" sz="600" i="1" dirty="0" smtClean="0">
                <a:cs typeface="Arial"/>
              </a:rPr>
              <a:t>[4] James</a:t>
            </a:r>
            <a:r>
              <a:rPr lang="en-US" sz="600" i="1" dirty="0">
                <a:cs typeface="Arial"/>
              </a:rPr>
              <a:t> C. Phillips, Rosemary Braun, Wei Wang, James </a:t>
            </a:r>
            <a:r>
              <a:rPr lang="en-US" sz="600" i="1" dirty="0" err="1">
                <a:cs typeface="Arial"/>
              </a:rPr>
              <a:t>Gumbart</a:t>
            </a:r>
            <a:r>
              <a:rPr lang="en-US" sz="600" i="1" dirty="0">
                <a:cs typeface="Arial"/>
              </a:rPr>
              <a:t>, </a:t>
            </a:r>
            <a:r>
              <a:rPr lang="en-US" sz="600" i="1" dirty="0" err="1">
                <a:cs typeface="Arial"/>
              </a:rPr>
              <a:t>Emad</a:t>
            </a:r>
            <a:r>
              <a:rPr lang="en-US" sz="600" i="1" dirty="0">
                <a:cs typeface="Arial"/>
              </a:rPr>
              <a:t> </a:t>
            </a:r>
            <a:r>
              <a:rPr lang="en-US" sz="600" i="1" dirty="0" err="1">
                <a:cs typeface="Arial"/>
              </a:rPr>
              <a:t>Tajkhorshid</a:t>
            </a:r>
            <a:r>
              <a:rPr lang="en-US" sz="600" i="1" dirty="0">
                <a:cs typeface="Arial"/>
              </a:rPr>
              <a:t>, Elizabeth Villa, Christophe </a:t>
            </a:r>
            <a:r>
              <a:rPr lang="en-US" sz="600" i="1" dirty="0" err="1">
                <a:cs typeface="Arial"/>
              </a:rPr>
              <a:t>Chipot</a:t>
            </a:r>
            <a:r>
              <a:rPr lang="en-US" sz="600" i="1" dirty="0">
                <a:cs typeface="Arial"/>
              </a:rPr>
              <a:t>, Robert D. </a:t>
            </a:r>
            <a:r>
              <a:rPr lang="en-US" sz="600" i="1" dirty="0" err="1">
                <a:cs typeface="Arial"/>
              </a:rPr>
              <a:t>Skeel</a:t>
            </a:r>
            <a:r>
              <a:rPr lang="en-US" sz="600" i="1" dirty="0">
                <a:cs typeface="Arial"/>
              </a:rPr>
              <a:t>, </a:t>
            </a:r>
            <a:r>
              <a:rPr lang="en-US" sz="600" i="1" dirty="0" err="1">
                <a:cs typeface="Arial"/>
              </a:rPr>
              <a:t>Laxmikant</a:t>
            </a:r>
            <a:r>
              <a:rPr lang="en-US" sz="600" i="1" dirty="0">
                <a:cs typeface="Arial"/>
              </a:rPr>
              <a:t> Kale, and Klaus </a:t>
            </a:r>
            <a:r>
              <a:rPr lang="en-US" sz="600" i="1" dirty="0" err="1">
                <a:cs typeface="Arial"/>
              </a:rPr>
              <a:t>Schulten</a:t>
            </a:r>
            <a:r>
              <a:rPr lang="en-US" sz="600" i="1" dirty="0">
                <a:cs typeface="Arial"/>
              </a:rPr>
              <a:t>. Scalable molecular dynamics with NAMD. Journal of Computational Chemistry, 26:1781-1802, 2005. </a:t>
            </a:r>
            <a:endParaRPr lang="en-US" sz="600" i="1" dirty="0"/>
          </a:p>
          <a:p>
            <a:endParaRPr lang="en-US" sz="600" i="1" baseline="30000" dirty="0"/>
          </a:p>
        </p:txBody>
      </p:sp>
      <p:sp>
        <p:nvSpPr>
          <p:cNvPr id="7" name="TextBox 6"/>
          <p:cNvSpPr txBox="1"/>
          <p:nvPr/>
        </p:nvSpPr>
        <p:spPr>
          <a:xfrm>
            <a:off x="4467833" y="4597299"/>
            <a:ext cx="2019753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800" dirty="0" smtClean="0"/>
              <a:t>Force vs. Time averaged over 10 identical SMD runs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Pulling velocity 0.05 A/</a:t>
            </a:r>
            <a:r>
              <a:rPr lang="en-US" sz="800" dirty="0" err="1" smtClean="0"/>
              <a:t>ps</a:t>
            </a:r>
            <a:endParaRPr lang="en-US" sz="800" dirty="0" smtClean="0"/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The dashed line represents 0pN of force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/>
              <a:t>B</a:t>
            </a:r>
            <a:r>
              <a:rPr lang="en-US" sz="800" dirty="0" smtClean="0"/>
              <a:t>lack line shows the averaged force 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/>
              <a:t>A</a:t>
            </a:r>
            <a:r>
              <a:rPr lang="en-US" sz="800" dirty="0" smtClean="0"/>
              <a:t>verage of about 100pN of force</a:t>
            </a:r>
          </a:p>
          <a:p>
            <a:pPr marL="171450" indent="-171450">
              <a:buFont typeface="Arial"/>
              <a:buChar char="•"/>
            </a:pPr>
            <a:r>
              <a:rPr lang="en-US" sz="800" dirty="0" smtClean="0"/>
              <a:t>Elongated RNA </a:t>
            </a:r>
            <a:r>
              <a:rPr lang="en-US" sz="800" dirty="0" err="1" smtClean="0"/>
              <a:t>resolvated</a:t>
            </a:r>
            <a:r>
              <a:rPr lang="en-US" sz="800" dirty="0" smtClean="0"/>
              <a:t> and used as starting molecule for </a:t>
            </a:r>
            <a:r>
              <a:rPr lang="en-US" sz="800" dirty="0" err="1" smtClean="0"/>
              <a:t>Metadynamic</a:t>
            </a:r>
            <a:r>
              <a:rPr lang="en-US" sz="800" dirty="0" smtClean="0"/>
              <a:t> simulations</a:t>
            </a:r>
            <a:endParaRPr lang="en-US" sz="800" dirty="0"/>
          </a:p>
        </p:txBody>
      </p:sp>
      <p:sp>
        <p:nvSpPr>
          <p:cNvPr id="18" name="TextBox 17"/>
          <p:cNvSpPr txBox="1"/>
          <p:nvPr/>
        </p:nvSpPr>
        <p:spPr>
          <a:xfrm>
            <a:off x="2376107" y="5773556"/>
            <a:ext cx="2114077" cy="169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0" i="1" dirty="0" smtClean="0"/>
              <a:t>Pulling force analysis for 10 averaged SMD simulations for HIV-1 TAR RNA.</a:t>
            </a:r>
            <a:endParaRPr lang="en-US" sz="500" i="1" dirty="0"/>
          </a:p>
        </p:txBody>
      </p:sp>
      <p:pic>
        <p:nvPicPr>
          <p:cNvPr id="30" name="Picture 29" descr="hiv2_b.jp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1" y="5083103"/>
            <a:ext cx="2124137" cy="1476941"/>
          </a:xfrm>
          <a:prstGeom prst="rect">
            <a:avLst/>
          </a:prstGeom>
        </p:spPr>
      </p:pic>
      <p:graphicFrame>
        <p:nvGraphicFramePr>
          <p:cNvPr id="32" name="Diagram 31"/>
          <p:cNvGraphicFramePr/>
          <p:nvPr>
            <p:extLst>
              <p:ext uri="{D42A27DB-BD31-4B8C-83A1-F6EECF244321}">
                <p14:modId xmlns:p14="http://schemas.microsoft.com/office/powerpoint/2010/main" val="1267722287"/>
              </p:ext>
            </p:extLst>
          </p:nvPr>
        </p:nvGraphicFramePr>
        <p:xfrm>
          <a:off x="6440543" y="707886"/>
          <a:ext cx="2627795" cy="2768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  <p:pic>
        <p:nvPicPr>
          <p:cNvPr id="33" name="Picture 32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525246" y="981826"/>
            <a:ext cx="635137" cy="987992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7103904" y="914623"/>
            <a:ext cx="2048430" cy="1131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50" dirty="0" err="1" smtClean="0"/>
              <a:t>Metadynamics</a:t>
            </a:r>
            <a:r>
              <a:rPr lang="en-US" sz="750" dirty="0" smtClean="0"/>
              <a:t> is a method to explore the free energy landscape in a  large collective coordinate space. </a:t>
            </a:r>
            <a:r>
              <a:rPr lang="en-US" sz="750" dirty="0" smtClean="0"/>
              <a:t>The height and width of the energy </a:t>
            </a:r>
            <a:r>
              <a:rPr lang="en-US" sz="750" dirty="0" err="1" smtClean="0"/>
              <a:t>gaussians</a:t>
            </a:r>
            <a:r>
              <a:rPr lang="en-US" sz="750" dirty="0" smtClean="0"/>
              <a:t> are manipulated and added at a certain frequency to explore the depth of the free energy wells. This </a:t>
            </a:r>
            <a:r>
              <a:rPr lang="en-US" sz="750" dirty="0" smtClean="0"/>
              <a:t>allows for the RNA molecule to explore metastable states </a:t>
            </a:r>
            <a:r>
              <a:rPr lang="en-US" sz="750" dirty="0" smtClean="0"/>
              <a:t>that it </a:t>
            </a:r>
            <a:r>
              <a:rPr lang="en-US" sz="750" dirty="0" smtClean="0"/>
              <a:t>may not be able to reach in a </a:t>
            </a:r>
            <a:r>
              <a:rPr lang="en-US" sz="750" dirty="0" smtClean="0"/>
              <a:t>standard</a:t>
            </a:r>
            <a:r>
              <a:rPr lang="en-US" sz="750" dirty="0" smtClean="0"/>
              <a:t> </a:t>
            </a:r>
            <a:r>
              <a:rPr lang="en-US" sz="750" dirty="0" smtClean="0"/>
              <a:t>simulation. </a:t>
            </a:r>
            <a:endParaRPr lang="en-US" sz="750" dirty="0"/>
          </a:p>
        </p:txBody>
      </p:sp>
      <p:pic>
        <p:nvPicPr>
          <p:cNvPr id="38" name="Picture 37" descr="META_9.tga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521" y="3878263"/>
            <a:ext cx="739155" cy="540576"/>
          </a:xfrm>
          <a:prstGeom prst="rect">
            <a:avLst/>
          </a:prstGeom>
        </p:spPr>
      </p:pic>
      <p:pic>
        <p:nvPicPr>
          <p:cNvPr id="39" name="Picture 38" descr="META_9_2.tga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47623" y="3779586"/>
            <a:ext cx="540577" cy="747079"/>
          </a:xfrm>
          <a:prstGeom prst="rect">
            <a:avLst/>
          </a:prstGeom>
        </p:spPr>
      </p:pic>
      <p:pic>
        <p:nvPicPr>
          <p:cNvPr id="41" name="Picture 40" descr="META_10.tga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611" y="5675229"/>
            <a:ext cx="779561" cy="552812"/>
          </a:xfrm>
          <a:prstGeom prst="rect">
            <a:avLst/>
          </a:prstGeom>
        </p:spPr>
      </p:pic>
      <p:pic>
        <p:nvPicPr>
          <p:cNvPr id="44" name="Picture 43" descr="META_10_2.tga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596546" y="5494773"/>
            <a:ext cx="455210" cy="865400"/>
          </a:xfrm>
          <a:prstGeom prst="rect">
            <a:avLst/>
          </a:prstGeom>
        </p:spPr>
      </p:pic>
      <p:pic>
        <p:nvPicPr>
          <p:cNvPr id="45" name="Picture 44" descr="META_10_3.tga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7586" y="5675229"/>
            <a:ext cx="437935" cy="629958"/>
          </a:xfrm>
          <a:prstGeom prst="rect">
            <a:avLst/>
          </a:prstGeom>
        </p:spPr>
      </p:pic>
      <p:cxnSp>
        <p:nvCxnSpPr>
          <p:cNvPr id="73" name="Straight Connector 72"/>
          <p:cNvCxnSpPr/>
          <p:nvPr/>
        </p:nvCxnSpPr>
        <p:spPr>
          <a:xfrm flipH="1" flipV="1">
            <a:off x="7391451" y="3575897"/>
            <a:ext cx="720417" cy="330506"/>
          </a:xfrm>
          <a:prstGeom prst="line">
            <a:avLst/>
          </a:prstGeom>
          <a:ln w="635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8013448" y="5000418"/>
            <a:ext cx="626471" cy="784618"/>
          </a:xfrm>
          <a:prstGeom prst="line">
            <a:avLst/>
          </a:prstGeom>
          <a:ln w="6350" cmpd="sng">
            <a:solidFill>
              <a:schemeClr val="tx1"/>
            </a:solidFill>
            <a:prstDash val="soli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7291769" y="5337840"/>
            <a:ext cx="415097" cy="435716"/>
          </a:xfrm>
          <a:prstGeom prst="line">
            <a:avLst/>
          </a:prstGeom>
          <a:ln w="635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 flipH="1">
            <a:off x="6854825" y="5337840"/>
            <a:ext cx="276014" cy="491460"/>
          </a:xfrm>
          <a:prstGeom prst="line">
            <a:avLst/>
          </a:prstGeom>
          <a:ln w="635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77111" y="6560044"/>
            <a:ext cx="202232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aseline="30000" dirty="0" smtClean="0"/>
              <a:t>[2]      </a:t>
            </a:r>
            <a:r>
              <a:rPr lang="en-US" sz="800" dirty="0" smtClean="0"/>
              <a:t> </a:t>
            </a:r>
            <a:r>
              <a:rPr lang="en-US" sz="800" i="1" dirty="0" smtClean="0"/>
              <a:t>Diagram  by Russell Knightly Media.</a:t>
            </a:r>
            <a:endParaRPr lang="en-US" sz="800" i="1" dirty="0"/>
          </a:p>
        </p:txBody>
      </p:sp>
      <p:sp>
        <p:nvSpPr>
          <p:cNvPr id="92" name="TextBox 91"/>
          <p:cNvSpPr txBox="1"/>
          <p:nvPr/>
        </p:nvSpPr>
        <p:spPr>
          <a:xfrm>
            <a:off x="6562836" y="2553452"/>
            <a:ext cx="2357342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i="1" dirty="0" smtClean="0"/>
              <a:t>The two graphs below show the molecules free energy in kcal/</a:t>
            </a:r>
            <a:r>
              <a:rPr lang="en-US" sz="600" i="1" dirty="0" err="1" smtClean="0"/>
              <a:t>mol</a:t>
            </a:r>
            <a:r>
              <a:rPr lang="en-US" sz="600" i="1" dirty="0" smtClean="0"/>
              <a:t> (Z)</a:t>
            </a:r>
            <a:endParaRPr lang="en-US" sz="600" i="1" dirty="0"/>
          </a:p>
        </p:txBody>
      </p:sp>
      <p:sp>
        <p:nvSpPr>
          <p:cNvPr id="93" name="TextBox 92"/>
          <p:cNvSpPr txBox="1"/>
          <p:nvPr/>
        </p:nvSpPr>
        <p:spPr>
          <a:xfrm>
            <a:off x="6417178" y="3785930"/>
            <a:ext cx="72361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dirty="0" smtClean="0"/>
              <a:t>ΔG</a:t>
            </a:r>
            <a:r>
              <a:rPr lang="en-US" sz="600" dirty="0" smtClean="0"/>
              <a:t>= </a:t>
            </a:r>
            <a:r>
              <a:rPr lang="en-US" sz="600" dirty="0" smtClean="0"/>
              <a:t>1.5 Kcal/</a:t>
            </a:r>
            <a:r>
              <a:rPr lang="en-US" sz="600" dirty="0" err="1" smtClean="0"/>
              <a:t>mol</a:t>
            </a:r>
            <a:endParaRPr lang="en-US" sz="600" dirty="0"/>
          </a:p>
        </p:txBody>
      </p:sp>
      <p:sp>
        <p:nvSpPr>
          <p:cNvPr id="94" name="TextBox 93"/>
          <p:cNvSpPr txBox="1"/>
          <p:nvPr/>
        </p:nvSpPr>
        <p:spPr>
          <a:xfrm>
            <a:off x="8278112" y="3783866"/>
            <a:ext cx="723613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dirty="0"/>
              <a:t>ΔG= </a:t>
            </a:r>
            <a:r>
              <a:rPr lang="en-US" sz="600" dirty="0" smtClean="0"/>
              <a:t>2.5 Kcal/</a:t>
            </a:r>
            <a:r>
              <a:rPr lang="en-US" sz="600" dirty="0" err="1" smtClean="0"/>
              <a:t>mol</a:t>
            </a:r>
            <a:endParaRPr lang="en-US" sz="600" dirty="0"/>
          </a:p>
        </p:txBody>
      </p:sp>
      <p:sp>
        <p:nvSpPr>
          <p:cNvPr id="95" name="TextBox 94"/>
          <p:cNvSpPr txBox="1"/>
          <p:nvPr/>
        </p:nvSpPr>
        <p:spPr>
          <a:xfrm>
            <a:off x="8177727" y="5929102"/>
            <a:ext cx="665191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dirty="0"/>
              <a:t>ΔG= </a:t>
            </a:r>
            <a:r>
              <a:rPr lang="en-US" sz="600" dirty="0" smtClean="0"/>
              <a:t>4 Kcal/</a:t>
            </a:r>
            <a:r>
              <a:rPr lang="en-US" sz="600" dirty="0" err="1" smtClean="0"/>
              <a:t>mol</a:t>
            </a:r>
            <a:endParaRPr lang="en-US" sz="600" dirty="0"/>
          </a:p>
        </p:txBody>
      </p:sp>
      <p:sp>
        <p:nvSpPr>
          <p:cNvPr id="96" name="TextBox 95"/>
          <p:cNvSpPr txBox="1"/>
          <p:nvPr/>
        </p:nvSpPr>
        <p:spPr>
          <a:xfrm>
            <a:off x="6992828" y="5607534"/>
            <a:ext cx="665191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dirty="0"/>
              <a:t>ΔG= </a:t>
            </a:r>
            <a:r>
              <a:rPr lang="en-US" sz="600" dirty="0" smtClean="0"/>
              <a:t>1 Kcal/</a:t>
            </a:r>
            <a:r>
              <a:rPr lang="en-US" sz="600" dirty="0" err="1" smtClean="0"/>
              <a:t>mol</a:t>
            </a:r>
            <a:endParaRPr lang="en-US" sz="600" dirty="0"/>
          </a:p>
        </p:txBody>
      </p:sp>
      <p:sp>
        <p:nvSpPr>
          <p:cNvPr id="97" name="TextBox 96"/>
          <p:cNvSpPr txBox="1"/>
          <p:nvPr/>
        </p:nvSpPr>
        <p:spPr>
          <a:xfrm>
            <a:off x="6844969" y="6062745"/>
            <a:ext cx="665191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dirty="0"/>
              <a:t>ΔG= </a:t>
            </a:r>
            <a:r>
              <a:rPr lang="en-US" sz="600" dirty="0" smtClean="0"/>
              <a:t>2 Kcal/</a:t>
            </a:r>
            <a:r>
              <a:rPr lang="en-US" sz="600" dirty="0" err="1" smtClean="0"/>
              <a:t>mol</a:t>
            </a:r>
            <a:endParaRPr lang="en-US" sz="600" dirty="0"/>
          </a:p>
        </p:txBody>
      </p:sp>
      <p:graphicFrame>
        <p:nvGraphicFramePr>
          <p:cNvPr id="98" name="Diagram 97"/>
          <p:cNvGraphicFramePr/>
          <p:nvPr>
            <p:extLst>
              <p:ext uri="{D42A27DB-BD31-4B8C-83A1-F6EECF244321}">
                <p14:modId xmlns:p14="http://schemas.microsoft.com/office/powerpoint/2010/main" val="116765935"/>
              </p:ext>
            </p:extLst>
          </p:nvPr>
        </p:nvGraphicFramePr>
        <p:xfrm>
          <a:off x="6469937" y="6244464"/>
          <a:ext cx="2674063" cy="3155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4" r:lo="rId35" r:qs="rId36" r:cs="rId37"/>
          </a:graphicData>
        </a:graphic>
      </p:graphicFrame>
      <p:sp>
        <p:nvSpPr>
          <p:cNvPr id="99" name="TextBox 98"/>
          <p:cNvSpPr txBox="1"/>
          <p:nvPr/>
        </p:nvSpPr>
        <p:spPr>
          <a:xfrm>
            <a:off x="6400784" y="6488667"/>
            <a:ext cx="2788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" dirty="0" smtClean="0"/>
              <a:t>All images were produced using </a:t>
            </a:r>
            <a:r>
              <a:rPr lang="en-US" sz="600" dirty="0" smtClean="0"/>
              <a:t>VMD [1] All </a:t>
            </a:r>
            <a:r>
              <a:rPr lang="en-US" sz="600" dirty="0" smtClean="0"/>
              <a:t>simulations were run using </a:t>
            </a:r>
            <a:r>
              <a:rPr lang="en-US" sz="600" dirty="0" smtClean="0"/>
              <a:t>NAMD</a:t>
            </a:r>
            <a:r>
              <a:rPr lang="en-US" sz="600" dirty="0"/>
              <a:t> </a:t>
            </a:r>
            <a:r>
              <a:rPr lang="en-US" sz="600" dirty="0" smtClean="0"/>
              <a:t>[4]. </a:t>
            </a:r>
            <a:r>
              <a:rPr lang="en-US" sz="600" dirty="0" smtClean="0"/>
              <a:t>We </a:t>
            </a:r>
            <a:r>
              <a:rPr lang="en-US" sz="600" dirty="0" smtClean="0"/>
              <a:t>would also like to thank the University of New Hampshire for allowing our group access to the Trillian Supercomputer.</a:t>
            </a:r>
            <a:r>
              <a:rPr lang="en-US" sz="600" baseline="30000" dirty="0" smtClean="0"/>
              <a:t> </a:t>
            </a:r>
            <a:endParaRPr lang="en-US" sz="600" dirty="0"/>
          </a:p>
        </p:txBody>
      </p:sp>
      <p:sp>
        <p:nvSpPr>
          <p:cNvPr id="100" name="TextBox 99"/>
          <p:cNvSpPr txBox="1"/>
          <p:nvPr/>
        </p:nvSpPr>
        <p:spPr>
          <a:xfrm>
            <a:off x="6487586" y="2014843"/>
            <a:ext cx="1479892" cy="53860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700" b="1" dirty="0" smtClean="0"/>
              <a:t>Simulation Parameters: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Box Dimensions 59x64x168 (A)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NPT Ensemble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1.0 </a:t>
            </a:r>
            <a:r>
              <a:rPr lang="en-US" sz="700" dirty="0" err="1" smtClean="0"/>
              <a:t>fs</a:t>
            </a:r>
            <a:r>
              <a:rPr lang="en-US" sz="700" dirty="0" smtClean="0"/>
              <a:t> </a:t>
            </a:r>
            <a:r>
              <a:rPr lang="en-US" sz="700" dirty="0" err="1" smtClean="0"/>
              <a:t>timestep</a:t>
            </a:r>
            <a:endParaRPr lang="en-US" sz="700" dirty="0"/>
          </a:p>
        </p:txBody>
      </p:sp>
      <p:sp>
        <p:nvSpPr>
          <p:cNvPr id="101" name="TextBox 100"/>
          <p:cNvSpPr txBox="1"/>
          <p:nvPr/>
        </p:nvSpPr>
        <p:spPr>
          <a:xfrm>
            <a:off x="7866918" y="2014842"/>
            <a:ext cx="1267720" cy="538610"/>
          </a:xfrm>
          <a:prstGeom prst="rect">
            <a:avLst/>
          </a:prstGeom>
          <a:solidFill>
            <a:srgbClr val="B9CDE5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Arial"/>
              <a:buChar char="•"/>
            </a:pPr>
            <a:r>
              <a:rPr lang="en-US" sz="700" dirty="0" err="1" smtClean="0"/>
              <a:t>Colvar</a:t>
            </a:r>
            <a:r>
              <a:rPr lang="en-US" sz="700" dirty="0" smtClean="0"/>
              <a:t> width 2.0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Hill Weight 0.1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Hill Frequency 1000</a:t>
            </a:r>
          </a:p>
          <a:p>
            <a:pPr marL="171450" indent="-171450">
              <a:buFont typeface="Arial"/>
              <a:buChar char="•"/>
            </a:pPr>
            <a:r>
              <a:rPr lang="en-US" sz="700" dirty="0" smtClean="0"/>
              <a:t>59,644 atoms</a:t>
            </a:r>
            <a:endParaRPr lang="en-US" sz="700" dirty="0"/>
          </a:p>
        </p:txBody>
      </p:sp>
      <p:sp>
        <p:nvSpPr>
          <p:cNvPr id="5" name="TextBox 4"/>
          <p:cNvSpPr txBox="1"/>
          <p:nvPr/>
        </p:nvSpPr>
        <p:spPr>
          <a:xfrm>
            <a:off x="7325424" y="3906403"/>
            <a:ext cx="7489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>
                <a:solidFill>
                  <a:srgbClr val="FF0000"/>
                </a:solidFill>
              </a:rPr>
              <a:t>Red: </a:t>
            </a:r>
            <a:r>
              <a:rPr lang="en-US" sz="700" dirty="0" smtClean="0"/>
              <a:t>Bulge</a:t>
            </a:r>
          </a:p>
          <a:p>
            <a:r>
              <a:rPr lang="en-US" sz="700" dirty="0" smtClean="0">
                <a:solidFill>
                  <a:srgbClr val="15D22D"/>
                </a:solidFill>
              </a:rPr>
              <a:t>Green: </a:t>
            </a:r>
            <a:r>
              <a:rPr lang="en-US" sz="700" dirty="0" smtClean="0"/>
              <a:t>Hairpin</a:t>
            </a:r>
            <a:endParaRPr lang="en-US" sz="700" dirty="0"/>
          </a:p>
        </p:txBody>
      </p:sp>
      <p:sp>
        <p:nvSpPr>
          <p:cNvPr id="26" name="TextBox 25"/>
          <p:cNvSpPr txBox="1"/>
          <p:nvPr/>
        </p:nvSpPr>
        <p:spPr>
          <a:xfrm>
            <a:off x="3465177" y="2785421"/>
            <a:ext cx="41549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>
                <a:solidFill>
                  <a:schemeClr val="bg1"/>
                </a:solidFill>
              </a:rPr>
              <a:t>t</a:t>
            </a:r>
            <a:r>
              <a:rPr lang="en-US" sz="700" dirty="0" smtClean="0">
                <a:solidFill>
                  <a:schemeClr val="bg1"/>
                </a:solidFill>
              </a:rPr>
              <a:t>= 0ps</a:t>
            </a:r>
            <a:endParaRPr lang="en-US" sz="700" dirty="0">
              <a:solidFill>
                <a:schemeClr val="bg1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919571" y="2785421"/>
            <a:ext cx="50526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>
                <a:solidFill>
                  <a:schemeClr val="bg1"/>
                </a:solidFill>
              </a:rPr>
              <a:t>t</a:t>
            </a:r>
            <a:r>
              <a:rPr lang="en-US" sz="700" dirty="0" smtClean="0">
                <a:solidFill>
                  <a:schemeClr val="bg1"/>
                </a:solidFill>
              </a:rPr>
              <a:t>= 267ps</a:t>
            </a:r>
            <a:endParaRPr lang="en-US" sz="700" dirty="0">
              <a:solidFill>
                <a:schemeClr val="bg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433424" y="2785421"/>
            <a:ext cx="50526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>
                <a:solidFill>
                  <a:schemeClr val="bg1"/>
                </a:solidFill>
              </a:rPr>
              <a:t>t</a:t>
            </a:r>
            <a:r>
              <a:rPr lang="en-US" sz="700" dirty="0" smtClean="0">
                <a:solidFill>
                  <a:schemeClr val="bg1"/>
                </a:solidFill>
              </a:rPr>
              <a:t>= 533ps</a:t>
            </a:r>
            <a:endParaRPr lang="en-US" sz="700" dirty="0">
              <a:solidFill>
                <a:schemeClr val="bg1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898371" y="2785421"/>
            <a:ext cx="50526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>
                <a:solidFill>
                  <a:schemeClr val="bg1"/>
                </a:solidFill>
              </a:rPr>
              <a:t>t</a:t>
            </a:r>
            <a:r>
              <a:rPr lang="en-US" sz="700" dirty="0" smtClean="0">
                <a:solidFill>
                  <a:schemeClr val="bg1"/>
                </a:solidFill>
              </a:rPr>
              <a:t>= 800ps</a:t>
            </a:r>
            <a:endParaRPr lang="en-US" sz="700" dirty="0">
              <a:solidFill>
                <a:schemeClr val="bg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383196" y="2785421"/>
            <a:ext cx="47961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>
                <a:solidFill>
                  <a:schemeClr val="bg1"/>
                </a:solidFill>
              </a:rPr>
              <a:t>t</a:t>
            </a:r>
            <a:r>
              <a:rPr lang="en-US" sz="700" dirty="0" smtClean="0">
                <a:solidFill>
                  <a:schemeClr val="bg1"/>
                </a:solidFill>
              </a:rPr>
              <a:t>= 1.1ns</a:t>
            </a:r>
            <a:endParaRPr lang="en-US" sz="700" dirty="0">
              <a:solidFill>
                <a:schemeClr val="bg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862814" y="2785421"/>
            <a:ext cx="479618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>
                <a:solidFill>
                  <a:schemeClr val="bg1"/>
                </a:solidFill>
              </a:rPr>
              <a:t>t</a:t>
            </a:r>
            <a:r>
              <a:rPr lang="en-US" sz="700" dirty="0" smtClean="0">
                <a:solidFill>
                  <a:schemeClr val="bg1"/>
                </a:solidFill>
              </a:rPr>
              <a:t>= 1.4ns</a:t>
            </a:r>
            <a:endParaRPr lang="en-US" sz="700" dirty="0">
              <a:solidFill>
                <a:schemeClr val="bg1"/>
              </a:solidFill>
            </a:endParaRPr>
          </a:p>
        </p:txBody>
      </p:sp>
      <p:pic>
        <p:nvPicPr>
          <p:cNvPr id="36" name="Picture 35" descr="PMF_META_2 copy.pdf"/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813" y="2716638"/>
            <a:ext cx="2538359" cy="1166199"/>
          </a:xfrm>
          <a:prstGeom prst="rect">
            <a:avLst/>
          </a:prstGeom>
        </p:spPr>
      </p:pic>
      <p:cxnSp>
        <p:nvCxnSpPr>
          <p:cNvPr id="54" name="Straight Connector 53"/>
          <p:cNvCxnSpPr/>
          <p:nvPr/>
        </p:nvCxnSpPr>
        <p:spPr>
          <a:xfrm flipV="1">
            <a:off x="7185783" y="3538252"/>
            <a:ext cx="270004" cy="340012"/>
          </a:xfrm>
          <a:prstGeom prst="line">
            <a:avLst/>
          </a:prstGeom>
          <a:ln w="3175" cmpd="sng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0" name="Picture 59" descr="PMF_META_3 copy.pdf"/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863" y="4350074"/>
            <a:ext cx="2571309" cy="132515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01337" y="2645785"/>
            <a:ext cx="127470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chemeClr val="bg1"/>
                </a:solidFill>
              </a:rPr>
              <a:t>Pulling Velocity: 0.05 A/</a:t>
            </a:r>
            <a:r>
              <a:rPr lang="en-US" sz="800" dirty="0" err="1" smtClean="0">
                <a:solidFill>
                  <a:schemeClr val="bg1"/>
                </a:solidFill>
              </a:rPr>
              <a:t>ps</a:t>
            </a:r>
            <a:endParaRPr lang="en-US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4893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1631</TotalTime>
  <Words>783</Words>
  <Application>Microsoft Macintosh PowerPoint</Application>
  <PresentationFormat>On-screen Show (4:3)</PresentationFormat>
  <Paragraphs>81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Tyler Mulligan</dc:creator>
  <cp:lastModifiedBy>Tyler Mulligan</cp:lastModifiedBy>
  <cp:revision>106</cp:revision>
  <dcterms:created xsi:type="dcterms:W3CDTF">2014-10-02T18:19:11Z</dcterms:created>
  <dcterms:modified xsi:type="dcterms:W3CDTF">2014-10-06T20:49:01Z</dcterms:modified>
</cp:coreProperties>
</file>