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49377600" cy="32918400"/>
  <p:notesSz cx="6858000" cy="9144000"/>
  <p:defaultTextStyle>
    <a:defPPr>
      <a:defRPr lang="en-US"/>
    </a:defPPr>
    <a:lvl1pPr marL="0" algn="l" defTabSz="4702576" rtl="0" eaLnBrk="1" latinLnBrk="0" hangingPunct="1">
      <a:defRPr sz="9300" kern="1200">
        <a:solidFill>
          <a:schemeClr val="tx1"/>
        </a:solidFill>
        <a:latin typeface="+mn-lt"/>
        <a:ea typeface="+mn-ea"/>
        <a:cs typeface="+mn-cs"/>
      </a:defRPr>
    </a:lvl1pPr>
    <a:lvl2pPr marL="2351288" algn="l" defTabSz="4702576" rtl="0" eaLnBrk="1" latinLnBrk="0" hangingPunct="1">
      <a:defRPr sz="9300" kern="1200">
        <a:solidFill>
          <a:schemeClr val="tx1"/>
        </a:solidFill>
        <a:latin typeface="+mn-lt"/>
        <a:ea typeface="+mn-ea"/>
        <a:cs typeface="+mn-cs"/>
      </a:defRPr>
    </a:lvl2pPr>
    <a:lvl3pPr marL="4702576" algn="l" defTabSz="4702576" rtl="0" eaLnBrk="1" latinLnBrk="0" hangingPunct="1">
      <a:defRPr sz="9300" kern="1200">
        <a:solidFill>
          <a:schemeClr val="tx1"/>
        </a:solidFill>
        <a:latin typeface="+mn-lt"/>
        <a:ea typeface="+mn-ea"/>
        <a:cs typeface="+mn-cs"/>
      </a:defRPr>
    </a:lvl3pPr>
    <a:lvl4pPr marL="7053864" algn="l" defTabSz="4702576" rtl="0" eaLnBrk="1" latinLnBrk="0" hangingPunct="1">
      <a:defRPr sz="9300" kern="1200">
        <a:solidFill>
          <a:schemeClr val="tx1"/>
        </a:solidFill>
        <a:latin typeface="+mn-lt"/>
        <a:ea typeface="+mn-ea"/>
        <a:cs typeface="+mn-cs"/>
      </a:defRPr>
    </a:lvl4pPr>
    <a:lvl5pPr marL="9405153" algn="l" defTabSz="4702576" rtl="0" eaLnBrk="1" latinLnBrk="0" hangingPunct="1">
      <a:defRPr sz="9300" kern="1200">
        <a:solidFill>
          <a:schemeClr val="tx1"/>
        </a:solidFill>
        <a:latin typeface="+mn-lt"/>
        <a:ea typeface="+mn-ea"/>
        <a:cs typeface="+mn-cs"/>
      </a:defRPr>
    </a:lvl5pPr>
    <a:lvl6pPr marL="11756441" algn="l" defTabSz="4702576" rtl="0" eaLnBrk="1" latinLnBrk="0" hangingPunct="1">
      <a:defRPr sz="9300" kern="1200">
        <a:solidFill>
          <a:schemeClr val="tx1"/>
        </a:solidFill>
        <a:latin typeface="+mn-lt"/>
        <a:ea typeface="+mn-ea"/>
        <a:cs typeface="+mn-cs"/>
      </a:defRPr>
    </a:lvl6pPr>
    <a:lvl7pPr marL="14107729" algn="l" defTabSz="4702576" rtl="0" eaLnBrk="1" latinLnBrk="0" hangingPunct="1">
      <a:defRPr sz="9300" kern="1200">
        <a:solidFill>
          <a:schemeClr val="tx1"/>
        </a:solidFill>
        <a:latin typeface="+mn-lt"/>
        <a:ea typeface="+mn-ea"/>
        <a:cs typeface="+mn-cs"/>
      </a:defRPr>
    </a:lvl7pPr>
    <a:lvl8pPr marL="16459017" algn="l" defTabSz="4702576" rtl="0" eaLnBrk="1" latinLnBrk="0" hangingPunct="1">
      <a:defRPr sz="9300" kern="1200">
        <a:solidFill>
          <a:schemeClr val="tx1"/>
        </a:solidFill>
        <a:latin typeface="+mn-lt"/>
        <a:ea typeface="+mn-ea"/>
        <a:cs typeface="+mn-cs"/>
      </a:defRPr>
    </a:lvl8pPr>
    <a:lvl9pPr marL="18810305" algn="l" defTabSz="4702576" rtl="0" eaLnBrk="1" latinLnBrk="0" hangingPunct="1">
      <a:defRPr sz="93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25" d="100"/>
          <a:sy n="25" d="100"/>
        </p:scale>
        <p:origin x="78" y="1686"/>
      </p:cViewPr>
      <p:guideLst>
        <p:guide orient="horz" pos="10368"/>
        <p:guide pos="15552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703320" y="10226042"/>
            <a:ext cx="41970960" cy="705612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406640" y="18653760"/>
            <a:ext cx="3456432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3512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70257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705386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94051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175644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410772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645901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88103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8CBFF-141A-40A1-B455-DF69EAEF50BD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5A2EE-09C4-41D1-A1B9-7543D127D5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8CBFF-141A-40A1-B455-DF69EAEF50BD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5A2EE-09C4-41D1-A1B9-7543D127D5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00490" y="21153122"/>
            <a:ext cx="41970960" cy="6537960"/>
          </a:xfrm>
        </p:spPr>
        <p:txBody>
          <a:bodyPr anchor="t"/>
          <a:lstStyle>
            <a:lvl1pPr algn="l">
              <a:defRPr sz="206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00490" y="13952225"/>
            <a:ext cx="41970960" cy="7200898"/>
          </a:xfrm>
        </p:spPr>
        <p:txBody>
          <a:bodyPr anchor="b"/>
          <a:lstStyle>
            <a:lvl1pPr marL="0" indent="0">
              <a:buNone/>
              <a:defRPr sz="10300">
                <a:solidFill>
                  <a:schemeClr val="tx1">
                    <a:tint val="75000"/>
                  </a:schemeClr>
                </a:solidFill>
              </a:defRPr>
            </a:lvl1pPr>
            <a:lvl2pPr marL="2351288" indent="0">
              <a:buNone/>
              <a:defRPr sz="9300">
                <a:solidFill>
                  <a:schemeClr val="tx1">
                    <a:tint val="75000"/>
                  </a:schemeClr>
                </a:solidFill>
              </a:defRPr>
            </a:lvl2pPr>
            <a:lvl3pPr marL="4702576" indent="0">
              <a:buNone/>
              <a:defRPr sz="8200">
                <a:solidFill>
                  <a:schemeClr val="tx1">
                    <a:tint val="75000"/>
                  </a:schemeClr>
                </a:solidFill>
              </a:defRPr>
            </a:lvl3pPr>
            <a:lvl4pPr marL="7053864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4pPr>
            <a:lvl5pPr marL="9405153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5pPr>
            <a:lvl6pPr marL="11756441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6pPr>
            <a:lvl7pPr marL="14107729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7pPr>
            <a:lvl8pPr marL="16459017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8pPr>
            <a:lvl9pPr marL="18810305" indent="0">
              <a:buNone/>
              <a:defRPr sz="7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8CBFF-141A-40A1-B455-DF69EAEF50BD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5A2EE-09C4-41D1-A1B9-7543D127D5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468880" y="7680963"/>
            <a:ext cx="21808440" cy="21724622"/>
          </a:xfrm>
        </p:spPr>
        <p:txBody>
          <a:bodyPr/>
          <a:lstStyle>
            <a:lvl1pPr>
              <a:defRPr sz="14400"/>
            </a:lvl1pPr>
            <a:lvl2pPr>
              <a:defRPr sz="12300"/>
            </a:lvl2pPr>
            <a:lvl3pPr>
              <a:defRPr sz="10300"/>
            </a:lvl3pPr>
            <a:lvl4pPr>
              <a:defRPr sz="9300"/>
            </a:lvl4pPr>
            <a:lvl5pPr>
              <a:defRPr sz="9300"/>
            </a:lvl5pPr>
            <a:lvl6pPr>
              <a:defRPr sz="9300"/>
            </a:lvl6pPr>
            <a:lvl7pPr>
              <a:defRPr sz="9300"/>
            </a:lvl7pPr>
            <a:lvl8pPr>
              <a:defRPr sz="9300"/>
            </a:lvl8pPr>
            <a:lvl9pPr>
              <a:defRPr sz="9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100280" y="7680963"/>
            <a:ext cx="21808440" cy="21724622"/>
          </a:xfrm>
        </p:spPr>
        <p:txBody>
          <a:bodyPr/>
          <a:lstStyle>
            <a:lvl1pPr>
              <a:defRPr sz="14400"/>
            </a:lvl1pPr>
            <a:lvl2pPr>
              <a:defRPr sz="12300"/>
            </a:lvl2pPr>
            <a:lvl3pPr>
              <a:defRPr sz="10300"/>
            </a:lvl3pPr>
            <a:lvl4pPr>
              <a:defRPr sz="9300"/>
            </a:lvl4pPr>
            <a:lvl5pPr>
              <a:defRPr sz="9300"/>
            </a:lvl5pPr>
            <a:lvl6pPr>
              <a:defRPr sz="9300"/>
            </a:lvl6pPr>
            <a:lvl7pPr>
              <a:defRPr sz="9300"/>
            </a:lvl7pPr>
            <a:lvl8pPr>
              <a:defRPr sz="9300"/>
            </a:lvl8pPr>
            <a:lvl9pPr>
              <a:defRPr sz="9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8CBFF-141A-40A1-B455-DF69EAEF50BD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5A2EE-09C4-41D1-A1B9-7543D127D5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68880" y="7368542"/>
            <a:ext cx="21817015" cy="3070858"/>
          </a:xfrm>
        </p:spPr>
        <p:txBody>
          <a:bodyPr anchor="b"/>
          <a:lstStyle>
            <a:lvl1pPr marL="0" indent="0">
              <a:buNone/>
              <a:defRPr sz="12300" b="1"/>
            </a:lvl1pPr>
            <a:lvl2pPr marL="2351288" indent="0">
              <a:buNone/>
              <a:defRPr sz="10300" b="1"/>
            </a:lvl2pPr>
            <a:lvl3pPr marL="4702576" indent="0">
              <a:buNone/>
              <a:defRPr sz="9300" b="1"/>
            </a:lvl3pPr>
            <a:lvl4pPr marL="7053864" indent="0">
              <a:buNone/>
              <a:defRPr sz="8200" b="1"/>
            </a:lvl4pPr>
            <a:lvl5pPr marL="9405153" indent="0">
              <a:buNone/>
              <a:defRPr sz="8200" b="1"/>
            </a:lvl5pPr>
            <a:lvl6pPr marL="11756441" indent="0">
              <a:buNone/>
              <a:defRPr sz="8200" b="1"/>
            </a:lvl6pPr>
            <a:lvl7pPr marL="14107729" indent="0">
              <a:buNone/>
              <a:defRPr sz="8200" b="1"/>
            </a:lvl7pPr>
            <a:lvl8pPr marL="16459017" indent="0">
              <a:buNone/>
              <a:defRPr sz="8200" b="1"/>
            </a:lvl8pPr>
            <a:lvl9pPr marL="18810305" indent="0">
              <a:buNone/>
              <a:defRPr sz="8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468880" y="10439400"/>
            <a:ext cx="21817015" cy="18966182"/>
          </a:xfrm>
        </p:spPr>
        <p:txBody>
          <a:bodyPr/>
          <a:lstStyle>
            <a:lvl1pPr>
              <a:defRPr sz="12300"/>
            </a:lvl1pPr>
            <a:lvl2pPr>
              <a:defRPr sz="10300"/>
            </a:lvl2pPr>
            <a:lvl3pPr>
              <a:defRPr sz="9300"/>
            </a:lvl3pPr>
            <a:lvl4pPr>
              <a:defRPr sz="8200"/>
            </a:lvl4pPr>
            <a:lvl5pPr>
              <a:defRPr sz="8200"/>
            </a:lvl5pPr>
            <a:lvl6pPr>
              <a:defRPr sz="8200"/>
            </a:lvl6pPr>
            <a:lvl7pPr>
              <a:defRPr sz="8200"/>
            </a:lvl7pPr>
            <a:lvl8pPr>
              <a:defRPr sz="8200"/>
            </a:lvl8pPr>
            <a:lvl9pPr>
              <a:defRPr sz="8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5083138" y="7368542"/>
            <a:ext cx="21825585" cy="3070858"/>
          </a:xfrm>
        </p:spPr>
        <p:txBody>
          <a:bodyPr anchor="b"/>
          <a:lstStyle>
            <a:lvl1pPr marL="0" indent="0">
              <a:buNone/>
              <a:defRPr sz="12300" b="1"/>
            </a:lvl1pPr>
            <a:lvl2pPr marL="2351288" indent="0">
              <a:buNone/>
              <a:defRPr sz="10300" b="1"/>
            </a:lvl2pPr>
            <a:lvl3pPr marL="4702576" indent="0">
              <a:buNone/>
              <a:defRPr sz="9300" b="1"/>
            </a:lvl3pPr>
            <a:lvl4pPr marL="7053864" indent="0">
              <a:buNone/>
              <a:defRPr sz="8200" b="1"/>
            </a:lvl4pPr>
            <a:lvl5pPr marL="9405153" indent="0">
              <a:buNone/>
              <a:defRPr sz="8200" b="1"/>
            </a:lvl5pPr>
            <a:lvl6pPr marL="11756441" indent="0">
              <a:buNone/>
              <a:defRPr sz="8200" b="1"/>
            </a:lvl6pPr>
            <a:lvl7pPr marL="14107729" indent="0">
              <a:buNone/>
              <a:defRPr sz="8200" b="1"/>
            </a:lvl7pPr>
            <a:lvl8pPr marL="16459017" indent="0">
              <a:buNone/>
              <a:defRPr sz="8200" b="1"/>
            </a:lvl8pPr>
            <a:lvl9pPr marL="18810305" indent="0">
              <a:buNone/>
              <a:defRPr sz="82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5083138" y="10439400"/>
            <a:ext cx="21825585" cy="18966182"/>
          </a:xfrm>
        </p:spPr>
        <p:txBody>
          <a:bodyPr/>
          <a:lstStyle>
            <a:lvl1pPr>
              <a:defRPr sz="12300"/>
            </a:lvl1pPr>
            <a:lvl2pPr>
              <a:defRPr sz="10300"/>
            </a:lvl2pPr>
            <a:lvl3pPr>
              <a:defRPr sz="9300"/>
            </a:lvl3pPr>
            <a:lvl4pPr>
              <a:defRPr sz="8200"/>
            </a:lvl4pPr>
            <a:lvl5pPr>
              <a:defRPr sz="8200"/>
            </a:lvl5pPr>
            <a:lvl6pPr>
              <a:defRPr sz="8200"/>
            </a:lvl6pPr>
            <a:lvl7pPr>
              <a:defRPr sz="8200"/>
            </a:lvl7pPr>
            <a:lvl8pPr>
              <a:defRPr sz="8200"/>
            </a:lvl8pPr>
            <a:lvl9pPr>
              <a:defRPr sz="8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8CBFF-141A-40A1-B455-DF69EAEF50BD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5A2EE-09C4-41D1-A1B9-7543D127D5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8CBFF-141A-40A1-B455-DF69EAEF50BD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5A2EE-09C4-41D1-A1B9-7543D127D5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8CBFF-141A-40A1-B455-DF69EAEF50BD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5A2EE-09C4-41D1-A1B9-7543D127D5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68883" y="1310640"/>
            <a:ext cx="16244890" cy="5577840"/>
          </a:xfrm>
        </p:spPr>
        <p:txBody>
          <a:bodyPr anchor="b"/>
          <a:lstStyle>
            <a:lvl1pPr algn="l">
              <a:defRPr sz="103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305270" y="1310643"/>
            <a:ext cx="27603450" cy="28094942"/>
          </a:xfrm>
        </p:spPr>
        <p:txBody>
          <a:bodyPr/>
          <a:lstStyle>
            <a:lvl1pPr>
              <a:defRPr sz="16500"/>
            </a:lvl1pPr>
            <a:lvl2pPr>
              <a:defRPr sz="14400"/>
            </a:lvl2pPr>
            <a:lvl3pPr>
              <a:defRPr sz="12300"/>
            </a:lvl3pPr>
            <a:lvl4pPr>
              <a:defRPr sz="10300"/>
            </a:lvl4pPr>
            <a:lvl5pPr>
              <a:defRPr sz="10300"/>
            </a:lvl5pPr>
            <a:lvl6pPr>
              <a:defRPr sz="10300"/>
            </a:lvl6pPr>
            <a:lvl7pPr>
              <a:defRPr sz="10300"/>
            </a:lvl7pPr>
            <a:lvl8pPr>
              <a:defRPr sz="10300"/>
            </a:lvl8pPr>
            <a:lvl9pPr>
              <a:defRPr sz="103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68883" y="6888483"/>
            <a:ext cx="16244890" cy="22517102"/>
          </a:xfrm>
        </p:spPr>
        <p:txBody>
          <a:bodyPr/>
          <a:lstStyle>
            <a:lvl1pPr marL="0" indent="0">
              <a:buNone/>
              <a:defRPr sz="7200"/>
            </a:lvl1pPr>
            <a:lvl2pPr marL="2351288" indent="0">
              <a:buNone/>
              <a:defRPr sz="6200"/>
            </a:lvl2pPr>
            <a:lvl3pPr marL="4702576" indent="0">
              <a:buNone/>
              <a:defRPr sz="5100"/>
            </a:lvl3pPr>
            <a:lvl4pPr marL="7053864" indent="0">
              <a:buNone/>
              <a:defRPr sz="4600"/>
            </a:lvl4pPr>
            <a:lvl5pPr marL="9405153" indent="0">
              <a:buNone/>
              <a:defRPr sz="4600"/>
            </a:lvl5pPr>
            <a:lvl6pPr marL="11756441" indent="0">
              <a:buNone/>
              <a:defRPr sz="4600"/>
            </a:lvl6pPr>
            <a:lvl7pPr marL="14107729" indent="0">
              <a:buNone/>
              <a:defRPr sz="4600"/>
            </a:lvl7pPr>
            <a:lvl8pPr marL="16459017" indent="0">
              <a:buNone/>
              <a:defRPr sz="4600"/>
            </a:lvl8pPr>
            <a:lvl9pPr marL="18810305" indent="0">
              <a:buNone/>
              <a:defRPr sz="4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8CBFF-141A-40A1-B455-DF69EAEF50BD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5A2EE-09C4-41D1-A1B9-7543D127D5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78355" y="23042880"/>
            <a:ext cx="29626560" cy="2720342"/>
          </a:xfrm>
        </p:spPr>
        <p:txBody>
          <a:bodyPr anchor="b"/>
          <a:lstStyle>
            <a:lvl1pPr algn="l">
              <a:defRPr sz="103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9678355" y="2941320"/>
            <a:ext cx="29626560" cy="19751040"/>
          </a:xfrm>
        </p:spPr>
        <p:txBody>
          <a:bodyPr/>
          <a:lstStyle>
            <a:lvl1pPr marL="0" indent="0">
              <a:buNone/>
              <a:defRPr sz="16500"/>
            </a:lvl1pPr>
            <a:lvl2pPr marL="2351288" indent="0">
              <a:buNone/>
              <a:defRPr sz="14400"/>
            </a:lvl2pPr>
            <a:lvl3pPr marL="4702576" indent="0">
              <a:buNone/>
              <a:defRPr sz="12300"/>
            </a:lvl3pPr>
            <a:lvl4pPr marL="7053864" indent="0">
              <a:buNone/>
              <a:defRPr sz="10300"/>
            </a:lvl4pPr>
            <a:lvl5pPr marL="9405153" indent="0">
              <a:buNone/>
              <a:defRPr sz="10300"/>
            </a:lvl5pPr>
            <a:lvl6pPr marL="11756441" indent="0">
              <a:buNone/>
              <a:defRPr sz="10300"/>
            </a:lvl6pPr>
            <a:lvl7pPr marL="14107729" indent="0">
              <a:buNone/>
              <a:defRPr sz="10300"/>
            </a:lvl7pPr>
            <a:lvl8pPr marL="16459017" indent="0">
              <a:buNone/>
              <a:defRPr sz="10300"/>
            </a:lvl8pPr>
            <a:lvl9pPr marL="18810305" indent="0">
              <a:buNone/>
              <a:defRPr sz="103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678355" y="25763222"/>
            <a:ext cx="29626560" cy="3863338"/>
          </a:xfrm>
        </p:spPr>
        <p:txBody>
          <a:bodyPr/>
          <a:lstStyle>
            <a:lvl1pPr marL="0" indent="0">
              <a:buNone/>
              <a:defRPr sz="7200"/>
            </a:lvl1pPr>
            <a:lvl2pPr marL="2351288" indent="0">
              <a:buNone/>
              <a:defRPr sz="6200"/>
            </a:lvl2pPr>
            <a:lvl3pPr marL="4702576" indent="0">
              <a:buNone/>
              <a:defRPr sz="5100"/>
            </a:lvl3pPr>
            <a:lvl4pPr marL="7053864" indent="0">
              <a:buNone/>
              <a:defRPr sz="4600"/>
            </a:lvl4pPr>
            <a:lvl5pPr marL="9405153" indent="0">
              <a:buNone/>
              <a:defRPr sz="4600"/>
            </a:lvl5pPr>
            <a:lvl6pPr marL="11756441" indent="0">
              <a:buNone/>
              <a:defRPr sz="4600"/>
            </a:lvl6pPr>
            <a:lvl7pPr marL="14107729" indent="0">
              <a:buNone/>
              <a:defRPr sz="4600"/>
            </a:lvl7pPr>
            <a:lvl8pPr marL="16459017" indent="0">
              <a:buNone/>
              <a:defRPr sz="4600"/>
            </a:lvl8pPr>
            <a:lvl9pPr marL="18810305" indent="0">
              <a:buNone/>
              <a:defRPr sz="4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8CBFF-141A-40A1-B455-DF69EAEF50BD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5A2EE-09C4-41D1-A1B9-7543D127D5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8CBFF-141A-40A1-B455-DF69EAEF50BD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5A2EE-09C4-41D1-A1B9-7543D127D5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5798760" y="1318265"/>
            <a:ext cx="11109960" cy="2808732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468880" y="1318265"/>
            <a:ext cx="32506920" cy="2808732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F8CBFF-141A-40A1-B455-DF69EAEF50BD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DD5A2EE-09C4-41D1-A1B9-7543D127D5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468880" y="1318262"/>
            <a:ext cx="44439840" cy="5486400"/>
          </a:xfrm>
          <a:prstGeom prst="rect">
            <a:avLst/>
          </a:prstGeom>
        </p:spPr>
        <p:txBody>
          <a:bodyPr vert="horz" lIns="470258" tIns="235129" rIns="470258" bIns="235129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468880" y="7680963"/>
            <a:ext cx="44439840" cy="21724622"/>
          </a:xfrm>
          <a:prstGeom prst="rect">
            <a:avLst/>
          </a:prstGeom>
        </p:spPr>
        <p:txBody>
          <a:bodyPr vert="horz" lIns="470258" tIns="235129" rIns="470258" bIns="235129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468880" y="30510482"/>
            <a:ext cx="11521440" cy="1752600"/>
          </a:xfrm>
          <a:prstGeom prst="rect">
            <a:avLst/>
          </a:prstGeom>
        </p:spPr>
        <p:txBody>
          <a:bodyPr vert="horz" lIns="470258" tIns="235129" rIns="470258" bIns="235129" rtlCol="0" anchor="ctr"/>
          <a:lstStyle>
            <a:lvl1pPr algn="l">
              <a:defRPr sz="6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F8CBFF-141A-40A1-B455-DF69EAEF50BD}" type="datetimeFigureOut">
              <a:rPr lang="en-US" smtClean="0"/>
              <a:pPr/>
              <a:t>10/9/2014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870680" y="30510482"/>
            <a:ext cx="15636240" cy="1752600"/>
          </a:xfrm>
          <a:prstGeom prst="rect">
            <a:avLst/>
          </a:prstGeom>
        </p:spPr>
        <p:txBody>
          <a:bodyPr vert="horz" lIns="470258" tIns="235129" rIns="470258" bIns="235129" rtlCol="0" anchor="ctr"/>
          <a:lstStyle>
            <a:lvl1pPr algn="ctr">
              <a:defRPr sz="6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5387280" y="30510482"/>
            <a:ext cx="11521440" cy="1752600"/>
          </a:xfrm>
          <a:prstGeom prst="rect">
            <a:avLst/>
          </a:prstGeom>
        </p:spPr>
        <p:txBody>
          <a:bodyPr vert="horz" lIns="470258" tIns="235129" rIns="470258" bIns="235129" rtlCol="0" anchor="ctr"/>
          <a:lstStyle>
            <a:lvl1pPr algn="r">
              <a:defRPr sz="6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D5A2EE-09C4-41D1-A1B9-7543D127D55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702576" rtl="0" eaLnBrk="1" latinLnBrk="0" hangingPunct="1">
        <a:spcBef>
          <a:spcPct val="0"/>
        </a:spcBef>
        <a:buNone/>
        <a:defRPr sz="22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63466" indent="-1763466" algn="l" defTabSz="4702576" rtl="0" eaLnBrk="1" latinLnBrk="0" hangingPunct="1">
        <a:spcBef>
          <a:spcPct val="20000"/>
        </a:spcBef>
        <a:buFont typeface="Arial" pitchFamily="34" charset="0"/>
        <a:buChar char="•"/>
        <a:defRPr sz="16500" kern="1200">
          <a:solidFill>
            <a:schemeClr val="tx1"/>
          </a:solidFill>
          <a:latin typeface="+mn-lt"/>
          <a:ea typeface="+mn-ea"/>
          <a:cs typeface="+mn-cs"/>
        </a:defRPr>
      </a:lvl1pPr>
      <a:lvl2pPr marL="3820843" indent="-1469555" algn="l" defTabSz="4702576" rtl="0" eaLnBrk="1" latinLnBrk="0" hangingPunct="1">
        <a:spcBef>
          <a:spcPct val="20000"/>
        </a:spcBef>
        <a:buFont typeface="Arial" pitchFamily="34" charset="0"/>
        <a:buChar char="–"/>
        <a:defRPr sz="14400" kern="1200">
          <a:solidFill>
            <a:schemeClr val="tx1"/>
          </a:solidFill>
          <a:latin typeface="+mn-lt"/>
          <a:ea typeface="+mn-ea"/>
          <a:cs typeface="+mn-cs"/>
        </a:defRPr>
      </a:lvl2pPr>
      <a:lvl3pPr marL="5878220" indent="-1175644" algn="l" defTabSz="4702576" rtl="0" eaLnBrk="1" latinLnBrk="0" hangingPunct="1">
        <a:spcBef>
          <a:spcPct val="20000"/>
        </a:spcBef>
        <a:buFont typeface="Arial" pitchFamily="34" charset="0"/>
        <a:buChar char="•"/>
        <a:defRPr sz="12300" kern="1200">
          <a:solidFill>
            <a:schemeClr val="tx1"/>
          </a:solidFill>
          <a:latin typeface="+mn-lt"/>
          <a:ea typeface="+mn-ea"/>
          <a:cs typeface="+mn-cs"/>
        </a:defRPr>
      </a:lvl3pPr>
      <a:lvl4pPr marL="8229509" indent="-1175644" algn="l" defTabSz="4702576" rtl="0" eaLnBrk="1" latinLnBrk="0" hangingPunct="1">
        <a:spcBef>
          <a:spcPct val="20000"/>
        </a:spcBef>
        <a:buFont typeface="Arial" pitchFamily="34" charset="0"/>
        <a:buChar char="–"/>
        <a:defRPr sz="10300" kern="1200">
          <a:solidFill>
            <a:schemeClr val="tx1"/>
          </a:solidFill>
          <a:latin typeface="+mn-lt"/>
          <a:ea typeface="+mn-ea"/>
          <a:cs typeface="+mn-cs"/>
        </a:defRPr>
      </a:lvl4pPr>
      <a:lvl5pPr marL="10580797" indent="-1175644" algn="l" defTabSz="4702576" rtl="0" eaLnBrk="1" latinLnBrk="0" hangingPunct="1">
        <a:spcBef>
          <a:spcPct val="20000"/>
        </a:spcBef>
        <a:buFont typeface="Arial" pitchFamily="34" charset="0"/>
        <a:buChar char="»"/>
        <a:defRPr sz="10300" kern="1200">
          <a:solidFill>
            <a:schemeClr val="tx1"/>
          </a:solidFill>
          <a:latin typeface="+mn-lt"/>
          <a:ea typeface="+mn-ea"/>
          <a:cs typeface="+mn-cs"/>
        </a:defRPr>
      </a:lvl5pPr>
      <a:lvl6pPr marL="12932085" indent="-1175644" algn="l" defTabSz="4702576" rtl="0" eaLnBrk="1" latinLnBrk="0" hangingPunct="1">
        <a:spcBef>
          <a:spcPct val="20000"/>
        </a:spcBef>
        <a:buFont typeface="Arial" pitchFamily="34" charset="0"/>
        <a:buChar char="•"/>
        <a:defRPr sz="10300" kern="1200">
          <a:solidFill>
            <a:schemeClr val="tx1"/>
          </a:solidFill>
          <a:latin typeface="+mn-lt"/>
          <a:ea typeface="+mn-ea"/>
          <a:cs typeface="+mn-cs"/>
        </a:defRPr>
      </a:lvl6pPr>
      <a:lvl7pPr marL="15283373" indent="-1175644" algn="l" defTabSz="4702576" rtl="0" eaLnBrk="1" latinLnBrk="0" hangingPunct="1">
        <a:spcBef>
          <a:spcPct val="20000"/>
        </a:spcBef>
        <a:buFont typeface="Arial" pitchFamily="34" charset="0"/>
        <a:buChar char="•"/>
        <a:defRPr sz="10300" kern="1200">
          <a:solidFill>
            <a:schemeClr val="tx1"/>
          </a:solidFill>
          <a:latin typeface="+mn-lt"/>
          <a:ea typeface="+mn-ea"/>
          <a:cs typeface="+mn-cs"/>
        </a:defRPr>
      </a:lvl7pPr>
      <a:lvl8pPr marL="17634661" indent="-1175644" algn="l" defTabSz="4702576" rtl="0" eaLnBrk="1" latinLnBrk="0" hangingPunct="1">
        <a:spcBef>
          <a:spcPct val="20000"/>
        </a:spcBef>
        <a:buFont typeface="Arial" pitchFamily="34" charset="0"/>
        <a:buChar char="•"/>
        <a:defRPr sz="10300" kern="1200">
          <a:solidFill>
            <a:schemeClr val="tx1"/>
          </a:solidFill>
          <a:latin typeface="+mn-lt"/>
          <a:ea typeface="+mn-ea"/>
          <a:cs typeface="+mn-cs"/>
        </a:defRPr>
      </a:lvl8pPr>
      <a:lvl9pPr marL="19985949" indent="-1175644" algn="l" defTabSz="4702576" rtl="0" eaLnBrk="1" latinLnBrk="0" hangingPunct="1">
        <a:spcBef>
          <a:spcPct val="20000"/>
        </a:spcBef>
        <a:buFont typeface="Arial" pitchFamily="34" charset="0"/>
        <a:buChar char="•"/>
        <a:defRPr sz="10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702576" rtl="0" eaLnBrk="1" latinLnBrk="0" hangingPunct="1">
        <a:defRPr sz="9300" kern="1200">
          <a:solidFill>
            <a:schemeClr val="tx1"/>
          </a:solidFill>
          <a:latin typeface="+mn-lt"/>
          <a:ea typeface="+mn-ea"/>
          <a:cs typeface="+mn-cs"/>
        </a:defRPr>
      </a:lvl1pPr>
      <a:lvl2pPr marL="2351288" algn="l" defTabSz="4702576" rtl="0" eaLnBrk="1" latinLnBrk="0" hangingPunct="1">
        <a:defRPr sz="9300" kern="1200">
          <a:solidFill>
            <a:schemeClr val="tx1"/>
          </a:solidFill>
          <a:latin typeface="+mn-lt"/>
          <a:ea typeface="+mn-ea"/>
          <a:cs typeface="+mn-cs"/>
        </a:defRPr>
      </a:lvl2pPr>
      <a:lvl3pPr marL="4702576" algn="l" defTabSz="4702576" rtl="0" eaLnBrk="1" latinLnBrk="0" hangingPunct="1">
        <a:defRPr sz="9300" kern="1200">
          <a:solidFill>
            <a:schemeClr val="tx1"/>
          </a:solidFill>
          <a:latin typeface="+mn-lt"/>
          <a:ea typeface="+mn-ea"/>
          <a:cs typeface="+mn-cs"/>
        </a:defRPr>
      </a:lvl3pPr>
      <a:lvl4pPr marL="7053864" algn="l" defTabSz="4702576" rtl="0" eaLnBrk="1" latinLnBrk="0" hangingPunct="1">
        <a:defRPr sz="9300" kern="1200">
          <a:solidFill>
            <a:schemeClr val="tx1"/>
          </a:solidFill>
          <a:latin typeface="+mn-lt"/>
          <a:ea typeface="+mn-ea"/>
          <a:cs typeface="+mn-cs"/>
        </a:defRPr>
      </a:lvl4pPr>
      <a:lvl5pPr marL="9405153" algn="l" defTabSz="4702576" rtl="0" eaLnBrk="1" latinLnBrk="0" hangingPunct="1">
        <a:defRPr sz="9300" kern="1200">
          <a:solidFill>
            <a:schemeClr val="tx1"/>
          </a:solidFill>
          <a:latin typeface="+mn-lt"/>
          <a:ea typeface="+mn-ea"/>
          <a:cs typeface="+mn-cs"/>
        </a:defRPr>
      </a:lvl5pPr>
      <a:lvl6pPr marL="11756441" algn="l" defTabSz="4702576" rtl="0" eaLnBrk="1" latinLnBrk="0" hangingPunct="1">
        <a:defRPr sz="9300" kern="1200">
          <a:solidFill>
            <a:schemeClr val="tx1"/>
          </a:solidFill>
          <a:latin typeface="+mn-lt"/>
          <a:ea typeface="+mn-ea"/>
          <a:cs typeface="+mn-cs"/>
        </a:defRPr>
      </a:lvl6pPr>
      <a:lvl7pPr marL="14107729" algn="l" defTabSz="4702576" rtl="0" eaLnBrk="1" latinLnBrk="0" hangingPunct="1">
        <a:defRPr sz="930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017" algn="l" defTabSz="4702576" rtl="0" eaLnBrk="1" latinLnBrk="0" hangingPunct="1">
        <a:defRPr sz="9300" kern="1200">
          <a:solidFill>
            <a:schemeClr val="tx1"/>
          </a:solidFill>
          <a:latin typeface="+mn-lt"/>
          <a:ea typeface="+mn-ea"/>
          <a:cs typeface="+mn-cs"/>
        </a:defRPr>
      </a:lvl8pPr>
      <a:lvl9pPr marL="18810305" algn="l" defTabSz="4702576" rtl="0" eaLnBrk="1" latinLnBrk="0" hangingPunct="1">
        <a:defRPr sz="93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26" Type="http://schemas.openxmlformats.org/officeDocument/2006/relationships/image" Target="../media/image25.png"/><Relationship Id="rId3" Type="http://schemas.openxmlformats.org/officeDocument/2006/relationships/image" Target="../media/image2.png"/><Relationship Id="rId21" Type="http://schemas.openxmlformats.org/officeDocument/2006/relationships/image" Target="../media/image20.png"/><Relationship Id="rId34" Type="http://schemas.openxmlformats.org/officeDocument/2006/relationships/image" Target="../media/image33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5" Type="http://schemas.openxmlformats.org/officeDocument/2006/relationships/image" Target="../media/image24.png"/><Relationship Id="rId33" Type="http://schemas.openxmlformats.org/officeDocument/2006/relationships/image" Target="../media/image32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29" Type="http://schemas.openxmlformats.org/officeDocument/2006/relationships/image" Target="../media/image2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jpeg"/><Relationship Id="rId24" Type="http://schemas.openxmlformats.org/officeDocument/2006/relationships/image" Target="../media/image23.png"/><Relationship Id="rId32" Type="http://schemas.openxmlformats.org/officeDocument/2006/relationships/image" Target="../media/image31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23" Type="http://schemas.openxmlformats.org/officeDocument/2006/relationships/image" Target="../media/image22.png"/><Relationship Id="rId28" Type="http://schemas.openxmlformats.org/officeDocument/2006/relationships/image" Target="../media/image27.png"/><Relationship Id="rId36" Type="http://schemas.openxmlformats.org/officeDocument/2006/relationships/image" Target="../media/image35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31" Type="http://schemas.openxmlformats.org/officeDocument/2006/relationships/image" Target="../media/image30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Relationship Id="rId22" Type="http://schemas.openxmlformats.org/officeDocument/2006/relationships/image" Target="../media/image21.png"/><Relationship Id="rId27" Type="http://schemas.openxmlformats.org/officeDocument/2006/relationships/image" Target="../media/image26.png"/><Relationship Id="rId30" Type="http://schemas.openxmlformats.org/officeDocument/2006/relationships/image" Target="../media/image29.png"/><Relationship Id="rId35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7" name="Picture 4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46000" y="21256752"/>
            <a:ext cx="9756648" cy="9756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65" name="Picture 4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106400" y="21229320"/>
            <a:ext cx="9755040" cy="97840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56" name="Group 155"/>
          <p:cNvGrpSpPr>
            <a:grpSpLocks noChangeAspect="1"/>
          </p:cNvGrpSpPr>
          <p:nvPr/>
        </p:nvGrpSpPr>
        <p:grpSpPr>
          <a:xfrm rot="10800000">
            <a:off x="24706094" y="24384000"/>
            <a:ext cx="2192506" cy="2377440"/>
            <a:chOff x="23398265" y="24079200"/>
            <a:chExt cx="2740633" cy="2971800"/>
          </a:xfrm>
        </p:grpSpPr>
        <p:pic>
          <p:nvPicPr>
            <p:cNvPr id="1047" name="Picture 23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rot="2259848">
              <a:off x="24127212" y="24552198"/>
              <a:ext cx="2011686" cy="20903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48" name="Picture 24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rot="522797">
              <a:off x="23398265" y="24621969"/>
              <a:ext cx="1295400" cy="21749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4" name="Rectangle 153"/>
            <p:cNvSpPr/>
            <p:nvPr/>
          </p:nvSpPr>
          <p:spPr>
            <a:xfrm>
              <a:off x="23469600" y="24079200"/>
              <a:ext cx="2133600" cy="29718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 useBgFill="1">
        <p:nvSpPr>
          <p:cNvPr id="5" name="Rectangle 5"/>
          <p:cNvSpPr>
            <a:spLocks noChangeArrowheads="1"/>
          </p:cNvSpPr>
          <p:nvPr/>
        </p:nvSpPr>
        <p:spPr bwMode="auto">
          <a:xfrm>
            <a:off x="0" y="0"/>
            <a:ext cx="49377600" cy="4939582"/>
          </a:xfrm>
          <a:prstGeom prst="rect">
            <a:avLst/>
          </a:prstGeom>
          <a:ln w="9525">
            <a:noFill/>
            <a:miter lim="800000"/>
            <a:headEnd/>
            <a:tailEnd/>
          </a:ln>
        </p:spPr>
        <p:txBody>
          <a:bodyPr wrap="square" lIns="91229" tIns="45605" rIns="91229" bIns="45605">
            <a:spAutoFit/>
          </a:bodyPr>
          <a:lstStyle/>
          <a:p>
            <a:pPr indent="457200" algn="ctr">
              <a:lnSpc>
                <a:spcPct val="150000"/>
              </a:lnSpc>
              <a:spcBef>
                <a:spcPct val="50000"/>
              </a:spcBef>
            </a:pPr>
            <a:r>
              <a:rPr lang="en-US" sz="9600" b="1" dirty="0" smtClean="0">
                <a:latin typeface="Times New Roman" pitchFamily="18" charset="0"/>
                <a:cs typeface="Times New Roman" pitchFamily="18" charset="0"/>
              </a:rPr>
              <a:t>Folding of Distinct </a:t>
            </a:r>
            <a:r>
              <a:rPr lang="en-US" sz="9600" b="1" dirty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en-US" sz="9600" b="1" dirty="0" smtClean="0">
                <a:latin typeface="Times New Roman" pitchFamily="18" charset="0"/>
                <a:cs typeface="Times New Roman" pitchFamily="18" charset="0"/>
              </a:rPr>
              <a:t>equences into Similar </a:t>
            </a:r>
            <a:r>
              <a:rPr lang="en-US" sz="9600" b="1" dirty="0">
                <a:latin typeface="Times New Roman" pitchFamily="18" charset="0"/>
                <a:cs typeface="Times New Roman" pitchFamily="18" charset="0"/>
              </a:rPr>
              <a:t>F</a:t>
            </a:r>
            <a:r>
              <a:rPr lang="en-US" sz="9600" b="1" dirty="0" smtClean="0">
                <a:latin typeface="Times New Roman" pitchFamily="18" charset="0"/>
                <a:cs typeface="Times New Roman" pitchFamily="18" charset="0"/>
              </a:rPr>
              <a:t>unctional Topologies</a:t>
            </a:r>
          </a:p>
          <a:p>
            <a:pPr indent="457200" algn="ctr">
              <a:lnSpc>
                <a:spcPct val="150000"/>
              </a:lnSpc>
            </a:pPr>
            <a:r>
              <a:rPr lang="en-US" sz="6000" b="1" u="sng" dirty="0" smtClean="0">
                <a:latin typeface="Times New Roman" pitchFamily="18" charset="0"/>
                <a:cs typeface="Times New Roman" pitchFamily="18" charset="0"/>
              </a:rPr>
              <a:t>Hossein Mohammadiarani</a:t>
            </a:r>
            <a:r>
              <a:rPr lang="en-US" sz="6000" b="1" dirty="0" smtClean="0">
                <a:latin typeface="Times New Roman" pitchFamily="18" charset="0"/>
                <a:cs typeface="Times New Roman" pitchFamily="18" charset="0"/>
              </a:rPr>
              <a:t> and Harish Vashisth (Advisor</a:t>
            </a:r>
            <a:r>
              <a:rPr lang="en-US" sz="6000" b="1" dirty="0">
                <a:latin typeface="Times New Roman" pitchFamily="18" charset="0"/>
                <a:cs typeface="Times New Roman" pitchFamily="18" charset="0"/>
              </a:rPr>
              <a:t>) </a:t>
            </a:r>
          </a:p>
          <a:p>
            <a:pPr indent="457200" algn="ctr">
              <a:lnSpc>
                <a:spcPct val="150000"/>
              </a:lnSpc>
            </a:pPr>
            <a:r>
              <a:rPr lang="en-US" sz="5400" i="1" dirty="0" smtClean="0">
                <a:latin typeface="Times New Roman" pitchFamily="18" charset="0"/>
                <a:cs typeface="Times New Roman" pitchFamily="18" charset="0"/>
              </a:rPr>
              <a:t>Department of Chemical Engineering, University  of New Hampshire, Durham, NH</a:t>
            </a:r>
          </a:p>
        </p:txBody>
      </p:sp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34478" y="15773400"/>
            <a:ext cx="2418322" cy="100256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162800" y="15990459"/>
            <a:ext cx="2133600" cy="102206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75" name="Group 174"/>
          <p:cNvGrpSpPr>
            <a:grpSpLocks noChangeAspect="1"/>
          </p:cNvGrpSpPr>
          <p:nvPr/>
        </p:nvGrpSpPr>
        <p:grpSpPr>
          <a:xfrm>
            <a:off x="26791678" y="29570275"/>
            <a:ext cx="1707122" cy="2662325"/>
            <a:chOff x="27431698" y="29489400"/>
            <a:chExt cx="2133902" cy="3327906"/>
          </a:xfrm>
        </p:grpSpPr>
        <p:pic>
          <p:nvPicPr>
            <p:cNvPr id="1050" name="Picture 26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28194000" y="29489400"/>
              <a:ext cx="1295400" cy="22249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51" name="Picture 27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 rot="19816349">
              <a:off x="27431698" y="30630712"/>
              <a:ext cx="1295400" cy="21865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8" name="Rectangle 137"/>
            <p:cNvSpPr/>
            <p:nvPr/>
          </p:nvSpPr>
          <p:spPr>
            <a:xfrm>
              <a:off x="27432000" y="29489400"/>
              <a:ext cx="2133600" cy="29718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040" name="Picture 16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 rot="4633273">
            <a:off x="29243118" y="13754403"/>
            <a:ext cx="2880756" cy="4452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logo3.jp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1631155" y="569776"/>
            <a:ext cx="3138490" cy="3800030"/>
          </a:xfrm>
          <a:prstGeom prst="rect">
            <a:avLst/>
          </a:prstGeom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</p:spPr>
      </p:pic>
      <p:sp>
        <p:nvSpPr>
          <p:cNvPr id="7" name="Text Box 7"/>
          <p:cNvSpPr txBox="1">
            <a:spLocks noChangeArrowheads="1"/>
          </p:cNvSpPr>
          <p:nvPr/>
        </p:nvSpPr>
        <p:spPr bwMode="auto">
          <a:xfrm>
            <a:off x="457200" y="4876800"/>
            <a:ext cx="10058400" cy="749808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 lIns="91253" tIns="45614" rIns="91253" bIns="45614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4300" b="1" dirty="0" smtClean="0">
                <a:solidFill>
                  <a:srgbClr val="F8F8F8"/>
                </a:solidFill>
              </a:rPr>
              <a:t>Abstract</a:t>
            </a:r>
            <a:endParaRPr lang="en-US" sz="4300" b="1" dirty="0">
              <a:solidFill>
                <a:srgbClr val="F8F8F8"/>
              </a:solidFill>
            </a:endParaRPr>
          </a:p>
        </p:txBody>
      </p:sp>
      <p:sp>
        <p:nvSpPr>
          <p:cNvPr id="8" name="Text Box 14"/>
          <p:cNvSpPr txBox="1">
            <a:spLocks noChangeArrowheads="1"/>
          </p:cNvSpPr>
          <p:nvPr/>
        </p:nvSpPr>
        <p:spPr bwMode="auto">
          <a:xfrm>
            <a:off x="457200" y="5791200"/>
            <a:ext cx="10058400" cy="5632166"/>
          </a:xfrm>
          <a:prstGeom prst="rect">
            <a:avLst/>
          </a:prstGeom>
          <a:noFill/>
          <a:ln w="38100">
            <a:solidFill>
              <a:srgbClr val="002060"/>
            </a:solidFill>
            <a:miter lim="800000"/>
            <a:headEnd/>
            <a:tailEnd/>
          </a:ln>
        </p:spPr>
        <p:txBody>
          <a:bodyPr wrap="square" lIns="457128" tIns="457128" rIns="457128" bIns="457128">
            <a:spAutoFit/>
          </a:bodyPr>
          <a:lstStyle/>
          <a:p>
            <a:pPr algn="just"/>
            <a:r>
              <a:rPr lang="en-US" sz="3400" dirty="0" smtClean="0">
                <a:latin typeface="+mj-lt"/>
              </a:rPr>
              <a:t>Molecular dynamics is a simulation technique to </a:t>
            </a:r>
            <a:r>
              <a:rPr lang="en-US" sz="3400" dirty="0">
                <a:latin typeface="+mj-lt"/>
              </a:rPr>
              <a:t>investigate the </a:t>
            </a:r>
            <a:r>
              <a:rPr lang="en-US" sz="3400" dirty="0" smtClean="0">
                <a:latin typeface="+mj-lt"/>
              </a:rPr>
              <a:t>molecular and atomic interactions by </a:t>
            </a:r>
            <a:r>
              <a:rPr lang="en-US" sz="3400" dirty="0" smtClean="0"/>
              <a:t>numerical </a:t>
            </a:r>
            <a:r>
              <a:rPr lang="en-US" sz="3400" dirty="0"/>
              <a:t>solution of classical equation of motion of all </a:t>
            </a:r>
            <a:r>
              <a:rPr lang="en-US" sz="3400" dirty="0" smtClean="0"/>
              <a:t>particles. </a:t>
            </a:r>
            <a:r>
              <a:rPr lang="en-US" sz="3400" dirty="0" smtClean="0">
                <a:latin typeface="+mj-lt"/>
              </a:rPr>
              <a:t>In this work, we study folding of </a:t>
            </a:r>
            <a:r>
              <a:rPr lang="en-US" sz="3400" dirty="0">
                <a:latin typeface="+mj-lt"/>
              </a:rPr>
              <a:t>insulin </a:t>
            </a:r>
            <a:r>
              <a:rPr lang="en-US" sz="3400" dirty="0" smtClean="0">
                <a:latin typeface="+mj-lt"/>
              </a:rPr>
              <a:t>B-chain and </a:t>
            </a:r>
            <a:r>
              <a:rPr lang="en-US" sz="3400" dirty="0">
                <a:latin typeface="+mj-lt"/>
              </a:rPr>
              <a:t>its mimetic peptide (RP9-S371) to compare </a:t>
            </a:r>
            <a:r>
              <a:rPr lang="en-US" sz="3400" dirty="0" smtClean="0">
                <a:latin typeface="+mj-lt"/>
              </a:rPr>
              <a:t>their folding mechanisms. Folding structure of mimetic peptide is yet elusive although it is known  that it causes insulin </a:t>
            </a:r>
            <a:r>
              <a:rPr lang="en-US" sz="3400" dirty="0">
                <a:latin typeface="+mj-lt"/>
              </a:rPr>
              <a:t>receptor </a:t>
            </a:r>
            <a:r>
              <a:rPr lang="en-US" sz="3400" dirty="0" smtClean="0">
                <a:latin typeface="+mj-lt"/>
              </a:rPr>
              <a:t>activation. </a:t>
            </a:r>
          </a:p>
        </p:txBody>
      </p:sp>
      <p:sp>
        <p:nvSpPr>
          <p:cNvPr id="12" name="Text Box 388"/>
          <p:cNvSpPr txBox="1">
            <a:spLocks noChangeArrowheads="1"/>
          </p:cNvSpPr>
          <p:nvPr/>
        </p:nvSpPr>
        <p:spPr bwMode="auto">
          <a:xfrm>
            <a:off x="457200" y="11811000"/>
            <a:ext cx="10058400" cy="753839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 lIns="91253" tIns="45614" rIns="91253" bIns="45614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4300" b="1" dirty="0" smtClean="0">
                <a:solidFill>
                  <a:srgbClr val="F8F8F8"/>
                </a:solidFill>
              </a:rPr>
              <a:t>Sequence Alignment</a:t>
            </a:r>
            <a:endParaRPr lang="en-US" sz="4800" b="1" dirty="0">
              <a:solidFill>
                <a:srgbClr val="F8F8F8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7200" y="12737815"/>
            <a:ext cx="10058400" cy="13172817"/>
          </a:xfrm>
          <a:prstGeom prst="rect">
            <a:avLst/>
          </a:prstGeom>
          <a:noFill/>
          <a:ln w="38100">
            <a:solidFill>
              <a:srgbClr val="002060"/>
            </a:solidFill>
          </a:ln>
        </p:spPr>
        <p:txBody>
          <a:bodyPr wrap="square" lIns="91426" tIns="45710" rIns="91426" bIns="45710" rtlCol="0">
            <a:spAutoFit/>
          </a:bodyPr>
          <a:lstStyle/>
          <a:p>
            <a:r>
              <a:rPr lang="en-US" sz="3400" dirty="0" smtClean="0"/>
              <a:t>Sequence alignment of human insulin B-chain with the insulin mimetic peptides. Residues which are conserved in the alignment between mimetic peptide and the B-chain of human insulin are colored.</a:t>
            </a:r>
          </a:p>
          <a:p>
            <a:endParaRPr lang="en-US" sz="3400" dirty="0"/>
          </a:p>
          <a:p>
            <a:endParaRPr lang="en-US" sz="3400" dirty="0" smtClean="0"/>
          </a:p>
          <a:p>
            <a:endParaRPr lang="en-US" sz="3400" dirty="0"/>
          </a:p>
          <a:p>
            <a:endParaRPr lang="en-US" sz="3400" dirty="0" smtClean="0"/>
          </a:p>
          <a:p>
            <a:endParaRPr lang="en-US" sz="3400" dirty="0"/>
          </a:p>
          <a:p>
            <a:endParaRPr lang="en-US" sz="3400" dirty="0" smtClean="0"/>
          </a:p>
          <a:p>
            <a:endParaRPr lang="en-US" sz="3400" dirty="0"/>
          </a:p>
          <a:p>
            <a:endParaRPr lang="en-US" sz="3400" dirty="0" smtClean="0"/>
          </a:p>
          <a:p>
            <a:endParaRPr lang="en-US" sz="3400" dirty="0"/>
          </a:p>
          <a:p>
            <a:endParaRPr lang="en-US" sz="3400" dirty="0" smtClean="0"/>
          </a:p>
          <a:p>
            <a:endParaRPr lang="en-US" sz="3400" dirty="0"/>
          </a:p>
          <a:p>
            <a:endParaRPr lang="en-US" sz="3400" dirty="0" smtClean="0"/>
          </a:p>
          <a:p>
            <a:endParaRPr lang="en-US" sz="3400" dirty="0"/>
          </a:p>
          <a:p>
            <a:endParaRPr lang="en-US" sz="3400" dirty="0" smtClean="0"/>
          </a:p>
          <a:p>
            <a:endParaRPr lang="en-US" sz="3400" dirty="0"/>
          </a:p>
          <a:p>
            <a:endParaRPr lang="en-US" sz="3400" dirty="0" smtClean="0"/>
          </a:p>
          <a:p>
            <a:endParaRPr lang="en-US" sz="3400" dirty="0"/>
          </a:p>
          <a:p>
            <a:endParaRPr lang="en-US" sz="3400" dirty="0" smtClean="0"/>
          </a:p>
          <a:p>
            <a:endParaRPr lang="en-US" sz="3400" dirty="0"/>
          </a:p>
          <a:p>
            <a:endParaRPr lang="en-US" sz="3400" dirty="0" smtClean="0"/>
          </a:p>
          <a:p>
            <a:endParaRPr lang="en-US" sz="3400" dirty="0" smtClean="0"/>
          </a:p>
        </p:txBody>
      </p:sp>
      <p:graphicFrame>
        <p:nvGraphicFramePr>
          <p:cNvPr id="14" name="Table 13"/>
          <p:cNvGraphicFramePr>
            <a:graphicFrameLocks noGrp="1"/>
          </p:cNvGraphicFramePr>
          <p:nvPr/>
        </p:nvGraphicFramePr>
        <p:xfrm>
          <a:off x="685800" y="14967925"/>
          <a:ext cx="9296404" cy="11016275"/>
        </p:xfrm>
        <a:graphic>
          <a:graphicData uri="http://schemas.openxmlformats.org/drawingml/2006/table">
            <a:tbl>
              <a:tblPr/>
              <a:tblGrid>
                <a:gridCol w="4152902"/>
                <a:gridCol w="1028702"/>
                <a:gridCol w="4114800"/>
              </a:tblGrid>
              <a:tr h="921299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latin typeface="Times New Roman"/>
                          <a:ea typeface="Calibri"/>
                          <a:cs typeface="Arial"/>
                        </a:rPr>
                        <a:t>Mimetic peptide (S371)</a:t>
                      </a:r>
                      <a:endParaRPr lang="en-US" sz="32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2" marR="685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3200">
                        <a:latin typeface="Times New Roman"/>
                        <a:ea typeface="Calibri"/>
                        <a:cs typeface="Arial"/>
                      </a:endParaRPr>
                    </a:p>
                  </a:txBody>
                  <a:tcPr marL="68582" marR="685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latin typeface="Times New Roman"/>
                          <a:ea typeface="Calibri"/>
                          <a:cs typeface="Arial"/>
                        </a:rPr>
                        <a:t>Insulin </a:t>
                      </a:r>
                      <a:r>
                        <a:rPr lang="en-US" sz="3200" dirty="0">
                          <a:latin typeface="Times New Roman"/>
                          <a:ea typeface="Calibri"/>
                          <a:cs typeface="Arial"/>
                        </a:rPr>
                        <a:t>B-chain</a:t>
                      </a:r>
                      <a:endParaRPr lang="en-US" sz="32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2" marR="685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45595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highlight>
                            <a:srgbClr val="808080"/>
                          </a:highlight>
                          <a:latin typeface="Times New Roman"/>
                          <a:ea typeface="Calibri"/>
                          <a:cs typeface="Arial"/>
                        </a:rPr>
                        <a:t>GLY</a:t>
                      </a:r>
                      <a:endParaRPr lang="en-US" sz="32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2" marR="685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>
                          <a:latin typeface="Times New Roman"/>
                          <a:ea typeface="Calibri"/>
                          <a:cs typeface="Arial"/>
                        </a:rPr>
                        <a:t>1</a:t>
                      </a:r>
                      <a:endParaRPr lang="en-US" sz="32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2" marR="685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highlight>
                            <a:srgbClr val="808080"/>
                          </a:highlight>
                          <a:latin typeface="Times New Roman"/>
                          <a:ea typeface="Calibri"/>
                          <a:cs typeface="Arial"/>
                        </a:rPr>
                        <a:t>GLY</a:t>
                      </a:r>
                      <a:endParaRPr lang="en-US" sz="32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2" marR="685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45595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highlight>
                            <a:srgbClr val="FFFF00"/>
                          </a:highlight>
                          <a:latin typeface="Times New Roman"/>
                          <a:ea typeface="Calibri"/>
                          <a:cs typeface="Arial"/>
                        </a:rPr>
                        <a:t>SER</a:t>
                      </a:r>
                      <a:endParaRPr lang="en-US" sz="32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2" marR="685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>
                          <a:latin typeface="Times New Roman"/>
                          <a:ea typeface="Calibri"/>
                          <a:cs typeface="Arial"/>
                        </a:rPr>
                        <a:t>2</a:t>
                      </a:r>
                      <a:endParaRPr lang="en-US" sz="32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2" marR="685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highlight>
                            <a:srgbClr val="FFFF00"/>
                          </a:highlight>
                          <a:latin typeface="Times New Roman"/>
                          <a:ea typeface="Calibri"/>
                          <a:cs typeface="Arial"/>
                        </a:rPr>
                        <a:t>SER</a:t>
                      </a:r>
                      <a:endParaRPr lang="en-US" sz="32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2" marR="685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45595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highlight>
                            <a:srgbClr val="FF00FF"/>
                          </a:highlight>
                          <a:latin typeface="Times New Roman"/>
                          <a:ea typeface="Calibri"/>
                          <a:cs typeface="Arial"/>
                        </a:rPr>
                        <a:t>LEU</a:t>
                      </a:r>
                      <a:endParaRPr lang="en-US" sz="32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2" marR="685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>
                          <a:latin typeface="Times New Roman"/>
                          <a:ea typeface="Calibri"/>
                          <a:cs typeface="Arial"/>
                        </a:rPr>
                        <a:t>3</a:t>
                      </a:r>
                      <a:endParaRPr lang="en-US" sz="32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2" marR="685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latin typeface="Times New Roman"/>
                          <a:ea typeface="Calibri"/>
                          <a:cs typeface="Arial"/>
                        </a:rPr>
                        <a:t>HSE</a:t>
                      </a:r>
                      <a:endParaRPr lang="en-US" sz="32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2" marR="685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45595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latin typeface="Times New Roman"/>
                          <a:ea typeface="Calibri"/>
                          <a:cs typeface="Arial"/>
                        </a:rPr>
                        <a:t>ASP</a:t>
                      </a:r>
                      <a:endParaRPr lang="en-US" sz="32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2" marR="685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>
                          <a:latin typeface="Times New Roman"/>
                          <a:ea typeface="Calibri"/>
                          <a:cs typeface="Arial"/>
                        </a:rPr>
                        <a:t>4</a:t>
                      </a:r>
                      <a:endParaRPr lang="en-US" sz="32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2" marR="685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>
                          <a:highlight>
                            <a:srgbClr val="FF00FF"/>
                          </a:highlight>
                          <a:latin typeface="Times New Roman"/>
                          <a:ea typeface="Calibri"/>
                          <a:cs typeface="Arial"/>
                        </a:rPr>
                        <a:t>LEU</a:t>
                      </a:r>
                      <a:endParaRPr lang="en-US" sz="32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2" marR="685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45595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highlight>
                            <a:srgbClr val="FF00FF"/>
                          </a:highlight>
                          <a:latin typeface="Times New Roman"/>
                          <a:ea typeface="Calibri"/>
                          <a:cs typeface="Arial"/>
                        </a:rPr>
                        <a:t>GLU</a:t>
                      </a:r>
                      <a:endParaRPr lang="en-US" sz="32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2" marR="685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>
                          <a:latin typeface="Times New Roman"/>
                          <a:ea typeface="Calibri"/>
                          <a:cs typeface="Arial"/>
                        </a:rPr>
                        <a:t>5</a:t>
                      </a:r>
                      <a:endParaRPr lang="en-US" sz="32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2" marR="685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latin typeface="Times New Roman"/>
                          <a:ea typeface="Calibri"/>
                          <a:cs typeface="Arial"/>
                        </a:rPr>
                        <a:t>VAL</a:t>
                      </a:r>
                      <a:endParaRPr lang="en-US" sz="32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2" marR="685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45595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latin typeface="Times New Roman"/>
                          <a:ea typeface="Calibri"/>
                          <a:cs typeface="Arial"/>
                        </a:rPr>
                        <a:t>SER</a:t>
                      </a:r>
                      <a:endParaRPr lang="en-US" sz="32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2" marR="685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>
                          <a:latin typeface="Times New Roman"/>
                          <a:ea typeface="Calibri"/>
                          <a:cs typeface="Arial"/>
                        </a:rPr>
                        <a:t>6</a:t>
                      </a:r>
                      <a:endParaRPr lang="en-US" sz="32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2" marR="685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>
                          <a:highlight>
                            <a:srgbClr val="FF00FF"/>
                          </a:highlight>
                          <a:latin typeface="Times New Roman"/>
                          <a:ea typeface="Calibri"/>
                          <a:cs typeface="Arial"/>
                        </a:rPr>
                        <a:t>GLU</a:t>
                      </a:r>
                      <a:endParaRPr lang="en-US" sz="32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2" marR="685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45595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latin typeface="Times New Roman"/>
                          <a:ea typeface="Calibri"/>
                          <a:cs typeface="Arial"/>
                        </a:rPr>
                        <a:t>PHE</a:t>
                      </a:r>
                      <a:endParaRPr lang="en-US" sz="32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2" marR="685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latin typeface="Times New Roman"/>
                          <a:ea typeface="Calibri"/>
                          <a:cs typeface="Arial"/>
                        </a:rPr>
                        <a:t>7</a:t>
                      </a:r>
                      <a:endParaRPr lang="en-US" sz="32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2" marR="685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latin typeface="Times New Roman"/>
                          <a:ea typeface="Calibri"/>
                          <a:cs typeface="Arial"/>
                        </a:rPr>
                        <a:t>ALA</a:t>
                      </a:r>
                      <a:endParaRPr lang="en-US" sz="32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2" marR="685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45595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highlight>
                            <a:srgbClr val="00FF00"/>
                          </a:highlight>
                          <a:latin typeface="Times New Roman"/>
                          <a:ea typeface="Calibri"/>
                          <a:cs typeface="Arial"/>
                        </a:rPr>
                        <a:t>TYR</a:t>
                      </a:r>
                      <a:endParaRPr lang="en-US" sz="32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2" marR="685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>
                          <a:latin typeface="Times New Roman"/>
                          <a:ea typeface="Calibri"/>
                          <a:cs typeface="Arial"/>
                        </a:rPr>
                        <a:t>8</a:t>
                      </a:r>
                      <a:endParaRPr lang="en-US" sz="32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2" marR="685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latin typeface="Times New Roman"/>
                          <a:ea typeface="Calibri"/>
                          <a:cs typeface="Arial"/>
                        </a:rPr>
                        <a:t>LEU</a:t>
                      </a:r>
                      <a:endParaRPr lang="en-US" sz="32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2" marR="685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45595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latin typeface="Times New Roman"/>
                          <a:ea typeface="Calibri"/>
                          <a:cs typeface="Arial"/>
                        </a:rPr>
                        <a:t>ASP</a:t>
                      </a:r>
                      <a:endParaRPr lang="en-US" sz="32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2" marR="685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>
                          <a:latin typeface="Times New Roman"/>
                          <a:ea typeface="Calibri"/>
                          <a:cs typeface="Arial"/>
                        </a:rPr>
                        <a:t>9</a:t>
                      </a:r>
                      <a:endParaRPr lang="en-US" sz="32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2" marR="685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highlight>
                            <a:srgbClr val="00FF00"/>
                          </a:highlight>
                          <a:latin typeface="Times New Roman"/>
                          <a:ea typeface="Calibri"/>
                          <a:cs typeface="Arial"/>
                        </a:rPr>
                        <a:t>TYR</a:t>
                      </a:r>
                      <a:endParaRPr lang="en-US" sz="32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2" marR="685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45595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latin typeface="Times New Roman"/>
                          <a:ea typeface="Calibri"/>
                          <a:cs typeface="Arial"/>
                        </a:rPr>
                        <a:t>TRP</a:t>
                      </a:r>
                      <a:endParaRPr lang="en-US" sz="32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2" marR="685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>
                          <a:latin typeface="Times New Roman"/>
                          <a:ea typeface="Calibri"/>
                          <a:cs typeface="Arial"/>
                        </a:rPr>
                        <a:t>10</a:t>
                      </a:r>
                      <a:endParaRPr lang="en-US" sz="32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2" marR="685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latin typeface="Times New Roman"/>
                          <a:ea typeface="Calibri"/>
                          <a:cs typeface="Arial"/>
                        </a:rPr>
                        <a:t>LEU</a:t>
                      </a:r>
                      <a:endParaRPr lang="en-US" sz="32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2" marR="685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45595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latin typeface="Times New Roman"/>
                          <a:ea typeface="Calibri"/>
                          <a:cs typeface="Arial"/>
                        </a:rPr>
                        <a:t>PHE</a:t>
                      </a:r>
                      <a:endParaRPr lang="en-US" sz="32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2" marR="685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>
                          <a:latin typeface="Times New Roman"/>
                          <a:ea typeface="Calibri"/>
                          <a:cs typeface="Arial"/>
                        </a:rPr>
                        <a:t>11</a:t>
                      </a:r>
                      <a:endParaRPr lang="en-US" sz="32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2" marR="685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latin typeface="Times New Roman"/>
                          <a:ea typeface="Calibri"/>
                          <a:cs typeface="Arial"/>
                        </a:rPr>
                        <a:t>VAL</a:t>
                      </a:r>
                      <a:endParaRPr lang="en-US" sz="32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2" marR="685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45595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latin typeface="Times New Roman"/>
                          <a:ea typeface="Calibri"/>
                          <a:cs typeface="Arial"/>
                        </a:rPr>
                        <a:t>GLU</a:t>
                      </a:r>
                      <a:endParaRPr lang="en-US" sz="32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2" marR="685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>
                          <a:latin typeface="Times New Roman"/>
                          <a:ea typeface="Calibri"/>
                          <a:cs typeface="Arial"/>
                        </a:rPr>
                        <a:t>12</a:t>
                      </a:r>
                      <a:endParaRPr lang="en-US" sz="32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2" marR="685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latin typeface="Times New Roman"/>
                          <a:ea typeface="Calibri"/>
                          <a:cs typeface="Arial"/>
                        </a:rPr>
                        <a:t>CYS</a:t>
                      </a:r>
                      <a:endParaRPr lang="en-US" sz="32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2" marR="685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45595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latin typeface="Times New Roman"/>
                          <a:ea typeface="Calibri"/>
                          <a:cs typeface="Arial"/>
                        </a:rPr>
                        <a:t>ARG</a:t>
                      </a:r>
                      <a:endParaRPr lang="en-US" sz="32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2" marR="685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>
                          <a:latin typeface="Times New Roman"/>
                          <a:ea typeface="Calibri"/>
                          <a:cs typeface="Arial"/>
                        </a:rPr>
                        <a:t>13</a:t>
                      </a:r>
                      <a:endParaRPr lang="en-US" sz="32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2" marR="685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latin typeface="Times New Roman"/>
                          <a:ea typeface="Calibri"/>
                          <a:cs typeface="Arial"/>
                        </a:rPr>
                        <a:t>GLY</a:t>
                      </a:r>
                      <a:endParaRPr lang="en-US" sz="32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2" marR="685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45595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latin typeface="Times New Roman"/>
                          <a:ea typeface="Calibri"/>
                          <a:cs typeface="Arial"/>
                        </a:rPr>
                        <a:t>GLN</a:t>
                      </a:r>
                      <a:endParaRPr lang="en-US" sz="32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2" marR="685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>
                          <a:latin typeface="Times New Roman"/>
                          <a:ea typeface="Calibri"/>
                          <a:cs typeface="Arial"/>
                        </a:rPr>
                        <a:t>14</a:t>
                      </a:r>
                      <a:endParaRPr lang="en-US" sz="32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2" marR="685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latin typeface="Times New Roman"/>
                          <a:ea typeface="Calibri"/>
                          <a:cs typeface="Arial"/>
                        </a:rPr>
                        <a:t>GLU</a:t>
                      </a:r>
                      <a:endParaRPr lang="en-US" sz="32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2" marR="685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45595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latin typeface="Times New Roman"/>
                          <a:ea typeface="Calibri"/>
                          <a:cs typeface="Arial"/>
                        </a:rPr>
                        <a:t>LEU</a:t>
                      </a:r>
                      <a:endParaRPr lang="en-US" sz="32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2" marR="685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latin typeface="Times New Roman"/>
                          <a:ea typeface="Calibri"/>
                          <a:cs typeface="Arial"/>
                        </a:rPr>
                        <a:t>15</a:t>
                      </a:r>
                      <a:endParaRPr lang="en-US" sz="32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2" marR="685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latin typeface="Times New Roman"/>
                          <a:ea typeface="Calibri"/>
                          <a:cs typeface="Arial"/>
                        </a:rPr>
                        <a:t>ARG</a:t>
                      </a:r>
                      <a:endParaRPr lang="en-US" sz="32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2" marR="685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45595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highlight>
                            <a:srgbClr val="C0C0C0"/>
                          </a:highlight>
                          <a:latin typeface="Times New Roman"/>
                          <a:ea typeface="Calibri"/>
                          <a:cs typeface="Arial"/>
                        </a:rPr>
                        <a:t>GLY</a:t>
                      </a:r>
                      <a:endParaRPr lang="en-US" sz="32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2" marR="685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latin typeface="Times New Roman"/>
                          <a:ea typeface="Calibri"/>
                          <a:cs typeface="Arial"/>
                        </a:rPr>
                        <a:t>16</a:t>
                      </a:r>
                      <a:endParaRPr lang="en-US" sz="32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2" marR="685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highlight>
                            <a:srgbClr val="C0C0C0"/>
                          </a:highlight>
                          <a:latin typeface="Times New Roman"/>
                          <a:ea typeface="Calibri"/>
                          <a:cs typeface="Arial"/>
                        </a:rPr>
                        <a:t>GLY</a:t>
                      </a:r>
                      <a:endParaRPr lang="en-US" sz="32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2" marR="685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45595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latin typeface="Times New Roman"/>
                          <a:ea typeface="Calibri"/>
                          <a:cs typeface="Arial"/>
                        </a:rPr>
                        <a:t>LYS</a:t>
                      </a:r>
                      <a:endParaRPr lang="en-US" sz="32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2" marR="685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latin typeface="Times New Roman"/>
                          <a:ea typeface="Calibri"/>
                          <a:cs typeface="Arial"/>
                        </a:rPr>
                        <a:t>17</a:t>
                      </a:r>
                      <a:endParaRPr lang="en-US" sz="32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2" marR="685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latin typeface="Times New Roman"/>
                          <a:ea typeface="Calibri"/>
                          <a:cs typeface="Arial"/>
                        </a:rPr>
                        <a:t>PHE</a:t>
                      </a:r>
                      <a:endParaRPr lang="en-US" sz="32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2" marR="685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45595">
                <a:tc>
                  <a:txBody>
                    <a:bodyPr/>
                    <a:lstStyle/>
                    <a:p>
                      <a:pPr marL="0" marR="0" algn="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latin typeface="Times New Roman"/>
                          <a:ea typeface="Calibri"/>
                          <a:cs typeface="Arial"/>
                        </a:rPr>
                        <a:t>LYS</a:t>
                      </a:r>
                      <a:endParaRPr lang="en-US" sz="32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2" marR="685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>
                          <a:latin typeface="Times New Roman"/>
                          <a:ea typeface="Calibri"/>
                          <a:cs typeface="Arial"/>
                        </a:rPr>
                        <a:t>18</a:t>
                      </a:r>
                      <a:endParaRPr lang="en-US" sz="320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2" marR="685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3200" dirty="0">
                          <a:latin typeface="Times New Roman"/>
                          <a:ea typeface="Calibri"/>
                          <a:cs typeface="Arial"/>
                        </a:rPr>
                        <a:t>PHE</a:t>
                      </a:r>
                      <a:endParaRPr lang="en-US" sz="3200" dirty="0">
                        <a:latin typeface="Calibri"/>
                        <a:ea typeface="Calibri"/>
                        <a:cs typeface="Arial"/>
                      </a:endParaRPr>
                    </a:p>
                  </a:txBody>
                  <a:tcPr marL="68582" marR="68582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17" name="Text Box 388"/>
          <p:cNvSpPr txBox="1">
            <a:spLocks noChangeArrowheads="1"/>
          </p:cNvSpPr>
          <p:nvPr/>
        </p:nvSpPr>
        <p:spPr bwMode="auto">
          <a:xfrm>
            <a:off x="457200" y="26220961"/>
            <a:ext cx="10058400" cy="753839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lIns="91253" tIns="45614" rIns="91253" bIns="45614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4300" b="1" dirty="0" smtClean="0">
                <a:solidFill>
                  <a:srgbClr val="F8F8F8"/>
                </a:solidFill>
              </a:rPr>
              <a:t>Methods and Software</a:t>
            </a:r>
            <a:endParaRPr lang="en-US" sz="4800" b="1" dirty="0">
              <a:solidFill>
                <a:srgbClr val="F8F8F8"/>
              </a:solidFill>
            </a:endParaRPr>
          </a:p>
        </p:txBody>
      </p:sp>
      <p:sp>
        <p:nvSpPr>
          <p:cNvPr id="20" name="Text Box 7"/>
          <p:cNvSpPr txBox="1">
            <a:spLocks noChangeArrowheads="1"/>
          </p:cNvSpPr>
          <p:nvPr/>
        </p:nvSpPr>
        <p:spPr bwMode="auto">
          <a:xfrm>
            <a:off x="10972800" y="21336000"/>
            <a:ext cx="25146000" cy="753839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 lIns="91253" tIns="45614" rIns="91253" bIns="45614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4300" b="1" dirty="0" smtClean="0">
                <a:solidFill>
                  <a:srgbClr val="F8F8F8"/>
                </a:solidFill>
              </a:rPr>
              <a:t>Folding Thermodynamics (Potentials Mean Force)</a:t>
            </a:r>
            <a:endParaRPr lang="en-US" sz="4300" b="1" dirty="0">
              <a:solidFill>
                <a:srgbClr val="F8F8F8"/>
              </a:solidFill>
            </a:endParaRPr>
          </a:p>
        </p:txBody>
      </p:sp>
      <p:sp>
        <p:nvSpPr>
          <p:cNvPr id="22" name="Text Box 7"/>
          <p:cNvSpPr txBox="1">
            <a:spLocks noChangeArrowheads="1"/>
          </p:cNvSpPr>
          <p:nvPr/>
        </p:nvSpPr>
        <p:spPr bwMode="auto">
          <a:xfrm>
            <a:off x="36576000" y="10287000"/>
            <a:ext cx="12344400" cy="753839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 lIns="91253" tIns="45614" rIns="91253" bIns="45614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4300" b="1" dirty="0" err="1" smtClean="0">
                <a:solidFill>
                  <a:srgbClr val="F8F8F8"/>
                </a:solidFill>
              </a:rPr>
              <a:t>Metadynamics</a:t>
            </a:r>
            <a:r>
              <a:rPr lang="en-US" sz="4300" b="1" dirty="0" smtClean="0">
                <a:solidFill>
                  <a:srgbClr val="F8F8F8"/>
                </a:solidFill>
              </a:rPr>
              <a:t> Parameters</a:t>
            </a:r>
            <a:endParaRPr lang="en-US" sz="4300" b="1" dirty="0">
              <a:solidFill>
                <a:srgbClr val="F8F8F8"/>
              </a:solidFill>
            </a:endParaRPr>
          </a:p>
        </p:txBody>
      </p:sp>
      <p:sp>
        <p:nvSpPr>
          <p:cNvPr id="24" name="Text Box 14"/>
          <p:cNvSpPr txBox="1">
            <a:spLocks noChangeArrowheads="1"/>
          </p:cNvSpPr>
          <p:nvPr/>
        </p:nvSpPr>
        <p:spPr bwMode="auto">
          <a:xfrm>
            <a:off x="457200" y="27166100"/>
            <a:ext cx="10058400" cy="5447500"/>
          </a:xfrm>
          <a:prstGeom prst="rect">
            <a:avLst/>
          </a:prstGeom>
          <a:noFill/>
          <a:ln w="38100">
            <a:solidFill>
              <a:srgbClr val="002060"/>
            </a:solidFill>
            <a:miter lim="800000"/>
            <a:headEnd/>
            <a:tailEnd/>
          </a:ln>
        </p:spPr>
        <p:txBody>
          <a:bodyPr wrap="square" lIns="457128" tIns="457128" rIns="457128" bIns="457128">
            <a:spAutoFit/>
          </a:bodyPr>
          <a:lstStyle/>
          <a:p>
            <a:pPr algn="just"/>
            <a:r>
              <a:rPr lang="en-US" sz="3200" b="1" dirty="0" smtClean="0"/>
              <a:t>NAMD </a:t>
            </a:r>
            <a:r>
              <a:rPr lang="en-US" sz="2800" dirty="0"/>
              <a:t> </a:t>
            </a:r>
            <a:r>
              <a:rPr lang="en-US" sz="2800" dirty="0" smtClean="0"/>
              <a:t>   </a:t>
            </a:r>
            <a:r>
              <a:rPr lang="en-US" sz="3200" b="1" dirty="0" smtClean="0"/>
              <a:t>(</a:t>
            </a:r>
            <a:r>
              <a:rPr lang="en-US" sz="3200" b="1" dirty="0" err="1" smtClean="0"/>
              <a:t>NA</a:t>
            </a:r>
            <a:r>
              <a:rPr lang="en-US" sz="3200" dirty="0" err="1" smtClean="0"/>
              <a:t>noscale</a:t>
            </a:r>
            <a:r>
              <a:rPr lang="en-US" sz="3200" dirty="0" smtClean="0"/>
              <a:t> </a:t>
            </a:r>
            <a:r>
              <a:rPr lang="en-US" sz="3200" b="1" dirty="0" smtClean="0"/>
              <a:t>M</a:t>
            </a:r>
            <a:r>
              <a:rPr lang="en-US" sz="3200" dirty="0" smtClean="0"/>
              <a:t>olecular </a:t>
            </a:r>
            <a:r>
              <a:rPr lang="en-US" sz="3200" b="1" dirty="0" smtClean="0"/>
              <a:t>D</a:t>
            </a:r>
            <a:r>
              <a:rPr lang="en-US" sz="3200" dirty="0" smtClean="0"/>
              <a:t>ynamics program)</a:t>
            </a:r>
            <a:r>
              <a:rPr lang="en-US" sz="3200" b="1" dirty="0"/>
              <a:t> </a:t>
            </a:r>
            <a:r>
              <a:rPr lang="en-US" sz="3200" dirty="0"/>
              <a:t>is a parallel molecular dynamics code designed for high performance simulation of large systems of particles</a:t>
            </a:r>
            <a:r>
              <a:rPr lang="en-US" sz="3200" dirty="0" smtClean="0"/>
              <a:t>.</a:t>
            </a:r>
            <a:endParaRPr lang="en-US" sz="3200" dirty="0"/>
          </a:p>
          <a:p>
            <a:pPr algn="just"/>
            <a:r>
              <a:rPr lang="en-US" sz="3200" b="1" dirty="0" smtClean="0"/>
              <a:t>VMD</a:t>
            </a:r>
            <a:r>
              <a:rPr lang="en-US" sz="3200" dirty="0" smtClean="0"/>
              <a:t>  (</a:t>
            </a:r>
            <a:r>
              <a:rPr lang="en-US" sz="3200" b="1" dirty="0" smtClean="0"/>
              <a:t>V</a:t>
            </a:r>
            <a:r>
              <a:rPr lang="en-US" sz="3200" dirty="0" smtClean="0"/>
              <a:t>isual </a:t>
            </a:r>
            <a:r>
              <a:rPr lang="en-US" sz="3200" b="1" dirty="0" smtClean="0"/>
              <a:t>M</a:t>
            </a:r>
            <a:r>
              <a:rPr lang="en-US" sz="3200" dirty="0" smtClean="0"/>
              <a:t>olecular </a:t>
            </a:r>
            <a:r>
              <a:rPr lang="en-US" sz="3200" b="1" dirty="0" smtClean="0"/>
              <a:t>D</a:t>
            </a:r>
            <a:r>
              <a:rPr lang="en-US" sz="3200" dirty="0" smtClean="0"/>
              <a:t>ynamics program) is a molecular visualization software for displaying, animation and analyzing the result of MD simulation.</a:t>
            </a:r>
          </a:p>
          <a:p>
            <a:pPr algn="just"/>
            <a:r>
              <a:rPr lang="en-US" sz="3400" b="1" dirty="0" err="1"/>
              <a:t>Metadynamics</a:t>
            </a:r>
            <a:r>
              <a:rPr lang="en-US" sz="3400" b="1" dirty="0"/>
              <a:t> </a:t>
            </a:r>
            <a:r>
              <a:rPr lang="en-US" sz="3400" dirty="0"/>
              <a:t>is an algorithm for mapping free energy landscape in molecular computations. NAMD </a:t>
            </a:r>
            <a:r>
              <a:rPr lang="en-US" sz="3400" dirty="0" smtClean="0"/>
              <a:t>is equipped with </a:t>
            </a:r>
            <a:r>
              <a:rPr lang="en-US" sz="3400" dirty="0"/>
              <a:t>this algorithm</a:t>
            </a:r>
            <a:r>
              <a:rPr lang="en-US" sz="3400" dirty="0" smtClean="0"/>
              <a:t>.</a:t>
            </a:r>
            <a:endParaRPr lang="en-US" sz="3400" dirty="0"/>
          </a:p>
        </p:txBody>
      </p:sp>
      <p:sp>
        <p:nvSpPr>
          <p:cNvPr id="25" name="Text Box 14"/>
          <p:cNvSpPr txBox="1">
            <a:spLocks noChangeArrowheads="1"/>
          </p:cNvSpPr>
          <p:nvPr/>
        </p:nvSpPr>
        <p:spPr bwMode="auto">
          <a:xfrm>
            <a:off x="36576000" y="11193239"/>
            <a:ext cx="12344400" cy="4801169"/>
          </a:xfrm>
          <a:prstGeom prst="rect">
            <a:avLst/>
          </a:prstGeom>
          <a:noFill/>
          <a:ln w="38100">
            <a:solidFill>
              <a:srgbClr val="002060"/>
            </a:solidFill>
            <a:miter lim="800000"/>
            <a:headEnd/>
            <a:tailEnd/>
          </a:ln>
        </p:spPr>
        <p:txBody>
          <a:bodyPr wrap="square" lIns="457128" tIns="457128" rIns="457128" bIns="457128">
            <a:spAutoFit/>
          </a:bodyPr>
          <a:lstStyle/>
          <a:p>
            <a:pPr algn="just">
              <a:buFont typeface="Wingdings" pitchFamily="2" charset="2"/>
              <a:buChar char="ü"/>
            </a:pPr>
            <a:r>
              <a:rPr lang="en-US" sz="3600" dirty="0" smtClean="0"/>
              <a:t>Simulation time : 100 ns </a:t>
            </a:r>
          </a:p>
          <a:p>
            <a:pPr algn="just">
              <a:buFont typeface="Wingdings" pitchFamily="2" charset="2"/>
              <a:buChar char="ü"/>
            </a:pPr>
            <a:r>
              <a:rPr lang="en-US" sz="3600" dirty="0" smtClean="0"/>
              <a:t>Time step : 1.0 </a:t>
            </a:r>
            <a:r>
              <a:rPr lang="en-US" sz="3600" dirty="0" err="1" smtClean="0"/>
              <a:t>fs</a:t>
            </a:r>
            <a:endParaRPr lang="en-US" sz="3600" dirty="0" smtClean="0"/>
          </a:p>
          <a:p>
            <a:pPr algn="just">
              <a:buFont typeface="Wingdings" pitchFamily="2" charset="2"/>
              <a:buChar char="ü"/>
            </a:pPr>
            <a:r>
              <a:rPr lang="en-US" sz="3600" dirty="0" err="1" smtClean="0"/>
              <a:t>hillWidth</a:t>
            </a:r>
            <a:r>
              <a:rPr lang="en-US" sz="3600" dirty="0" smtClean="0"/>
              <a:t> : 1.0</a:t>
            </a:r>
          </a:p>
          <a:p>
            <a:pPr algn="just">
              <a:buFont typeface="Wingdings" pitchFamily="2" charset="2"/>
              <a:buChar char="ü"/>
            </a:pPr>
            <a:r>
              <a:rPr lang="en-US" sz="3600" dirty="0" err="1" smtClean="0"/>
              <a:t>hillWeight</a:t>
            </a:r>
            <a:r>
              <a:rPr lang="en-US" sz="3600" dirty="0" smtClean="0"/>
              <a:t>  : 0.1</a:t>
            </a:r>
          </a:p>
          <a:p>
            <a:pPr algn="just">
              <a:buFont typeface="Wingdings" pitchFamily="2" charset="2"/>
              <a:buChar char="ü"/>
            </a:pPr>
            <a:r>
              <a:rPr lang="en-US" sz="3600" dirty="0" err="1" smtClean="0"/>
              <a:t>HillFrequency</a:t>
            </a:r>
            <a:r>
              <a:rPr lang="en-US" sz="3600" dirty="0" smtClean="0"/>
              <a:t> : 1000</a:t>
            </a:r>
          </a:p>
          <a:p>
            <a:pPr algn="just">
              <a:buFont typeface="Wingdings" pitchFamily="2" charset="2"/>
              <a:buChar char="ü"/>
            </a:pPr>
            <a:r>
              <a:rPr lang="en-US" sz="3600" dirty="0" smtClean="0"/>
              <a:t>Width : 0.2</a:t>
            </a:r>
          </a:p>
          <a:p>
            <a:pPr algn="just">
              <a:buFont typeface="Wingdings" pitchFamily="2" charset="2"/>
              <a:buChar char="ü"/>
            </a:pPr>
            <a:r>
              <a:rPr lang="en-US" sz="3600" dirty="0" smtClean="0"/>
              <a:t>Two collective </a:t>
            </a:r>
            <a:r>
              <a:rPr lang="en-US" sz="3600" dirty="0"/>
              <a:t>v</a:t>
            </a:r>
            <a:r>
              <a:rPr lang="en-US" sz="3600" dirty="0" smtClean="0"/>
              <a:t>ariables</a:t>
            </a: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 rot="1782030">
            <a:off x="13105734" y="16258598"/>
            <a:ext cx="959359" cy="4352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5595814" y="17754600"/>
            <a:ext cx="2322734" cy="258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9786814" y="16764000"/>
            <a:ext cx="2507408" cy="372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22682414" y="17145000"/>
            <a:ext cx="3525422" cy="341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 rot="1696804">
            <a:off x="26404784" y="17420574"/>
            <a:ext cx="1892766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 rot="2258241">
            <a:off x="29866513" y="16011897"/>
            <a:ext cx="1289012" cy="441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720099">
            <a:off x="32686469" y="15963701"/>
            <a:ext cx="2086444" cy="4227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6" name="Picture 11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 rot="1820080">
            <a:off x="15567642" y="13856899"/>
            <a:ext cx="2578612" cy="30014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Picture 16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2008283">
            <a:off x="12872875" y="13519844"/>
            <a:ext cx="1249829" cy="37652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" name="Picture 17"/>
          <p:cNvPicPr>
            <a:picLocks noChangeAspect="1" noChangeArrowheads="1"/>
          </p:cNvPicPr>
          <p:nvPr/>
        </p:nvPicPr>
        <p:blipFill>
          <a:blip r:embed="rId21" cstate="print"/>
          <a:srcRect/>
          <a:stretch>
            <a:fillRect/>
          </a:stretch>
        </p:blipFill>
        <p:spPr bwMode="auto">
          <a:xfrm rot="3531991">
            <a:off x="20363557" y="13550892"/>
            <a:ext cx="1614732" cy="38610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" name="Picture 18"/>
          <p:cNvPicPr>
            <a:picLocks noChangeAspect="1" noChangeArrowheads="1"/>
          </p:cNvPicPr>
          <p:nvPr/>
        </p:nvPicPr>
        <p:blipFill>
          <a:blip r:embed="rId22" cstate="print"/>
          <a:srcRect/>
          <a:stretch>
            <a:fillRect/>
          </a:stretch>
        </p:blipFill>
        <p:spPr bwMode="auto">
          <a:xfrm rot="15456546">
            <a:off x="22747544" y="14362396"/>
            <a:ext cx="2747041" cy="2498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47" name="Straight Arrow Connector 46"/>
          <p:cNvCxnSpPr/>
          <p:nvPr/>
        </p:nvCxnSpPr>
        <p:spPr>
          <a:xfrm>
            <a:off x="12776414" y="12268200"/>
            <a:ext cx="0" cy="1905000"/>
          </a:xfrm>
          <a:prstGeom prst="straightConnector1">
            <a:avLst/>
          </a:prstGeom>
          <a:ln w="1016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/>
          <p:nvPr/>
        </p:nvCxnSpPr>
        <p:spPr>
          <a:xfrm>
            <a:off x="17196014" y="12268200"/>
            <a:ext cx="0" cy="1905000"/>
          </a:xfrm>
          <a:prstGeom prst="straightConnector1">
            <a:avLst/>
          </a:prstGeom>
          <a:ln w="1016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>
            <a:off x="21844214" y="12268200"/>
            <a:ext cx="0" cy="1905000"/>
          </a:xfrm>
          <a:prstGeom prst="straightConnector1">
            <a:avLst/>
          </a:prstGeom>
          <a:ln w="1016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>
            <a:off x="23977814" y="12801600"/>
            <a:ext cx="0" cy="1295400"/>
          </a:xfrm>
          <a:prstGeom prst="straightConnector1">
            <a:avLst/>
          </a:prstGeom>
          <a:ln w="1016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Arrow Connector 51"/>
          <p:cNvCxnSpPr/>
          <p:nvPr/>
        </p:nvCxnSpPr>
        <p:spPr>
          <a:xfrm>
            <a:off x="27711614" y="12192000"/>
            <a:ext cx="0" cy="1905000"/>
          </a:xfrm>
          <a:prstGeom prst="straightConnector1">
            <a:avLst/>
          </a:prstGeom>
          <a:ln w="1016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/>
          <p:nvPr/>
        </p:nvCxnSpPr>
        <p:spPr>
          <a:xfrm>
            <a:off x="31445414" y="12192000"/>
            <a:ext cx="0" cy="1905000"/>
          </a:xfrm>
          <a:prstGeom prst="straightConnector1">
            <a:avLst/>
          </a:prstGeom>
          <a:ln w="1016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23" cstate="print"/>
          <a:srcRect/>
          <a:stretch>
            <a:fillRect/>
          </a:stretch>
        </p:blipFill>
        <p:spPr bwMode="auto">
          <a:xfrm rot="2743620">
            <a:off x="26807639" y="13585464"/>
            <a:ext cx="1698929" cy="3867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" name="Picture 6"/>
          <p:cNvPicPr>
            <a:picLocks noChangeAspect="1" noChangeArrowheads="1"/>
          </p:cNvPicPr>
          <p:nvPr/>
        </p:nvPicPr>
        <p:blipFill>
          <a:blip r:embed="rId24" cstate="print"/>
          <a:srcRect/>
          <a:stretch>
            <a:fillRect/>
          </a:stretch>
        </p:blipFill>
        <p:spPr bwMode="auto">
          <a:xfrm rot="18500437">
            <a:off x="44012014" y="12828368"/>
            <a:ext cx="603862" cy="35149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3" name="Picture 8"/>
          <p:cNvPicPr>
            <a:picLocks noChangeAspect="1" noChangeArrowheads="1"/>
          </p:cNvPicPr>
          <p:nvPr/>
        </p:nvPicPr>
        <p:blipFill>
          <a:blip r:embed="rId25" cstate="print"/>
          <a:srcRect/>
          <a:stretch>
            <a:fillRect/>
          </a:stretch>
        </p:blipFill>
        <p:spPr bwMode="auto">
          <a:xfrm rot="19018116">
            <a:off x="46884448" y="13332195"/>
            <a:ext cx="637439" cy="27707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4" name="Rectangle 73"/>
          <p:cNvSpPr/>
          <p:nvPr/>
        </p:nvSpPr>
        <p:spPr>
          <a:xfrm>
            <a:off x="43205400" y="12424847"/>
            <a:ext cx="3290371" cy="1138753"/>
          </a:xfrm>
          <a:prstGeom prst="rect">
            <a:avLst/>
          </a:prstGeom>
        </p:spPr>
        <p:txBody>
          <a:bodyPr wrap="square" lIns="91426" tIns="45710" rIns="91426" bIns="45710">
            <a:spAutoFit/>
          </a:bodyPr>
          <a:lstStyle/>
          <a:p>
            <a:r>
              <a:rPr lang="en-US" sz="3400" i="1" dirty="0" smtClean="0"/>
              <a:t>RMSD = 9.5 (Å)</a:t>
            </a:r>
          </a:p>
          <a:p>
            <a:r>
              <a:rPr lang="en-US" sz="3400" i="1" dirty="0" smtClean="0"/>
              <a:t>Rg = 18.7 (Å)</a:t>
            </a:r>
            <a:endParaRPr lang="en-US" sz="3400" i="1" dirty="0"/>
          </a:p>
        </p:txBody>
      </p:sp>
      <p:sp>
        <p:nvSpPr>
          <p:cNvPr id="75" name="Rectangle 74"/>
          <p:cNvSpPr/>
          <p:nvPr/>
        </p:nvSpPr>
        <p:spPr>
          <a:xfrm>
            <a:off x="46177200" y="12424847"/>
            <a:ext cx="2662221" cy="1138753"/>
          </a:xfrm>
          <a:prstGeom prst="rect">
            <a:avLst/>
          </a:prstGeom>
        </p:spPr>
        <p:txBody>
          <a:bodyPr wrap="square" lIns="91426" tIns="45710" rIns="91426" bIns="45710">
            <a:spAutoFit/>
          </a:bodyPr>
          <a:lstStyle/>
          <a:p>
            <a:r>
              <a:rPr lang="en-US" sz="3400" i="1" dirty="0" smtClean="0"/>
              <a:t>RMSD = 0 (Å)</a:t>
            </a:r>
          </a:p>
          <a:p>
            <a:r>
              <a:rPr lang="en-US" sz="3400" i="1" dirty="0" smtClean="0"/>
              <a:t>Rg = 8.7 (Å)</a:t>
            </a:r>
            <a:endParaRPr lang="en-US" sz="3400" i="1" dirty="0"/>
          </a:p>
        </p:txBody>
      </p:sp>
      <p:sp>
        <p:nvSpPr>
          <p:cNvPr id="77" name="Text Box 14"/>
          <p:cNvSpPr txBox="1">
            <a:spLocks noChangeArrowheads="1"/>
          </p:cNvSpPr>
          <p:nvPr/>
        </p:nvSpPr>
        <p:spPr bwMode="auto">
          <a:xfrm>
            <a:off x="42519600" y="11277600"/>
            <a:ext cx="6400800" cy="144640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square" lIns="457128" tIns="457128" rIns="457128" bIns="457128">
            <a:spAutoFit/>
          </a:bodyPr>
          <a:lstStyle/>
          <a:p>
            <a:pPr algn="just"/>
            <a:r>
              <a:rPr lang="en-US" sz="3400" b="1" dirty="0"/>
              <a:t>Collective </a:t>
            </a:r>
            <a:r>
              <a:rPr lang="en-US" sz="3400" b="1" dirty="0" smtClean="0"/>
              <a:t>variables:</a:t>
            </a:r>
            <a:endParaRPr lang="en-US" sz="3400" b="1" dirty="0"/>
          </a:p>
        </p:txBody>
      </p:sp>
      <p:sp>
        <p:nvSpPr>
          <p:cNvPr id="78" name="Text Box 14"/>
          <p:cNvSpPr txBox="1">
            <a:spLocks noChangeArrowheads="1"/>
          </p:cNvSpPr>
          <p:nvPr/>
        </p:nvSpPr>
        <p:spPr bwMode="auto">
          <a:xfrm rot="16200000">
            <a:off x="9783876" y="17812099"/>
            <a:ext cx="4523022" cy="196962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square" lIns="457128" tIns="457128" rIns="457128" bIns="457128">
            <a:spAutoFit/>
          </a:bodyPr>
          <a:lstStyle/>
          <a:p>
            <a:pPr algn="just"/>
            <a:r>
              <a:rPr lang="en-US" sz="3400" b="1" dirty="0" smtClean="0">
                <a:latin typeface="Helvetica" pitchFamily="34" charset="0"/>
                <a:cs typeface="Helvetica" pitchFamily="34" charset="0"/>
              </a:rPr>
              <a:t>Mimetic peptide</a:t>
            </a:r>
          </a:p>
          <a:p>
            <a:pPr algn="just"/>
            <a:r>
              <a:rPr lang="en-US" sz="3400" b="1" dirty="0" smtClean="0">
                <a:latin typeface="Helvetica" pitchFamily="34" charset="0"/>
                <a:cs typeface="Helvetica" pitchFamily="34" charset="0"/>
              </a:rPr>
              <a:t> </a:t>
            </a:r>
          </a:p>
        </p:txBody>
      </p:sp>
      <p:sp>
        <p:nvSpPr>
          <p:cNvPr id="79" name="Text Box 14"/>
          <p:cNvSpPr txBox="1">
            <a:spLocks noChangeArrowheads="1"/>
          </p:cNvSpPr>
          <p:nvPr/>
        </p:nvSpPr>
        <p:spPr bwMode="auto">
          <a:xfrm rot="16200000">
            <a:off x="9783876" y="14306899"/>
            <a:ext cx="4523022" cy="1969625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square" lIns="457128" tIns="457128" rIns="457128" bIns="457128">
            <a:spAutoFit/>
          </a:bodyPr>
          <a:lstStyle/>
          <a:p>
            <a:pPr algn="just"/>
            <a:r>
              <a:rPr lang="en-US" sz="3400" b="1" dirty="0" smtClean="0">
                <a:latin typeface="Helvetica" pitchFamily="34" charset="0"/>
                <a:cs typeface="Helvetica" pitchFamily="34" charset="0"/>
              </a:rPr>
              <a:t>Native peptide</a:t>
            </a:r>
          </a:p>
          <a:p>
            <a:pPr algn="just"/>
            <a:r>
              <a:rPr lang="en-US" sz="3400" b="1" dirty="0" smtClean="0">
                <a:latin typeface="+mj-lt"/>
              </a:rPr>
              <a:t> </a:t>
            </a:r>
          </a:p>
        </p:txBody>
      </p:sp>
      <p:sp>
        <p:nvSpPr>
          <p:cNvPr id="81" name="Text Box 14"/>
          <p:cNvSpPr txBox="1">
            <a:spLocks noChangeArrowheads="1"/>
          </p:cNvSpPr>
          <p:nvPr/>
        </p:nvSpPr>
        <p:spPr bwMode="auto">
          <a:xfrm>
            <a:off x="10972800" y="5791200"/>
            <a:ext cx="25146000" cy="15126329"/>
          </a:xfrm>
          <a:prstGeom prst="rect">
            <a:avLst/>
          </a:prstGeom>
          <a:noFill/>
          <a:ln w="38100">
            <a:solidFill>
              <a:srgbClr val="002060"/>
            </a:solidFill>
            <a:miter lim="800000"/>
            <a:headEnd/>
            <a:tailEnd/>
          </a:ln>
        </p:spPr>
        <p:txBody>
          <a:bodyPr wrap="square" lIns="457128" tIns="457128" rIns="457128" bIns="457128">
            <a:spAutoFit/>
          </a:bodyPr>
          <a:lstStyle/>
          <a:p>
            <a:pPr algn="just"/>
            <a:endParaRPr lang="en-US" sz="3400" dirty="0" smtClean="0">
              <a:latin typeface="+mj-lt"/>
            </a:endParaRPr>
          </a:p>
          <a:p>
            <a:pPr algn="just"/>
            <a:endParaRPr lang="en-US" sz="3400" dirty="0">
              <a:latin typeface="+mj-lt"/>
            </a:endParaRPr>
          </a:p>
          <a:p>
            <a:pPr algn="just"/>
            <a:endParaRPr lang="en-US" sz="3400" dirty="0" smtClean="0">
              <a:latin typeface="+mj-lt"/>
            </a:endParaRPr>
          </a:p>
          <a:p>
            <a:pPr algn="just"/>
            <a:endParaRPr lang="en-US" sz="3400" dirty="0">
              <a:latin typeface="+mj-lt"/>
            </a:endParaRPr>
          </a:p>
          <a:p>
            <a:pPr algn="just"/>
            <a:endParaRPr lang="en-US" sz="3400" dirty="0" smtClean="0">
              <a:latin typeface="+mj-lt"/>
            </a:endParaRPr>
          </a:p>
          <a:p>
            <a:pPr algn="just"/>
            <a:endParaRPr lang="en-US" sz="3400" dirty="0">
              <a:latin typeface="+mj-lt"/>
            </a:endParaRPr>
          </a:p>
          <a:p>
            <a:pPr algn="just"/>
            <a:endParaRPr lang="en-US" sz="3400" dirty="0" smtClean="0">
              <a:latin typeface="+mj-lt"/>
            </a:endParaRPr>
          </a:p>
          <a:p>
            <a:pPr algn="just"/>
            <a:endParaRPr lang="en-US" sz="3400" dirty="0">
              <a:latin typeface="+mj-lt"/>
            </a:endParaRPr>
          </a:p>
          <a:p>
            <a:pPr algn="just"/>
            <a:endParaRPr lang="en-US" sz="3400" dirty="0" smtClean="0">
              <a:latin typeface="+mj-lt"/>
            </a:endParaRPr>
          </a:p>
          <a:p>
            <a:pPr algn="just"/>
            <a:endParaRPr lang="en-US" sz="3400" dirty="0">
              <a:latin typeface="+mj-lt"/>
            </a:endParaRPr>
          </a:p>
          <a:p>
            <a:pPr algn="just"/>
            <a:endParaRPr lang="en-US" sz="3400" dirty="0">
              <a:latin typeface="+mj-lt"/>
            </a:endParaRPr>
          </a:p>
          <a:p>
            <a:pPr algn="just"/>
            <a:endParaRPr lang="en-US" sz="3400" dirty="0" smtClean="0">
              <a:latin typeface="+mj-lt"/>
            </a:endParaRPr>
          </a:p>
          <a:p>
            <a:pPr algn="just"/>
            <a:endParaRPr lang="en-US" sz="3400" dirty="0">
              <a:latin typeface="+mj-lt"/>
            </a:endParaRPr>
          </a:p>
          <a:p>
            <a:pPr algn="just"/>
            <a:endParaRPr lang="en-US" sz="3400" dirty="0" smtClean="0">
              <a:latin typeface="+mj-lt"/>
            </a:endParaRPr>
          </a:p>
          <a:p>
            <a:pPr algn="just"/>
            <a:endParaRPr lang="en-US" sz="3400" dirty="0">
              <a:latin typeface="+mj-lt"/>
            </a:endParaRPr>
          </a:p>
          <a:p>
            <a:pPr algn="just"/>
            <a:endParaRPr lang="en-US" sz="3400" dirty="0" smtClean="0">
              <a:latin typeface="+mj-lt"/>
            </a:endParaRPr>
          </a:p>
          <a:p>
            <a:pPr algn="just"/>
            <a:endParaRPr lang="en-US" sz="3400" dirty="0">
              <a:latin typeface="+mj-lt"/>
            </a:endParaRPr>
          </a:p>
          <a:p>
            <a:pPr algn="just"/>
            <a:endParaRPr lang="en-US" sz="3400" dirty="0" smtClean="0">
              <a:latin typeface="+mj-lt"/>
            </a:endParaRPr>
          </a:p>
          <a:p>
            <a:pPr algn="just"/>
            <a:endParaRPr lang="en-US" sz="3400" dirty="0">
              <a:latin typeface="+mj-lt"/>
            </a:endParaRPr>
          </a:p>
          <a:p>
            <a:pPr algn="just"/>
            <a:endParaRPr lang="en-US" sz="3400" dirty="0" smtClean="0">
              <a:latin typeface="+mj-lt"/>
            </a:endParaRPr>
          </a:p>
          <a:p>
            <a:pPr algn="just"/>
            <a:endParaRPr lang="en-US" sz="3400" dirty="0">
              <a:latin typeface="+mj-lt"/>
            </a:endParaRPr>
          </a:p>
          <a:p>
            <a:pPr algn="just"/>
            <a:endParaRPr lang="en-US" sz="3400" dirty="0" smtClean="0">
              <a:latin typeface="+mj-lt"/>
            </a:endParaRPr>
          </a:p>
          <a:p>
            <a:pPr algn="just"/>
            <a:endParaRPr lang="en-US" sz="3400" dirty="0">
              <a:latin typeface="+mj-lt"/>
            </a:endParaRPr>
          </a:p>
          <a:p>
            <a:pPr algn="just"/>
            <a:endParaRPr lang="en-US" sz="3400" dirty="0" smtClean="0">
              <a:latin typeface="+mj-lt"/>
            </a:endParaRPr>
          </a:p>
          <a:p>
            <a:pPr algn="just"/>
            <a:endParaRPr lang="en-US" sz="3400" dirty="0">
              <a:latin typeface="+mj-lt"/>
            </a:endParaRPr>
          </a:p>
          <a:p>
            <a:pPr algn="just"/>
            <a:endParaRPr lang="en-US" sz="3400" dirty="0" smtClean="0">
              <a:latin typeface="+mj-lt"/>
            </a:endParaRPr>
          </a:p>
          <a:p>
            <a:pPr algn="just"/>
            <a:endParaRPr lang="en-US" sz="3400" dirty="0" smtClean="0">
              <a:latin typeface="+mj-lt"/>
            </a:endParaRPr>
          </a:p>
        </p:txBody>
      </p:sp>
      <p:sp>
        <p:nvSpPr>
          <p:cNvPr id="82" name="Text Box 7"/>
          <p:cNvSpPr txBox="1">
            <a:spLocks noChangeArrowheads="1"/>
          </p:cNvSpPr>
          <p:nvPr/>
        </p:nvSpPr>
        <p:spPr bwMode="auto">
          <a:xfrm>
            <a:off x="10972800" y="4884961"/>
            <a:ext cx="25146000" cy="753839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 lIns="91253" tIns="45614" rIns="91253" bIns="45614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4300" b="1" dirty="0" smtClean="0">
                <a:solidFill>
                  <a:srgbClr val="F8F8F8"/>
                </a:solidFill>
              </a:rPr>
              <a:t>Folding Trajectory</a:t>
            </a:r>
            <a:endParaRPr lang="en-US" sz="4300" b="1" dirty="0">
              <a:solidFill>
                <a:srgbClr val="F8F8F8"/>
              </a:solidFill>
            </a:endParaRPr>
          </a:p>
        </p:txBody>
      </p:sp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 rot="2841082">
            <a:off x="32622136" y="13470192"/>
            <a:ext cx="1765408" cy="369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5" name="Straight Arrow Connector 54"/>
          <p:cNvCxnSpPr/>
          <p:nvPr/>
        </p:nvCxnSpPr>
        <p:spPr>
          <a:xfrm>
            <a:off x="34671000" y="12192000"/>
            <a:ext cx="0" cy="1905000"/>
          </a:xfrm>
          <a:prstGeom prst="straightConnector1">
            <a:avLst/>
          </a:prstGeom>
          <a:ln w="1016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49" name="Picture 25"/>
          <p:cNvPicPr>
            <a:picLocks noChangeAspect="1" noChangeArrowheads="1"/>
          </p:cNvPicPr>
          <p:nvPr/>
        </p:nvPicPr>
        <p:blipFill>
          <a:blip r:embed="rId27" cstate="print"/>
          <a:srcRect/>
          <a:stretch>
            <a:fillRect/>
          </a:stretch>
        </p:blipFill>
        <p:spPr bwMode="auto">
          <a:xfrm rot="10800000">
            <a:off x="26212800" y="26898600"/>
            <a:ext cx="597990" cy="1755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52" name="Picture 28"/>
          <p:cNvPicPr>
            <a:picLocks noChangeAspect="1" noChangeArrowheads="1"/>
          </p:cNvPicPr>
          <p:nvPr/>
        </p:nvPicPr>
        <p:blipFill>
          <a:blip r:embed="rId28" cstate="print"/>
          <a:srcRect/>
          <a:stretch>
            <a:fillRect/>
          </a:stretch>
        </p:blipFill>
        <p:spPr bwMode="auto">
          <a:xfrm>
            <a:off x="34366200" y="26822400"/>
            <a:ext cx="1327994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02" name="Straight Arrow Connector 101"/>
          <p:cNvCxnSpPr/>
          <p:nvPr/>
        </p:nvCxnSpPr>
        <p:spPr>
          <a:xfrm flipH="1" flipV="1">
            <a:off x="14173200" y="26746200"/>
            <a:ext cx="2133600" cy="914400"/>
          </a:xfrm>
          <a:prstGeom prst="straightConnector1">
            <a:avLst/>
          </a:prstGeom>
          <a:ln w="28575">
            <a:solidFill>
              <a:schemeClr val="tx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Straight Arrow Connector 109"/>
          <p:cNvCxnSpPr/>
          <p:nvPr/>
        </p:nvCxnSpPr>
        <p:spPr>
          <a:xfrm flipH="1" flipV="1">
            <a:off x="26898600" y="26746200"/>
            <a:ext cx="1600204" cy="762008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59" name="Picture 35"/>
          <p:cNvPicPr>
            <a:picLocks noChangeAspect="1" noChangeArrowheads="1"/>
          </p:cNvPicPr>
          <p:nvPr/>
        </p:nvPicPr>
        <p:blipFill>
          <a:blip r:embed="rId29" cstate="print"/>
          <a:srcRect/>
          <a:stretch>
            <a:fillRect/>
          </a:stretch>
        </p:blipFill>
        <p:spPr bwMode="auto">
          <a:xfrm rot="19650507">
            <a:off x="33057835" y="25299155"/>
            <a:ext cx="990600" cy="19426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62" name="Picture 38"/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11277600" y="5943601"/>
            <a:ext cx="2457450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0" name="Text Box 14"/>
          <p:cNvSpPr txBox="1">
            <a:spLocks noChangeArrowheads="1"/>
          </p:cNvSpPr>
          <p:nvPr/>
        </p:nvSpPr>
        <p:spPr bwMode="auto">
          <a:xfrm>
            <a:off x="10972800" y="22262273"/>
            <a:ext cx="25146000" cy="10341147"/>
          </a:xfrm>
          <a:prstGeom prst="rect">
            <a:avLst/>
          </a:prstGeom>
          <a:noFill/>
          <a:ln w="38100">
            <a:solidFill>
              <a:srgbClr val="002060"/>
            </a:solidFill>
            <a:miter lim="800000"/>
            <a:headEnd/>
            <a:tailEnd/>
          </a:ln>
        </p:spPr>
        <p:txBody>
          <a:bodyPr wrap="square" lIns="457128" tIns="457128" rIns="457128" bIns="457128">
            <a:spAutoFit/>
          </a:bodyPr>
          <a:lstStyle/>
          <a:p>
            <a:pPr algn="just"/>
            <a:endParaRPr lang="en-US" sz="3400" dirty="0" smtClean="0">
              <a:latin typeface="+mj-lt"/>
            </a:endParaRPr>
          </a:p>
          <a:p>
            <a:pPr algn="just"/>
            <a:endParaRPr lang="en-US" sz="3400" dirty="0">
              <a:latin typeface="+mj-lt"/>
            </a:endParaRPr>
          </a:p>
          <a:p>
            <a:pPr algn="just"/>
            <a:endParaRPr lang="en-US" sz="3400" dirty="0" smtClean="0">
              <a:latin typeface="+mj-lt"/>
            </a:endParaRPr>
          </a:p>
          <a:p>
            <a:pPr algn="just"/>
            <a:endParaRPr lang="en-US" sz="3400" dirty="0">
              <a:latin typeface="+mj-lt"/>
            </a:endParaRPr>
          </a:p>
          <a:p>
            <a:pPr algn="just"/>
            <a:endParaRPr lang="en-US" sz="3400" dirty="0" smtClean="0">
              <a:latin typeface="+mj-lt"/>
            </a:endParaRPr>
          </a:p>
          <a:p>
            <a:pPr algn="just"/>
            <a:endParaRPr lang="en-US" sz="3400" dirty="0">
              <a:latin typeface="+mj-lt"/>
            </a:endParaRPr>
          </a:p>
          <a:p>
            <a:pPr algn="just"/>
            <a:endParaRPr lang="en-US" sz="3400" dirty="0" smtClean="0">
              <a:latin typeface="+mj-lt"/>
            </a:endParaRPr>
          </a:p>
          <a:p>
            <a:pPr algn="just"/>
            <a:endParaRPr lang="en-US" sz="3400" dirty="0">
              <a:latin typeface="+mj-lt"/>
            </a:endParaRPr>
          </a:p>
          <a:p>
            <a:pPr algn="just"/>
            <a:endParaRPr lang="en-US" sz="3400" dirty="0" smtClean="0">
              <a:latin typeface="+mj-lt"/>
            </a:endParaRPr>
          </a:p>
          <a:p>
            <a:pPr algn="just"/>
            <a:endParaRPr lang="en-US" sz="3400" dirty="0">
              <a:latin typeface="+mj-lt"/>
            </a:endParaRPr>
          </a:p>
          <a:p>
            <a:pPr algn="just"/>
            <a:endParaRPr lang="en-US" sz="3400" dirty="0">
              <a:latin typeface="+mj-lt"/>
            </a:endParaRPr>
          </a:p>
          <a:p>
            <a:pPr algn="just"/>
            <a:endParaRPr lang="en-US" sz="3400" dirty="0" smtClean="0">
              <a:latin typeface="+mj-lt"/>
            </a:endParaRPr>
          </a:p>
          <a:p>
            <a:pPr algn="just"/>
            <a:endParaRPr lang="en-US" sz="3400" dirty="0">
              <a:latin typeface="+mj-lt"/>
            </a:endParaRPr>
          </a:p>
          <a:p>
            <a:pPr algn="just"/>
            <a:endParaRPr lang="en-US" sz="3400" dirty="0" smtClean="0">
              <a:latin typeface="+mj-lt"/>
            </a:endParaRPr>
          </a:p>
          <a:p>
            <a:pPr algn="just"/>
            <a:endParaRPr lang="en-US" sz="3400" dirty="0">
              <a:latin typeface="+mj-lt"/>
            </a:endParaRPr>
          </a:p>
          <a:p>
            <a:pPr algn="just"/>
            <a:endParaRPr lang="en-US" sz="3400" dirty="0" smtClean="0">
              <a:latin typeface="+mj-lt"/>
            </a:endParaRPr>
          </a:p>
          <a:p>
            <a:pPr algn="just"/>
            <a:endParaRPr lang="en-US" sz="3400" dirty="0">
              <a:latin typeface="+mj-lt"/>
            </a:endParaRPr>
          </a:p>
          <a:p>
            <a:pPr algn="just"/>
            <a:endParaRPr lang="en-US" sz="3400" dirty="0">
              <a:latin typeface="+mj-lt"/>
            </a:endParaRPr>
          </a:p>
        </p:txBody>
      </p:sp>
      <p:grpSp>
        <p:nvGrpSpPr>
          <p:cNvPr id="149" name="Group 148"/>
          <p:cNvGrpSpPr>
            <a:grpSpLocks noChangeAspect="1"/>
          </p:cNvGrpSpPr>
          <p:nvPr/>
        </p:nvGrpSpPr>
        <p:grpSpPr>
          <a:xfrm>
            <a:off x="12420600" y="24368760"/>
            <a:ext cx="1706880" cy="2377440"/>
            <a:chOff x="11887200" y="25603200"/>
            <a:chExt cx="2133600" cy="2971800"/>
          </a:xfrm>
        </p:grpSpPr>
        <p:pic>
          <p:nvPicPr>
            <p:cNvPr id="1053" name="Picture 29"/>
            <p:cNvPicPr>
              <a:picLocks noChangeAspect="1" noChangeArrowheads="1"/>
            </p:cNvPicPr>
            <p:nvPr/>
          </p:nvPicPr>
          <p:blipFill>
            <a:blip r:embed="rId31" cstate="print"/>
            <a:srcRect/>
            <a:stretch>
              <a:fillRect/>
            </a:stretch>
          </p:blipFill>
          <p:spPr bwMode="auto">
            <a:xfrm>
              <a:off x="12877800" y="25603200"/>
              <a:ext cx="1036765" cy="24685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57" name="Picture 33"/>
            <p:cNvPicPr>
              <a:picLocks noChangeAspect="1" noChangeArrowheads="1"/>
            </p:cNvPicPr>
            <p:nvPr/>
          </p:nvPicPr>
          <p:blipFill>
            <a:blip r:embed="rId32" cstate="print"/>
            <a:srcRect/>
            <a:stretch>
              <a:fillRect/>
            </a:stretch>
          </p:blipFill>
          <p:spPr bwMode="auto">
            <a:xfrm rot="20685385">
              <a:off x="12061232" y="25826552"/>
              <a:ext cx="887898" cy="26019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3" name="Rectangle 132"/>
            <p:cNvSpPr/>
            <p:nvPr/>
          </p:nvSpPr>
          <p:spPr>
            <a:xfrm>
              <a:off x="11887200" y="25603200"/>
              <a:ext cx="2133600" cy="29718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39" name="Group 138"/>
          <p:cNvGrpSpPr>
            <a:grpSpLocks noChangeAspect="1"/>
          </p:cNvGrpSpPr>
          <p:nvPr/>
        </p:nvGrpSpPr>
        <p:grpSpPr>
          <a:xfrm>
            <a:off x="12420600" y="27355800"/>
            <a:ext cx="1754599" cy="2483302"/>
            <a:chOff x="12649200" y="28575000"/>
            <a:chExt cx="2193249" cy="3104127"/>
          </a:xfrm>
        </p:grpSpPr>
        <p:pic>
          <p:nvPicPr>
            <p:cNvPr id="1054" name="Picture 30"/>
            <p:cNvPicPr>
              <a:picLocks noChangeAspect="1" noChangeArrowheads="1"/>
            </p:cNvPicPr>
            <p:nvPr/>
          </p:nvPicPr>
          <p:blipFill>
            <a:blip r:embed="rId33" cstate="print"/>
            <a:srcRect/>
            <a:stretch>
              <a:fillRect/>
            </a:stretch>
          </p:blipFill>
          <p:spPr bwMode="auto">
            <a:xfrm>
              <a:off x="13411200" y="28575000"/>
              <a:ext cx="1431249" cy="275704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55" name="Picture 31"/>
            <p:cNvPicPr>
              <a:picLocks noChangeAspect="1" noChangeArrowheads="1"/>
            </p:cNvPicPr>
            <p:nvPr/>
          </p:nvPicPr>
          <p:blipFill>
            <a:blip r:embed="rId34" cstate="print"/>
            <a:srcRect/>
            <a:stretch>
              <a:fillRect/>
            </a:stretch>
          </p:blipFill>
          <p:spPr bwMode="auto">
            <a:xfrm rot="20703865">
              <a:off x="12993713" y="28912114"/>
              <a:ext cx="714068" cy="27670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7" name="Rectangle 136"/>
            <p:cNvSpPr/>
            <p:nvPr/>
          </p:nvSpPr>
          <p:spPr>
            <a:xfrm>
              <a:off x="12649200" y="28651200"/>
              <a:ext cx="2133600" cy="29718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142" name="Straight Arrow Connector 141"/>
          <p:cNvCxnSpPr/>
          <p:nvPr/>
        </p:nvCxnSpPr>
        <p:spPr>
          <a:xfrm flipH="1" flipV="1">
            <a:off x="14173200" y="27660600"/>
            <a:ext cx="2286000" cy="76200"/>
          </a:xfrm>
          <a:prstGeom prst="straightConnector1">
            <a:avLst/>
          </a:prstGeom>
          <a:ln w="28575">
            <a:solidFill>
              <a:schemeClr val="tx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6" name="Straight Arrow Connector 145"/>
          <p:cNvCxnSpPr/>
          <p:nvPr/>
        </p:nvCxnSpPr>
        <p:spPr>
          <a:xfrm flipH="1">
            <a:off x="16535400" y="27813000"/>
            <a:ext cx="304800" cy="1676400"/>
          </a:xfrm>
          <a:prstGeom prst="straightConnector1">
            <a:avLst/>
          </a:prstGeom>
          <a:ln w="28575">
            <a:solidFill>
              <a:schemeClr val="tx1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3" name="Text Box 14"/>
          <p:cNvSpPr txBox="1">
            <a:spLocks noChangeArrowheads="1"/>
          </p:cNvSpPr>
          <p:nvPr/>
        </p:nvSpPr>
        <p:spPr bwMode="auto">
          <a:xfrm>
            <a:off x="16992600" y="30327600"/>
            <a:ext cx="4523022" cy="144640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square" lIns="457128" tIns="457128" rIns="457128" bIns="457128">
            <a:spAutoFit/>
          </a:bodyPr>
          <a:lstStyle/>
          <a:p>
            <a:pPr algn="just"/>
            <a:r>
              <a:rPr lang="en-US" sz="3400" b="1" dirty="0" smtClean="0">
                <a:latin typeface="Helvetica" pitchFamily="34" charset="0"/>
                <a:cs typeface="Helvetica" pitchFamily="34" charset="0"/>
              </a:rPr>
              <a:t>Mimetic peptide</a:t>
            </a:r>
            <a:endParaRPr lang="en-US" sz="3400" b="1" dirty="0" smtClean="0">
              <a:latin typeface="+mj-lt"/>
            </a:endParaRPr>
          </a:p>
        </p:txBody>
      </p:sp>
      <p:grpSp>
        <p:nvGrpSpPr>
          <p:cNvPr id="195" name="Group 194"/>
          <p:cNvGrpSpPr>
            <a:grpSpLocks noChangeAspect="1"/>
          </p:cNvGrpSpPr>
          <p:nvPr/>
        </p:nvGrpSpPr>
        <p:grpSpPr>
          <a:xfrm>
            <a:off x="14782800" y="29565600"/>
            <a:ext cx="1767840" cy="2377440"/>
            <a:chOff x="21564600" y="29337000"/>
            <a:chExt cx="2209800" cy="2971800"/>
          </a:xfrm>
        </p:grpSpPr>
        <p:pic>
          <p:nvPicPr>
            <p:cNvPr id="1056" name="Picture 32"/>
            <p:cNvPicPr>
              <a:picLocks noChangeAspect="1" noChangeArrowheads="1"/>
            </p:cNvPicPr>
            <p:nvPr/>
          </p:nvPicPr>
          <p:blipFill>
            <a:blip r:embed="rId35" cstate="print"/>
            <a:srcRect/>
            <a:stretch>
              <a:fillRect/>
            </a:stretch>
          </p:blipFill>
          <p:spPr bwMode="auto">
            <a:xfrm>
              <a:off x="21564600" y="29641800"/>
              <a:ext cx="1126378" cy="260376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58" name="Picture 34"/>
            <p:cNvPicPr>
              <a:picLocks noChangeAspect="1" noChangeArrowheads="1"/>
            </p:cNvPicPr>
            <p:nvPr/>
          </p:nvPicPr>
          <p:blipFill>
            <a:blip r:embed="rId36" cstate="print"/>
            <a:srcRect/>
            <a:stretch>
              <a:fillRect/>
            </a:stretch>
          </p:blipFill>
          <p:spPr bwMode="auto">
            <a:xfrm>
              <a:off x="22707600" y="29641800"/>
              <a:ext cx="838200" cy="26508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55" name="Rectangle 154"/>
            <p:cNvSpPr/>
            <p:nvPr/>
          </p:nvSpPr>
          <p:spPr>
            <a:xfrm>
              <a:off x="21640800" y="29337000"/>
              <a:ext cx="2133600" cy="2971800"/>
            </a:xfrm>
            <a:prstGeom prst="rect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cxnSp>
        <p:nvCxnSpPr>
          <p:cNvPr id="164" name="Straight Arrow Connector 163"/>
          <p:cNvCxnSpPr>
            <a:endCxn id="1049" idx="1"/>
          </p:cNvCxnSpPr>
          <p:nvPr/>
        </p:nvCxnSpPr>
        <p:spPr>
          <a:xfrm flipH="1">
            <a:off x="26810790" y="27736802"/>
            <a:ext cx="1840414" cy="39672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9" name="Straight Arrow Connector 168"/>
          <p:cNvCxnSpPr/>
          <p:nvPr/>
        </p:nvCxnSpPr>
        <p:spPr>
          <a:xfrm flipV="1">
            <a:off x="29184600" y="26212800"/>
            <a:ext cx="3886200" cy="175260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6" name="Straight Arrow Connector 175"/>
          <p:cNvCxnSpPr/>
          <p:nvPr/>
        </p:nvCxnSpPr>
        <p:spPr>
          <a:xfrm flipH="1">
            <a:off x="28575000" y="28346400"/>
            <a:ext cx="914400" cy="121920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0" name="Straight Arrow Connector 179"/>
          <p:cNvCxnSpPr>
            <a:endCxn id="1052" idx="1"/>
          </p:cNvCxnSpPr>
          <p:nvPr/>
        </p:nvCxnSpPr>
        <p:spPr>
          <a:xfrm flipV="1">
            <a:off x="30099000" y="27660600"/>
            <a:ext cx="4267200" cy="45720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4" name="Text Box 14"/>
          <p:cNvSpPr txBox="1">
            <a:spLocks noChangeArrowheads="1"/>
          </p:cNvSpPr>
          <p:nvPr/>
        </p:nvSpPr>
        <p:spPr bwMode="auto">
          <a:xfrm>
            <a:off x="29462178" y="30327600"/>
            <a:ext cx="4523022" cy="1446404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</p:spPr>
        <p:txBody>
          <a:bodyPr wrap="square" lIns="457128" tIns="457128" rIns="457128" bIns="457128">
            <a:spAutoFit/>
          </a:bodyPr>
          <a:lstStyle/>
          <a:p>
            <a:pPr algn="just"/>
            <a:r>
              <a:rPr lang="en-US" sz="3400" b="1" dirty="0" smtClean="0">
                <a:latin typeface="Helvetica" pitchFamily="34" charset="0"/>
                <a:cs typeface="Helvetica" pitchFamily="34" charset="0"/>
              </a:rPr>
              <a:t>Native peptide</a:t>
            </a:r>
            <a:endParaRPr lang="en-US" sz="3400" b="1" dirty="0" smtClean="0">
              <a:latin typeface="+mj-lt"/>
            </a:endParaRPr>
          </a:p>
        </p:txBody>
      </p:sp>
      <p:sp>
        <p:nvSpPr>
          <p:cNvPr id="185" name="Text Box 7"/>
          <p:cNvSpPr txBox="1">
            <a:spLocks noChangeArrowheads="1"/>
          </p:cNvSpPr>
          <p:nvPr/>
        </p:nvSpPr>
        <p:spPr bwMode="auto">
          <a:xfrm>
            <a:off x="36576000" y="4876800"/>
            <a:ext cx="12344400" cy="753839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 lIns="91253" tIns="45614" rIns="91253" bIns="45614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4300" b="1" dirty="0" smtClean="0">
                <a:solidFill>
                  <a:srgbClr val="F8F8F8"/>
                </a:solidFill>
              </a:rPr>
              <a:t>MD Simulation Parameters</a:t>
            </a:r>
            <a:endParaRPr lang="en-US" sz="4300" b="1" dirty="0">
              <a:solidFill>
                <a:srgbClr val="F8F8F8"/>
              </a:solidFill>
            </a:endParaRPr>
          </a:p>
        </p:txBody>
      </p:sp>
      <p:sp>
        <p:nvSpPr>
          <p:cNvPr id="186" name="Text Box 14"/>
          <p:cNvSpPr txBox="1">
            <a:spLocks noChangeArrowheads="1"/>
          </p:cNvSpPr>
          <p:nvPr/>
        </p:nvSpPr>
        <p:spPr bwMode="auto">
          <a:xfrm>
            <a:off x="36576000" y="5791200"/>
            <a:ext cx="12344400" cy="4247171"/>
          </a:xfrm>
          <a:prstGeom prst="rect">
            <a:avLst/>
          </a:prstGeom>
          <a:noFill/>
          <a:ln w="38100">
            <a:solidFill>
              <a:srgbClr val="002060"/>
            </a:solidFill>
            <a:miter lim="800000"/>
            <a:headEnd/>
            <a:tailEnd/>
          </a:ln>
        </p:spPr>
        <p:txBody>
          <a:bodyPr wrap="square" lIns="457128" tIns="457128" rIns="457128" bIns="457128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en-US" sz="3600" dirty="0" smtClean="0"/>
              <a:t>Peptide immerse d in water </a:t>
            </a:r>
            <a:r>
              <a:rPr lang="en-US" sz="3600" dirty="0"/>
              <a:t>box (</a:t>
            </a:r>
            <a:r>
              <a:rPr lang="en-US" sz="3600" dirty="0" smtClean="0"/>
              <a:t>50</a:t>
            </a:r>
            <a:r>
              <a:rPr lang="en-US" sz="3600" i="1" dirty="0" smtClean="0"/>
              <a:t> Å</a:t>
            </a:r>
            <a:r>
              <a:rPr lang="en-US" sz="3600" dirty="0" smtClean="0"/>
              <a:t> x 75</a:t>
            </a:r>
            <a:r>
              <a:rPr lang="en-US" sz="3600" i="1" dirty="0"/>
              <a:t> </a:t>
            </a:r>
            <a:r>
              <a:rPr lang="en-US" sz="3600" i="1" dirty="0" smtClean="0"/>
              <a:t>Å</a:t>
            </a:r>
            <a:r>
              <a:rPr lang="en-US" sz="3600" dirty="0" smtClean="0"/>
              <a:t> x 72</a:t>
            </a:r>
            <a:r>
              <a:rPr lang="en-US" sz="3600" i="1" dirty="0"/>
              <a:t> </a:t>
            </a:r>
            <a:r>
              <a:rPr lang="en-US" sz="3600" i="1" dirty="0" smtClean="0"/>
              <a:t>Å</a:t>
            </a:r>
            <a:r>
              <a:rPr lang="en-US" sz="3600" dirty="0" smtClean="0"/>
              <a:t>)</a:t>
            </a:r>
          </a:p>
          <a:p>
            <a:pPr>
              <a:buFont typeface="Wingdings" pitchFamily="2" charset="2"/>
              <a:buChar char="ü"/>
            </a:pPr>
            <a:r>
              <a:rPr lang="en-US" sz="3600" dirty="0"/>
              <a:t>N</a:t>
            </a:r>
            <a:r>
              <a:rPr lang="en-US" sz="3600" dirty="0" smtClean="0"/>
              <a:t>eutralized  </a:t>
            </a:r>
            <a:r>
              <a:rPr lang="en-US" sz="3600" dirty="0"/>
              <a:t>in saline </a:t>
            </a:r>
            <a:r>
              <a:rPr lang="en-US" sz="3600" dirty="0" smtClean="0"/>
              <a:t>water </a:t>
            </a:r>
            <a:r>
              <a:rPr lang="en-US" sz="3600" dirty="0"/>
              <a:t>(0.05 mol/L </a:t>
            </a:r>
            <a:r>
              <a:rPr lang="en-US" sz="3600" dirty="0" err="1"/>
              <a:t>NaCl</a:t>
            </a:r>
            <a:r>
              <a:rPr lang="en-US" sz="3600" dirty="0"/>
              <a:t>) </a:t>
            </a:r>
            <a:endParaRPr lang="en-US" sz="3600" dirty="0" smtClean="0"/>
          </a:p>
          <a:p>
            <a:pPr>
              <a:buFont typeface="Wingdings" pitchFamily="2" charset="2"/>
              <a:buChar char="ü"/>
            </a:pPr>
            <a:r>
              <a:rPr lang="en-US" sz="3600" dirty="0" smtClean="0"/>
              <a:t>Equilibration time : 200 </a:t>
            </a:r>
            <a:r>
              <a:rPr lang="en-US" sz="3600" dirty="0" err="1" smtClean="0"/>
              <a:t>ps</a:t>
            </a:r>
            <a:r>
              <a:rPr lang="en-US" sz="3600" dirty="0" smtClean="0"/>
              <a:t>, time </a:t>
            </a:r>
            <a:r>
              <a:rPr lang="en-US" sz="3600" dirty="0"/>
              <a:t>step </a:t>
            </a:r>
            <a:r>
              <a:rPr lang="en-US" sz="3600" dirty="0" smtClean="0"/>
              <a:t>: 2.0 </a:t>
            </a:r>
            <a:r>
              <a:rPr lang="en-US" sz="3600" dirty="0" err="1" smtClean="0"/>
              <a:t>fs</a:t>
            </a:r>
            <a:endParaRPr lang="en-US" sz="3600" dirty="0" smtClean="0"/>
          </a:p>
          <a:p>
            <a:pPr>
              <a:buFont typeface="Wingdings" pitchFamily="2" charset="2"/>
              <a:buChar char="ü"/>
            </a:pPr>
            <a:r>
              <a:rPr lang="en-US" sz="3600" dirty="0"/>
              <a:t>NPT ensemble with periodic boundary </a:t>
            </a:r>
            <a:r>
              <a:rPr lang="en-US" sz="3600" dirty="0" smtClean="0"/>
              <a:t>conditions</a:t>
            </a:r>
          </a:p>
          <a:p>
            <a:pPr>
              <a:buFont typeface="Wingdings" pitchFamily="2" charset="2"/>
              <a:buChar char="ü"/>
            </a:pPr>
            <a:r>
              <a:rPr lang="en-US" sz="3600" dirty="0" smtClean="0"/>
              <a:t>Number of atoms: 25119 atoms (including hydrogen)</a:t>
            </a:r>
          </a:p>
          <a:p>
            <a:pPr>
              <a:buFont typeface="Wingdings" pitchFamily="2" charset="2"/>
              <a:buChar char="ü"/>
            </a:pPr>
            <a:r>
              <a:rPr lang="en-US" sz="3600" dirty="0" smtClean="0"/>
              <a:t>CHARMM 22 force filed with CMAP correction</a:t>
            </a:r>
            <a:endParaRPr lang="en-US" sz="3600" dirty="0"/>
          </a:p>
        </p:txBody>
      </p:sp>
      <p:sp>
        <p:nvSpPr>
          <p:cNvPr id="189" name="Text Box 7"/>
          <p:cNvSpPr txBox="1">
            <a:spLocks noChangeArrowheads="1"/>
          </p:cNvSpPr>
          <p:nvPr/>
        </p:nvSpPr>
        <p:spPr bwMode="auto">
          <a:xfrm>
            <a:off x="36576000" y="16306800"/>
            <a:ext cx="12344400" cy="753839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 lIns="91253" tIns="45614" rIns="91253" bIns="45614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4300" b="1" dirty="0" smtClean="0">
                <a:solidFill>
                  <a:srgbClr val="F8F8F8"/>
                </a:solidFill>
              </a:rPr>
              <a:t>Conclusions</a:t>
            </a:r>
            <a:endParaRPr lang="en-US" sz="4300" b="1" dirty="0">
              <a:solidFill>
                <a:srgbClr val="F8F8F8"/>
              </a:solidFill>
            </a:endParaRPr>
          </a:p>
        </p:txBody>
      </p:sp>
      <p:sp>
        <p:nvSpPr>
          <p:cNvPr id="190" name="Text Box 14"/>
          <p:cNvSpPr txBox="1">
            <a:spLocks noChangeArrowheads="1"/>
          </p:cNvSpPr>
          <p:nvPr/>
        </p:nvSpPr>
        <p:spPr bwMode="auto">
          <a:xfrm>
            <a:off x="36576000" y="17221200"/>
            <a:ext cx="12344400" cy="7571158"/>
          </a:xfrm>
          <a:prstGeom prst="rect">
            <a:avLst/>
          </a:prstGeom>
          <a:noFill/>
          <a:ln w="38100">
            <a:solidFill>
              <a:srgbClr val="002060"/>
            </a:solidFill>
            <a:miter lim="800000"/>
            <a:headEnd/>
            <a:tailEnd/>
          </a:ln>
        </p:spPr>
        <p:txBody>
          <a:bodyPr wrap="square" lIns="457128" tIns="457128" rIns="457128" bIns="457128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 smtClean="0"/>
              <a:t>Predicted fold of mimetic peptide is highly similar to the</a:t>
            </a:r>
            <a:br>
              <a:rPr lang="en-US" sz="3600" dirty="0" smtClean="0"/>
            </a:br>
            <a:r>
              <a:rPr lang="en-US" sz="3600" dirty="0" smtClean="0"/>
              <a:t> known native fold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 smtClean="0"/>
              <a:t>Additional metastable states appear accessible to the</a:t>
            </a:r>
            <a:br>
              <a:rPr lang="en-US" sz="3600" dirty="0" smtClean="0"/>
            </a:br>
            <a:r>
              <a:rPr lang="en-US" sz="3600" dirty="0" smtClean="0"/>
              <a:t> native peptide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 smtClean="0"/>
              <a:t>The free-energy differences between the completely</a:t>
            </a:r>
            <a:br>
              <a:rPr lang="en-US" sz="3600" dirty="0" smtClean="0"/>
            </a:br>
            <a:r>
              <a:rPr lang="en-US" sz="3600" dirty="0" smtClean="0"/>
              <a:t>unfolded and fully folded states of native and mimetic</a:t>
            </a:r>
            <a:br>
              <a:rPr lang="en-US" sz="3600" dirty="0" smtClean="0"/>
            </a:br>
            <a:r>
              <a:rPr lang="en-US" sz="3600" dirty="0" smtClean="0"/>
              <a:t> peptides are comparable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 smtClean="0"/>
              <a:t>These results support the hypothesis that mimetic peptide</a:t>
            </a:r>
            <a:br>
              <a:rPr lang="en-US" sz="3600" dirty="0" smtClean="0"/>
            </a:br>
            <a:r>
              <a:rPr lang="en-US" sz="3600" dirty="0" smtClean="0"/>
              <a:t> likely binds to the insulin receptor in same conformation</a:t>
            </a:r>
            <a:br>
              <a:rPr lang="en-US" sz="3600" dirty="0" smtClean="0"/>
            </a:br>
            <a:r>
              <a:rPr lang="en-US" sz="3600" dirty="0" smtClean="0"/>
              <a:t> as insulin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 smtClean="0"/>
              <a:t>Methods used are generally applicable to understand</a:t>
            </a:r>
            <a:br>
              <a:rPr lang="en-US" sz="3600" dirty="0" smtClean="0"/>
            </a:br>
            <a:r>
              <a:rPr lang="en-US" sz="3600" dirty="0" smtClean="0"/>
              <a:t>folding of other sequences</a:t>
            </a:r>
          </a:p>
        </p:txBody>
      </p:sp>
      <p:sp>
        <p:nvSpPr>
          <p:cNvPr id="191" name="Text Box 7"/>
          <p:cNvSpPr txBox="1">
            <a:spLocks noChangeArrowheads="1"/>
          </p:cNvSpPr>
          <p:nvPr/>
        </p:nvSpPr>
        <p:spPr bwMode="auto">
          <a:xfrm>
            <a:off x="36576000" y="25069800"/>
            <a:ext cx="12344400" cy="753839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 lIns="91253" tIns="45614" rIns="91253" bIns="45614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4300" b="1" dirty="0" smtClean="0">
                <a:solidFill>
                  <a:srgbClr val="F8F8F8"/>
                </a:solidFill>
              </a:rPr>
              <a:t>References</a:t>
            </a:r>
            <a:endParaRPr lang="en-US" sz="4300" b="1" dirty="0">
              <a:solidFill>
                <a:srgbClr val="F8F8F8"/>
              </a:solidFill>
            </a:endParaRPr>
          </a:p>
        </p:txBody>
      </p:sp>
      <p:sp>
        <p:nvSpPr>
          <p:cNvPr id="192" name="Text Box 14"/>
          <p:cNvSpPr txBox="1">
            <a:spLocks noChangeArrowheads="1"/>
          </p:cNvSpPr>
          <p:nvPr/>
        </p:nvSpPr>
        <p:spPr bwMode="auto">
          <a:xfrm>
            <a:off x="36576000" y="25949197"/>
            <a:ext cx="12344400" cy="3508507"/>
          </a:xfrm>
          <a:prstGeom prst="rect">
            <a:avLst/>
          </a:prstGeom>
          <a:noFill/>
          <a:ln w="38100">
            <a:solidFill>
              <a:srgbClr val="002060"/>
            </a:solidFill>
            <a:miter lim="800000"/>
            <a:headEnd/>
            <a:tailEnd/>
          </a:ln>
        </p:spPr>
        <p:txBody>
          <a:bodyPr wrap="square" lIns="457128" tIns="457128" rIns="457128" bIns="457128">
            <a:spAutoFit/>
          </a:bodyPr>
          <a:lstStyle/>
          <a:p>
            <a:r>
              <a:rPr lang="en-US" sz="2400" b="1" dirty="0" smtClean="0"/>
              <a:t>[1]. </a:t>
            </a:r>
            <a:r>
              <a:rPr lang="en-US" sz="2400" dirty="0" smtClean="0"/>
              <a:t>Ward CW, et al. </a:t>
            </a:r>
            <a:r>
              <a:rPr lang="en-US" sz="2400" dirty="0" err="1" smtClean="0"/>
              <a:t>Ligand</a:t>
            </a:r>
            <a:r>
              <a:rPr lang="en-US" sz="2400" dirty="0" smtClean="0"/>
              <a:t>-induced activation of the insulin receptor. </a:t>
            </a:r>
            <a:r>
              <a:rPr lang="en-US" sz="2400" dirty="0" err="1" smtClean="0"/>
              <a:t>Bioessays</a:t>
            </a:r>
            <a:r>
              <a:rPr lang="en-US" sz="2400" dirty="0" smtClean="0"/>
              <a:t> </a:t>
            </a:r>
            <a:r>
              <a:rPr lang="en-US" sz="2400" b="1" dirty="0" smtClean="0"/>
              <a:t>31</a:t>
            </a:r>
            <a:r>
              <a:rPr lang="en-US" sz="2400" dirty="0" smtClean="0"/>
              <a:t>:422–434.</a:t>
            </a:r>
          </a:p>
          <a:p>
            <a:r>
              <a:rPr lang="en-US" sz="2400" b="1" dirty="0" smtClean="0"/>
              <a:t>[2].</a:t>
            </a:r>
            <a:r>
              <a:rPr lang="en-US" sz="2400" dirty="0" smtClean="0"/>
              <a:t> He ́</a:t>
            </a:r>
            <a:r>
              <a:rPr lang="en-US" sz="2400" dirty="0" err="1" smtClean="0"/>
              <a:t>nin</a:t>
            </a:r>
            <a:r>
              <a:rPr lang="en-US" sz="2400" dirty="0" smtClean="0"/>
              <a:t>, </a:t>
            </a:r>
            <a:r>
              <a:rPr lang="en-US" sz="2400" dirty="0" err="1" smtClean="0"/>
              <a:t>J,et</a:t>
            </a:r>
            <a:r>
              <a:rPr lang="en-US" sz="2400" dirty="0" smtClean="0"/>
              <a:t> al. 2010. Exploring multidimensional free energy landscapes using time-dependent biases on collective variables. j. Chem. Theory </a:t>
            </a:r>
            <a:r>
              <a:rPr lang="en-US" sz="2400" dirty="0" err="1" smtClean="0"/>
              <a:t>Comput</a:t>
            </a:r>
            <a:r>
              <a:rPr lang="en-US" sz="2400" dirty="0" smtClean="0"/>
              <a:t>. 6:35–47.</a:t>
            </a:r>
          </a:p>
          <a:p>
            <a:r>
              <a:rPr lang="en-US" sz="2400" b="1" i="1" dirty="0" smtClean="0">
                <a:cs typeface="Arial"/>
              </a:rPr>
              <a:t>[3].</a:t>
            </a:r>
            <a:r>
              <a:rPr lang="en-US" sz="2400" i="1" dirty="0" smtClean="0">
                <a:cs typeface="Arial"/>
              </a:rPr>
              <a:t> James C. Phillips, et al, Scalable molecular dynamics with NAMD. Journal of Computational Chemistry, 26:1781-1802, 2005.</a:t>
            </a:r>
          </a:p>
          <a:p>
            <a:r>
              <a:rPr lang="en-US" sz="2400" b="1" i="1" dirty="0" smtClean="0">
                <a:cs typeface="Arial"/>
              </a:rPr>
              <a:t>[4]</a:t>
            </a:r>
            <a:r>
              <a:rPr lang="en-US" sz="2400" i="1" dirty="0" smtClean="0">
                <a:cs typeface="Arial"/>
              </a:rPr>
              <a:t>.Humphrey, et al."VMD - Visual Molecular Dynamics", J. </a:t>
            </a:r>
            <a:r>
              <a:rPr lang="en-US" sz="2400" i="1" dirty="0" err="1" smtClean="0">
                <a:cs typeface="Arial"/>
              </a:rPr>
              <a:t>Molec</a:t>
            </a:r>
            <a:r>
              <a:rPr lang="en-US" sz="2400" i="1" dirty="0" smtClean="0">
                <a:cs typeface="Arial"/>
              </a:rPr>
              <a:t>. Graphics, 1996, vol. 14, pp. 33-38.</a:t>
            </a:r>
            <a:endParaRPr lang="en-US" sz="2400" b="1" dirty="0"/>
          </a:p>
        </p:txBody>
      </p:sp>
      <p:sp>
        <p:nvSpPr>
          <p:cNvPr id="193" name="Text Box 7"/>
          <p:cNvSpPr txBox="1">
            <a:spLocks noChangeArrowheads="1"/>
          </p:cNvSpPr>
          <p:nvPr/>
        </p:nvSpPr>
        <p:spPr bwMode="auto">
          <a:xfrm>
            <a:off x="36576000" y="29641800"/>
            <a:ext cx="12344400" cy="753839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 lIns="91253" tIns="45614" rIns="91253" bIns="45614">
            <a:spAutoFit/>
          </a:bodyPr>
          <a:lstStyle/>
          <a:p>
            <a:pPr algn="ctr" eaLnBrk="0" hangingPunct="0">
              <a:spcBef>
                <a:spcPct val="50000"/>
              </a:spcBef>
            </a:pPr>
            <a:r>
              <a:rPr lang="en-US" sz="4300" b="1" dirty="0" smtClean="0">
                <a:solidFill>
                  <a:srgbClr val="F8F8F8"/>
                </a:solidFill>
              </a:rPr>
              <a:t>Acknowledgment</a:t>
            </a:r>
            <a:endParaRPr lang="en-US" sz="4300" b="1" dirty="0">
              <a:solidFill>
                <a:srgbClr val="F8F8F8"/>
              </a:solidFill>
            </a:endParaRPr>
          </a:p>
        </p:txBody>
      </p:sp>
      <p:sp>
        <p:nvSpPr>
          <p:cNvPr id="194" name="Text Box 14"/>
          <p:cNvSpPr txBox="1">
            <a:spLocks noChangeArrowheads="1"/>
          </p:cNvSpPr>
          <p:nvPr/>
        </p:nvSpPr>
        <p:spPr bwMode="auto">
          <a:xfrm>
            <a:off x="36576000" y="30582420"/>
            <a:ext cx="12344400" cy="2031180"/>
          </a:xfrm>
          <a:prstGeom prst="rect">
            <a:avLst/>
          </a:prstGeom>
          <a:noFill/>
          <a:ln w="38100">
            <a:solidFill>
              <a:srgbClr val="002060"/>
            </a:solidFill>
            <a:miter lim="800000"/>
            <a:headEnd/>
            <a:tailEnd/>
          </a:ln>
        </p:spPr>
        <p:txBody>
          <a:bodyPr wrap="square" lIns="457128" tIns="457128" rIns="457128" bIns="457128">
            <a:spAutoFit/>
          </a:bodyPr>
          <a:lstStyle/>
          <a:p>
            <a:pPr algn="just"/>
            <a:r>
              <a:rPr lang="en-US" sz="2400" dirty="0" smtClean="0"/>
              <a:t>We appreciate the University of New Hampshire for seed funding. Computations </a:t>
            </a:r>
            <a:r>
              <a:rPr lang="en-US" sz="2400" dirty="0"/>
              <a:t>were performed on Trillian, a Cray XE6m-200 supercomputer at UNH supported by the NSF MRI program under grant </a:t>
            </a:r>
            <a:r>
              <a:rPr lang="en-US" sz="2400" dirty="0" smtClean="0"/>
              <a:t>PHY-1229408.</a:t>
            </a:r>
          </a:p>
        </p:txBody>
      </p:sp>
      <p:sp>
        <p:nvSpPr>
          <p:cNvPr id="247" name="TextBox 246"/>
          <p:cNvSpPr txBox="1"/>
          <p:nvPr/>
        </p:nvSpPr>
        <p:spPr>
          <a:xfrm>
            <a:off x="2061488" y="27508200"/>
            <a:ext cx="588623" cy="523220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sz="2800" dirty="0" smtClean="0"/>
              <a:t>[3]</a:t>
            </a:r>
            <a:endParaRPr lang="en-US" sz="2800" dirty="0"/>
          </a:p>
        </p:txBody>
      </p:sp>
      <p:sp>
        <p:nvSpPr>
          <p:cNvPr id="248" name="TextBox 247"/>
          <p:cNvSpPr txBox="1"/>
          <p:nvPr/>
        </p:nvSpPr>
        <p:spPr>
          <a:xfrm>
            <a:off x="1756688" y="29027735"/>
            <a:ext cx="5886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[4]</a:t>
            </a:r>
            <a:endParaRPr lang="en-US" sz="2800" dirty="0"/>
          </a:p>
        </p:txBody>
      </p:sp>
      <p:sp>
        <p:nvSpPr>
          <p:cNvPr id="249" name="TextBox 248"/>
          <p:cNvSpPr txBox="1"/>
          <p:nvPr/>
        </p:nvSpPr>
        <p:spPr>
          <a:xfrm>
            <a:off x="6629400" y="14249400"/>
            <a:ext cx="5886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[1]</a:t>
            </a:r>
            <a:endParaRPr lang="en-US" sz="2800" dirty="0"/>
          </a:p>
        </p:txBody>
      </p:sp>
      <p:sp>
        <p:nvSpPr>
          <p:cNvPr id="250" name="TextBox 249"/>
          <p:cNvSpPr txBox="1"/>
          <p:nvPr/>
        </p:nvSpPr>
        <p:spPr>
          <a:xfrm>
            <a:off x="46634400" y="11582400"/>
            <a:ext cx="5886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/>
              <a:t>[2]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3712125</TotalTime>
  <Words>394</Words>
  <Application>Microsoft Office PowerPoint</Application>
  <PresentationFormat>Custom</PresentationFormat>
  <Paragraphs>172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Hossein</dc:creator>
  <cp:lastModifiedBy>Hossein</cp:lastModifiedBy>
  <cp:revision>568</cp:revision>
  <dcterms:created xsi:type="dcterms:W3CDTF">2014-10-09T06:48:41Z</dcterms:created>
  <dcterms:modified xsi:type="dcterms:W3CDTF">2014-10-09T13:57:45Z</dcterms:modified>
</cp:coreProperties>
</file>