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1454725"/>
  <p:notesSz cx="6858000" cy="9144000"/>
  <p:defaultTextStyle>
    <a:defPPr>
      <a:defRPr lang="en-US"/>
    </a:defPPr>
    <a:lvl1pPr marL="0" algn="l" defTabSz="2152726" rtl="0" eaLnBrk="1" latinLnBrk="0" hangingPunct="1">
      <a:defRPr sz="8500" kern="1200">
        <a:solidFill>
          <a:schemeClr val="tx1"/>
        </a:solidFill>
        <a:latin typeface="+mn-lt"/>
        <a:ea typeface="+mn-ea"/>
        <a:cs typeface="+mn-cs"/>
      </a:defRPr>
    </a:lvl1pPr>
    <a:lvl2pPr marL="2152726" algn="l" defTabSz="2152726" rtl="0" eaLnBrk="1" latinLnBrk="0" hangingPunct="1">
      <a:defRPr sz="8500" kern="1200">
        <a:solidFill>
          <a:schemeClr val="tx1"/>
        </a:solidFill>
        <a:latin typeface="+mn-lt"/>
        <a:ea typeface="+mn-ea"/>
        <a:cs typeface="+mn-cs"/>
      </a:defRPr>
    </a:lvl2pPr>
    <a:lvl3pPr marL="4305452" algn="l" defTabSz="2152726" rtl="0" eaLnBrk="1" latinLnBrk="0" hangingPunct="1">
      <a:defRPr sz="8500" kern="1200">
        <a:solidFill>
          <a:schemeClr val="tx1"/>
        </a:solidFill>
        <a:latin typeface="+mn-lt"/>
        <a:ea typeface="+mn-ea"/>
        <a:cs typeface="+mn-cs"/>
      </a:defRPr>
    </a:lvl3pPr>
    <a:lvl4pPr marL="6458179" algn="l" defTabSz="2152726" rtl="0" eaLnBrk="1" latinLnBrk="0" hangingPunct="1">
      <a:defRPr sz="8500" kern="1200">
        <a:solidFill>
          <a:schemeClr val="tx1"/>
        </a:solidFill>
        <a:latin typeface="+mn-lt"/>
        <a:ea typeface="+mn-ea"/>
        <a:cs typeface="+mn-cs"/>
      </a:defRPr>
    </a:lvl4pPr>
    <a:lvl5pPr marL="8610905" algn="l" defTabSz="2152726" rtl="0" eaLnBrk="1" latinLnBrk="0" hangingPunct="1">
      <a:defRPr sz="8500" kern="1200">
        <a:solidFill>
          <a:schemeClr val="tx1"/>
        </a:solidFill>
        <a:latin typeface="+mn-lt"/>
        <a:ea typeface="+mn-ea"/>
        <a:cs typeface="+mn-cs"/>
      </a:defRPr>
    </a:lvl5pPr>
    <a:lvl6pPr marL="10763631" algn="l" defTabSz="2152726" rtl="0" eaLnBrk="1" latinLnBrk="0" hangingPunct="1">
      <a:defRPr sz="8500" kern="1200">
        <a:solidFill>
          <a:schemeClr val="tx1"/>
        </a:solidFill>
        <a:latin typeface="+mn-lt"/>
        <a:ea typeface="+mn-ea"/>
        <a:cs typeface="+mn-cs"/>
      </a:defRPr>
    </a:lvl6pPr>
    <a:lvl7pPr marL="12916357" algn="l" defTabSz="2152726" rtl="0" eaLnBrk="1" latinLnBrk="0" hangingPunct="1">
      <a:defRPr sz="8500" kern="1200">
        <a:solidFill>
          <a:schemeClr val="tx1"/>
        </a:solidFill>
        <a:latin typeface="+mn-lt"/>
        <a:ea typeface="+mn-ea"/>
        <a:cs typeface="+mn-cs"/>
      </a:defRPr>
    </a:lvl7pPr>
    <a:lvl8pPr marL="15069083" algn="l" defTabSz="2152726" rtl="0" eaLnBrk="1" latinLnBrk="0" hangingPunct="1">
      <a:defRPr sz="8500" kern="1200">
        <a:solidFill>
          <a:schemeClr val="tx1"/>
        </a:solidFill>
        <a:latin typeface="+mn-lt"/>
        <a:ea typeface="+mn-ea"/>
        <a:cs typeface="+mn-cs"/>
      </a:defRPr>
    </a:lvl8pPr>
    <a:lvl9pPr marL="17221810" algn="l" defTabSz="2152726" rtl="0" eaLnBrk="1" latinLnBrk="0" hangingPunct="1">
      <a:defRPr sz="8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p:scale>
          <a:sx n="33" d="100"/>
          <a:sy n="33" d="100"/>
        </p:scale>
        <p:origin x="-960" y="-48"/>
      </p:cViewPr>
      <p:guideLst>
        <p:guide orient="horz" pos="9907"/>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Macintosh%20HD:Users:dfibiger:Desktop:Summit:Final%20time%20series%20data.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Macintosh%20HD:Users:dfibiger:Desktop:Summit:Summit%202011:Final%20nitrate%20data%20both%20season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6481481481481"/>
          <c:y val="0.211498652110023"/>
          <c:w val="0.834388888888889"/>
          <c:h val="0.599433770898311"/>
        </c:manualLayout>
      </c:layout>
      <c:scatterChart>
        <c:scatterStyle val="lineMarker"/>
        <c:varyColors val="0"/>
        <c:ser>
          <c:idx val="0"/>
          <c:order val="0"/>
          <c:tx>
            <c:strRef>
              <c:f>'2010'!$H$1</c:f>
              <c:strCache>
                <c:ptCount val="1"/>
                <c:pt idx="0">
                  <c:v>[NO3-] avg</c:v>
                </c:pt>
              </c:strCache>
            </c:strRef>
          </c:tx>
          <c:spPr>
            <a:ln>
              <a:solidFill>
                <a:srgbClr val="0000FF"/>
              </a:solidFill>
            </a:ln>
          </c:spPr>
          <c:marker>
            <c:symbol val="circle"/>
            <c:size val="10"/>
            <c:spPr>
              <a:solidFill>
                <a:srgbClr val="0000FF"/>
              </a:solidFill>
              <a:ln w="50800">
                <a:solidFill>
                  <a:srgbClr val="0000FF"/>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'2010'!$H$2:$H$113</c:f>
              <c:numCache>
                <c:formatCode>0.00</c:formatCode>
                <c:ptCount val="112"/>
                <c:pt idx="0">
                  <c:v>3.41945785</c:v>
                </c:pt>
                <c:pt idx="1">
                  <c:v>6.929215549999978</c:v>
                </c:pt>
                <c:pt idx="2">
                  <c:v>5.2046177</c:v>
                </c:pt>
                <c:pt idx="3">
                  <c:v>2.89033595</c:v>
                </c:pt>
                <c:pt idx="4">
                  <c:v>3.812259649999997</c:v>
                </c:pt>
                <c:pt idx="5">
                  <c:v>2.44060255</c:v>
                </c:pt>
                <c:pt idx="6">
                  <c:v>3.14819045</c:v>
                </c:pt>
                <c:pt idx="7">
                  <c:v>3.04834135</c:v>
                </c:pt>
                <c:pt idx="8">
                  <c:v>3.67716525</c:v>
                </c:pt>
                <c:pt idx="9">
                  <c:v>2.50589885</c:v>
                </c:pt>
                <c:pt idx="10">
                  <c:v>3.0749552</c:v>
                </c:pt>
                <c:pt idx="11">
                  <c:v>4.75677725</c:v>
                </c:pt>
                <c:pt idx="12">
                  <c:v>2.2222763</c:v>
                </c:pt>
                <c:pt idx="13">
                  <c:v>2.978028566666667</c:v>
                </c:pt>
                <c:pt idx="14">
                  <c:v>1.8796108</c:v>
                </c:pt>
                <c:pt idx="15">
                  <c:v>1.7677005</c:v>
                </c:pt>
                <c:pt idx="16">
                  <c:v>1.7634632</c:v>
                </c:pt>
                <c:pt idx="17">
                  <c:v>6.638891733333333</c:v>
                </c:pt>
                <c:pt idx="18">
                  <c:v>4.139777633333333</c:v>
                </c:pt>
                <c:pt idx="19">
                  <c:v>4.7793484</c:v>
                </c:pt>
                <c:pt idx="20">
                  <c:v>2.303419566666667</c:v>
                </c:pt>
                <c:pt idx="21">
                  <c:v>2.0019497</c:v>
                </c:pt>
                <c:pt idx="22">
                  <c:v>1.8661845</c:v>
                </c:pt>
                <c:pt idx="23">
                  <c:v>2.794125566666666</c:v>
                </c:pt>
                <c:pt idx="24">
                  <c:v>3.6108378</c:v>
                </c:pt>
                <c:pt idx="25">
                  <c:v>4.018903566666665</c:v>
                </c:pt>
                <c:pt idx="26">
                  <c:v>2.4539321</c:v>
                </c:pt>
                <c:pt idx="27">
                  <c:v>2.299623733333334</c:v>
                </c:pt>
                <c:pt idx="28">
                  <c:v>2.252517866666666</c:v>
                </c:pt>
                <c:pt idx="29">
                  <c:v>4.251470266666668</c:v>
                </c:pt>
                <c:pt idx="30">
                  <c:v>3.7669016</c:v>
                </c:pt>
                <c:pt idx="31">
                  <c:v>2.744495466666667</c:v>
                </c:pt>
                <c:pt idx="32">
                  <c:v>4.533233166666668</c:v>
                </c:pt>
                <c:pt idx="33">
                  <c:v>1.9222134</c:v>
                </c:pt>
                <c:pt idx="34">
                  <c:v>1.732541266666667</c:v>
                </c:pt>
                <c:pt idx="35">
                  <c:v>1.868095466666666</c:v>
                </c:pt>
                <c:pt idx="36">
                  <c:v>1.6311691</c:v>
                </c:pt>
                <c:pt idx="37">
                  <c:v>1.8950014</c:v>
                </c:pt>
                <c:pt idx="38">
                  <c:v>1.609907333333333</c:v>
                </c:pt>
                <c:pt idx="39">
                  <c:v>1.6198285</c:v>
                </c:pt>
                <c:pt idx="40">
                  <c:v>1.580805933333333</c:v>
                </c:pt>
                <c:pt idx="41">
                  <c:v>1.650712666666666</c:v>
                </c:pt>
                <c:pt idx="42">
                  <c:v>1.747342066666667</c:v>
                </c:pt>
                <c:pt idx="43" formatCode="0">
                  <c:v>1.771566666666667</c:v>
                </c:pt>
                <c:pt idx="44">
                  <c:v>1.025119466666667</c:v>
                </c:pt>
                <c:pt idx="45">
                  <c:v>1.436454133333333</c:v>
                </c:pt>
                <c:pt idx="46">
                  <c:v>1.521838</c:v>
                </c:pt>
                <c:pt idx="47">
                  <c:v>1.7172084</c:v>
                </c:pt>
                <c:pt idx="48">
                  <c:v>1.7791644</c:v>
                </c:pt>
                <c:pt idx="49">
                  <c:v>1.946678033333333</c:v>
                </c:pt>
                <c:pt idx="50">
                  <c:v>1.8032251</c:v>
                </c:pt>
                <c:pt idx="51">
                  <c:v>2.0403732</c:v>
                </c:pt>
                <c:pt idx="52">
                  <c:v>2.0327276</c:v>
                </c:pt>
                <c:pt idx="53">
                  <c:v>1.969484066666666</c:v>
                </c:pt>
                <c:pt idx="54">
                  <c:v>2.580800166666667</c:v>
                </c:pt>
                <c:pt idx="55">
                  <c:v>3.304351233333333</c:v>
                </c:pt>
                <c:pt idx="56">
                  <c:v>2.9584057</c:v>
                </c:pt>
                <c:pt idx="57">
                  <c:v>2.084641266666667</c:v>
                </c:pt>
                <c:pt idx="58">
                  <c:v>1.5768732</c:v>
                </c:pt>
                <c:pt idx="59">
                  <c:v>1.23349</c:v>
                </c:pt>
                <c:pt idx="60">
                  <c:v>1.218183966666667</c:v>
                </c:pt>
                <c:pt idx="61">
                  <c:v>1.987925933333333</c:v>
                </c:pt>
                <c:pt idx="62">
                  <c:v>1.944649966666667</c:v>
                </c:pt>
                <c:pt idx="63">
                  <c:v>1.3666135</c:v>
                </c:pt>
                <c:pt idx="64">
                  <c:v>1.462517333333333</c:v>
                </c:pt>
                <c:pt idx="65">
                  <c:v>1.268136966666667</c:v>
                </c:pt>
                <c:pt idx="66">
                  <c:v>1.331761433333333</c:v>
                </c:pt>
                <c:pt idx="67">
                  <c:v>1.888988866666667</c:v>
                </c:pt>
                <c:pt idx="68">
                  <c:v>2.455618399999997</c:v>
                </c:pt>
                <c:pt idx="69">
                  <c:v>3.769331</c:v>
                </c:pt>
                <c:pt idx="70">
                  <c:v>3.797817033333333</c:v>
                </c:pt>
                <c:pt idx="71">
                  <c:v>2.849171333333333</c:v>
                </c:pt>
                <c:pt idx="72">
                  <c:v>2.476136466666667</c:v>
                </c:pt>
                <c:pt idx="73">
                  <c:v>2.384034633333333</c:v>
                </c:pt>
                <c:pt idx="74">
                  <c:v>1.7789603</c:v>
                </c:pt>
                <c:pt idx="75">
                  <c:v>2.363714533333333</c:v>
                </c:pt>
                <c:pt idx="76">
                  <c:v>2.272088399999999</c:v>
                </c:pt>
                <c:pt idx="77">
                  <c:v>3.919096033333334</c:v>
                </c:pt>
                <c:pt idx="78">
                  <c:v>4.508785366666666</c:v>
                </c:pt>
                <c:pt idx="79">
                  <c:v>3.407836533333333</c:v>
                </c:pt>
                <c:pt idx="80">
                  <c:v>2.200138266666666</c:v>
                </c:pt>
                <c:pt idx="81">
                  <c:v>4.095063966666667</c:v>
                </c:pt>
                <c:pt idx="82">
                  <c:v>5.449985000000001</c:v>
                </c:pt>
                <c:pt idx="83">
                  <c:v>3.596273666666666</c:v>
                </c:pt>
                <c:pt idx="84">
                  <c:v>4.560576199999995</c:v>
                </c:pt>
                <c:pt idx="85">
                  <c:v>4.400613066666665</c:v>
                </c:pt>
                <c:pt idx="86">
                  <c:v>3.518157033333333</c:v>
                </c:pt>
                <c:pt idx="87">
                  <c:v>3.292983533333333</c:v>
                </c:pt>
                <c:pt idx="88">
                  <c:v>3.221390833333334</c:v>
                </c:pt>
                <c:pt idx="89">
                  <c:v>3.201207033333333</c:v>
                </c:pt>
                <c:pt idx="90">
                  <c:v>3.7276052</c:v>
                </c:pt>
                <c:pt idx="91">
                  <c:v>3.107607533333333</c:v>
                </c:pt>
                <c:pt idx="92">
                  <c:v>2.3414612</c:v>
                </c:pt>
                <c:pt idx="93">
                  <c:v>2.739524066666666</c:v>
                </c:pt>
                <c:pt idx="94">
                  <c:v>2.6255312</c:v>
                </c:pt>
                <c:pt idx="95">
                  <c:v>2.567573033333333</c:v>
                </c:pt>
                <c:pt idx="96">
                  <c:v>2.82583735</c:v>
                </c:pt>
                <c:pt idx="97">
                  <c:v>2.693248933333311</c:v>
                </c:pt>
                <c:pt idx="98">
                  <c:v>2.813106633333334</c:v>
                </c:pt>
                <c:pt idx="99">
                  <c:v>2.459253299999998</c:v>
                </c:pt>
                <c:pt idx="100">
                  <c:v>2.722551066666666</c:v>
                </c:pt>
                <c:pt idx="101">
                  <c:v>2.7290539</c:v>
                </c:pt>
                <c:pt idx="102">
                  <c:v>2.709465033333334</c:v>
                </c:pt>
                <c:pt idx="103">
                  <c:v>2.8212302</c:v>
                </c:pt>
                <c:pt idx="104">
                  <c:v>2.897202266666666</c:v>
                </c:pt>
                <c:pt idx="105">
                  <c:v>2.744209466666666</c:v>
                </c:pt>
                <c:pt idx="106">
                  <c:v>2.791217733333333</c:v>
                </c:pt>
                <c:pt idx="107">
                  <c:v>2.858577133333333</c:v>
                </c:pt>
                <c:pt idx="108">
                  <c:v>2.979516633333333</c:v>
                </c:pt>
                <c:pt idx="109">
                  <c:v>2.8667886</c:v>
                </c:pt>
                <c:pt idx="110">
                  <c:v>2.913802433333312</c:v>
                </c:pt>
                <c:pt idx="111">
                  <c:v>2.621978</c:v>
                </c:pt>
              </c:numCache>
            </c:numRef>
          </c:yVal>
          <c:smooth val="0"/>
        </c:ser>
        <c:dLbls>
          <c:showLegendKey val="0"/>
          <c:showVal val="0"/>
          <c:showCatName val="0"/>
          <c:showSerName val="0"/>
          <c:showPercent val="0"/>
          <c:showBubbleSize val="0"/>
        </c:dLbls>
        <c:axId val="-2018384136"/>
        <c:axId val="-2018155256"/>
      </c:scatterChart>
      <c:valAx>
        <c:axId val="-2018384136"/>
        <c:scaling>
          <c:orientation val="minMax"/>
          <c:max val="40352.0"/>
          <c:min val="40315.0"/>
        </c:scaling>
        <c:delete val="0"/>
        <c:axPos val="b"/>
        <c:numFmt formatCode="[$-409]d\-mmm;@" sourceLinked="0"/>
        <c:majorTickMark val="out"/>
        <c:minorTickMark val="none"/>
        <c:tickLblPos val="nextTo"/>
        <c:spPr>
          <a:ln w="38100">
            <a:solidFill>
              <a:schemeClr val="tx1"/>
            </a:solidFill>
          </a:ln>
        </c:spPr>
        <c:txPr>
          <a:bodyPr/>
          <a:lstStyle/>
          <a:p>
            <a:pPr>
              <a:defRPr sz="3000">
                <a:latin typeface="Calibri"/>
                <a:cs typeface="Times New Roman"/>
              </a:defRPr>
            </a:pPr>
            <a:endParaRPr lang="en-US"/>
          </a:p>
        </c:txPr>
        <c:crossAx val="-2018155256"/>
        <c:crosses val="autoZero"/>
        <c:crossBetween val="midCat"/>
      </c:valAx>
      <c:valAx>
        <c:axId val="-2018155256"/>
        <c:scaling>
          <c:orientation val="minMax"/>
          <c:max val="7.1"/>
          <c:min val="0.8"/>
        </c:scaling>
        <c:delete val="0"/>
        <c:axPos val="l"/>
        <c:numFmt formatCode="0" sourceLinked="0"/>
        <c:majorTickMark val="out"/>
        <c:minorTickMark val="none"/>
        <c:tickLblPos val="nextTo"/>
        <c:spPr>
          <a:ln>
            <a:solidFill>
              <a:srgbClr val="0000FF"/>
            </a:solidFill>
          </a:ln>
        </c:spPr>
        <c:txPr>
          <a:bodyPr/>
          <a:lstStyle/>
          <a:p>
            <a:pPr>
              <a:defRPr sz="3000">
                <a:solidFill>
                  <a:srgbClr val="0000FF"/>
                </a:solidFill>
                <a:latin typeface="+mn-lt"/>
                <a:cs typeface="Times New Roman"/>
              </a:defRPr>
            </a:pPr>
            <a:endParaRPr lang="en-US"/>
          </a:p>
        </c:txPr>
        <c:crossAx val="-2018384136"/>
        <c:crosses val="autoZero"/>
        <c:crossBetween val="midCat"/>
      </c:valAx>
      <c:spPr>
        <a:ln>
          <a:noFill/>
        </a:ln>
      </c:spPr>
    </c:plotArea>
    <c:plotVisOnly val="1"/>
    <c:dispBlanksAs val="gap"/>
    <c:showDLblsOverMax val="0"/>
  </c:chart>
  <c:spPr>
    <a:ln w="28575" cmpd="sng"/>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433386828051"/>
          <c:y val="0.255576418375403"/>
          <c:w val="0.833630310186734"/>
          <c:h val="0.617165062837391"/>
        </c:manualLayout>
      </c:layout>
      <c:scatterChart>
        <c:scatterStyle val="lineMarker"/>
        <c:varyColors val="0"/>
        <c:ser>
          <c:idx val="0"/>
          <c:order val="0"/>
          <c:tx>
            <c:strRef>
              <c:f>'2010'!$H$1</c:f>
              <c:strCache>
                <c:ptCount val="1"/>
                <c:pt idx="0">
                  <c:v>[NO3-] avg</c:v>
                </c:pt>
              </c:strCache>
            </c:strRef>
          </c:tx>
          <c:spPr>
            <a:ln>
              <a:solidFill>
                <a:srgbClr val="FF0000"/>
              </a:solidFill>
            </a:ln>
          </c:spPr>
          <c:marker>
            <c:symbol val="circle"/>
            <c:size val="10"/>
            <c:spPr>
              <a:solidFill>
                <a:srgbClr val="FF0000"/>
              </a:solidFill>
              <a:ln w="50800">
                <a:solidFill>
                  <a:srgbClr val="FF0000"/>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'2010'!$L$2:$L$113</c:f>
              <c:numCache>
                <c:formatCode>0.00</c:formatCode>
                <c:ptCount val="112"/>
                <c:pt idx="0">
                  <c:v>30.75673731092272</c:v>
                </c:pt>
                <c:pt idx="1">
                  <c:v>30.75370119854245</c:v>
                </c:pt>
                <c:pt idx="2">
                  <c:v>30.64909720748772</c:v>
                </c:pt>
                <c:pt idx="3">
                  <c:v>33.83040465612606</c:v>
                </c:pt>
                <c:pt idx="4">
                  <c:v>31.75453032131634</c:v>
                </c:pt>
                <c:pt idx="5">
                  <c:v>33.81705757484283</c:v>
                </c:pt>
                <c:pt idx="6">
                  <c:v>31.36715482857162</c:v>
                </c:pt>
                <c:pt idx="7">
                  <c:v>32.17787484670632</c:v>
                </c:pt>
                <c:pt idx="8">
                  <c:v>31.32072837335592</c:v>
                </c:pt>
                <c:pt idx="9">
                  <c:v>31.73611370410716</c:v>
                </c:pt>
                <c:pt idx="10">
                  <c:v>27.51995893827321</c:v>
                </c:pt>
                <c:pt idx="11">
                  <c:v>30.05309428795375</c:v>
                </c:pt>
                <c:pt idx="12">
                  <c:v>31.96508908802148</c:v>
                </c:pt>
                <c:pt idx="13">
                  <c:v>25.40113783826292</c:v>
                </c:pt>
                <c:pt idx="14">
                  <c:v>30.81826105071882</c:v>
                </c:pt>
                <c:pt idx="15">
                  <c:v>33.02477944151952</c:v>
                </c:pt>
                <c:pt idx="16">
                  <c:v>33.29766199198394</c:v>
                </c:pt>
                <c:pt idx="17">
                  <c:v>11.74674979689998</c:v>
                </c:pt>
                <c:pt idx="18">
                  <c:v>18.4821195811865</c:v>
                </c:pt>
                <c:pt idx="19">
                  <c:v>16.29415312150464</c:v>
                </c:pt>
                <c:pt idx="20">
                  <c:v>28.63574597846898</c:v>
                </c:pt>
                <c:pt idx="21">
                  <c:v>30.46086860562782</c:v>
                </c:pt>
                <c:pt idx="22">
                  <c:v>32.43960470718422</c:v>
                </c:pt>
                <c:pt idx="23">
                  <c:v>30.32891228964331</c:v>
                </c:pt>
                <c:pt idx="24">
                  <c:v>26.20616524262861</c:v>
                </c:pt>
                <c:pt idx="25">
                  <c:v>26.13596324647944</c:v>
                </c:pt>
                <c:pt idx="26">
                  <c:v>26.99218706537089</c:v>
                </c:pt>
                <c:pt idx="27">
                  <c:v>28.86919346466805</c:v>
                </c:pt>
                <c:pt idx="28">
                  <c:v>27.97006717475379</c:v>
                </c:pt>
                <c:pt idx="29">
                  <c:v>28.26261800460148</c:v>
                </c:pt>
                <c:pt idx="30">
                  <c:v>30.40733134387372</c:v>
                </c:pt>
                <c:pt idx="31">
                  <c:v>27.14711383921605</c:v>
                </c:pt>
                <c:pt idx="32">
                  <c:v>27.81317813945742</c:v>
                </c:pt>
                <c:pt idx="33">
                  <c:v>26.08205548839821</c:v>
                </c:pt>
                <c:pt idx="34">
                  <c:v>29.30555079368698</c:v>
                </c:pt>
                <c:pt idx="35">
                  <c:v>24.39821832342095</c:v>
                </c:pt>
                <c:pt idx="36">
                  <c:v>28.15016785180876</c:v>
                </c:pt>
                <c:pt idx="37">
                  <c:v>25.2295546139261</c:v>
                </c:pt>
                <c:pt idx="38">
                  <c:v>30.69359840429958</c:v>
                </c:pt>
                <c:pt idx="39">
                  <c:v>30.51048908630099</c:v>
                </c:pt>
                <c:pt idx="40">
                  <c:v>29.98474448072058</c:v>
                </c:pt>
                <c:pt idx="41">
                  <c:v>29.94224206105466</c:v>
                </c:pt>
                <c:pt idx="42">
                  <c:v>28.03482237160227</c:v>
                </c:pt>
                <c:pt idx="43">
                  <c:v>28.01033266309945</c:v>
                </c:pt>
                <c:pt idx="44">
                  <c:v>30.45132826926072</c:v>
                </c:pt>
                <c:pt idx="45">
                  <c:v>29.82382250092478</c:v>
                </c:pt>
                <c:pt idx="46">
                  <c:v>30.05662096894702</c:v>
                </c:pt>
                <c:pt idx="47">
                  <c:v>27.96096394263401</c:v>
                </c:pt>
                <c:pt idx="48">
                  <c:v>29.04865827220613</c:v>
                </c:pt>
                <c:pt idx="49">
                  <c:v>27.85892472030965</c:v>
                </c:pt>
                <c:pt idx="50">
                  <c:v>29.31437321709638</c:v>
                </c:pt>
                <c:pt idx="51">
                  <c:v>28.35758090347932</c:v>
                </c:pt>
                <c:pt idx="52">
                  <c:v>29.37474171611112</c:v>
                </c:pt>
                <c:pt idx="53">
                  <c:v>27.07724371744091</c:v>
                </c:pt>
                <c:pt idx="54">
                  <c:v>28.9127755850027</c:v>
                </c:pt>
                <c:pt idx="55">
                  <c:v>26.90503204505941</c:v>
                </c:pt>
                <c:pt idx="56">
                  <c:v>25.59746159196269</c:v>
                </c:pt>
                <c:pt idx="57">
                  <c:v>27.14079699874274</c:v>
                </c:pt>
                <c:pt idx="58">
                  <c:v>30.26049661900301</c:v>
                </c:pt>
                <c:pt idx="59">
                  <c:v>33.15712117731589</c:v>
                </c:pt>
                <c:pt idx="60">
                  <c:v>32.25235940753736</c:v>
                </c:pt>
                <c:pt idx="61">
                  <c:v>29.11628848567752</c:v>
                </c:pt>
                <c:pt idx="62">
                  <c:v>29.300598053428</c:v>
                </c:pt>
                <c:pt idx="63">
                  <c:v>32.64622973931233</c:v>
                </c:pt>
                <c:pt idx="64">
                  <c:v>33.62406226547787</c:v>
                </c:pt>
                <c:pt idx="65">
                  <c:v>33.44752017810007</c:v>
                </c:pt>
                <c:pt idx="66">
                  <c:v>33.34371672530537</c:v>
                </c:pt>
                <c:pt idx="67">
                  <c:v>31.66483994409624</c:v>
                </c:pt>
                <c:pt idx="68">
                  <c:v>30.14111852889068</c:v>
                </c:pt>
                <c:pt idx="69">
                  <c:v>30.12882279005152</c:v>
                </c:pt>
                <c:pt idx="70">
                  <c:v>31.37122128979802</c:v>
                </c:pt>
                <c:pt idx="71">
                  <c:v>30.85703761197608</c:v>
                </c:pt>
                <c:pt idx="72">
                  <c:v>30.75898382280571</c:v>
                </c:pt>
                <c:pt idx="73">
                  <c:v>28.57446343685718</c:v>
                </c:pt>
                <c:pt idx="74">
                  <c:v>25.46012346550881</c:v>
                </c:pt>
                <c:pt idx="75">
                  <c:v>29.43133568702245</c:v>
                </c:pt>
                <c:pt idx="76">
                  <c:v>30.47219487803832</c:v>
                </c:pt>
                <c:pt idx="77">
                  <c:v>29.29134459914761</c:v>
                </c:pt>
                <c:pt idx="78">
                  <c:v>26.27779046536178</c:v>
                </c:pt>
                <c:pt idx="79">
                  <c:v>28.33012384847028</c:v>
                </c:pt>
                <c:pt idx="80">
                  <c:v>29.66522571095746</c:v>
                </c:pt>
                <c:pt idx="81">
                  <c:v>28.08613087985819</c:v>
                </c:pt>
                <c:pt idx="82">
                  <c:v>27.16219462594533</c:v>
                </c:pt>
                <c:pt idx="83">
                  <c:v>28.33905123655319</c:v>
                </c:pt>
                <c:pt idx="84">
                  <c:v>27.41416942098045</c:v>
                </c:pt>
                <c:pt idx="85">
                  <c:v>29.11340586809084</c:v>
                </c:pt>
                <c:pt idx="86">
                  <c:v>30.76449323168498</c:v>
                </c:pt>
                <c:pt idx="87">
                  <c:v>31.06964488951098</c:v>
                </c:pt>
                <c:pt idx="88">
                  <c:v>30.6879254501729</c:v>
                </c:pt>
                <c:pt idx="89">
                  <c:v>30.08352103655817</c:v>
                </c:pt>
                <c:pt idx="90">
                  <c:v>31.13037161165422</c:v>
                </c:pt>
                <c:pt idx="91">
                  <c:v>31.02984208079182</c:v>
                </c:pt>
                <c:pt idx="92">
                  <c:v>27.92518084267888</c:v>
                </c:pt>
                <c:pt idx="93">
                  <c:v>29.77439551221904</c:v>
                </c:pt>
                <c:pt idx="94">
                  <c:v>30.07844322584869</c:v>
                </c:pt>
                <c:pt idx="95">
                  <c:v>29.09064692855528</c:v>
                </c:pt>
                <c:pt idx="96">
                  <c:v>28.87112630388904</c:v>
                </c:pt>
                <c:pt idx="97">
                  <c:v>29.67228020046988</c:v>
                </c:pt>
                <c:pt idx="98">
                  <c:v>29.99080655552241</c:v>
                </c:pt>
                <c:pt idx="99">
                  <c:v>29.89880304667918</c:v>
                </c:pt>
                <c:pt idx="100">
                  <c:v>30.14891961947183</c:v>
                </c:pt>
                <c:pt idx="101">
                  <c:v>29.83010851232274</c:v>
                </c:pt>
                <c:pt idx="102">
                  <c:v>29.42830767416589</c:v>
                </c:pt>
                <c:pt idx="103">
                  <c:v>30.21882201032079</c:v>
                </c:pt>
                <c:pt idx="104">
                  <c:v>30.5910407205189</c:v>
                </c:pt>
                <c:pt idx="105">
                  <c:v>30.18575166278987</c:v>
                </c:pt>
                <c:pt idx="106">
                  <c:v>30.19964150939326</c:v>
                </c:pt>
                <c:pt idx="107">
                  <c:v>28.02603057514044</c:v>
                </c:pt>
                <c:pt idx="108">
                  <c:v>30.61231195016236</c:v>
                </c:pt>
                <c:pt idx="109">
                  <c:v>30.65110482210775</c:v>
                </c:pt>
                <c:pt idx="110">
                  <c:v>30.07584658279938</c:v>
                </c:pt>
                <c:pt idx="111">
                  <c:v>30.48255315973487</c:v>
                </c:pt>
              </c:numCache>
            </c:numRef>
          </c:yVal>
          <c:smooth val="0"/>
        </c:ser>
        <c:dLbls>
          <c:showLegendKey val="0"/>
          <c:showVal val="0"/>
          <c:showCatName val="0"/>
          <c:showSerName val="0"/>
          <c:showPercent val="0"/>
          <c:showBubbleSize val="0"/>
        </c:dLbls>
        <c:axId val="-2018159048"/>
        <c:axId val="-2018175752"/>
      </c:scatterChart>
      <c:valAx>
        <c:axId val="-2018159048"/>
        <c:scaling>
          <c:orientation val="minMax"/>
          <c:max val="40352.0"/>
          <c:min val="40315.0"/>
        </c:scaling>
        <c:delete val="1"/>
        <c:axPos val="b"/>
        <c:numFmt formatCode="m/d;@" sourceLinked="0"/>
        <c:majorTickMark val="out"/>
        <c:minorTickMark val="none"/>
        <c:tickLblPos val="nextTo"/>
        <c:crossAx val="-2018175752"/>
        <c:crosses val="autoZero"/>
        <c:crossBetween val="midCat"/>
      </c:valAx>
      <c:valAx>
        <c:axId val="-2018175752"/>
        <c:scaling>
          <c:orientation val="minMax"/>
          <c:max val="35.0"/>
          <c:min val="10.0"/>
        </c:scaling>
        <c:delete val="0"/>
        <c:axPos val="r"/>
        <c:numFmt formatCode="0" sourceLinked="0"/>
        <c:majorTickMark val="out"/>
        <c:minorTickMark val="none"/>
        <c:tickLblPos val="nextTo"/>
        <c:spPr>
          <a:ln w="38100">
            <a:solidFill>
              <a:srgbClr val="FF0000"/>
            </a:solidFill>
          </a:ln>
        </c:spPr>
        <c:txPr>
          <a:bodyPr/>
          <a:lstStyle/>
          <a:p>
            <a:pPr>
              <a:defRPr sz="3000">
                <a:solidFill>
                  <a:srgbClr val="FF0000"/>
                </a:solidFill>
                <a:latin typeface="+mn-lt"/>
                <a:cs typeface="Times New Roman"/>
              </a:defRPr>
            </a:pPr>
            <a:endParaRPr lang="en-US"/>
          </a:p>
        </c:txPr>
        <c:crossAx val="-2018159048"/>
        <c:crosses val="max"/>
        <c:crossBetween val="midCat"/>
      </c:valAx>
      <c:spPr>
        <a:ln>
          <a:noFill/>
        </a:ln>
      </c:spPr>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6481481481481"/>
          <c:y val="0.20283015798748"/>
          <c:w val="0.833018518518518"/>
          <c:h val="0.676974192834754"/>
        </c:manualLayout>
      </c:layout>
      <c:scatterChart>
        <c:scatterStyle val="lineMarker"/>
        <c:varyColors val="0"/>
        <c:ser>
          <c:idx val="0"/>
          <c:order val="0"/>
          <c:tx>
            <c:strRef>
              <c:f>'2010'!$H$1</c:f>
              <c:strCache>
                <c:ptCount val="1"/>
                <c:pt idx="0">
                  <c:v>[NO3-] avg</c:v>
                </c:pt>
              </c:strCache>
            </c:strRef>
          </c:tx>
          <c:spPr>
            <a:ln>
              <a:solidFill>
                <a:schemeClr val="accent6">
                  <a:lumMod val="75000"/>
                </a:schemeClr>
              </a:solidFill>
            </a:ln>
          </c:spPr>
          <c:marker>
            <c:symbol val="circle"/>
            <c:size val="10"/>
            <c:spPr>
              <a:solidFill>
                <a:schemeClr val="accent6">
                  <a:lumMod val="75000"/>
                </a:schemeClr>
              </a:solidFill>
              <a:ln w="50800">
                <a:solidFill>
                  <a:schemeClr val="accent6">
                    <a:lumMod val="75000"/>
                  </a:schemeClr>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'2010'!$T$2:$T$113</c:f>
              <c:numCache>
                <c:formatCode>0.00</c:formatCode>
                <c:ptCount val="112"/>
                <c:pt idx="0">
                  <c:v>85.00074919637713</c:v>
                </c:pt>
                <c:pt idx="1">
                  <c:v>84.21543393540298</c:v>
                </c:pt>
                <c:pt idx="2">
                  <c:v>82.48180138900401</c:v>
                </c:pt>
                <c:pt idx="3">
                  <c:v>93.17469831042338</c:v>
                </c:pt>
                <c:pt idx="4">
                  <c:v>88.31334031100917</c:v>
                </c:pt>
                <c:pt idx="5">
                  <c:v>91.43543647556728</c:v>
                </c:pt>
                <c:pt idx="6">
                  <c:v>89.022030152832</c:v>
                </c:pt>
                <c:pt idx="7">
                  <c:v>88.76019175357428</c:v>
                </c:pt>
                <c:pt idx="8">
                  <c:v>85.75048034366235</c:v>
                </c:pt>
                <c:pt idx="9">
                  <c:v>85.56140650737418</c:v>
                </c:pt>
                <c:pt idx="10">
                  <c:v>76.91889420488371</c:v>
                </c:pt>
                <c:pt idx="11">
                  <c:v>80.41088072002271</c:v>
                </c:pt>
                <c:pt idx="12">
                  <c:v>83.39993938606577</c:v>
                </c:pt>
                <c:pt idx="13">
                  <c:v>69.3439096695272</c:v>
                </c:pt>
                <c:pt idx="14">
                  <c:v>79.77369649538997</c:v>
                </c:pt>
                <c:pt idx="15">
                  <c:v>83.4814904672776</c:v>
                </c:pt>
                <c:pt idx="16">
                  <c:v>83.884868185613</c:v>
                </c:pt>
                <c:pt idx="17">
                  <c:v>42.9287861682601</c:v>
                </c:pt>
                <c:pt idx="18">
                  <c:v>56.8251304180618</c:v>
                </c:pt>
                <c:pt idx="19">
                  <c:v>52.32768842531136</c:v>
                </c:pt>
                <c:pt idx="20">
                  <c:v>76.66423127473771</c:v>
                </c:pt>
                <c:pt idx="21">
                  <c:v>80.68773547309873</c:v>
                </c:pt>
                <c:pt idx="22">
                  <c:v>81.96990198428632</c:v>
                </c:pt>
                <c:pt idx="23">
                  <c:v>79.2355414413729</c:v>
                </c:pt>
                <c:pt idx="24">
                  <c:v>72.54855850971491</c:v>
                </c:pt>
                <c:pt idx="25">
                  <c:v>72.79504895764234</c:v>
                </c:pt>
                <c:pt idx="26">
                  <c:v>75.65782007987898</c:v>
                </c:pt>
                <c:pt idx="27">
                  <c:v>77.03533108536978</c:v>
                </c:pt>
                <c:pt idx="28">
                  <c:v>75.68771831124515</c:v>
                </c:pt>
                <c:pt idx="29">
                  <c:v>75.69145294777541</c:v>
                </c:pt>
                <c:pt idx="30">
                  <c:v>83.2127356653705</c:v>
                </c:pt>
                <c:pt idx="31">
                  <c:v>78.84147853264817</c:v>
                </c:pt>
                <c:pt idx="32">
                  <c:v>74.63249122402097</c:v>
                </c:pt>
                <c:pt idx="33">
                  <c:v>65.56203607287028</c:v>
                </c:pt>
                <c:pt idx="34">
                  <c:v>78.28980841564071</c:v>
                </c:pt>
                <c:pt idx="35">
                  <c:v>70.87886841685675</c:v>
                </c:pt>
                <c:pt idx="36">
                  <c:v>76.9476008857732</c:v>
                </c:pt>
                <c:pt idx="37">
                  <c:v>71.92949708633471</c:v>
                </c:pt>
                <c:pt idx="38">
                  <c:v>81.03929586150037</c:v>
                </c:pt>
                <c:pt idx="39">
                  <c:v>81.29975507591076</c:v>
                </c:pt>
                <c:pt idx="40">
                  <c:v>81.4139557670867</c:v>
                </c:pt>
                <c:pt idx="41">
                  <c:v>82.63688246944928</c:v>
                </c:pt>
                <c:pt idx="42">
                  <c:v>79.36269553192738</c:v>
                </c:pt>
                <c:pt idx="43">
                  <c:v>74.42610509103083</c:v>
                </c:pt>
                <c:pt idx="44">
                  <c:v>79.51697478652135</c:v>
                </c:pt>
                <c:pt idx="45">
                  <c:v>78.22800594201198</c:v>
                </c:pt>
                <c:pt idx="46">
                  <c:v>76.97895871986515</c:v>
                </c:pt>
                <c:pt idx="47">
                  <c:v>75.63905849682943</c:v>
                </c:pt>
                <c:pt idx="48">
                  <c:v>79.33605591826563</c:v>
                </c:pt>
                <c:pt idx="49">
                  <c:v>76.8842103892603</c:v>
                </c:pt>
                <c:pt idx="50">
                  <c:v>81.03183120442525</c:v>
                </c:pt>
                <c:pt idx="51">
                  <c:v>79.88137798979225</c:v>
                </c:pt>
                <c:pt idx="52">
                  <c:v>79.39853942323954</c:v>
                </c:pt>
                <c:pt idx="53">
                  <c:v>75.9260040819305</c:v>
                </c:pt>
                <c:pt idx="54">
                  <c:v>75.09364870269025</c:v>
                </c:pt>
                <c:pt idx="55">
                  <c:v>71.9935167742333</c:v>
                </c:pt>
                <c:pt idx="56">
                  <c:v>70.73495056658044</c:v>
                </c:pt>
                <c:pt idx="57">
                  <c:v>66.23365867160313</c:v>
                </c:pt>
                <c:pt idx="58">
                  <c:v>68.12894642819791</c:v>
                </c:pt>
                <c:pt idx="59">
                  <c:v>71.22965371972067</c:v>
                </c:pt>
                <c:pt idx="60">
                  <c:v>74.59080081001271</c:v>
                </c:pt>
                <c:pt idx="61">
                  <c:v>74.07888122551574</c:v>
                </c:pt>
                <c:pt idx="62">
                  <c:v>74.14694229928304</c:v>
                </c:pt>
                <c:pt idx="63">
                  <c:v>75.79953108002421</c:v>
                </c:pt>
                <c:pt idx="64">
                  <c:v>78.14056610147736</c:v>
                </c:pt>
                <c:pt idx="65">
                  <c:v>73.93338826546827</c:v>
                </c:pt>
                <c:pt idx="66">
                  <c:v>78.51945337985294</c:v>
                </c:pt>
                <c:pt idx="67">
                  <c:v>77.14989730529138</c:v>
                </c:pt>
                <c:pt idx="68">
                  <c:v>78.00738982765013</c:v>
                </c:pt>
                <c:pt idx="69">
                  <c:v>85.4439946953319</c:v>
                </c:pt>
                <c:pt idx="70">
                  <c:v>86.1043607853089</c:v>
                </c:pt>
                <c:pt idx="71">
                  <c:v>82.58377848251766</c:v>
                </c:pt>
                <c:pt idx="72">
                  <c:v>81.47815590612723</c:v>
                </c:pt>
                <c:pt idx="73">
                  <c:v>82.84399839518571</c:v>
                </c:pt>
                <c:pt idx="74">
                  <c:v>73.49283315622901</c:v>
                </c:pt>
                <c:pt idx="75">
                  <c:v>77.00161159669425</c:v>
                </c:pt>
                <c:pt idx="76">
                  <c:v>80.53557674120061</c:v>
                </c:pt>
                <c:pt idx="77">
                  <c:v>78.2893239453396</c:v>
                </c:pt>
                <c:pt idx="78">
                  <c:v>72.9712521692804</c:v>
                </c:pt>
                <c:pt idx="79">
                  <c:v>77.0486603270175</c:v>
                </c:pt>
                <c:pt idx="80">
                  <c:v>78.09756912760965</c:v>
                </c:pt>
                <c:pt idx="81">
                  <c:v>74.5145834861678</c:v>
                </c:pt>
                <c:pt idx="82">
                  <c:v>74.15043980449252</c:v>
                </c:pt>
                <c:pt idx="83">
                  <c:v>77.43676152920356</c:v>
                </c:pt>
                <c:pt idx="84">
                  <c:v>76.39625539275143</c:v>
                </c:pt>
                <c:pt idx="85">
                  <c:v>79.5476222690141</c:v>
                </c:pt>
                <c:pt idx="86">
                  <c:v>81.79137940267657</c:v>
                </c:pt>
                <c:pt idx="87">
                  <c:v>82.6198426558106</c:v>
                </c:pt>
                <c:pt idx="88">
                  <c:v>83.10048760967634</c:v>
                </c:pt>
                <c:pt idx="89">
                  <c:v>81.77161010418615</c:v>
                </c:pt>
                <c:pt idx="90">
                  <c:v>83.92858330300125</c:v>
                </c:pt>
                <c:pt idx="91">
                  <c:v>82.13877961974615</c:v>
                </c:pt>
                <c:pt idx="92">
                  <c:v>78.11427625515687</c:v>
                </c:pt>
                <c:pt idx="93">
                  <c:v>80.81391570041772</c:v>
                </c:pt>
                <c:pt idx="94">
                  <c:v>80.35622091788358</c:v>
                </c:pt>
                <c:pt idx="95">
                  <c:v>79.22072654202825</c:v>
                </c:pt>
                <c:pt idx="96">
                  <c:v>80.07252159908838</c:v>
                </c:pt>
                <c:pt idx="97">
                  <c:v>80.81723867378695</c:v>
                </c:pt>
                <c:pt idx="98">
                  <c:v>81.29576654863688</c:v>
                </c:pt>
                <c:pt idx="99">
                  <c:v>81.73587372833202</c:v>
                </c:pt>
                <c:pt idx="100">
                  <c:v>80.96373810165429</c:v>
                </c:pt>
                <c:pt idx="101">
                  <c:v>79.87622433081895</c:v>
                </c:pt>
                <c:pt idx="102">
                  <c:v>80.08548651886638</c:v>
                </c:pt>
                <c:pt idx="103">
                  <c:v>81.02635879681075</c:v>
                </c:pt>
                <c:pt idx="104">
                  <c:v>81.3532054608186</c:v>
                </c:pt>
                <c:pt idx="105">
                  <c:v>80.67609078814488</c:v>
                </c:pt>
                <c:pt idx="106">
                  <c:v>80.04226805819003</c:v>
                </c:pt>
                <c:pt idx="107">
                  <c:v>80.95570407068874</c:v>
                </c:pt>
                <c:pt idx="108">
                  <c:v>81.22237013078328</c:v>
                </c:pt>
                <c:pt idx="109">
                  <c:v>80.98929776962002</c:v>
                </c:pt>
                <c:pt idx="110">
                  <c:v>80.89458481997846</c:v>
                </c:pt>
                <c:pt idx="111">
                  <c:v>81.06724764448246</c:v>
                </c:pt>
              </c:numCache>
            </c:numRef>
          </c:yVal>
          <c:smooth val="0"/>
        </c:ser>
        <c:dLbls>
          <c:showLegendKey val="0"/>
          <c:showVal val="0"/>
          <c:showCatName val="0"/>
          <c:showSerName val="0"/>
          <c:showPercent val="0"/>
          <c:showBubbleSize val="0"/>
        </c:dLbls>
        <c:axId val="-2018217960"/>
        <c:axId val="-2018245112"/>
      </c:scatterChart>
      <c:valAx>
        <c:axId val="-2018217960"/>
        <c:scaling>
          <c:orientation val="minMax"/>
          <c:max val="40352.0"/>
          <c:min val="40315.0"/>
        </c:scaling>
        <c:delete val="1"/>
        <c:axPos val="b"/>
        <c:numFmt formatCode="m/d;@" sourceLinked="0"/>
        <c:majorTickMark val="out"/>
        <c:minorTickMark val="none"/>
        <c:tickLblPos val="nextTo"/>
        <c:crossAx val="-2018245112"/>
        <c:crosses val="autoZero"/>
        <c:crossBetween val="midCat"/>
      </c:valAx>
      <c:valAx>
        <c:axId val="-2018245112"/>
        <c:scaling>
          <c:orientation val="minMax"/>
          <c:max val="95.0"/>
          <c:min val="40.0"/>
        </c:scaling>
        <c:delete val="0"/>
        <c:axPos val="l"/>
        <c:numFmt formatCode="0" sourceLinked="0"/>
        <c:majorTickMark val="out"/>
        <c:minorTickMark val="none"/>
        <c:tickLblPos val="nextTo"/>
        <c:spPr>
          <a:ln w="38100">
            <a:solidFill>
              <a:schemeClr val="accent6">
                <a:lumMod val="75000"/>
              </a:schemeClr>
            </a:solidFill>
          </a:ln>
        </c:spPr>
        <c:txPr>
          <a:bodyPr/>
          <a:lstStyle/>
          <a:p>
            <a:pPr>
              <a:defRPr sz="3000">
                <a:solidFill>
                  <a:schemeClr val="accent6">
                    <a:lumMod val="75000"/>
                  </a:schemeClr>
                </a:solidFill>
                <a:latin typeface="+mn-lt"/>
                <a:cs typeface="Times New Roman"/>
              </a:defRPr>
            </a:pPr>
            <a:endParaRPr lang="en-US"/>
          </a:p>
        </c:txPr>
        <c:crossAx val="-2018217960"/>
        <c:crosses val="autoZero"/>
        <c:crossBetween val="midCat"/>
      </c:valAx>
      <c:spPr>
        <a:ln>
          <a:noFill/>
        </a:ln>
      </c:spPr>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3333211820762"/>
          <c:y val="0.254167039691535"/>
          <c:w val="0.833018542866937"/>
          <c:h val="0.641833063910843"/>
        </c:manualLayout>
      </c:layout>
      <c:scatterChart>
        <c:scatterStyle val="lineMarker"/>
        <c:varyColors val="0"/>
        <c:ser>
          <c:idx val="0"/>
          <c:order val="0"/>
          <c:tx>
            <c:strRef>
              <c:f>'2010'!$H$1</c:f>
              <c:strCache>
                <c:ptCount val="1"/>
                <c:pt idx="0">
                  <c:v>[NO3-] avg</c:v>
                </c:pt>
              </c:strCache>
            </c:strRef>
          </c:tx>
          <c:spPr>
            <a:ln>
              <a:solidFill>
                <a:srgbClr val="008000"/>
              </a:solidFill>
            </a:ln>
          </c:spPr>
          <c:marker>
            <c:symbol val="circle"/>
            <c:size val="10"/>
            <c:spPr>
              <a:solidFill>
                <a:srgbClr val="008000"/>
              </a:solidFill>
              <a:ln w="50800">
                <a:solidFill>
                  <a:srgbClr val="008000"/>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'2010'!$P$2:$P$113</c:f>
              <c:numCache>
                <c:formatCode>0.00</c:formatCode>
                <c:ptCount val="112"/>
                <c:pt idx="0">
                  <c:v>-2.033810366723378</c:v>
                </c:pt>
                <c:pt idx="1">
                  <c:v>-0.900099120027898</c:v>
                </c:pt>
                <c:pt idx="2">
                  <c:v>-3.891118940144596</c:v>
                </c:pt>
                <c:pt idx="3">
                  <c:v>1.586230259693342</c:v>
                </c:pt>
                <c:pt idx="4">
                  <c:v>-0.116646737826615</c:v>
                </c:pt>
                <c:pt idx="5">
                  <c:v>1.18501160720332</c:v>
                </c:pt>
                <c:pt idx="6">
                  <c:v>-0.741932494234807</c:v>
                </c:pt>
                <c:pt idx="7">
                  <c:v>-0.981454309532998</c:v>
                </c:pt>
                <c:pt idx="8">
                  <c:v>-2.157388377040616</c:v>
                </c:pt>
                <c:pt idx="9">
                  <c:v>-2.474953649379553</c:v>
                </c:pt>
                <c:pt idx="10">
                  <c:v>-8.10642694817294</c:v>
                </c:pt>
                <c:pt idx="11">
                  <c:v>-3.730037186297436</c:v>
                </c:pt>
                <c:pt idx="12">
                  <c:v>-1.646298737463992</c:v>
                </c:pt>
                <c:pt idx="13">
                  <c:v>2.893209570305964</c:v>
                </c:pt>
                <c:pt idx="14">
                  <c:v>0.943241887984722</c:v>
                </c:pt>
                <c:pt idx="15">
                  <c:v>-0.188049764254279</c:v>
                </c:pt>
                <c:pt idx="16">
                  <c:v>-0.452179805454903</c:v>
                </c:pt>
                <c:pt idx="17">
                  <c:v>12.4202893901003</c:v>
                </c:pt>
                <c:pt idx="18">
                  <c:v>8.294564935124162</c:v>
                </c:pt>
                <c:pt idx="19">
                  <c:v>9.235979603319798</c:v>
                </c:pt>
                <c:pt idx="20">
                  <c:v>2.476459792208473</c:v>
                </c:pt>
                <c:pt idx="21">
                  <c:v>1.33711594838164</c:v>
                </c:pt>
                <c:pt idx="22">
                  <c:v>-0.0386952472998208</c:v>
                </c:pt>
                <c:pt idx="23">
                  <c:v>-1.228290928699566</c:v>
                </c:pt>
                <c:pt idx="24">
                  <c:v>-1.989612459912758</c:v>
                </c:pt>
                <c:pt idx="25">
                  <c:v>-7.306505956410566</c:v>
                </c:pt>
                <c:pt idx="26">
                  <c:v>-6.63621749031759</c:v>
                </c:pt>
                <c:pt idx="27">
                  <c:v>-4.723560945948573</c:v>
                </c:pt>
                <c:pt idx="28">
                  <c:v>-7.065502266672415</c:v>
                </c:pt>
                <c:pt idx="29">
                  <c:v>-3.873205356858379</c:v>
                </c:pt>
                <c:pt idx="30">
                  <c:v>-1.596246384730751</c:v>
                </c:pt>
                <c:pt idx="31">
                  <c:v>-3.577104257443405</c:v>
                </c:pt>
                <c:pt idx="32">
                  <c:v>-5.397291647113025</c:v>
                </c:pt>
                <c:pt idx="33">
                  <c:v>1.356579125068611</c:v>
                </c:pt>
                <c:pt idx="34">
                  <c:v>-3.020197749887234</c:v>
                </c:pt>
                <c:pt idx="35">
                  <c:v>0.843901323479493</c:v>
                </c:pt>
                <c:pt idx="36">
                  <c:v>-0.619441768690585</c:v>
                </c:pt>
                <c:pt idx="37">
                  <c:v>0.450718584875401</c:v>
                </c:pt>
                <c:pt idx="38">
                  <c:v>-2.800565935692111</c:v>
                </c:pt>
                <c:pt idx="39">
                  <c:v>-3.5822205995081</c:v>
                </c:pt>
                <c:pt idx="40">
                  <c:v>-3.466013687743586</c:v>
                </c:pt>
                <c:pt idx="41">
                  <c:v>-3.846818270053002</c:v>
                </c:pt>
                <c:pt idx="42">
                  <c:v>-2.363984200820546</c:v>
                </c:pt>
                <c:pt idx="43">
                  <c:v>-1.74705777854682</c:v>
                </c:pt>
                <c:pt idx="44">
                  <c:v>-2.648015629705518</c:v>
                </c:pt>
                <c:pt idx="45">
                  <c:v>-1.00153246899284</c:v>
                </c:pt>
                <c:pt idx="46">
                  <c:v>-0.29013474090315</c:v>
                </c:pt>
                <c:pt idx="47">
                  <c:v>-1.579909329935588</c:v>
                </c:pt>
                <c:pt idx="48">
                  <c:v>-3.219738498211944</c:v>
                </c:pt>
                <c:pt idx="49">
                  <c:v>-2.537456809762196</c:v>
                </c:pt>
                <c:pt idx="50">
                  <c:v>-4.083483220875094</c:v>
                </c:pt>
                <c:pt idx="51">
                  <c:v>-4.208324105435687</c:v>
                </c:pt>
                <c:pt idx="52">
                  <c:v>-3.935197603764466</c:v>
                </c:pt>
                <c:pt idx="53">
                  <c:v>-2.422762352699604</c:v>
                </c:pt>
                <c:pt idx="54">
                  <c:v>0.628489649995558</c:v>
                </c:pt>
                <c:pt idx="55">
                  <c:v>3.042430767817022</c:v>
                </c:pt>
                <c:pt idx="56">
                  <c:v>4.018540936046878</c:v>
                </c:pt>
                <c:pt idx="57">
                  <c:v>6.484523139386257</c:v>
                </c:pt>
                <c:pt idx="58">
                  <c:v>7.07401798233972</c:v>
                </c:pt>
                <c:pt idx="59">
                  <c:v>9.545489640812512</c:v>
                </c:pt>
                <c:pt idx="60">
                  <c:v>8.546847633273767</c:v>
                </c:pt>
                <c:pt idx="61">
                  <c:v>2.712690069454207</c:v>
                </c:pt>
                <c:pt idx="62">
                  <c:v>2.437224987517525</c:v>
                </c:pt>
                <c:pt idx="63">
                  <c:v>7.454672349011136</c:v>
                </c:pt>
                <c:pt idx="64">
                  <c:v>2.322488860451783</c:v>
                </c:pt>
                <c:pt idx="65">
                  <c:v>4.363256413806681</c:v>
                </c:pt>
                <c:pt idx="66">
                  <c:v>3.066804356132393</c:v>
                </c:pt>
                <c:pt idx="67">
                  <c:v>-0.733628725002807</c:v>
                </c:pt>
                <c:pt idx="68">
                  <c:v>-1.031075209714101</c:v>
                </c:pt>
                <c:pt idx="69">
                  <c:v>2.112010960703567</c:v>
                </c:pt>
                <c:pt idx="70">
                  <c:v>-0.9949848673906</c:v>
                </c:pt>
                <c:pt idx="71">
                  <c:v>-2.261402285381383</c:v>
                </c:pt>
                <c:pt idx="72">
                  <c:v>-2.329357555674488</c:v>
                </c:pt>
                <c:pt idx="73">
                  <c:v>-1.625311715884309</c:v>
                </c:pt>
                <c:pt idx="74">
                  <c:v>-4.587725263299324</c:v>
                </c:pt>
                <c:pt idx="75">
                  <c:v>1.873317454359042</c:v>
                </c:pt>
                <c:pt idx="76">
                  <c:v>-2.124593663376645</c:v>
                </c:pt>
                <c:pt idx="77">
                  <c:v>-2.818379107249116</c:v>
                </c:pt>
                <c:pt idx="78">
                  <c:v>-1.252862749693148</c:v>
                </c:pt>
                <c:pt idx="79">
                  <c:v>-2.346613573718371</c:v>
                </c:pt>
                <c:pt idx="80">
                  <c:v>-2.132245568130311</c:v>
                </c:pt>
                <c:pt idx="81">
                  <c:v>-2.105005509454702</c:v>
                </c:pt>
                <c:pt idx="82">
                  <c:v>-3.128097582195663</c:v>
                </c:pt>
                <c:pt idx="83">
                  <c:v>-0.491186098368453</c:v>
                </c:pt>
                <c:pt idx="84">
                  <c:v>-2.115416867640018</c:v>
                </c:pt>
                <c:pt idx="85">
                  <c:v>-2.995865541915487</c:v>
                </c:pt>
                <c:pt idx="86">
                  <c:v>-2.879544413159883</c:v>
                </c:pt>
                <c:pt idx="87">
                  <c:v>-3.490517157185016</c:v>
                </c:pt>
                <c:pt idx="88">
                  <c:v>-3.346285740927572</c:v>
                </c:pt>
                <c:pt idx="89">
                  <c:v>-3.427208915023773</c:v>
                </c:pt>
                <c:pt idx="90">
                  <c:v>-1.639477347869245</c:v>
                </c:pt>
                <c:pt idx="91">
                  <c:v>-2.054018833076158</c:v>
                </c:pt>
                <c:pt idx="92">
                  <c:v>-5.277330064356135</c:v>
                </c:pt>
                <c:pt idx="93">
                  <c:v>-3.920054667114749</c:v>
                </c:pt>
                <c:pt idx="94">
                  <c:v>-3.899939892526074</c:v>
                </c:pt>
                <c:pt idx="95">
                  <c:v>-3.469550401816096</c:v>
                </c:pt>
                <c:pt idx="96">
                  <c:v>-2.74645092770977</c:v>
                </c:pt>
                <c:pt idx="97">
                  <c:v>-3.580714541210988</c:v>
                </c:pt>
                <c:pt idx="98">
                  <c:v>-2.852828805474433</c:v>
                </c:pt>
                <c:pt idx="99">
                  <c:v>-2.743067065593971</c:v>
                </c:pt>
                <c:pt idx="100">
                  <c:v>-3.20811903851605</c:v>
                </c:pt>
                <c:pt idx="101">
                  <c:v>-2.84715616015709</c:v>
                </c:pt>
                <c:pt idx="102">
                  <c:v>-2.811633661218662</c:v>
                </c:pt>
                <c:pt idx="103">
                  <c:v>-2.5575785373725</c:v>
                </c:pt>
                <c:pt idx="104">
                  <c:v>-1.98214246209998</c:v>
                </c:pt>
                <c:pt idx="105">
                  <c:v>-2.047887059744345</c:v>
                </c:pt>
                <c:pt idx="106">
                  <c:v>-2.09776760413867</c:v>
                </c:pt>
                <c:pt idx="107">
                  <c:v>-2.224386372720092</c:v>
                </c:pt>
                <c:pt idx="108">
                  <c:v>-1.226458810739718</c:v>
                </c:pt>
                <c:pt idx="109">
                  <c:v>-1.679598311822226</c:v>
                </c:pt>
                <c:pt idx="110">
                  <c:v>-1.403936523061903</c:v>
                </c:pt>
                <c:pt idx="111">
                  <c:v>-1.487495882860777</c:v>
                </c:pt>
              </c:numCache>
            </c:numRef>
          </c:yVal>
          <c:smooth val="0"/>
        </c:ser>
        <c:dLbls>
          <c:showLegendKey val="0"/>
          <c:showVal val="0"/>
          <c:showCatName val="0"/>
          <c:showSerName val="0"/>
          <c:showPercent val="0"/>
          <c:showBubbleSize val="0"/>
        </c:dLbls>
        <c:axId val="-2018294312"/>
        <c:axId val="-2018444760"/>
      </c:scatterChart>
      <c:valAx>
        <c:axId val="-2018294312"/>
        <c:scaling>
          <c:orientation val="minMax"/>
          <c:max val="40352.0"/>
          <c:min val="40315.0"/>
        </c:scaling>
        <c:delete val="1"/>
        <c:axPos val="b"/>
        <c:numFmt formatCode="m/d;@" sourceLinked="0"/>
        <c:majorTickMark val="out"/>
        <c:minorTickMark val="none"/>
        <c:tickLblPos val="nextTo"/>
        <c:crossAx val="-2018444760"/>
        <c:crosses val="autoZero"/>
        <c:crossBetween val="midCat"/>
      </c:valAx>
      <c:valAx>
        <c:axId val="-2018444760"/>
        <c:scaling>
          <c:orientation val="minMax"/>
          <c:max val="13.0"/>
          <c:min val="-9.0"/>
        </c:scaling>
        <c:delete val="0"/>
        <c:axPos val="r"/>
        <c:numFmt formatCode="0" sourceLinked="0"/>
        <c:majorTickMark val="out"/>
        <c:minorTickMark val="none"/>
        <c:tickLblPos val="nextTo"/>
        <c:spPr>
          <a:ln w="38100">
            <a:solidFill>
              <a:srgbClr val="008000"/>
            </a:solidFill>
          </a:ln>
        </c:spPr>
        <c:txPr>
          <a:bodyPr/>
          <a:lstStyle/>
          <a:p>
            <a:pPr>
              <a:defRPr sz="3000">
                <a:solidFill>
                  <a:srgbClr val="008000"/>
                </a:solidFill>
                <a:latin typeface="+mn-lt"/>
                <a:cs typeface="Times New Roman"/>
              </a:defRPr>
            </a:pPr>
            <a:endParaRPr lang="en-US"/>
          </a:p>
        </c:txPr>
        <c:crossAx val="-2018294312"/>
        <c:crosses val="max"/>
        <c:crossBetween val="midCat"/>
        <c:majorUnit val="4.0"/>
      </c:valAx>
      <c:spPr>
        <a:ln>
          <a:noFill/>
        </a:ln>
      </c:spPr>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602555186642"/>
          <c:y val="0.248253601104766"/>
          <c:w val="0.833018591563754"/>
          <c:h val="0.614034061240463"/>
        </c:manualLayout>
      </c:layout>
      <c:scatterChart>
        <c:scatterStyle val="lineMarker"/>
        <c:varyColors val="0"/>
        <c:ser>
          <c:idx val="0"/>
          <c:order val="0"/>
          <c:tx>
            <c:strRef>
              <c:f>'2010'!$H$1</c:f>
              <c:strCache>
                <c:ptCount val="1"/>
                <c:pt idx="0">
                  <c:v>[NO3-] avg</c:v>
                </c:pt>
              </c:strCache>
            </c:strRef>
          </c:tx>
          <c:spPr>
            <a:ln>
              <a:solidFill>
                <a:schemeClr val="accent2"/>
              </a:solidFill>
            </a:ln>
          </c:spPr>
          <c:marker>
            <c:symbol val="x"/>
            <c:size val="10"/>
            <c:spPr>
              <a:noFill/>
              <a:ln w="50800">
                <a:solidFill>
                  <a:schemeClr val="accent2"/>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'2010'!$B$2:$B$113</c:f>
              <c:numCache>
                <c:formatCode>General</c:formatCode>
                <c:ptCount val="112"/>
                <c:pt idx="4" formatCode="0.00_ ">
                  <c:v>10.19</c:v>
                </c:pt>
                <c:pt idx="5" formatCode="0.00_ ">
                  <c:v>3.24</c:v>
                </c:pt>
                <c:pt idx="6" formatCode="0.00_ ">
                  <c:v>6.9</c:v>
                </c:pt>
                <c:pt idx="7" formatCode="0.00_ ">
                  <c:v>1.0</c:v>
                </c:pt>
                <c:pt idx="8" formatCode="0.00_ ">
                  <c:v>3.39</c:v>
                </c:pt>
                <c:pt idx="9" formatCode="0.00_ ">
                  <c:v>0.16</c:v>
                </c:pt>
                <c:pt idx="10" formatCode="0.00_ ">
                  <c:v>2.21</c:v>
                </c:pt>
                <c:pt idx="11" formatCode="0.00_ ">
                  <c:v>0.33</c:v>
                </c:pt>
                <c:pt idx="12" formatCode="0.00_ ">
                  <c:v>2.25</c:v>
                </c:pt>
                <c:pt idx="13" formatCode="0.00_ ">
                  <c:v>5.06</c:v>
                </c:pt>
                <c:pt idx="14" formatCode="0.00_ ">
                  <c:v>9.23</c:v>
                </c:pt>
                <c:pt idx="15" formatCode="0.00_ ">
                  <c:v>7.08</c:v>
                </c:pt>
                <c:pt idx="16" formatCode="0.00_ ">
                  <c:v>2.23</c:v>
                </c:pt>
                <c:pt idx="17" formatCode="0.00_ ">
                  <c:v>16.31</c:v>
                </c:pt>
                <c:pt idx="18" formatCode="0.00_ ">
                  <c:v>38.49</c:v>
                </c:pt>
                <c:pt idx="19" formatCode="0.00_ ">
                  <c:v>57.86</c:v>
                </c:pt>
                <c:pt idx="20" formatCode="0.00_ ">
                  <c:v>44.91</c:v>
                </c:pt>
                <c:pt idx="21" formatCode="0.00_ ">
                  <c:v>14.92</c:v>
                </c:pt>
                <c:pt idx="22" formatCode="0.00_ ">
                  <c:v>0.33</c:v>
                </c:pt>
                <c:pt idx="23" formatCode="0.00_ ">
                  <c:v>7.07</c:v>
                </c:pt>
                <c:pt idx="24" formatCode="0.00_ ">
                  <c:v>15.34</c:v>
                </c:pt>
                <c:pt idx="25" formatCode="0.00_ ">
                  <c:v>9.23</c:v>
                </c:pt>
                <c:pt idx="26" formatCode="0.00_ ">
                  <c:v>21.63</c:v>
                </c:pt>
                <c:pt idx="27" formatCode="0.00_ ">
                  <c:v>3.32</c:v>
                </c:pt>
                <c:pt idx="28" formatCode="0.00_ ">
                  <c:v>7.07</c:v>
                </c:pt>
                <c:pt idx="29" formatCode="0.00_ ">
                  <c:v>0.77</c:v>
                </c:pt>
                <c:pt idx="30" formatCode="0.00_ ">
                  <c:v>2.88</c:v>
                </c:pt>
                <c:pt idx="31" formatCode="0.00_ ">
                  <c:v>1.04</c:v>
                </c:pt>
                <c:pt idx="32" formatCode="0.00_ ">
                  <c:v>2.43</c:v>
                </c:pt>
                <c:pt idx="33" formatCode="0.00_ ">
                  <c:v>0.64</c:v>
                </c:pt>
                <c:pt idx="34" formatCode="0.00_ ">
                  <c:v>0.24</c:v>
                </c:pt>
                <c:pt idx="35" formatCode="0.00_ ">
                  <c:v>1.63</c:v>
                </c:pt>
                <c:pt idx="36" formatCode="0.00_ ">
                  <c:v>2.19</c:v>
                </c:pt>
                <c:pt idx="37" formatCode="0.00_ ">
                  <c:v>3.22</c:v>
                </c:pt>
                <c:pt idx="38" formatCode="0.00_ ">
                  <c:v>12.32</c:v>
                </c:pt>
                <c:pt idx="39" formatCode="0.00_ ">
                  <c:v>4.37</c:v>
                </c:pt>
                <c:pt idx="40" formatCode="0.00_ ">
                  <c:v>1.55</c:v>
                </c:pt>
                <c:pt idx="41" formatCode="0.00_ ">
                  <c:v>14.94</c:v>
                </c:pt>
                <c:pt idx="42" formatCode="0.00_ ">
                  <c:v>16.05</c:v>
                </c:pt>
                <c:pt idx="43" formatCode="0.00_ ">
                  <c:v>3.21</c:v>
                </c:pt>
                <c:pt idx="44" formatCode="0.00_ ">
                  <c:v>2.87</c:v>
                </c:pt>
                <c:pt idx="45" formatCode="0.00_ ">
                  <c:v>1.13</c:v>
                </c:pt>
                <c:pt idx="46" formatCode="0.00_ ">
                  <c:v>0.7</c:v>
                </c:pt>
                <c:pt idx="47" formatCode="0.00_ ">
                  <c:v>6.87</c:v>
                </c:pt>
                <c:pt idx="48" formatCode="0.00_ ">
                  <c:v>12.26</c:v>
                </c:pt>
                <c:pt idx="49" formatCode="0.00_ ">
                  <c:v>1.93</c:v>
                </c:pt>
                <c:pt idx="50" formatCode="0.00_ ">
                  <c:v>14.02</c:v>
                </c:pt>
                <c:pt idx="51" formatCode="0.00_ ">
                  <c:v>5.6</c:v>
                </c:pt>
                <c:pt idx="52" formatCode="0.00_ ">
                  <c:v>16.2</c:v>
                </c:pt>
                <c:pt idx="53" formatCode="0.00_ ">
                  <c:v>0.99</c:v>
                </c:pt>
                <c:pt idx="54" formatCode="0.00_ ">
                  <c:v>1.74</c:v>
                </c:pt>
                <c:pt idx="55" formatCode="0.00_ ">
                  <c:v>-0.13</c:v>
                </c:pt>
                <c:pt idx="56" formatCode="0.00_ ">
                  <c:v>0.11</c:v>
                </c:pt>
                <c:pt idx="57" formatCode="0.00_ ">
                  <c:v>1.49</c:v>
                </c:pt>
                <c:pt idx="58" formatCode="0.00_ ">
                  <c:v>1.22</c:v>
                </c:pt>
                <c:pt idx="59" formatCode="0.00_ ">
                  <c:v>1.52</c:v>
                </c:pt>
                <c:pt idx="60" formatCode="0.00_ ">
                  <c:v>0.24</c:v>
                </c:pt>
                <c:pt idx="61" formatCode="0.00_ ">
                  <c:v>3.33</c:v>
                </c:pt>
                <c:pt idx="62" formatCode="0.00_ ">
                  <c:v>4.47</c:v>
                </c:pt>
                <c:pt idx="63" formatCode="0.00_ ">
                  <c:v>3.71</c:v>
                </c:pt>
                <c:pt idx="64" formatCode="0.00_ ">
                  <c:v>2.26</c:v>
                </c:pt>
                <c:pt idx="65" formatCode="0.00_ ">
                  <c:v>2.01</c:v>
                </c:pt>
                <c:pt idx="66" formatCode="0.00_ ">
                  <c:v>2.72</c:v>
                </c:pt>
                <c:pt idx="67" formatCode="0.00_ ">
                  <c:v>2.41</c:v>
                </c:pt>
                <c:pt idx="68" formatCode="0.00_ ">
                  <c:v>7.769999999999999</c:v>
                </c:pt>
                <c:pt idx="69" formatCode="0.00_ ">
                  <c:v>1.27</c:v>
                </c:pt>
                <c:pt idx="70" formatCode="0.00_ ">
                  <c:v>1.55</c:v>
                </c:pt>
                <c:pt idx="71" formatCode="0.00_ ">
                  <c:v>0.45</c:v>
                </c:pt>
                <c:pt idx="72" formatCode="0.00_ ">
                  <c:v>1.82</c:v>
                </c:pt>
                <c:pt idx="73" formatCode="0.00_ ">
                  <c:v>1.4</c:v>
                </c:pt>
                <c:pt idx="74" formatCode="0.00_ ">
                  <c:v>5.74</c:v>
                </c:pt>
                <c:pt idx="75" formatCode="0.00_ ">
                  <c:v>1.18</c:v>
                </c:pt>
                <c:pt idx="76" formatCode="0.00_ ">
                  <c:v>1.7</c:v>
                </c:pt>
                <c:pt idx="77" formatCode="0.00_ ">
                  <c:v>5.22</c:v>
                </c:pt>
                <c:pt idx="78" formatCode="0.00_ ">
                  <c:v>6.73</c:v>
                </c:pt>
                <c:pt idx="79" formatCode="0.00_ ">
                  <c:v>2.57</c:v>
                </c:pt>
                <c:pt idx="80" formatCode="0.00_ ">
                  <c:v>0.91</c:v>
                </c:pt>
                <c:pt idx="81" formatCode="0.00_ ">
                  <c:v>2.13</c:v>
                </c:pt>
                <c:pt idx="82" formatCode="0.00_ ">
                  <c:v>5.1</c:v>
                </c:pt>
                <c:pt idx="83" formatCode="0.00_ ">
                  <c:v>7.07</c:v>
                </c:pt>
                <c:pt idx="84" formatCode="0.00_ ">
                  <c:v>5.6</c:v>
                </c:pt>
                <c:pt idx="85" formatCode="0.00_ ">
                  <c:v>2.91</c:v>
                </c:pt>
                <c:pt idx="86" formatCode="0.00_ ">
                  <c:v>0.19</c:v>
                </c:pt>
                <c:pt idx="87" formatCode="0.00_ ">
                  <c:v>5.21</c:v>
                </c:pt>
                <c:pt idx="88" formatCode="0.00_ ">
                  <c:v>4.859999999999998</c:v>
                </c:pt>
                <c:pt idx="89" formatCode="0.00_ ">
                  <c:v>0.87</c:v>
                </c:pt>
                <c:pt idx="90" formatCode="0.00_ ">
                  <c:v>5.23</c:v>
                </c:pt>
                <c:pt idx="91" formatCode="0.00_ ">
                  <c:v>7.619999999999996</c:v>
                </c:pt>
                <c:pt idx="92" formatCode="0.00_ ">
                  <c:v>2.31</c:v>
                </c:pt>
                <c:pt idx="93" formatCode="0.00_ ">
                  <c:v>1.77</c:v>
                </c:pt>
                <c:pt idx="94" formatCode="0.00_ ">
                  <c:v>2.44</c:v>
                </c:pt>
                <c:pt idx="95" formatCode="0.00_ ">
                  <c:v>0.95</c:v>
                </c:pt>
                <c:pt idx="96" formatCode="0.00_ ">
                  <c:v>1.11</c:v>
                </c:pt>
                <c:pt idx="97" formatCode="0.00_ ">
                  <c:v>1.84</c:v>
                </c:pt>
                <c:pt idx="98" formatCode="0.00_ ">
                  <c:v>3.82</c:v>
                </c:pt>
                <c:pt idx="99" formatCode="0.00_ ">
                  <c:v>1.03</c:v>
                </c:pt>
                <c:pt idx="100" formatCode="0.00_ ">
                  <c:v>1.12</c:v>
                </c:pt>
                <c:pt idx="101" formatCode="0.00_ ">
                  <c:v>0.98</c:v>
                </c:pt>
                <c:pt idx="102" formatCode="0.00_ ">
                  <c:v>0.58</c:v>
                </c:pt>
                <c:pt idx="103" formatCode="0.00_ ">
                  <c:v>4.98</c:v>
                </c:pt>
                <c:pt idx="104" formatCode="0.00_ ">
                  <c:v>8.15</c:v>
                </c:pt>
                <c:pt idx="105" formatCode="0.00_ ">
                  <c:v>3.52</c:v>
                </c:pt>
                <c:pt idx="106" formatCode="0.00_ ">
                  <c:v>5.02</c:v>
                </c:pt>
                <c:pt idx="107" formatCode="0.00_ ">
                  <c:v>10.35</c:v>
                </c:pt>
                <c:pt idx="108" formatCode="0.00_ ">
                  <c:v>4.46</c:v>
                </c:pt>
                <c:pt idx="109" formatCode="0.00_ ">
                  <c:v>6.72</c:v>
                </c:pt>
                <c:pt idx="110" formatCode="0.00_ ">
                  <c:v>12.07</c:v>
                </c:pt>
                <c:pt idx="111" formatCode="0.00_ ">
                  <c:v>9.42</c:v>
                </c:pt>
              </c:numCache>
            </c:numRef>
          </c:yVal>
          <c:smooth val="0"/>
        </c:ser>
        <c:dLbls>
          <c:showLegendKey val="0"/>
          <c:showVal val="0"/>
          <c:showCatName val="0"/>
          <c:showSerName val="0"/>
          <c:showPercent val="0"/>
          <c:showBubbleSize val="0"/>
        </c:dLbls>
        <c:axId val="-2033098248"/>
        <c:axId val="2119831864"/>
      </c:scatterChart>
      <c:valAx>
        <c:axId val="-2033098248"/>
        <c:scaling>
          <c:orientation val="minMax"/>
          <c:max val="40352.0"/>
          <c:min val="40315.0"/>
        </c:scaling>
        <c:delete val="1"/>
        <c:axPos val="b"/>
        <c:numFmt formatCode="m/d;@" sourceLinked="0"/>
        <c:majorTickMark val="out"/>
        <c:minorTickMark val="none"/>
        <c:tickLblPos val="nextTo"/>
        <c:crossAx val="2119831864"/>
        <c:crosses val="autoZero"/>
        <c:crossBetween val="midCat"/>
      </c:valAx>
      <c:valAx>
        <c:axId val="2119831864"/>
        <c:scaling>
          <c:orientation val="minMax"/>
          <c:max val="60.0"/>
          <c:min val="0.0"/>
        </c:scaling>
        <c:delete val="0"/>
        <c:axPos val="l"/>
        <c:numFmt formatCode="0" sourceLinked="0"/>
        <c:majorTickMark val="out"/>
        <c:minorTickMark val="none"/>
        <c:tickLblPos val="nextTo"/>
        <c:spPr>
          <a:ln w="38100">
            <a:solidFill>
              <a:schemeClr val="accent2"/>
            </a:solidFill>
          </a:ln>
        </c:spPr>
        <c:txPr>
          <a:bodyPr/>
          <a:lstStyle/>
          <a:p>
            <a:pPr>
              <a:defRPr sz="3000">
                <a:solidFill>
                  <a:srgbClr val="C0504D"/>
                </a:solidFill>
                <a:latin typeface="+mn-lt"/>
                <a:cs typeface="Times New Roman"/>
              </a:defRPr>
            </a:pPr>
            <a:endParaRPr lang="en-US"/>
          </a:p>
        </c:txPr>
        <c:crossAx val="-2033098248"/>
        <c:crosses val="autoZero"/>
        <c:crossBetween val="midCat"/>
      </c:valAx>
      <c:spPr>
        <a:ln>
          <a:noFill/>
        </a:ln>
      </c:spPr>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3333333333333"/>
          <c:y val="0.27680827720655"/>
          <c:w val="0.833705745115194"/>
          <c:h val="0.591792249673116"/>
        </c:manualLayout>
      </c:layout>
      <c:scatterChart>
        <c:scatterStyle val="lineMarker"/>
        <c:varyColors val="0"/>
        <c:ser>
          <c:idx val="0"/>
          <c:order val="0"/>
          <c:tx>
            <c:strRef>
              <c:f>'2010'!$H$1</c:f>
              <c:strCache>
                <c:ptCount val="1"/>
                <c:pt idx="0">
                  <c:v>[NO3-] avg</c:v>
                </c:pt>
              </c:strCache>
            </c:strRef>
          </c:tx>
          <c:spPr>
            <a:ln>
              <a:solidFill>
                <a:schemeClr val="accent2">
                  <a:lumMod val="50000"/>
                </a:schemeClr>
              </a:solidFill>
            </a:ln>
          </c:spPr>
          <c:marker>
            <c:symbol val="x"/>
            <c:size val="10"/>
            <c:spPr>
              <a:noFill/>
              <a:ln w="50800">
                <a:solidFill>
                  <a:schemeClr val="accent2">
                    <a:lumMod val="50000"/>
                  </a:schemeClr>
                </a:solidFill>
              </a:ln>
            </c:spPr>
          </c:marker>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'2010'!$C$2:$C$113</c:f>
              <c:numCache>
                <c:formatCode>General</c:formatCode>
                <c:ptCount val="112"/>
                <c:pt idx="25" formatCode="0.00_ ">
                  <c:v>-0.79</c:v>
                </c:pt>
                <c:pt idx="26" formatCode="0.00_ ">
                  <c:v>6.52</c:v>
                </c:pt>
                <c:pt idx="27" formatCode="0.00_ ">
                  <c:v>1.38</c:v>
                </c:pt>
                <c:pt idx="28" formatCode="0.00_ ">
                  <c:v>2.44</c:v>
                </c:pt>
                <c:pt idx="29" formatCode="0.00_ ">
                  <c:v>-0.09</c:v>
                </c:pt>
                <c:pt idx="30" formatCode="0.00_ ">
                  <c:v>2.76</c:v>
                </c:pt>
                <c:pt idx="31" formatCode="0.00_ ">
                  <c:v>2.96</c:v>
                </c:pt>
                <c:pt idx="32" formatCode="0.00_ ">
                  <c:v>2.93</c:v>
                </c:pt>
                <c:pt idx="33" formatCode="0.00_ ">
                  <c:v>2.66</c:v>
                </c:pt>
                <c:pt idx="37" formatCode="0.00_ ">
                  <c:v>4.29</c:v>
                </c:pt>
                <c:pt idx="38" formatCode="0.00_ ">
                  <c:v>5.33</c:v>
                </c:pt>
                <c:pt idx="39" formatCode="0.00_ ">
                  <c:v>4.73</c:v>
                </c:pt>
                <c:pt idx="42" formatCode="0.00_ ">
                  <c:v>2.44</c:v>
                </c:pt>
                <c:pt idx="43" formatCode="0.00_ ">
                  <c:v>2.05</c:v>
                </c:pt>
                <c:pt idx="44" formatCode="0.00_ ">
                  <c:v>2.44</c:v>
                </c:pt>
                <c:pt idx="45" formatCode="0.00_ ">
                  <c:v>2.4</c:v>
                </c:pt>
                <c:pt idx="46" formatCode="0.00_ ">
                  <c:v>1.96</c:v>
                </c:pt>
                <c:pt idx="47" formatCode="0.00_ ">
                  <c:v>0.31</c:v>
                </c:pt>
                <c:pt idx="48" formatCode="0.00_ ">
                  <c:v>10.45</c:v>
                </c:pt>
                <c:pt idx="49" formatCode="0.00_ ">
                  <c:v>3.21</c:v>
                </c:pt>
                <c:pt idx="50" formatCode="0.00_ ">
                  <c:v>7.23</c:v>
                </c:pt>
                <c:pt idx="51" formatCode="0.00_ ">
                  <c:v>1.84</c:v>
                </c:pt>
                <c:pt idx="52" formatCode="0.00_ ">
                  <c:v>5.63</c:v>
                </c:pt>
                <c:pt idx="53" formatCode="0.00_ ">
                  <c:v>1.91</c:v>
                </c:pt>
                <c:pt idx="54" formatCode="0.00_ ">
                  <c:v>-0.68</c:v>
                </c:pt>
                <c:pt idx="58" formatCode="0.00_ ">
                  <c:v>0.53</c:v>
                </c:pt>
                <c:pt idx="59" formatCode="0.00_ ">
                  <c:v>1.84</c:v>
                </c:pt>
                <c:pt idx="60" formatCode="0.00_ ">
                  <c:v>2.09</c:v>
                </c:pt>
                <c:pt idx="62" formatCode="0.00_ ">
                  <c:v>2.61</c:v>
                </c:pt>
                <c:pt idx="63" formatCode="0.00_ ">
                  <c:v>4.33</c:v>
                </c:pt>
                <c:pt idx="64" formatCode="0.00_ ">
                  <c:v>3.59</c:v>
                </c:pt>
                <c:pt idx="66" formatCode="0.00_ ">
                  <c:v>1.33</c:v>
                </c:pt>
                <c:pt idx="67" formatCode="0.00_ ">
                  <c:v>2.02</c:v>
                </c:pt>
                <c:pt idx="68" formatCode="0.00_ ">
                  <c:v>1.09</c:v>
                </c:pt>
                <c:pt idx="69" formatCode="0.00_ ">
                  <c:v>2.03</c:v>
                </c:pt>
                <c:pt idx="70" formatCode="0.00_ ">
                  <c:v>3.82</c:v>
                </c:pt>
                <c:pt idx="71" formatCode="0.00_ ">
                  <c:v>3.17</c:v>
                </c:pt>
                <c:pt idx="72" formatCode="0.00_ ">
                  <c:v>1.92</c:v>
                </c:pt>
                <c:pt idx="73" formatCode="0.00_ ">
                  <c:v>2.03</c:v>
                </c:pt>
                <c:pt idx="74" formatCode="0.00_ ">
                  <c:v>2.84</c:v>
                </c:pt>
                <c:pt idx="75" formatCode="0.00_ ">
                  <c:v>2.72</c:v>
                </c:pt>
                <c:pt idx="76" formatCode="0.00_ ">
                  <c:v>2.91</c:v>
                </c:pt>
                <c:pt idx="77" formatCode="0.00_ ">
                  <c:v>2.49</c:v>
                </c:pt>
                <c:pt idx="78" formatCode="0.00_ ">
                  <c:v>1.4</c:v>
                </c:pt>
                <c:pt idx="79" formatCode="0.00_ ">
                  <c:v>1.33</c:v>
                </c:pt>
                <c:pt idx="83" formatCode="0.00_ ">
                  <c:v>-0.76</c:v>
                </c:pt>
                <c:pt idx="84" formatCode="0.00_ ">
                  <c:v>-0.57</c:v>
                </c:pt>
                <c:pt idx="85" formatCode="0.00_ ">
                  <c:v>0.86</c:v>
                </c:pt>
                <c:pt idx="86" formatCode="0.00_ ">
                  <c:v>0.51</c:v>
                </c:pt>
                <c:pt idx="87" formatCode="0.00_ ">
                  <c:v>-0.3</c:v>
                </c:pt>
                <c:pt idx="88" formatCode="0.00_ ">
                  <c:v>0.51</c:v>
                </c:pt>
                <c:pt idx="89" formatCode="0.00_ ">
                  <c:v>0.1</c:v>
                </c:pt>
                <c:pt idx="90" formatCode="0.00_ ">
                  <c:v>1.55</c:v>
                </c:pt>
                <c:pt idx="91" formatCode="0.00_ ">
                  <c:v>2.13</c:v>
                </c:pt>
                <c:pt idx="92" formatCode="0.00_ ">
                  <c:v>2.28</c:v>
                </c:pt>
                <c:pt idx="93" formatCode="0.00_ ">
                  <c:v>4.07</c:v>
                </c:pt>
                <c:pt idx="94" formatCode="0.00_ ">
                  <c:v>1.78</c:v>
                </c:pt>
                <c:pt idx="95" formatCode="0.00_ ">
                  <c:v>3.3</c:v>
                </c:pt>
                <c:pt idx="98" formatCode="0.00_ ">
                  <c:v>3.06</c:v>
                </c:pt>
                <c:pt idx="100" formatCode="0.00_ ">
                  <c:v>-0.66</c:v>
                </c:pt>
                <c:pt idx="101" formatCode="0.00_ ">
                  <c:v>0.0</c:v>
                </c:pt>
                <c:pt idx="102" formatCode="0.00_ ">
                  <c:v>0.86</c:v>
                </c:pt>
                <c:pt idx="103" formatCode="0.00_ ">
                  <c:v>1.38</c:v>
                </c:pt>
                <c:pt idx="104" formatCode="0.00_ ">
                  <c:v>0.39</c:v>
                </c:pt>
                <c:pt idx="105" formatCode="0.00_ ">
                  <c:v>0.14</c:v>
                </c:pt>
                <c:pt idx="106" formatCode="0.00_ ">
                  <c:v>0.02</c:v>
                </c:pt>
                <c:pt idx="107" formatCode="0.00_ ">
                  <c:v>1.0</c:v>
                </c:pt>
                <c:pt idx="108" formatCode="0.00_ ">
                  <c:v>6.3</c:v>
                </c:pt>
                <c:pt idx="110" formatCode="0.00_ ">
                  <c:v>1.58</c:v>
                </c:pt>
                <c:pt idx="111" formatCode="0.00_ ">
                  <c:v>2.06</c:v>
                </c:pt>
              </c:numCache>
            </c:numRef>
          </c:yVal>
          <c:smooth val="0"/>
        </c:ser>
        <c:dLbls>
          <c:showLegendKey val="0"/>
          <c:showVal val="0"/>
          <c:showCatName val="0"/>
          <c:showSerName val="0"/>
          <c:showPercent val="0"/>
          <c:showBubbleSize val="0"/>
        </c:dLbls>
        <c:axId val="-2068668312"/>
        <c:axId val="-2121167432"/>
      </c:scatterChart>
      <c:valAx>
        <c:axId val="-2068668312"/>
        <c:scaling>
          <c:orientation val="minMax"/>
          <c:max val="40352.0"/>
          <c:min val="40315.0"/>
        </c:scaling>
        <c:delete val="1"/>
        <c:axPos val="b"/>
        <c:numFmt formatCode="m/d;@" sourceLinked="0"/>
        <c:majorTickMark val="out"/>
        <c:minorTickMark val="none"/>
        <c:tickLblPos val="nextTo"/>
        <c:crossAx val="-2121167432"/>
        <c:crosses val="autoZero"/>
        <c:crossBetween val="midCat"/>
      </c:valAx>
      <c:valAx>
        <c:axId val="-2121167432"/>
        <c:scaling>
          <c:orientation val="minMax"/>
          <c:max val="11.0"/>
          <c:min val="0.0"/>
        </c:scaling>
        <c:delete val="0"/>
        <c:axPos val="l"/>
        <c:numFmt formatCode="0" sourceLinked="0"/>
        <c:majorTickMark val="out"/>
        <c:minorTickMark val="none"/>
        <c:tickLblPos val="nextTo"/>
        <c:spPr>
          <a:ln w="38100">
            <a:solidFill>
              <a:schemeClr val="accent2">
                <a:lumMod val="50000"/>
              </a:schemeClr>
            </a:solidFill>
          </a:ln>
        </c:spPr>
        <c:txPr>
          <a:bodyPr/>
          <a:lstStyle/>
          <a:p>
            <a:pPr>
              <a:defRPr sz="3000">
                <a:solidFill>
                  <a:srgbClr val="632523"/>
                </a:solidFill>
                <a:latin typeface="+mn-lt"/>
                <a:cs typeface="Times New Roman"/>
              </a:defRPr>
            </a:pPr>
            <a:endParaRPr lang="en-US"/>
          </a:p>
        </c:txPr>
        <c:crossAx val="-2068668312"/>
        <c:crossesAt val="40315.0"/>
        <c:crossBetween val="midCat"/>
      </c:valAx>
      <c:spPr>
        <a:ln>
          <a:noFill/>
        </a:ln>
      </c:spPr>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36481115566733"/>
          <c:y val="0.190733295583239"/>
          <c:w val="0.833018591563754"/>
          <c:h val="0.661681200453001"/>
        </c:manualLayout>
      </c:layout>
      <c:scatterChart>
        <c:scatterStyle val="lineMarker"/>
        <c:varyColors val="0"/>
        <c:ser>
          <c:idx val="0"/>
          <c:order val="0"/>
          <c:tx>
            <c:strRef>
              <c:f>'2010'!$H$1</c:f>
              <c:strCache>
                <c:ptCount val="1"/>
                <c:pt idx="0">
                  <c:v>[NO3-] avg</c:v>
                </c:pt>
              </c:strCache>
            </c:strRef>
          </c:tx>
          <c:spPr>
            <a:ln>
              <a:solidFill>
                <a:schemeClr val="accent3">
                  <a:lumMod val="75000"/>
                </a:schemeClr>
              </a:solidFill>
            </a:ln>
          </c:spPr>
          <c:marker>
            <c:symbol val="x"/>
            <c:size val="10"/>
            <c:spPr>
              <a:noFill/>
              <a:ln w="50800">
                <a:solidFill>
                  <a:schemeClr val="accent3">
                    <a:lumMod val="75000"/>
                  </a:schemeClr>
                </a:solidFill>
              </a:ln>
            </c:spPr>
          </c:marker>
          <c:dPt>
            <c:idx val="0"/>
            <c:marker>
              <c:symbol val="x"/>
              <c:size val="14"/>
            </c:marker>
            <c:bubble3D val="0"/>
          </c:dPt>
          <c:xVal>
            <c:numRef>
              <c:f>'2010'!$D$2:$D$113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c:v>
                </c:pt>
                <c:pt idx="26">
                  <c:v>40324.79861111107</c:v>
                </c:pt>
                <c:pt idx="27">
                  <c:v>40325.2916666664</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40343.29930555532</c:v>
                </c:pt>
                <c:pt idx="88">
                  <c:v>40343.79444444444</c:v>
                </c:pt>
                <c:pt idx="89">
                  <c:v>40344.30208333333</c:v>
                </c:pt>
                <c:pt idx="90">
                  <c:v>40344.79861111107</c:v>
                </c:pt>
                <c:pt idx="91">
                  <c:v>40345.29930555532</c:v>
                </c:pt>
                <c:pt idx="92">
                  <c:v>40345.79374999998</c:v>
                </c:pt>
                <c:pt idx="93">
                  <c:v>40346.29861111107</c:v>
                </c:pt>
                <c:pt idx="94">
                  <c:v>40346.78819444444</c:v>
                </c:pt>
                <c:pt idx="95">
                  <c:v>40347.30486111111</c:v>
                </c:pt>
                <c:pt idx="96">
                  <c:v>40347.79791666658</c:v>
                </c:pt>
                <c:pt idx="97">
                  <c:v>40348.29513888888</c:v>
                </c:pt>
                <c:pt idx="98">
                  <c:v>40348.7916666664</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'2010'!$X$2:$X$113</c:f>
              <c:numCache>
                <c:formatCode>General</c:formatCode>
                <c:ptCount val="112"/>
                <c:pt idx="3" formatCode="0.00">
                  <c:v>3.510485870188893</c:v>
                </c:pt>
                <c:pt idx="4" formatCode="0.00">
                  <c:v>5.810319785297038</c:v>
                </c:pt>
                <c:pt idx="5" formatCode="0.00">
                  <c:v>3.36740387099446</c:v>
                </c:pt>
                <c:pt idx="6" formatCode="0.00">
                  <c:v>6.753546610274332</c:v>
                </c:pt>
                <c:pt idx="7" formatCode="0.00">
                  <c:v>3.674964522949092</c:v>
                </c:pt>
                <c:pt idx="8" formatCode="0.00">
                  <c:v>9.341839834684726</c:v>
                </c:pt>
                <c:pt idx="9" formatCode="0.00">
                  <c:v>3.103732109271131</c:v>
                </c:pt>
                <c:pt idx="10" formatCode="0.00">
                  <c:v>9.99963679450318</c:v>
                </c:pt>
                <c:pt idx="11" formatCode="0.00">
                  <c:v>6.648920678391724</c:v>
                </c:pt>
                <c:pt idx="12" formatCode="0.00">
                  <c:v>8.50047492574596</c:v>
                </c:pt>
                <c:pt idx="13" formatCode="0.00">
                  <c:v>12.25619934146324</c:v>
                </c:pt>
                <c:pt idx="14" formatCode="0.00">
                  <c:v>14.47422697348543</c:v>
                </c:pt>
                <c:pt idx="15" formatCode="0.00">
                  <c:v>9.142343718509193</c:v>
                </c:pt>
                <c:pt idx="16" formatCode="0.00">
                  <c:v>4.139127702594398</c:v>
                </c:pt>
                <c:pt idx="17" formatCode="0.00">
                  <c:v>1.879581716840469</c:v>
                </c:pt>
                <c:pt idx="18" formatCode="0.00">
                  <c:v>3.082949278420061</c:v>
                </c:pt>
                <c:pt idx="19" formatCode="0.00">
                  <c:v>11.68591120471153</c:v>
                </c:pt>
                <c:pt idx="20" formatCode="0.00">
                  <c:v>24.97764496556188</c:v>
                </c:pt>
                <c:pt idx="21" formatCode="0.00">
                  <c:v>16.59484112899931</c:v>
                </c:pt>
                <c:pt idx="22" formatCode="0.00">
                  <c:v>7.891371438722161</c:v>
                </c:pt>
                <c:pt idx="23" formatCode="0.00">
                  <c:v>6.309554379816443</c:v>
                </c:pt>
                <c:pt idx="24" formatCode="0.00">
                  <c:v>19.90321591024658</c:v>
                </c:pt>
                <c:pt idx="25" formatCode="0.00">
                  <c:v>5.662830703933118</c:v>
                </c:pt>
                <c:pt idx="26" formatCode="0.00">
                  <c:v>17.92174444380377</c:v>
                </c:pt>
                <c:pt idx="27" formatCode="0.00">
                  <c:v>5.652743132701696</c:v>
                </c:pt>
                <c:pt idx="28" formatCode="0.00">
                  <c:v>14.52173060642212</c:v>
                </c:pt>
                <c:pt idx="29" formatCode="0.00">
                  <c:v>4.101519840202775</c:v>
                </c:pt>
                <c:pt idx="30" formatCode="0.00">
                  <c:v>12.36379840116494</c:v>
                </c:pt>
                <c:pt idx="31" formatCode="0.00">
                  <c:v>7.37674489582302</c:v>
                </c:pt>
                <c:pt idx="32" formatCode="0.00">
                  <c:v>14.62936485959964</c:v>
                </c:pt>
                <c:pt idx="33" formatCode="0.00">
                  <c:v>8.47008510887229</c:v>
                </c:pt>
                <c:pt idx="34" formatCode="0.00">
                  <c:v>18.84815266545965</c:v>
                </c:pt>
                <c:pt idx="35" formatCode="0.00">
                  <c:v>8.223674976037977</c:v>
                </c:pt>
                <c:pt idx="36" formatCode="0.00">
                  <c:v>9.492554754363172</c:v>
                </c:pt>
                <c:pt idx="37" formatCode="0.00">
                  <c:v>14.92485372433778</c:v>
                </c:pt>
                <c:pt idx="38" formatCode="0.00">
                  <c:v>13.82164724462638</c:v>
                </c:pt>
                <c:pt idx="39" formatCode="0.00">
                  <c:v>15.36538628661088</c:v>
                </c:pt>
                <c:pt idx="40" formatCode="0.00">
                  <c:v>13.4053081621266</c:v>
                </c:pt>
                <c:pt idx="41" formatCode="0.00">
                  <c:v>3.006175983517124</c:v>
                </c:pt>
                <c:pt idx="42" formatCode="0.00">
                  <c:v>3.535644112961223</c:v>
                </c:pt>
                <c:pt idx="43" formatCode="0.00">
                  <c:v>12.67286286199198</c:v>
                </c:pt>
                <c:pt idx="44" formatCode="0.00">
                  <c:v>21.18277944245585</c:v>
                </c:pt>
                <c:pt idx="45" formatCode="0.00">
                  <c:v>24.95026274633106</c:v>
                </c:pt>
                <c:pt idx="46" formatCode="0.00">
                  <c:v>3.78346759173611</c:v>
                </c:pt>
                <c:pt idx="47" formatCode="0.00">
                  <c:v>2.170942659472202</c:v>
                </c:pt>
                <c:pt idx="48" formatCode="0.00">
                  <c:v>13.94531074741162</c:v>
                </c:pt>
                <c:pt idx="49" formatCode="0.00">
                  <c:v>11.23296501553135</c:v>
                </c:pt>
                <c:pt idx="50" formatCode="0.00">
                  <c:v>15.01761877426511</c:v>
                </c:pt>
                <c:pt idx="51" formatCode="0.00">
                  <c:v>21.04813789836457</c:v>
                </c:pt>
                <c:pt idx="52" formatCode="0.00">
                  <c:v>25.04764184103943</c:v>
                </c:pt>
                <c:pt idx="53" formatCode="0.00">
                  <c:v>24.31330519130945</c:v>
                </c:pt>
                <c:pt idx="54" formatCode="0.00">
                  <c:v>13.61289942331293</c:v>
                </c:pt>
                <c:pt idx="55" formatCode="0.00">
                  <c:v>6.244567869107184</c:v>
                </c:pt>
                <c:pt idx="56" formatCode="0.00">
                  <c:v>6.329944293357544</c:v>
                </c:pt>
                <c:pt idx="57" formatCode="0.00">
                  <c:v>11.1054654684266</c:v>
                </c:pt>
                <c:pt idx="58" formatCode="0.00">
                  <c:v>13.07085483014211</c:v>
                </c:pt>
                <c:pt idx="59" formatCode="0.00">
                  <c:v>9.34619051523575</c:v>
                </c:pt>
                <c:pt idx="60" formatCode="0.00">
                  <c:v>6.561513237770066</c:v>
                </c:pt>
                <c:pt idx="61" formatCode="0.00">
                  <c:v>1.226806073162957</c:v>
                </c:pt>
                <c:pt idx="62" formatCode="0.00">
                  <c:v>0.794344859434319</c:v>
                </c:pt>
                <c:pt idx="63" formatCode="0.00">
                  <c:v>2.398067031273547</c:v>
                </c:pt>
                <c:pt idx="64" formatCode="0.00">
                  <c:v>9.54548351969992</c:v>
                </c:pt>
                <c:pt idx="65" formatCode="0.00">
                  <c:v>10.177501013286</c:v>
                </c:pt>
                <c:pt idx="66" formatCode="0.00">
                  <c:v>13.12925028967961</c:v>
                </c:pt>
                <c:pt idx="67" formatCode="0.00">
                  <c:v>15.0066348773567</c:v>
                </c:pt>
                <c:pt idx="68" formatCode="0.00">
                  <c:v>38.195985138504</c:v>
                </c:pt>
                <c:pt idx="69" formatCode="0.00">
                  <c:v>13.21763032709317</c:v>
                </c:pt>
                <c:pt idx="70" formatCode="0.00">
                  <c:v>10.71268373794464</c:v>
                </c:pt>
                <c:pt idx="71" formatCode="0.00">
                  <c:v>4.736130549029321</c:v>
                </c:pt>
                <c:pt idx="72" formatCode="0.00">
                  <c:v>7.90846070897077</c:v>
                </c:pt>
                <c:pt idx="73" formatCode="0.00">
                  <c:v>4.79611949462519</c:v>
                </c:pt>
                <c:pt idx="74" formatCode="0.00">
                  <c:v>16.49967953407872</c:v>
                </c:pt>
                <c:pt idx="75" formatCode="0.00">
                  <c:v>12.15799552029551</c:v>
                </c:pt>
                <c:pt idx="76" formatCode="0.00">
                  <c:v>19.66870563490868</c:v>
                </c:pt>
                <c:pt idx="77" formatCode="0.00">
                  <c:v>21.87407452790151</c:v>
                </c:pt>
                <c:pt idx="78" formatCode="0.00">
                  <c:v>17.06182586344331</c:v>
                </c:pt>
                <c:pt idx="79" formatCode="0.00">
                  <c:v>25.70442604357308</c:v>
                </c:pt>
                <c:pt idx="80" formatCode="0.00">
                  <c:v>25.36114976882256</c:v>
                </c:pt>
                <c:pt idx="81" formatCode="0.00">
                  <c:v>19.09695820053797</c:v>
                </c:pt>
                <c:pt idx="82" formatCode="0.00">
                  <c:v>10.60532549603336</c:v>
                </c:pt>
                <c:pt idx="83" formatCode="0.00">
                  <c:v>15.20447719151023</c:v>
                </c:pt>
                <c:pt idx="84" formatCode="0.00">
                  <c:v>23.66002054789683</c:v>
                </c:pt>
                <c:pt idx="85" formatCode="0.00">
                  <c:v>13.19919072141117</c:v>
                </c:pt>
                <c:pt idx="86" formatCode="0.00">
                  <c:v>7.938771274380381</c:v>
                </c:pt>
                <c:pt idx="87" formatCode="0.00">
                  <c:v>4.71017081785036</c:v>
                </c:pt>
                <c:pt idx="88" formatCode="0.00">
                  <c:v>8.11642051060648</c:v>
                </c:pt>
                <c:pt idx="89" formatCode="0.00">
                  <c:v>2.136902565422789</c:v>
                </c:pt>
                <c:pt idx="90" formatCode="0.00">
                  <c:v>6.618675796521955</c:v>
                </c:pt>
                <c:pt idx="91" formatCode="0.00">
                  <c:v>1.908860254923033</c:v>
                </c:pt>
                <c:pt idx="92" formatCode="0.00">
                  <c:v>6.664645053339726</c:v>
                </c:pt>
                <c:pt idx="93" formatCode="0.00">
                  <c:v>5.707217069431397</c:v>
                </c:pt>
                <c:pt idx="94" formatCode="0.00">
                  <c:v>10.87116593905381</c:v>
                </c:pt>
                <c:pt idx="95" formatCode="0.00">
                  <c:v>3.267397037916063</c:v>
                </c:pt>
                <c:pt idx="96" formatCode="0.00">
                  <c:v>6.496951045558067</c:v>
                </c:pt>
                <c:pt idx="97" formatCode="0.00">
                  <c:v>4.517364508418725</c:v>
                </c:pt>
                <c:pt idx="98" formatCode="0.00">
                  <c:v>9.912990051755023</c:v>
                </c:pt>
                <c:pt idx="99" formatCode="0.00">
                  <c:v>3.818865519841557</c:v>
                </c:pt>
                <c:pt idx="100" formatCode="0.00">
                  <c:v>5.60722493563815</c:v>
                </c:pt>
                <c:pt idx="101" formatCode="0.00">
                  <c:v>6.015241667510407</c:v>
                </c:pt>
                <c:pt idx="102" formatCode="0.00">
                  <c:v>4.4336259056146</c:v>
                </c:pt>
                <c:pt idx="103" formatCode="0.00">
                  <c:v>2.589086696510447</c:v>
                </c:pt>
                <c:pt idx="104" formatCode="0.00">
                  <c:v>2.887477870602</c:v>
                </c:pt>
                <c:pt idx="105" formatCode="0.00">
                  <c:v>4.543503628908404</c:v>
                </c:pt>
                <c:pt idx="106" formatCode="0.00">
                  <c:v>6.905066611433936</c:v>
                </c:pt>
                <c:pt idx="107" formatCode="0.00">
                  <c:v>3.289241602349457</c:v>
                </c:pt>
                <c:pt idx="108" formatCode="0.00">
                  <c:v>2.42256104522458</c:v>
                </c:pt>
                <c:pt idx="109" formatCode="0.00">
                  <c:v>1.475608305610405</c:v>
                </c:pt>
                <c:pt idx="110" formatCode="0.00">
                  <c:v>1.288739352389735</c:v>
                </c:pt>
                <c:pt idx="111" formatCode="0.00">
                  <c:v>4.628038293200369</c:v>
                </c:pt>
              </c:numCache>
            </c:numRef>
          </c:yVal>
          <c:smooth val="0"/>
        </c:ser>
        <c:dLbls>
          <c:showLegendKey val="0"/>
          <c:showVal val="0"/>
          <c:showCatName val="0"/>
          <c:showSerName val="0"/>
          <c:showPercent val="0"/>
          <c:showBubbleSize val="0"/>
        </c:dLbls>
        <c:axId val="-2032381544"/>
        <c:axId val="-2032647096"/>
      </c:scatterChart>
      <c:valAx>
        <c:axId val="-2032381544"/>
        <c:scaling>
          <c:orientation val="minMax"/>
          <c:max val="40352.0"/>
          <c:min val="40315.0"/>
        </c:scaling>
        <c:delete val="1"/>
        <c:axPos val="b"/>
        <c:numFmt formatCode="m/d;@" sourceLinked="0"/>
        <c:majorTickMark val="out"/>
        <c:minorTickMark val="none"/>
        <c:tickLblPos val="nextTo"/>
        <c:crossAx val="-2032647096"/>
        <c:crosses val="autoZero"/>
        <c:crossBetween val="midCat"/>
      </c:valAx>
      <c:valAx>
        <c:axId val="-2032647096"/>
        <c:scaling>
          <c:orientation val="minMax"/>
          <c:max val="40.0"/>
        </c:scaling>
        <c:delete val="0"/>
        <c:axPos val="r"/>
        <c:numFmt formatCode="0" sourceLinked="0"/>
        <c:majorTickMark val="out"/>
        <c:minorTickMark val="none"/>
        <c:tickLblPos val="nextTo"/>
        <c:spPr>
          <a:ln w="38100">
            <a:solidFill>
              <a:schemeClr val="accent3"/>
            </a:solidFill>
          </a:ln>
        </c:spPr>
        <c:txPr>
          <a:bodyPr/>
          <a:lstStyle/>
          <a:p>
            <a:pPr>
              <a:defRPr sz="3000">
                <a:solidFill>
                  <a:schemeClr val="accent3"/>
                </a:solidFill>
                <a:latin typeface="+mn-lt"/>
                <a:cs typeface="Times New Roman"/>
              </a:defRPr>
            </a:pPr>
            <a:endParaRPr lang="en-US"/>
          </a:p>
        </c:txPr>
        <c:crossAx val="-2032381544"/>
        <c:crosses val="max"/>
        <c:crossBetween val="midCat"/>
        <c:majorUnit val="10.0"/>
      </c:valAx>
      <c:spPr>
        <a:ln>
          <a:noFill/>
        </a:ln>
      </c:spPr>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834575678040245"/>
          <c:y val="0.15"/>
          <c:w val="0.832296296296296"/>
          <c:h val="0.619576490438695"/>
        </c:manualLayout>
      </c:layout>
      <c:scatterChart>
        <c:scatterStyle val="lineMarker"/>
        <c:varyColors val="0"/>
        <c:ser>
          <c:idx val="2"/>
          <c:order val="0"/>
          <c:spPr>
            <a:ln>
              <a:solidFill>
                <a:schemeClr val="tx2">
                  <a:lumMod val="60000"/>
                  <a:lumOff val="40000"/>
                </a:schemeClr>
              </a:solidFill>
            </a:ln>
          </c:spPr>
          <c:marker>
            <c:symbol val="x"/>
            <c:size val="10"/>
            <c:spPr>
              <a:ln w="50800">
                <a:solidFill>
                  <a:schemeClr val="tx2">
                    <a:lumMod val="60000"/>
                    <a:lumOff val="40000"/>
                  </a:schemeClr>
                </a:solidFill>
              </a:ln>
            </c:spPr>
          </c:marker>
          <c:xVal>
            <c:numRef>
              <c:f>'2010'!$E$2:$E$113</c:f>
              <c:numCache>
                <c:formatCode>m/d/yy\ h:mm</c:formatCode>
                <c:ptCount val="112"/>
                <c:pt idx="0">
                  <c:v>40315.8125</c:v>
                </c:pt>
                <c:pt idx="1">
                  <c:v>40316.3125</c:v>
                </c:pt>
                <c:pt idx="2">
                  <c:v>40316.80902777777</c:v>
                </c:pt>
                <c:pt idx="3">
                  <c:v>40317.30208333333</c:v>
                </c:pt>
                <c:pt idx="4">
                  <c:v>40317.81597222222</c:v>
                </c:pt>
                <c:pt idx="5">
                  <c:v>40318.30208333333</c:v>
                </c:pt>
                <c:pt idx="6">
                  <c:v>40318.8125</c:v>
                </c:pt>
                <c:pt idx="7">
                  <c:v>40319.30208333333</c:v>
                </c:pt>
                <c:pt idx="8">
                  <c:v>40319.81597222222</c:v>
                </c:pt>
                <c:pt idx="9">
                  <c:v>40320.30902777777</c:v>
                </c:pt>
                <c:pt idx="10">
                  <c:v>40320.81597222222</c:v>
                </c:pt>
                <c:pt idx="11">
                  <c:v>40321.30208333333</c:v>
                </c:pt>
                <c:pt idx="12">
                  <c:v>40321.45833333332</c:v>
                </c:pt>
                <c:pt idx="13">
                  <c:v>40321.625</c:v>
                </c:pt>
                <c:pt idx="14">
                  <c:v>40321.79166666649</c:v>
                </c:pt>
                <c:pt idx="15">
                  <c:v>40321.95833333332</c:v>
                </c:pt>
                <c:pt idx="16">
                  <c:v>40322.12152777777</c:v>
                </c:pt>
                <c:pt idx="17">
                  <c:v>40322.3125</c:v>
                </c:pt>
                <c:pt idx="18">
                  <c:v>40322.45833333332</c:v>
                </c:pt>
                <c:pt idx="19">
                  <c:v>40322.625</c:v>
                </c:pt>
                <c:pt idx="20">
                  <c:v>40322.79513888888</c:v>
                </c:pt>
                <c:pt idx="21">
                  <c:v>40322.95833333332</c:v>
                </c:pt>
                <c:pt idx="22">
                  <c:v>40323.12152777777</c:v>
                </c:pt>
                <c:pt idx="23">
                  <c:v>40323.29861111107</c:v>
                </c:pt>
                <c:pt idx="24">
                  <c:v>40323.79861111107</c:v>
                </c:pt>
                <c:pt idx="25">
                  <c:v>40324.29166666649</c:v>
                </c:pt>
                <c:pt idx="26">
                  <c:v>40324.79861111107</c:v>
                </c:pt>
                <c:pt idx="27">
                  <c:v>40325.29166666649</c:v>
                </c:pt>
                <c:pt idx="28">
                  <c:v>40325.80555555555</c:v>
                </c:pt>
                <c:pt idx="29">
                  <c:v>40326.29513888888</c:v>
                </c:pt>
                <c:pt idx="30">
                  <c:v>40326.80555555555</c:v>
                </c:pt>
                <c:pt idx="31">
                  <c:v>40327.29861111107</c:v>
                </c:pt>
                <c:pt idx="32">
                  <c:v>40327.80902777777</c:v>
                </c:pt>
                <c:pt idx="33">
                  <c:v>40328.30208333333</c:v>
                </c:pt>
                <c:pt idx="34">
                  <c:v>40328.80208333333</c:v>
                </c:pt>
                <c:pt idx="35">
                  <c:v>40329.30208333333</c:v>
                </c:pt>
                <c:pt idx="36">
                  <c:v>40329.45833333332</c:v>
                </c:pt>
                <c:pt idx="37">
                  <c:v>40329.625</c:v>
                </c:pt>
                <c:pt idx="38">
                  <c:v>40329.79513888888</c:v>
                </c:pt>
                <c:pt idx="39">
                  <c:v>40329.95833333332</c:v>
                </c:pt>
                <c:pt idx="40">
                  <c:v>40330.12152777777</c:v>
                </c:pt>
                <c:pt idx="41">
                  <c:v>40330.29513888888</c:v>
                </c:pt>
                <c:pt idx="42">
                  <c:v>40330.45833333332</c:v>
                </c:pt>
                <c:pt idx="43">
                  <c:v>40330.625</c:v>
                </c:pt>
                <c:pt idx="44">
                  <c:v>40330.79861111107</c:v>
                </c:pt>
                <c:pt idx="45">
                  <c:v>40330.95833333332</c:v>
                </c:pt>
                <c:pt idx="46">
                  <c:v>40331.12152777777</c:v>
                </c:pt>
                <c:pt idx="47">
                  <c:v>40331.30208333333</c:v>
                </c:pt>
                <c:pt idx="48">
                  <c:v>40331.79166666649</c:v>
                </c:pt>
                <c:pt idx="49">
                  <c:v>40332.29513888888</c:v>
                </c:pt>
                <c:pt idx="50">
                  <c:v>40332.80208333333</c:v>
                </c:pt>
                <c:pt idx="51">
                  <c:v>40333.29861111107</c:v>
                </c:pt>
                <c:pt idx="52">
                  <c:v>40333.79513888888</c:v>
                </c:pt>
                <c:pt idx="53">
                  <c:v>40334.30347222222</c:v>
                </c:pt>
                <c:pt idx="54">
                  <c:v>40334.80208333333</c:v>
                </c:pt>
                <c:pt idx="55">
                  <c:v>40335.30208333333</c:v>
                </c:pt>
                <c:pt idx="56">
                  <c:v>40335.45486111111</c:v>
                </c:pt>
                <c:pt idx="57">
                  <c:v>40335.625</c:v>
                </c:pt>
                <c:pt idx="58">
                  <c:v>40335.79166666649</c:v>
                </c:pt>
                <c:pt idx="59">
                  <c:v>40335.9625</c:v>
                </c:pt>
                <c:pt idx="60">
                  <c:v>40336.12777777777</c:v>
                </c:pt>
                <c:pt idx="61">
                  <c:v>40336.30208333333</c:v>
                </c:pt>
                <c:pt idx="62">
                  <c:v>40336.45833333332</c:v>
                </c:pt>
                <c:pt idx="63">
                  <c:v>40336.62777777777</c:v>
                </c:pt>
                <c:pt idx="64">
                  <c:v>40336.80208333333</c:v>
                </c:pt>
                <c:pt idx="65">
                  <c:v>40336.95833333332</c:v>
                </c:pt>
                <c:pt idx="66">
                  <c:v>40337.125</c:v>
                </c:pt>
                <c:pt idx="67">
                  <c:v>40337.31041666667</c:v>
                </c:pt>
                <c:pt idx="68">
                  <c:v>40337.8</c:v>
                </c:pt>
                <c:pt idx="69">
                  <c:v>40338.29861111107</c:v>
                </c:pt>
                <c:pt idx="70">
                  <c:v>40338.80208333333</c:v>
                </c:pt>
                <c:pt idx="71">
                  <c:v>40339.325</c:v>
                </c:pt>
                <c:pt idx="72">
                  <c:v>40339.79652777778</c:v>
                </c:pt>
                <c:pt idx="73">
                  <c:v>40340.29513888888</c:v>
                </c:pt>
                <c:pt idx="74">
                  <c:v>40340.79861111107</c:v>
                </c:pt>
                <c:pt idx="75">
                  <c:v>40341.29583333332</c:v>
                </c:pt>
                <c:pt idx="76">
                  <c:v>40341.46180555555</c:v>
                </c:pt>
                <c:pt idx="77">
                  <c:v>40341.625</c:v>
                </c:pt>
                <c:pt idx="78">
                  <c:v>40341.79513888888</c:v>
                </c:pt>
                <c:pt idx="79">
                  <c:v>40341.96597222222</c:v>
                </c:pt>
                <c:pt idx="80">
                  <c:v>40342.12638888889</c:v>
                </c:pt>
                <c:pt idx="81">
                  <c:v>40342.29861111107</c:v>
                </c:pt>
                <c:pt idx="82">
                  <c:v>40342.46180555555</c:v>
                </c:pt>
                <c:pt idx="83">
                  <c:v>40342.63333333332</c:v>
                </c:pt>
                <c:pt idx="84">
                  <c:v>40342.79861111107</c:v>
                </c:pt>
                <c:pt idx="85">
                  <c:v>40342.95833333332</c:v>
                </c:pt>
                <c:pt idx="86">
                  <c:v>40343.125</c:v>
                </c:pt>
                <c:pt idx="87">
                  <c:v>40343.29930555542</c:v>
                </c:pt>
                <c:pt idx="88">
                  <c:v>40343.79444444444</c:v>
                </c:pt>
                <c:pt idx="89">
                  <c:v>40344.30208333333</c:v>
                </c:pt>
                <c:pt idx="90">
                  <c:v>40344.79861111107</c:v>
                </c:pt>
                <c:pt idx="91">
                  <c:v>40345.29930555542</c:v>
                </c:pt>
                <c:pt idx="92">
                  <c:v>40345.79374999998</c:v>
                </c:pt>
                <c:pt idx="93">
                  <c:v>40346.29861111107</c:v>
                </c:pt>
                <c:pt idx="94">
                  <c:v>40346.78819444444</c:v>
                </c:pt>
                <c:pt idx="95">
                  <c:v>40347.30486111111</c:v>
                </c:pt>
                <c:pt idx="96">
                  <c:v>40347.79791666658</c:v>
                </c:pt>
                <c:pt idx="97">
                  <c:v>40348.29513888888</c:v>
                </c:pt>
                <c:pt idx="98">
                  <c:v>40348.79166666649</c:v>
                </c:pt>
                <c:pt idx="99">
                  <c:v>40349.25416666667</c:v>
                </c:pt>
                <c:pt idx="100">
                  <c:v>40349.79861111107</c:v>
                </c:pt>
                <c:pt idx="101">
                  <c:v>40349.96805555555</c:v>
                </c:pt>
                <c:pt idx="102">
                  <c:v>40350.12986111097</c:v>
                </c:pt>
                <c:pt idx="103">
                  <c:v>40350.29861111107</c:v>
                </c:pt>
                <c:pt idx="104">
                  <c:v>40350.46180555555</c:v>
                </c:pt>
                <c:pt idx="105">
                  <c:v>40350.62986111097</c:v>
                </c:pt>
                <c:pt idx="106">
                  <c:v>40350.80208333333</c:v>
                </c:pt>
                <c:pt idx="107">
                  <c:v>40350.95833333332</c:v>
                </c:pt>
                <c:pt idx="108">
                  <c:v>40351.125</c:v>
                </c:pt>
                <c:pt idx="109">
                  <c:v>40351.30416666665</c:v>
                </c:pt>
                <c:pt idx="110">
                  <c:v>40351.46388888889</c:v>
                </c:pt>
                <c:pt idx="111">
                  <c:v>40351.62152777777</c:v>
                </c:pt>
              </c:numCache>
            </c:numRef>
          </c:xVal>
          <c:yVal>
            <c:numRef>
              <c:f>'2010'!$D$2:$D$113</c:f>
              <c:numCache>
                <c:formatCode>General</c:formatCode>
                <c:ptCount val="112"/>
                <c:pt idx="4" formatCode="0.00_ ">
                  <c:v>252.15</c:v>
                </c:pt>
                <c:pt idx="5" formatCode="0.00_ ">
                  <c:v>235.95</c:v>
                </c:pt>
                <c:pt idx="6" formatCode="0.00_ ">
                  <c:v>234.45</c:v>
                </c:pt>
                <c:pt idx="7" formatCode="0.00_ ">
                  <c:v>224.9</c:v>
                </c:pt>
                <c:pt idx="8" formatCode="0.00_ ">
                  <c:v>276.08</c:v>
                </c:pt>
                <c:pt idx="9" formatCode="0.00_ ">
                  <c:v>179.58</c:v>
                </c:pt>
                <c:pt idx="10" formatCode="0.00_ ">
                  <c:v>286.89</c:v>
                </c:pt>
                <c:pt idx="11" formatCode="0.00_ ">
                  <c:v>319.76</c:v>
                </c:pt>
                <c:pt idx="12" formatCode="0.00_ ">
                  <c:v>341.52</c:v>
                </c:pt>
                <c:pt idx="13" formatCode="0.00_ ">
                  <c:v>326.4299999999996</c:v>
                </c:pt>
                <c:pt idx="14" formatCode="0.00_ ">
                  <c:v>309.53</c:v>
                </c:pt>
                <c:pt idx="15" formatCode="0.00_ ">
                  <c:v>275.18</c:v>
                </c:pt>
                <c:pt idx="16" formatCode="0.00_ ">
                  <c:v>260.06</c:v>
                </c:pt>
                <c:pt idx="17" formatCode="0.00_ ">
                  <c:v>292.0</c:v>
                </c:pt>
                <c:pt idx="18" formatCode="0.00_ ">
                  <c:v>357.64</c:v>
                </c:pt>
                <c:pt idx="19" formatCode="0.00_ ">
                  <c:v>478.29</c:v>
                </c:pt>
                <c:pt idx="20" formatCode="0.00_ ">
                  <c:v>455.85</c:v>
                </c:pt>
                <c:pt idx="21" formatCode="0.00_ ">
                  <c:v>368.67</c:v>
                </c:pt>
                <c:pt idx="22" formatCode="0.00_ ">
                  <c:v>341.77</c:v>
                </c:pt>
                <c:pt idx="23" formatCode="0.00_ ">
                  <c:v>305.58</c:v>
                </c:pt>
                <c:pt idx="24" formatCode="0.00_ ">
                  <c:v>256.09</c:v>
                </c:pt>
                <c:pt idx="25" formatCode="0.00_ ">
                  <c:v>221.04</c:v>
                </c:pt>
                <c:pt idx="26" formatCode="0.00_ ">
                  <c:v>228.98</c:v>
                </c:pt>
                <c:pt idx="27" formatCode="0.00_ ">
                  <c:v>197.65</c:v>
                </c:pt>
                <c:pt idx="28" formatCode="0.00_ ">
                  <c:v>152.58</c:v>
                </c:pt>
                <c:pt idx="29" formatCode="0.00_ ">
                  <c:v>117.05</c:v>
                </c:pt>
                <c:pt idx="30" formatCode="0.00_ ">
                  <c:v>160.28</c:v>
                </c:pt>
                <c:pt idx="31" formatCode="0.00_ ">
                  <c:v>101.81</c:v>
                </c:pt>
                <c:pt idx="32" formatCode="0.00_ ">
                  <c:v>141.03</c:v>
                </c:pt>
                <c:pt idx="33" formatCode="0.00_ ">
                  <c:v>70.88</c:v>
                </c:pt>
                <c:pt idx="34" formatCode="0.00_ ">
                  <c:v>104.76</c:v>
                </c:pt>
                <c:pt idx="35" formatCode="0.00_ ">
                  <c:v>166.61</c:v>
                </c:pt>
                <c:pt idx="36" formatCode="0.00_ ">
                  <c:v>158.05</c:v>
                </c:pt>
                <c:pt idx="37" formatCode="0.00_ ">
                  <c:v>202.03</c:v>
                </c:pt>
                <c:pt idx="38" formatCode="0.00_ ">
                  <c:v>223.88</c:v>
                </c:pt>
                <c:pt idx="39" formatCode="0.00_ ">
                  <c:v>167.88</c:v>
                </c:pt>
                <c:pt idx="40" formatCode="0.00_ ">
                  <c:v>137.72</c:v>
                </c:pt>
                <c:pt idx="41" formatCode="0.00_ ">
                  <c:v>128.67</c:v>
                </c:pt>
                <c:pt idx="42" formatCode="0.00_ ">
                  <c:v>131.36</c:v>
                </c:pt>
                <c:pt idx="43" formatCode="0.00_ ">
                  <c:v>121.2</c:v>
                </c:pt>
                <c:pt idx="44" formatCode="0.00_ ">
                  <c:v>153.89</c:v>
                </c:pt>
                <c:pt idx="45" formatCode="0.00_ ">
                  <c:v>159.92</c:v>
                </c:pt>
                <c:pt idx="46" formatCode="0.00_ ">
                  <c:v>150.51</c:v>
                </c:pt>
                <c:pt idx="47" formatCode="0.00_ ">
                  <c:v>143.22</c:v>
                </c:pt>
                <c:pt idx="48" formatCode="0.00_ ">
                  <c:v>205.89</c:v>
                </c:pt>
                <c:pt idx="49" formatCode="0.00_ ">
                  <c:v>202.95</c:v>
                </c:pt>
                <c:pt idx="50" formatCode="0.00_ ">
                  <c:v>192.32</c:v>
                </c:pt>
                <c:pt idx="51" formatCode="0.00_ ">
                  <c:v>169.2</c:v>
                </c:pt>
                <c:pt idx="52" formatCode="0.00_ ">
                  <c:v>219.14</c:v>
                </c:pt>
                <c:pt idx="53" formatCode="0.00_ ">
                  <c:v>117.12</c:v>
                </c:pt>
                <c:pt idx="54" formatCode="0.00_ ">
                  <c:v>51.46</c:v>
                </c:pt>
                <c:pt idx="55" formatCode="0.00_ ">
                  <c:v>58.28</c:v>
                </c:pt>
                <c:pt idx="56" formatCode="0.00_ ">
                  <c:v>65.56</c:v>
                </c:pt>
                <c:pt idx="57" formatCode="0.00_ ">
                  <c:v>69.45</c:v>
                </c:pt>
                <c:pt idx="58" formatCode="0.00_ ">
                  <c:v>47.43</c:v>
                </c:pt>
                <c:pt idx="59" formatCode="0.00_ ">
                  <c:v>61.79</c:v>
                </c:pt>
                <c:pt idx="60" formatCode="0.00_ ">
                  <c:v>64.32</c:v>
                </c:pt>
                <c:pt idx="61" formatCode="0.00_ ">
                  <c:v>68.48</c:v>
                </c:pt>
                <c:pt idx="62" formatCode="0.00_ ">
                  <c:v>81.12</c:v>
                </c:pt>
                <c:pt idx="63" formatCode="0.00_ ">
                  <c:v>99.04</c:v>
                </c:pt>
                <c:pt idx="64" formatCode="0.00_ ">
                  <c:v>119.32</c:v>
                </c:pt>
                <c:pt idx="65" formatCode="0.00_ ">
                  <c:v>146.34</c:v>
                </c:pt>
                <c:pt idx="66" formatCode="0.00_ ">
                  <c:v>144.84</c:v>
                </c:pt>
                <c:pt idx="67" formatCode="0.00_ ">
                  <c:v>109.12</c:v>
                </c:pt>
                <c:pt idx="68" formatCode="0.00_ ">
                  <c:v>185.02</c:v>
                </c:pt>
                <c:pt idx="69" formatCode="0.00_ ">
                  <c:v>139.05</c:v>
                </c:pt>
                <c:pt idx="70" formatCode="0.00_ ">
                  <c:v>167.93</c:v>
                </c:pt>
                <c:pt idx="71" formatCode="0.00_ ">
                  <c:v>159.77</c:v>
                </c:pt>
                <c:pt idx="72" formatCode="0.00_ ">
                  <c:v>138.1</c:v>
                </c:pt>
                <c:pt idx="73" formatCode="0.00_ ">
                  <c:v>108.48</c:v>
                </c:pt>
                <c:pt idx="74" formatCode="0.00_ ">
                  <c:v>201.08</c:v>
                </c:pt>
                <c:pt idx="75" formatCode="0.00_ ">
                  <c:v>253.54</c:v>
                </c:pt>
                <c:pt idx="76" formatCode="0.00_ ">
                  <c:v>220.07</c:v>
                </c:pt>
                <c:pt idx="77" formatCode="0.00_ ">
                  <c:v>218.59</c:v>
                </c:pt>
                <c:pt idx="78" formatCode="0.00_ ">
                  <c:v>211.33</c:v>
                </c:pt>
                <c:pt idx="79" formatCode="0.00_ ">
                  <c:v>186.32</c:v>
                </c:pt>
                <c:pt idx="80" formatCode="0.00_ ">
                  <c:v>148.66</c:v>
                </c:pt>
                <c:pt idx="81" formatCode="0.00_ ">
                  <c:v>146.73</c:v>
                </c:pt>
                <c:pt idx="82" formatCode="0.00_ ">
                  <c:v>162.33</c:v>
                </c:pt>
                <c:pt idx="83" formatCode="0.00_ ">
                  <c:v>198.65</c:v>
                </c:pt>
                <c:pt idx="84" formatCode="0.00_ ">
                  <c:v>207.13</c:v>
                </c:pt>
                <c:pt idx="85" formatCode="0.00_ ">
                  <c:v>161.09</c:v>
                </c:pt>
                <c:pt idx="86" formatCode="0.00_ ">
                  <c:v>134.7</c:v>
                </c:pt>
                <c:pt idx="87" formatCode="0.00_ ">
                  <c:v>100.16</c:v>
                </c:pt>
                <c:pt idx="88" formatCode="0.00_ ">
                  <c:v>107.19</c:v>
                </c:pt>
                <c:pt idx="89" formatCode="0.00_ ">
                  <c:v>78.54</c:v>
                </c:pt>
                <c:pt idx="90" formatCode="0.00_ ">
                  <c:v>118.79</c:v>
                </c:pt>
                <c:pt idx="91" formatCode="0.00_ ">
                  <c:v>186.17</c:v>
                </c:pt>
                <c:pt idx="92" formatCode="0.00_ ">
                  <c:v>151.88</c:v>
                </c:pt>
                <c:pt idx="93" formatCode="0.00_ ">
                  <c:v>152.35</c:v>
                </c:pt>
                <c:pt idx="94" formatCode="0.00_ ">
                  <c:v>110.34</c:v>
                </c:pt>
                <c:pt idx="95" formatCode="0.00_ ">
                  <c:v>122.24</c:v>
                </c:pt>
                <c:pt idx="96" formatCode="0.00_ ">
                  <c:v>60.41</c:v>
                </c:pt>
                <c:pt idx="97" formatCode="0.00_ ">
                  <c:v>68.18000000000001</c:v>
                </c:pt>
                <c:pt idx="98" formatCode="0.00_ ">
                  <c:v>113.18</c:v>
                </c:pt>
                <c:pt idx="99" formatCode="0.00_ ">
                  <c:v>80.28</c:v>
                </c:pt>
                <c:pt idx="100" formatCode="0.00_ ">
                  <c:v>101.6</c:v>
                </c:pt>
                <c:pt idx="101" formatCode="0.00_ ">
                  <c:v>110.34</c:v>
                </c:pt>
                <c:pt idx="102" formatCode="0.00_ ">
                  <c:v>106.72</c:v>
                </c:pt>
                <c:pt idx="103" formatCode="0.00_ ">
                  <c:v>130.05</c:v>
                </c:pt>
                <c:pt idx="104" formatCode="0.00_ ">
                  <c:v>120.87</c:v>
                </c:pt>
                <c:pt idx="105" formatCode="0.00_ ">
                  <c:v>99.08</c:v>
                </c:pt>
                <c:pt idx="106" formatCode="0.00_ ">
                  <c:v>102.65</c:v>
                </c:pt>
                <c:pt idx="107" formatCode="0.00_ ">
                  <c:v>123.01</c:v>
                </c:pt>
                <c:pt idx="108" formatCode="0.00_ ">
                  <c:v>101.72</c:v>
                </c:pt>
                <c:pt idx="109" formatCode="0.00_ ">
                  <c:v>87.49</c:v>
                </c:pt>
                <c:pt idx="110" formatCode="0.00_ ">
                  <c:v>99.77</c:v>
                </c:pt>
                <c:pt idx="111" formatCode="0.00_ ">
                  <c:v>126.23</c:v>
                </c:pt>
              </c:numCache>
            </c:numRef>
          </c:yVal>
          <c:smooth val="0"/>
        </c:ser>
        <c:dLbls>
          <c:showLegendKey val="0"/>
          <c:showVal val="0"/>
          <c:showCatName val="0"/>
          <c:showSerName val="0"/>
          <c:showPercent val="0"/>
          <c:showBubbleSize val="0"/>
        </c:dLbls>
        <c:axId val="2119307928"/>
        <c:axId val="-2121087272"/>
      </c:scatterChart>
      <c:valAx>
        <c:axId val="2119307928"/>
        <c:scaling>
          <c:orientation val="minMax"/>
          <c:max val="40352.0"/>
          <c:min val="40315.0"/>
        </c:scaling>
        <c:delete val="1"/>
        <c:axPos val="b"/>
        <c:numFmt formatCode="m/d;@" sourceLinked="0"/>
        <c:majorTickMark val="out"/>
        <c:minorTickMark val="none"/>
        <c:tickLblPos val="nextTo"/>
        <c:crossAx val="-2121087272"/>
        <c:crosses val="autoZero"/>
        <c:crossBetween val="midCat"/>
        <c:majorUnit val="4.0"/>
      </c:valAx>
      <c:valAx>
        <c:axId val="-2121087272"/>
        <c:scaling>
          <c:orientation val="minMax"/>
          <c:max val="500.0"/>
        </c:scaling>
        <c:delete val="0"/>
        <c:axPos val="r"/>
        <c:numFmt formatCode="0" sourceLinked="0"/>
        <c:majorTickMark val="out"/>
        <c:minorTickMark val="none"/>
        <c:tickLblPos val="nextTo"/>
        <c:spPr>
          <a:ln w="38100">
            <a:solidFill>
              <a:schemeClr val="tx2">
                <a:lumMod val="60000"/>
                <a:lumOff val="40000"/>
              </a:schemeClr>
            </a:solidFill>
          </a:ln>
        </c:spPr>
        <c:txPr>
          <a:bodyPr/>
          <a:lstStyle/>
          <a:p>
            <a:pPr>
              <a:defRPr sz="3000">
                <a:solidFill>
                  <a:schemeClr val="tx2">
                    <a:lumMod val="60000"/>
                    <a:lumOff val="40000"/>
                  </a:schemeClr>
                </a:solidFill>
              </a:defRPr>
            </a:pPr>
            <a:endParaRPr lang="en-US"/>
          </a:p>
        </c:txPr>
        <c:crossAx val="2119307928"/>
        <c:crosses val="max"/>
        <c:crossBetween val="midCat"/>
        <c:majorUnit val="100.0"/>
      </c:valAx>
      <c:spPr>
        <a:ln>
          <a:noFill/>
        </a:ln>
      </c:spPr>
    </c:plotArea>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2605488406306"/>
          <c:y val="0.0337027565749985"/>
          <c:w val="0.819108976823757"/>
          <c:h val="0.766957572825931"/>
        </c:manualLayout>
      </c:layout>
      <c:scatterChart>
        <c:scatterStyle val="smoothMarker"/>
        <c:varyColors val="0"/>
        <c:ser>
          <c:idx val="1"/>
          <c:order val="1"/>
          <c:tx>
            <c:v>H2O-O3</c:v>
          </c:tx>
          <c:spPr>
            <a:ln w="63500">
              <a:solidFill>
                <a:srgbClr val="008000"/>
              </a:solidFill>
              <a:prstDash val="dash"/>
            </a:ln>
          </c:spPr>
          <c:marker>
            <c:symbol val="circle"/>
            <c:size val="3"/>
            <c:spPr>
              <a:solidFill>
                <a:srgbClr val="008000"/>
              </a:solidFill>
              <a:ln>
                <a:solidFill>
                  <a:srgbClr val="008000"/>
                </a:solidFill>
              </a:ln>
            </c:spPr>
          </c:marker>
          <c:xVal>
            <c:numRef>
              <c:f>(graphics!$N$98,graphics!$N$101)</c:f>
              <c:numCache>
                <c:formatCode>General</c:formatCode>
                <c:ptCount val="2"/>
                <c:pt idx="0">
                  <c:v>-20.0</c:v>
                </c:pt>
                <c:pt idx="1">
                  <c:v>100.0</c:v>
                </c:pt>
              </c:numCache>
            </c:numRef>
          </c:xVal>
          <c:yVal>
            <c:numRef>
              <c:f>(graphics!$M$98,graphics!$M$101)</c:f>
              <c:numCache>
                <c:formatCode>General</c:formatCode>
                <c:ptCount val="2"/>
                <c:pt idx="0">
                  <c:v>0.0</c:v>
                </c:pt>
                <c:pt idx="1">
                  <c:v>40.0</c:v>
                </c:pt>
              </c:numCache>
            </c:numRef>
          </c:yVal>
          <c:smooth val="1"/>
        </c:ser>
        <c:ser>
          <c:idx val="2"/>
          <c:order val="2"/>
          <c:tx>
            <c:v>O2-O3</c:v>
          </c:tx>
          <c:spPr>
            <a:ln w="63500">
              <a:solidFill>
                <a:srgbClr val="FF0000"/>
              </a:solidFill>
            </a:ln>
          </c:spPr>
          <c:marker>
            <c:symbol val="circle"/>
            <c:size val="3"/>
            <c:spPr>
              <a:solidFill>
                <a:srgbClr val="FF0000"/>
              </a:solidFill>
              <a:ln>
                <a:solidFill>
                  <a:srgbClr val="FF0000"/>
                </a:solidFill>
              </a:ln>
            </c:spPr>
          </c:marker>
          <c:xVal>
            <c:numRef>
              <c:f>(graphics!$N$99,graphics!$N$101)</c:f>
              <c:numCache>
                <c:formatCode>General</c:formatCode>
                <c:ptCount val="2"/>
                <c:pt idx="0">
                  <c:v>23.9</c:v>
                </c:pt>
                <c:pt idx="1">
                  <c:v>100.0</c:v>
                </c:pt>
              </c:numCache>
            </c:numRef>
          </c:xVal>
          <c:yVal>
            <c:numRef>
              <c:f>(graphics!$M$99,graphics!$M$101)</c:f>
              <c:numCache>
                <c:formatCode>General</c:formatCode>
                <c:ptCount val="2"/>
                <c:pt idx="0">
                  <c:v>0.0</c:v>
                </c:pt>
                <c:pt idx="1">
                  <c:v>40.0</c:v>
                </c:pt>
              </c:numCache>
            </c:numRef>
          </c:yVal>
          <c:smooth val="1"/>
        </c:ser>
        <c:ser>
          <c:idx val="3"/>
          <c:order val="3"/>
          <c:tx>
            <c:v>OH-O3</c:v>
          </c:tx>
          <c:spPr>
            <a:ln w="63500">
              <a:solidFill>
                <a:srgbClr val="FF6600"/>
              </a:solidFill>
              <a:prstDash val="sysDash"/>
            </a:ln>
          </c:spPr>
          <c:marker>
            <c:symbol val="circle"/>
            <c:size val="3"/>
            <c:spPr>
              <a:solidFill>
                <a:srgbClr val="FF6600"/>
              </a:solidFill>
              <a:ln>
                <a:solidFill>
                  <a:srgbClr val="FF6600"/>
                </a:solidFill>
              </a:ln>
            </c:spPr>
          </c:marker>
          <c:xVal>
            <c:numRef>
              <c:f>graphics!$N$100:$N$101</c:f>
              <c:numCache>
                <c:formatCode>General</c:formatCode>
                <c:ptCount val="2"/>
                <c:pt idx="0">
                  <c:v>-69.0</c:v>
                </c:pt>
                <c:pt idx="1">
                  <c:v>100.0</c:v>
                </c:pt>
              </c:numCache>
            </c:numRef>
          </c:xVal>
          <c:yVal>
            <c:numRef>
              <c:f>graphics!$M$100:$M$101</c:f>
              <c:numCache>
                <c:formatCode>General</c:formatCode>
                <c:ptCount val="2"/>
                <c:pt idx="0">
                  <c:v>0.0</c:v>
                </c:pt>
                <c:pt idx="1">
                  <c:v>40.0</c:v>
                </c:pt>
              </c:numCache>
            </c:numRef>
          </c:yVal>
          <c:smooth val="1"/>
        </c:ser>
        <c:dLbls>
          <c:showLegendKey val="0"/>
          <c:showVal val="0"/>
          <c:showCatName val="0"/>
          <c:showSerName val="0"/>
          <c:showPercent val="0"/>
          <c:showBubbleSize val="0"/>
        </c:dLbls>
        <c:axId val="-2121126056"/>
        <c:axId val="-2120509896"/>
      </c:scatterChart>
      <c:scatterChart>
        <c:scatterStyle val="lineMarker"/>
        <c:varyColors val="0"/>
        <c:ser>
          <c:idx val="0"/>
          <c:order val="0"/>
          <c:tx>
            <c:v>all data</c:v>
          </c:tx>
          <c:spPr>
            <a:ln w="28575">
              <a:noFill/>
            </a:ln>
          </c:spPr>
          <c:marker>
            <c:symbol val="circle"/>
            <c:size val="4"/>
            <c:spPr>
              <a:solidFill>
                <a:schemeClr val="tx1"/>
              </a:solidFill>
              <a:ln>
                <a:solidFill>
                  <a:schemeClr val="tx1"/>
                </a:solidFill>
              </a:ln>
            </c:spPr>
          </c:marker>
          <c:xVal>
            <c:numRef>
              <c:f>'both years'!$F$2:$F$707</c:f>
              <c:numCache>
                <c:formatCode>0.00</c:formatCode>
                <c:ptCount val="706"/>
                <c:pt idx="0">
                  <c:v>28.89852428385895</c:v>
                </c:pt>
                <c:pt idx="1">
                  <c:v>32.79798411953738</c:v>
                </c:pt>
                <c:pt idx="2">
                  <c:v>34.6939691544546</c:v>
                </c:pt>
                <c:pt idx="3">
                  <c:v>37.37368500591654</c:v>
                </c:pt>
                <c:pt idx="4">
                  <c:v>36.7765130395347</c:v>
                </c:pt>
                <c:pt idx="5">
                  <c:v>38.09109898907014</c:v>
                </c:pt>
                <c:pt idx="6">
                  <c:v>41.83484593244231</c:v>
                </c:pt>
                <c:pt idx="7">
                  <c:v>43.36693797775339</c:v>
                </c:pt>
                <c:pt idx="8">
                  <c:v>43.38003533066259</c:v>
                </c:pt>
                <c:pt idx="9">
                  <c:v>43.67617430742055</c:v>
                </c:pt>
                <c:pt idx="10">
                  <c:v>42.84681214209317</c:v>
                </c:pt>
                <c:pt idx="11">
                  <c:v>45.29924827534397</c:v>
                </c:pt>
                <c:pt idx="12">
                  <c:v>48.10479678230043</c:v>
                </c:pt>
                <c:pt idx="13">
                  <c:v>55.61902329710247</c:v>
                </c:pt>
                <c:pt idx="14">
                  <c:v>50.76608991692393</c:v>
                </c:pt>
                <c:pt idx="15">
                  <c:v>68.29965457065837</c:v>
                </c:pt>
                <c:pt idx="16">
                  <c:v>52.56218182317416</c:v>
                </c:pt>
                <c:pt idx="17">
                  <c:v>54.65879803169143</c:v>
                </c:pt>
                <c:pt idx="18">
                  <c:v>49.49306603720981</c:v>
                </c:pt>
                <c:pt idx="19">
                  <c:v>54.4447831715291</c:v>
                </c:pt>
                <c:pt idx="20">
                  <c:v>56.99633543307385</c:v>
                </c:pt>
                <c:pt idx="21">
                  <c:v>56.92496882348684</c:v>
                </c:pt>
                <c:pt idx="22">
                  <c:v>55.36508964521934</c:v>
                </c:pt>
                <c:pt idx="23">
                  <c:v>56.26701754925556</c:v>
                </c:pt>
                <c:pt idx="24">
                  <c:v>55.2963929299404</c:v>
                </c:pt>
                <c:pt idx="25">
                  <c:v>55.41722163892234</c:v>
                </c:pt>
                <c:pt idx="26">
                  <c:v>60.7637101123212</c:v>
                </c:pt>
                <c:pt idx="28">
                  <c:v>55.04413493835246</c:v>
                </c:pt>
                <c:pt idx="29">
                  <c:v>59.66953769903378</c:v>
                </c:pt>
                <c:pt idx="30">
                  <c:v>57.01735080050068</c:v>
                </c:pt>
                <c:pt idx="31">
                  <c:v>57.76282392622871</c:v>
                </c:pt>
                <c:pt idx="32">
                  <c:v>57.12502538121104</c:v>
                </c:pt>
                <c:pt idx="34">
                  <c:v>59.220558096975</c:v>
                </c:pt>
                <c:pt idx="35">
                  <c:v>56.46368119503914</c:v>
                </c:pt>
                <c:pt idx="36">
                  <c:v>61.19231967527654</c:v>
                </c:pt>
                <c:pt idx="37">
                  <c:v>55.76216066732402</c:v>
                </c:pt>
                <c:pt idx="38">
                  <c:v>61.11509859796826</c:v>
                </c:pt>
                <c:pt idx="39">
                  <c:v>60.32524789149434</c:v>
                </c:pt>
                <c:pt idx="40">
                  <c:v>58.51856856996424</c:v>
                </c:pt>
                <c:pt idx="41">
                  <c:v>59.50076016049847</c:v>
                </c:pt>
                <c:pt idx="42">
                  <c:v>58.23210048998634</c:v>
                </c:pt>
                <c:pt idx="44">
                  <c:v>60.24556069486592</c:v>
                </c:pt>
                <c:pt idx="45">
                  <c:v>62.39320619945855</c:v>
                </c:pt>
                <c:pt idx="46">
                  <c:v>61.17290623770042</c:v>
                </c:pt>
                <c:pt idx="47">
                  <c:v>60.52226142723539</c:v>
                </c:pt>
                <c:pt idx="49">
                  <c:v>61.53833914748667</c:v>
                </c:pt>
                <c:pt idx="50">
                  <c:v>59.30760570290424</c:v>
                </c:pt>
                <c:pt idx="51">
                  <c:v>62.20777406790231</c:v>
                </c:pt>
                <c:pt idx="52">
                  <c:v>61.22062817222827</c:v>
                </c:pt>
                <c:pt idx="53">
                  <c:v>62.67948668754654</c:v>
                </c:pt>
                <c:pt idx="54">
                  <c:v>62.29658072504747</c:v>
                </c:pt>
                <c:pt idx="55">
                  <c:v>61.32039454322925</c:v>
                </c:pt>
                <c:pt idx="56">
                  <c:v>62.311795003166</c:v>
                </c:pt>
                <c:pt idx="57">
                  <c:v>63.93754076829924</c:v>
                </c:pt>
                <c:pt idx="58">
                  <c:v>64.2405526413329</c:v>
                </c:pt>
                <c:pt idx="59">
                  <c:v>61.32243094084886</c:v>
                </c:pt>
                <c:pt idx="60">
                  <c:v>60.96863454233583</c:v>
                </c:pt>
                <c:pt idx="61">
                  <c:v>65.78278935227127</c:v>
                </c:pt>
                <c:pt idx="62">
                  <c:v>64.52091428804386</c:v>
                </c:pt>
                <c:pt idx="63">
                  <c:v>65.4148412358008</c:v>
                </c:pt>
                <c:pt idx="66">
                  <c:v>63.73919635328688</c:v>
                </c:pt>
                <c:pt idx="67">
                  <c:v>80.83755193179168</c:v>
                </c:pt>
                <c:pt idx="68">
                  <c:v>61.95947527387402</c:v>
                </c:pt>
                <c:pt idx="69">
                  <c:v>66.944426436236</c:v>
                </c:pt>
                <c:pt idx="70">
                  <c:v>63.92550471524379</c:v>
                </c:pt>
                <c:pt idx="71">
                  <c:v>61.44605013238821</c:v>
                </c:pt>
                <c:pt idx="72">
                  <c:v>62.26058204770662</c:v>
                </c:pt>
                <c:pt idx="73">
                  <c:v>66.27058128388221</c:v>
                </c:pt>
                <c:pt idx="74">
                  <c:v>65.63817624347037</c:v>
                </c:pt>
                <c:pt idx="75">
                  <c:v>63.48198984624256</c:v>
                </c:pt>
                <c:pt idx="76">
                  <c:v>64.98202498344393</c:v>
                </c:pt>
                <c:pt idx="77">
                  <c:v>65.35482797998671</c:v>
                </c:pt>
                <c:pt idx="78">
                  <c:v>72.29378234604323</c:v>
                </c:pt>
                <c:pt idx="79">
                  <c:v>65.46687871768678</c:v>
                </c:pt>
                <c:pt idx="81">
                  <c:v>66.60238559529935</c:v>
                </c:pt>
                <c:pt idx="82">
                  <c:v>64.929210774343</c:v>
                </c:pt>
                <c:pt idx="83">
                  <c:v>64.3146615423791</c:v>
                </c:pt>
                <c:pt idx="84">
                  <c:v>64.27923789913153</c:v>
                </c:pt>
                <c:pt idx="85">
                  <c:v>64.17951703972629</c:v>
                </c:pt>
                <c:pt idx="86">
                  <c:v>67.32205812081767</c:v>
                </c:pt>
                <c:pt idx="87">
                  <c:v>61.40176191677938</c:v>
                </c:pt>
                <c:pt idx="88">
                  <c:v>71.4862630244634</c:v>
                </c:pt>
                <c:pt idx="89">
                  <c:v>65.97263887252815</c:v>
                </c:pt>
                <c:pt idx="90">
                  <c:v>64.36128372058174</c:v>
                </c:pt>
                <c:pt idx="91">
                  <c:v>65.47567490699925</c:v>
                </c:pt>
                <c:pt idx="92">
                  <c:v>68.2355329145193</c:v>
                </c:pt>
                <c:pt idx="93">
                  <c:v>63.61850315228106</c:v>
                </c:pt>
                <c:pt idx="94">
                  <c:v>65.27686629591141</c:v>
                </c:pt>
                <c:pt idx="95">
                  <c:v>63.70132996035007</c:v>
                </c:pt>
                <c:pt idx="96">
                  <c:v>66.77936654105443</c:v>
                </c:pt>
                <c:pt idx="97">
                  <c:v>65.24356671661293</c:v>
                </c:pt>
                <c:pt idx="98">
                  <c:v>70.88937801776892</c:v>
                </c:pt>
                <c:pt idx="99">
                  <c:v>65.82642377860188</c:v>
                </c:pt>
                <c:pt idx="101">
                  <c:v>65.39246058086216</c:v>
                </c:pt>
                <c:pt idx="102">
                  <c:v>66.22293495159771</c:v>
                </c:pt>
                <c:pt idx="103">
                  <c:v>66.52360632811983</c:v>
                </c:pt>
                <c:pt idx="104">
                  <c:v>66.24354852627017</c:v>
                </c:pt>
                <c:pt idx="105">
                  <c:v>68.29529577734426</c:v>
                </c:pt>
                <c:pt idx="106">
                  <c:v>68.97201410887041</c:v>
                </c:pt>
                <c:pt idx="107">
                  <c:v>68.12862526748401</c:v>
                </c:pt>
                <c:pt idx="108">
                  <c:v>66.30949213905053</c:v>
                </c:pt>
                <c:pt idx="109">
                  <c:v>66.62398116789601</c:v>
                </c:pt>
                <c:pt idx="110">
                  <c:v>68.27846299592943</c:v>
                </c:pt>
                <c:pt idx="111">
                  <c:v>67.6415439701322</c:v>
                </c:pt>
                <c:pt idx="112">
                  <c:v>67.74666138069196</c:v>
                </c:pt>
                <c:pt idx="113">
                  <c:v>66.39596875043036</c:v>
                </c:pt>
                <c:pt idx="114">
                  <c:v>66.92911859482717</c:v>
                </c:pt>
                <c:pt idx="115">
                  <c:v>65.46342532540782</c:v>
                </c:pt>
                <c:pt idx="116">
                  <c:v>65.17334199500013</c:v>
                </c:pt>
                <c:pt idx="117">
                  <c:v>67.54601027718287</c:v>
                </c:pt>
                <c:pt idx="118">
                  <c:v>66.63248253069335</c:v>
                </c:pt>
                <c:pt idx="119">
                  <c:v>66.52183192180756</c:v>
                </c:pt>
                <c:pt idx="120">
                  <c:v>66.4196279608263</c:v>
                </c:pt>
                <c:pt idx="121">
                  <c:v>66.40534863184706</c:v>
                </c:pt>
                <c:pt idx="122">
                  <c:v>68.78795170745624</c:v>
                </c:pt>
                <c:pt idx="123">
                  <c:v>69.39287028002656</c:v>
                </c:pt>
                <c:pt idx="124">
                  <c:v>66.03604417136756</c:v>
                </c:pt>
                <c:pt idx="125">
                  <c:v>68.98917120386145</c:v>
                </c:pt>
                <c:pt idx="126">
                  <c:v>69.12226070811321</c:v>
                </c:pt>
                <c:pt idx="127">
                  <c:v>67.72972055239615</c:v>
                </c:pt>
                <c:pt idx="128">
                  <c:v>70.65263301074994</c:v>
                </c:pt>
                <c:pt idx="129">
                  <c:v>68.87619189338206</c:v>
                </c:pt>
                <c:pt idx="130">
                  <c:v>68.60817744075089</c:v>
                </c:pt>
                <c:pt idx="131">
                  <c:v>70.52550183721054</c:v>
                </c:pt>
                <c:pt idx="132">
                  <c:v>69.33107144196421</c:v>
                </c:pt>
                <c:pt idx="133">
                  <c:v>66.60311775234911</c:v>
                </c:pt>
                <c:pt idx="134">
                  <c:v>68.79609623364544</c:v>
                </c:pt>
                <c:pt idx="136">
                  <c:v>73.63535047566214</c:v>
                </c:pt>
                <c:pt idx="137">
                  <c:v>66.43434545242025</c:v>
                </c:pt>
                <c:pt idx="138">
                  <c:v>69.99397397546287</c:v>
                </c:pt>
                <c:pt idx="139">
                  <c:v>69.48306241857374</c:v>
                </c:pt>
                <c:pt idx="140">
                  <c:v>69.7496448843066</c:v>
                </c:pt>
                <c:pt idx="141">
                  <c:v>70.77828596529246</c:v>
                </c:pt>
                <c:pt idx="142">
                  <c:v>68.88450640440414</c:v>
                </c:pt>
                <c:pt idx="144">
                  <c:v>70.0296112590364</c:v>
                </c:pt>
                <c:pt idx="145">
                  <c:v>70.61433722441915</c:v>
                </c:pt>
                <c:pt idx="146">
                  <c:v>80.38737221915243</c:v>
                </c:pt>
                <c:pt idx="147">
                  <c:v>67.32325415674121</c:v>
                </c:pt>
                <c:pt idx="148">
                  <c:v>66.23365867160313</c:v>
                </c:pt>
                <c:pt idx="149">
                  <c:v>67.09938977703395</c:v>
                </c:pt>
                <c:pt idx="150">
                  <c:v>70.04862807440095</c:v>
                </c:pt>
                <c:pt idx="151">
                  <c:v>68.50559982672323</c:v>
                </c:pt>
                <c:pt idx="152">
                  <c:v>68.10112286272754</c:v>
                </c:pt>
                <c:pt idx="153">
                  <c:v>68.47149808756375</c:v>
                </c:pt>
                <c:pt idx="154">
                  <c:v>67.55159726456175</c:v>
                </c:pt>
                <c:pt idx="155">
                  <c:v>73.54241705019004</c:v>
                </c:pt>
                <c:pt idx="156">
                  <c:v>73.2122604733995</c:v>
                </c:pt>
                <c:pt idx="157">
                  <c:v>69.09620669441677</c:v>
                </c:pt>
                <c:pt idx="158">
                  <c:v>68.15704898918985</c:v>
                </c:pt>
                <c:pt idx="159">
                  <c:v>67.29879278874444</c:v>
                </c:pt>
                <c:pt idx="160">
                  <c:v>69.45812083575601</c:v>
                </c:pt>
                <c:pt idx="161">
                  <c:v>69.85777091094045</c:v>
                </c:pt>
                <c:pt idx="162">
                  <c:v>68.56698172753356</c:v>
                </c:pt>
                <c:pt idx="163">
                  <c:v>74.8986654083633</c:v>
                </c:pt>
                <c:pt idx="164">
                  <c:v>68.33038975543435</c:v>
                </c:pt>
                <c:pt idx="165">
                  <c:v>68.33940959865328</c:v>
                </c:pt>
                <c:pt idx="166">
                  <c:v>71.42918356620586</c:v>
                </c:pt>
                <c:pt idx="167">
                  <c:v>71.0519917885323</c:v>
                </c:pt>
                <c:pt idx="168">
                  <c:v>70.10002786085887</c:v>
                </c:pt>
                <c:pt idx="169">
                  <c:v>69.47173845065507</c:v>
                </c:pt>
                <c:pt idx="170">
                  <c:v>71.10852063078396</c:v>
                </c:pt>
                <c:pt idx="171">
                  <c:v>69.10116724593174</c:v>
                </c:pt>
                <c:pt idx="172">
                  <c:v>73.53290074896331</c:v>
                </c:pt>
                <c:pt idx="173">
                  <c:v>69.04901137242329</c:v>
                </c:pt>
                <c:pt idx="175">
                  <c:v>77.85873648070303</c:v>
                </c:pt>
                <c:pt idx="176">
                  <c:v>70.225143515122</c:v>
                </c:pt>
                <c:pt idx="177">
                  <c:v>70.1608179016681</c:v>
                </c:pt>
                <c:pt idx="178">
                  <c:v>75.18970187362865</c:v>
                </c:pt>
                <c:pt idx="179">
                  <c:v>71.86376349988418</c:v>
                </c:pt>
                <c:pt idx="180">
                  <c:v>70.2290696499338</c:v>
                </c:pt>
                <c:pt idx="181">
                  <c:v>69.58115014789395</c:v>
                </c:pt>
                <c:pt idx="182">
                  <c:v>72.85891045543038</c:v>
                </c:pt>
                <c:pt idx="183">
                  <c:v>70.52815964303073</c:v>
                </c:pt>
                <c:pt idx="184">
                  <c:v>72.816960863316</c:v>
                </c:pt>
                <c:pt idx="185">
                  <c:v>69.86643120071051</c:v>
                </c:pt>
                <c:pt idx="186">
                  <c:v>70.2483694262282</c:v>
                </c:pt>
                <c:pt idx="187">
                  <c:v>73.4684633906871</c:v>
                </c:pt>
                <c:pt idx="188">
                  <c:v>68.91878534201515</c:v>
                </c:pt>
                <c:pt idx="189">
                  <c:v>69.44641056078414</c:v>
                </c:pt>
                <c:pt idx="190">
                  <c:v>70.91678546249838</c:v>
                </c:pt>
                <c:pt idx="191">
                  <c:v>71.61911045958625</c:v>
                </c:pt>
                <c:pt idx="192">
                  <c:v>69.4672012916806</c:v>
                </c:pt>
                <c:pt idx="193">
                  <c:v>70.69884192743265</c:v>
                </c:pt>
                <c:pt idx="194">
                  <c:v>72.55002809807637</c:v>
                </c:pt>
                <c:pt idx="195">
                  <c:v>72.90291830290879</c:v>
                </c:pt>
                <c:pt idx="196">
                  <c:v>71.21488542392866</c:v>
                </c:pt>
                <c:pt idx="198">
                  <c:v>71.04842194548204</c:v>
                </c:pt>
                <c:pt idx="199">
                  <c:v>69.71901401783594</c:v>
                </c:pt>
                <c:pt idx="200">
                  <c:v>71.86130745284125</c:v>
                </c:pt>
                <c:pt idx="201">
                  <c:v>71.51511287858001</c:v>
                </c:pt>
                <c:pt idx="202">
                  <c:v>70.22196851279296</c:v>
                </c:pt>
                <c:pt idx="203">
                  <c:v>72.34577140496118</c:v>
                </c:pt>
                <c:pt idx="204">
                  <c:v>71.26869385746205</c:v>
                </c:pt>
                <c:pt idx="205">
                  <c:v>69.55474034497171</c:v>
                </c:pt>
                <c:pt idx="206">
                  <c:v>71.72601196368905</c:v>
                </c:pt>
                <c:pt idx="207">
                  <c:v>72.53271723484271</c:v>
                </c:pt>
                <c:pt idx="208">
                  <c:v>69.42846326728387</c:v>
                </c:pt>
                <c:pt idx="210">
                  <c:v>70.3643673731993</c:v>
                </c:pt>
                <c:pt idx="211">
                  <c:v>70.46935545801632</c:v>
                </c:pt>
                <c:pt idx="213">
                  <c:v>68.45635342232841</c:v>
                </c:pt>
                <c:pt idx="214">
                  <c:v>69.90663091819347</c:v>
                </c:pt>
                <c:pt idx="215">
                  <c:v>71.2673567813689</c:v>
                </c:pt>
                <c:pt idx="216">
                  <c:v>70.83456333882631</c:v>
                </c:pt>
                <c:pt idx="218">
                  <c:v>73.81055687472895</c:v>
                </c:pt>
                <c:pt idx="219">
                  <c:v>74.95207217377403</c:v>
                </c:pt>
                <c:pt idx="221">
                  <c:v>72.060224605882</c:v>
                </c:pt>
                <c:pt idx="222">
                  <c:v>72.91279883792048</c:v>
                </c:pt>
                <c:pt idx="223">
                  <c:v>71.63391969647238</c:v>
                </c:pt>
                <c:pt idx="224">
                  <c:v>69.66320155423201</c:v>
                </c:pt>
                <c:pt idx="225">
                  <c:v>72.07299229721085</c:v>
                </c:pt>
                <c:pt idx="226">
                  <c:v>74.01838342535602</c:v>
                </c:pt>
                <c:pt idx="228">
                  <c:v>70.19657729546215</c:v>
                </c:pt>
                <c:pt idx="229">
                  <c:v>70.4671523620612</c:v>
                </c:pt>
                <c:pt idx="230">
                  <c:v>73.77882481008706</c:v>
                </c:pt>
                <c:pt idx="231">
                  <c:v>72.217687080117</c:v>
                </c:pt>
                <c:pt idx="232">
                  <c:v>72.79381217987911</c:v>
                </c:pt>
                <c:pt idx="233">
                  <c:v>71.19247803992229</c:v>
                </c:pt>
                <c:pt idx="234">
                  <c:v>71.29042093209435</c:v>
                </c:pt>
                <c:pt idx="235">
                  <c:v>70.7504417606871</c:v>
                </c:pt>
                <c:pt idx="236">
                  <c:v>73.9646542512188</c:v>
                </c:pt>
                <c:pt idx="237">
                  <c:v>71.15687344900075</c:v>
                </c:pt>
                <c:pt idx="238">
                  <c:v>72.76975260136158</c:v>
                </c:pt>
                <c:pt idx="239">
                  <c:v>71.31727892912934</c:v>
                </c:pt>
                <c:pt idx="240">
                  <c:v>72.22537698251877</c:v>
                </c:pt>
                <c:pt idx="241">
                  <c:v>71.9214197453361</c:v>
                </c:pt>
                <c:pt idx="242">
                  <c:v>72.65141881369085</c:v>
                </c:pt>
                <c:pt idx="243">
                  <c:v>69.45807271026929</c:v>
                </c:pt>
                <c:pt idx="244">
                  <c:v>70.83349716425865</c:v>
                </c:pt>
                <c:pt idx="245">
                  <c:v>75.917025750228</c:v>
                </c:pt>
                <c:pt idx="246">
                  <c:v>73.32423026296015</c:v>
                </c:pt>
                <c:pt idx="247">
                  <c:v>72.56947022786078</c:v>
                </c:pt>
                <c:pt idx="248">
                  <c:v>72.4696368313877</c:v>
                </c:pt>
                <c:pt idx="249">
                  <c:v>72.6822096206688</c:v>
                </c:pt>
                <c:pt idx="250">
                  <c:v>70.97366514801</c:v>
                </c:pt>
                <c:pt idx="251">
                  <c:v>75.49291219697594</c:v>
                </c:pt>
                <c:pt idx="252">
                  <c:v>72.97414296441134</c:v>
                </c:pt>
                <c:pt idx="253">
                  <c:v>70.01489204076371</c:v>
                </c:pt>
                <c:pt idx="254">
                  <c:v>74.19702624452961</c:v>
                </c:pt>
                <c:pt idx="255">
                  <c:v>71.3062231682828</c:v>
                </c:pt>
                <c:pt idx="256">
                  <c:v>71.91280334657081</c:v>
                </c:pt>
                <c:pt idx="257">
                  <c:v>73.2781523206977</c:v>
                </c:pt>
                <c:pt idx="258">
                  <c:v>71.57623885135062</c:v>
                </c:pt>
                <c:pt idx="259">
                  <c:v>75.9351042649329</c:v>
                </c:pt>
                <c:pt idx="260">
                  <c:v>74.70403809267033</c:v>
                </c:pt>
                <c:pt idx="261">
                  <c:v>71.55131711338333</c:v>
                </c:pt>
                <c:pt idx="262">
                  <c:v>70.8414259805352</c:v>
                </c:pt>
                <c:pt idx="263">
                  <c:v>69.47927328510176</c:v>
                </c:pt>
                <c:pt idx="264">
                  <c:v>72.11911288045555</c:v>
                </c:pt>
                <c:pt idx="265">
                  <c:v>67.72191861866855</c:v>
                </c:pt>
                <c:pt idx="266">
                  <c:v>72.05689197981911</c:v>
                </c:pt>
                <c:pt idx="267">
                  <c:v>72.18651291164154</c:v>
                </c:pt>
                <c:pt idx="268">
                  <c:v>71.28490714681563</c:v>
                </c:pt>
                <c:pt idx="269">
                  <c:v>71.7614191066902</c:v>
                </c:pt>
                <c:pt idx="270">
                  <c:v>74.26023082042848</c:v>
                </c:pt>
                <c:pt idx="271">
                  <c:v>71.19332965252075</c:v>
                </c:pt>
                <c:pt idx="272">
                  <c:v>73.8704500489811</c:v>
                </c:pt>
                <c:pt idx="273">
                  <c:v>71.52313019884051</c:v>
                </c:pt>
                <c:pt idx="274">
                  <c:v>72.29122233241998</c:v>
                </c:pt>
                <c:pt idx="275">
                  <c:v>72.51737127086318</c:v>
                </c:pt>
                <c:pt idx="276">
                  <c:v>77.01534402399935</c:v>
                </c:pt>
                <c:pt idx="277">
                  <c:v>72.30595733782938</c:v>
                </c:pt>
                <c:pt idx="278">
                  <c:v>72.12638745856053</c:v>
                </c:pt>
                <c:pt idx="279">
                  <c:v>73.58301021547445</c:v>
                </c:pt>
                <c:pt idx="280">
                  <c:v>72.31137689978307</c:v>
                </c:pt>
                <c:pt idx="281">
                  <c:v>73.45477949390861</c:v>
                </c:pt>
                <c:pt idx="282">
                  <c:v>74.42610509103083</c:v>
                </c:pt>
                <c:pt idx="283">
                  <c:v>72.15557115060342</c:v>
                </c:pt>
                <c:pt idx="284">
                  <c:v>71.80207424862384</c:v>
                </c:pt>
                <c:pt idx="285">
                  <c:v>71.85127550515303</c:v>
                </c:pt>
                <c:pt idx="286">
                  <c:v>73.4130402699501</c:v>
                </c:pt>
                <c:pt idx="287">
                  <c:v>72.00104904342324</c:v>
                </c:pt>
                <c:pt idx="288">
                  <c:v>74.2986534295954</c:v>
                </c:pt>
                <c:pt idx="289">
                  <c:v>75.17481973632412</c:v>
                </c:pt>
                <c:pt idx="290">
                  <c:v>73.3016217334538</c:v>
                </c:pt>
                <c:pt idx="291">
                  <c:v>74.14038466535916</c:v>
                </c:pt>
                <c:pt idx="292">
                  <c:v>76.80141128626506</c:v>
                </c:pt>
                <c:pt idx="293">
                  <c:v>75.86283278980135</c:v>
                </c:pt>
                <c:pt idx="294">
                  <c:v>71.13605581660123</c:v>
                </c:pt>
                <c:pt idx="295">
                  <c:v>75.7202628886152</c:v>
                </c:pt>
                <c:pt idx="296">
                  <c:v>71.98839606158305</c:v>
                </c:pt>
                <c:pt idx="297">
                  <c:v>75.50567857553794</c:v>
                </c:pt>
                <c:pt idx="298">
                  <c:v>71.76239977762653</c:v>
                </c:pt>
                <c:pt idx="299">
                  <c:v>73.79215241118724</c:v>
                </c:pt>
                <c:pt idx="300">
                  <c:v>76.966861270139</c:v>
                </c:pt>
                <c:pt idx="301">
                  <c:v>76.03376517419775</c:v>
                </c:pt>
                <c:pt idx="302">
                  <c:v>71.34372161617221</c:v>
                </c:pt>
                <c:pt idx="303">
                  <c:v>72.99421725687606</c:v>
                </c:pt>
                <c:pt idx="304">
                  <c:v>72.69168173516865</c:v>
                </c:pt>
                <c:pt idx="305">
                  <c:v>72.4851039609007</c:v>
                </c:pt>
                <c:pt idx="306">
                  <c:v>72.16003643274225</c:v>
                </c:pt>
                <c:pt idx="307">
                  <c:v>74.08130612917284</c:v>
                </c:pt>
                <c:pt idx="308">
                  <c:v>77.62321142963246</c:v>
                </c:pt>
                <c:pt idx="309">
                  <c:v>78.32850586141133</c:v>
                </c:pt>
                <c:pt idx="311">
                  <c:v>72.71044660741177</c:v>
                </c:pt>
                <c:pt idx="312">
                  <c:v>76.5444536398976</c:v>
                </c:pt>
                <c:pt idx="313">
                  <c:v>74.08134918438434</c:v>
                </c:pt>
                <c:pt idx="314">
                  <c:v>72.56017735884797</c:v>
                </c:pt>
                <c:pt idx="315">
                  <c:v>75.66898785316826</c:v>
                </c:pt>
                <c:pt idx="316">
                  <c:v>74.84759358279326</c:v>
                </c:pt>
                <c:pt idx="317">
                  <c:v>73.48191049108866</c:v>
                </c:pt>
                <c:pt idx="319">
                  <c:v>75.07447742954753</c:v>
                </c:pt>
                <c:pt idx="320">
                  <c:v>76.52565219402398</c:v>
                </c:pt>
                <c:pt idx="321">
                  <c:v>72.85956503569025</c:v>
                </c:pt>
                <c:pt idx="322">
                  <c:v>73.8157578347317</c:v>
                </c:pt>
                <c:pt idx="324">
                  <c:v>73.99655158200523</c:v>
                </c:pt>
                <c:pt idx="325">
                  <c:v>77.57558256354771</c:v>
                </c:pt>
                <c:pt idx="326">
                  <c:v>74.45771673206707</c:v>
                </c:pt>
                <c:pt idx="327">
                  <c:v>81.49938722906121</c:v>
                </c:pt>
                <c:pt idx="328">
                  <c:v>73.19958543020328</c:v>
                </c:pt>
                <c:pt idx="329">
                  <c:v>72.19080052613941</c:v>
                </c:pt>
                <c:pt idx="330">
                  <c:v>78.75150429660727</c:v>
                </c:pt>
                <c:pt idx="331">
                  <c:v>75.10593631365904</c:v>
                </c:pt>
                <c:pt idx="332">
                  <c:v>71.12425638807037</c:v>
                </c:pt>
                <c:pt idx="333">
                  <c:v>76.2438755815632</c:v>
                </c:pt>
                <c:pt idx="334">
                  <c:v>74.24934140993582</c:v>
                </c:pt>
                <c:pt idx="336">
                  <c:v>74.82778456367105</c:v>
                </c:pt>
                <c:pt idx="337">
                  <c:v>75.37481223336415</c:v>
                </c:pt>
                <c:pt idx="338">
                  <c:v>72.03649587843877</c:v>
                </c:pt>
                <c:pt idx="339">
                  <c:v>73.64930494209661</c:v>
                </c:pt>
                <c:pt idx="340">
                  <c:v>72.78892600236084</c:v>
                </c:pt>
                <c:pt idx="341">
                  <c:v>72.59653185659276</c:v>
                </c:pt>
                <c:pt idx="342">
                  <c:v>76.65899641043515</c:v>
                </c:pt>
                <c:pt idx="343">
                  <c:v>79.31884768280408</c:v>
                </c:pt>
                <c:pt idx="344">
                  <c:v>75.12992993974292</c:v>
                </c:pt>
                <c:pt idx="345">
                  <c:v>78.31765771161394</c:v>
                </c:pt>
                <c:pt idx="346">
                  <c:v>73.8287754098541</c:v>
                </c:pt>
                <c:pt idx="347">
                  <c:v>74.7771640282727</c:v>
                </c:pt>
                <c:pt idx="348">
                  <c:v>73.65344302097034</c:v>
                </c:pt>
                <c:pt idx="349">
                  <c:v>76.21966104870183</c:v>
                </c:pt>
                <c:pt idx="350">
                  <c:v>81.29847697392015</c:v>
                </c:pt>
                <c:pt idx="351">
                  <c:v>80.32994013593604</c:v>
                </c:pt>
                <c:pt idx="352">
                  <c:v>74.07155529646109</c:v>
                </c:pt>
                <c:pt idx="353">
                  <c:v>73.90009263552728</c:v>
                </c:pt>
                <c:pt idx="354">
                  <c:v>76.51177264234596</c:v>
                </c:pt>
                <c:pt idx="355">
                  <c:v>72.78907198631175</c:v>
                </c:pt>
                <c:pt idx="356">
                  <c:v>78.88714977105817</c:v>
                </c:pt>
                <c:pt idx="357">
                  <c:v>73.49283315622894</c:v>
                </c:pt>
                <c:pt idx="358">
                  <c:v>72.89984759352413</c:v>
                </c:pt>
                <c:pt idx="359">
                  <c:v>78.30703006075708</c:v>
                </c:pt>
                <c:pt idx="360">
                  <c:v>77.0550716594858</c:v>
                </c:pt>
                <c:pt idx="361">
                  <c:v>74.14787436728665</c:v>
                </c:pt>
                <c:pt idx="362">
                  <c:v>77.63568725703225</c:v>
                </c:pt>
                <c:pt idx="363">
                  <c:v>72.48637152984503</c:v>
                </c:pt>
                <c:pt idx="364">
                  <c:v>75.92517991594137</c:v>
                </c:pt>
                <c:pt idx="365">
                  <c:v>72.53417887866125</c:v>
                </c:pt>
                <c:pt idx="366">
                  <c:v>74.28880685671042</c:v>
                </c:pt>
                <c:pt idx="367">
                  <c:v>72.16370359094175</c:v>
                </c:pt>
                <c:pt idx="368">
                  <c:v>76.77283428545545</c:v>
                </c:pt>
                <c:pt idx="369">
                  <c:v>75.15508723214077</c:v>
                </c:pt>
                <c:pt idx="370">
                  <c:v>72.52405974646928</c:v>
                </c:pt>
                <c:pt idx="371">
                  <c:v>77.93016835138006</c:v>
                </c:pt>
                <c:pt idx="372">
                  <c:v>78.18091529365326</c:v>
                </c:pt>
                <c:pt idx="373">
                  <c:v>72.53260501778448</c:v>
                </c:pt>
                <c:pt idx="374">
                  <c:v>76.23901051738405</c:v>
                </c:pt>
                <c:pt idx="375">
                  <c:v>80.85932807768643</c:v>
                </c:pt>
                <c:pt idx="377">
                  <c:v>83.47747070354085</c:v>
                </c:pt>
                <c:pt idx="378">
                  <c:v>76.82235565557338</c:v>
                </c:pt>
                <c:pt idx="380">
                  <c:v>73.40931567488957</c:v>
                </c:pt>
                <c:pt idx="382">
                  <c:v>73.68179157973535</c:v>
                </c:pt>
                <c:pt idx="383">
                  <c:v>73.22489915213438</c:v>
                </c:pt>
                <c:pt idx="384">
                  <c:v>82.00129330048287</c:v>
                </c:pt>
                <c:pt idx="385">
                  <c:v>73.28152289901156</c:v>
                </c:pt>
                <c:pt idx="386">
                  <c:v>76.18167512309704</c:v>
                </c:pt>
                <c:pt idx="387">
                  <c:v>79.34208016180707</c:v>
                </c:pt>
                <c:pt idx="388">
                  <c:v>77.98230870610126</c:v>
                </c:pt>
                <c:pt idx="389">
                  <c:v>76.2998636228219</c:v>
                </c:pt>
                <c:pt idx="390">
                  <c:v>80.71771293242409</c:v>
                </c:pt>
                <c:pt idx="391">
                  <c:v>74.0172284995737</c:v>
                </c:pt>
                <c:pt idx="392">
                  <c:v>75.40045785685302</c:v>
                </c:pt>
                <c:pt idx="394">
                  <c:v>80.40401423975424</c:v>
                </c:pt>
                <c:pt idx="395">
                  <c:v>75.4491250494586</c:v>
                </c:pt>
                <c:pt idx="396">
                  <c:v>87.62936187263448</c:v>
                </c:pt>
                <c:pt idx="397">
                  <c:v>74.75065593780495</c:v>
                </c:pt>
                <c:pt idx="399">
                  <c:v>77.34638498432193</c:v>
                </c:pt>
                <c:pt idx="400">
                  <c:v>77.84258872636885</c:v>
                </c:pt>
                <c:pt idx="401">
                  <c:v>79.07886824431736</c:v>
                </c:pt>
                <c:pt idx="402">
                  <c:v>81.78544221571367</c:v>
                </c:pt>
                <c:pt idx="403">
                  <c:v>78.05043076261605</c:v>
                </c:pt>
                <c:pt idx="405">
                  <c:v>74.23338972385388</c:v>
                </c:pt>
                <c:pt idx="406">
                  <c:v>77.16549892495738</c:v>
                </c:pt>
                <c:pt idx="407">
                  <c:v>80.397002747718</c:v>
                </c:pt>
                <c:pt idx="408">
                  <c:v>79.94833173212258</c:v>
                </c:pt>
                <c:pt idx="409">
                  <c:v>77.42247092093965</c:v>
                </c:pt>
                <c:pt idx="410">
                  <c:v>77.47992999866471</c:v>
                </c:pt>
                <c:pt idx="411">
                  <c:v>74.81747011624127</c:v>
                </c:pt>
                <c:pt idx="412">
                  <c:v>80.82525855833372</c:v>
                </c:pt>
                <c:pt idx="413">
                  <c:v>80.77289981460433</c:v>
                </c:pt>
                <c:pt idx="414">
                  <c:v>77.21475103814965</c:v>
                </c:pt>
                <c:pt idx="415">
                  <c:v>79.23304507005038</c:v>
                </c:pt>
                <c:pt idx="416">
                  <c:v>79.42544353617915</c:v>
                </c:pt>
                <c:pt idx="417">
                  <c:v>79.15614036525703</c:v>
                </c:pt>
                <c:pt idx="418">
                  <c:v>79.48393276924988</c:v>
                </c:pt>
                <c:pt idx="419">
                  <c:v>86.9711346402364</c:v>
                </c:pt>
                <c:pt idx="420">
                  <c:v>73.9466974654096</c:v>
                </c:pt>
                <c:pt idx="421">
                  <c:v>78.3174202023405</c:v>
                </c:pt>
                <c:pt idx="422">
                  <c:v>80.22630490764347</c:v>
                </c:pt>
                <c:pt idx="423">
                  <c:v>74.97232111977432</c:v>
                </c:pt>
                <c:pt idx="424">
                  <c:v>85.79951271965668</c:v>
                </c:pt>
                <c:pt idx="425">
                  <c:v>77.10131993095531</c:v>
                </c:pt>
                <c:pt idx="426">
                  <c:v>68.12894642819791</c:v>
                </c:pt>
                <c:pt idx="427">
                  <c:v>77.43001401975624</c:v>
                </c:pt>
                <c:pt idx="428">
                  <c:v>74.95184064383484</c:v>
                </c:pt>
                <c:pt idx="429">
                  <c:v>80.37532703041896</c:v>
                </c:pt>
                <c:pt idx="430">
                  <c:v>78.19679554852785</c:v>
                </c:pt>
                <c:pt idx="431">
                  <c:v>76.417566439827</c:v>
                </c:pt>
                <c:pt idx="432">
                  <c:v>78.74275204970053</c:v>
                </c:pt>
                <c:pt idx="433">
                  <c:v>79.163151163669</c:v>
                </c:pt>
                <c:pt idx="434">
                  <c:v>77.14574149750725</c:v>
                </c:pt>
                <c:pt idx="435">
                  <c:v>75.36751247107677</c:v>
                </c:pt>
                <c:pt idx="436">
                  <c:v>77.2106106365423</c:v>
                </c:pt>
                <c:pt idx="437">
                  <c:v>75.43626510709641</c:v>
                </c:pt>
                <c:pt idx="438">
                  <c:v>78.3038395408514</c:v>
                </c:pt>
                <c:pt idx="439">
                  <c:v>79.34154049291583</c:v>
                </c:pt>
                <c:pt idx="440">
                  <c:v>79.97807961915881</c:v>
                </c:pt>
                <c:pt idx="441">
                  <c:v>76.46203816194753</c:v>
                </c:pt>
                <c:pt idx="442">
                  <c:v>75.67854636681884</c:v>
                </c:pt>
                <c:pt idx="444">
                  <c:v>78.23271001850735</c:v>
                </c:pt>
                <c:pt idx="445">
                  <c:v>76.7644037877828</c:v>
                </c:pt>
                <c:pt idx="446">
                  <c:v>75.37817766580545</c:v>
                </c:pt>
                <c:pt idx="447">
                  <c:v>79.28299336894632</c:v>
                </c:pt>
                <c:pt idx="448">
                  <c:v>80.33610947251883</c:v>
                </c:pt>
                <c:pt idx="450">
                  <c:v>80.41117015283505</c:v>
                </c:pt>
                <c:pt idx="452">
                  <c:v>81.87686568664238</c:v>
                </c:pt>
                <c:pt idx="453">
                  <c:v>77.64206780896139</c:v>
                </c:pt>
                <c:pt idx="454">
                  <c:v>83.87388414658832</c:v>
                </c:pt>
                <c:pt idx="455">
                  <c:v>84.40235268198657</c:v>
                </c:pt>
                <c:pt idx="457">
                  <c:v>81.19250898149399</c:v>
                </c:pt>
                <c:pt idx="458">
                  <c:v>77.88999763759917</c:v>
                </c:pt>
                <c:pt idx="459">
                  <c:v>77.7036291463181</c:v>
                </c:pt>
                <c:pt idx="460">
                  <c:v>80.24039720055605</c:v>
                </c:pt>
                <c:pt idx="461">
                  <c:v>80.79701038480946</c:v>
                </c:pt>
                <c:pt idx="462">
                  <c:v>77.6414166274172</c:v>
                </c:pt>
                <c:pt idx="463">
                  <c:v>78.1366200143222</c:v>
                </c:pt>
                <c:pt idx="464">
                  <c:v>80.95973392708395</c:v>
                </c:pt>
                <c:pt idx="465">
                  <c:v>81.91012800038602</c:v>
                </c:pt>
                <c:pt idx="467">
                  <c:v>80.79392124157477</c:v>
                </c:pt>
                <c:pt idx="468">
                  <c:v>77.1671104453668</c:v>
                </c:pt>
                <c:pt idx="469">
                  <c:v>80.40677577569308</c:v>
                </c:pt>
                <c:pt idx="470">
                  <c:v>79.27632782231368</c:v>
                </c:pt>
                <c:pt idx="471">
                  <c:v>81.07591967957491</c:v>
                </c:pt>
                <c:pt idx="472">
                  <c:v>84.90609432318726</c:v>
                </c:pt>
                <c:pt idx="473">
                  <c:v>78.55995303304901</c:v>
                </c:pt>
                <c:pt idx="474">
                  <c:v>80.62325742335148</c:v>
                </c:pt>
                <c:pt idx="475">
                  <c:v>81.15614024267845</c:v>
                </c:pt>
                <c:pt idx="477">
                  <c:v>77.47938435709332</c:v>
                </c:pt>
                <c:pt idx="478">
                  <c:v>81.38320943618601</c:v>
                </c:pt>
                <c:pt idx="480">
                  <c:v>80.59428952556822</c:v>
                </c:pt>
                <c:pt idx="481">
                  <c:v>80.00274898481408</c:v>
                </c:pt>
                <c:pt idx="482">
                  <c:v>80.42255016681513</c:v>
                </c:pt>
                <c:pt idx="483">
                  <c:v>81.557672954727</c:v>
                </c:pt>
                <c:pt idx="484">
                  <c:v>76.97895871986515</c:v>
                </c:pt>
                <c:pt idx="485">
                  <c:v>79.88350428384926</c:v>
                </c:pt>
                <c:pt idx="486">
                  <c:v>83.5341807652254</c:v>
                </c:pt>
                <c:pt idx="487">
                  <c:v>79.52998952967297</c:v>
                </c:pt>
                <c:pt idx="488">
                  <c:v>81.30585624598818</c:v>
                </c:pt>
                <c:pt idx="490">
                  <c:v>81.04242420603074</c:v>
                </c:pt>
                <c:pt idx="492">
                  <c:v>88.59433931956355</c:v>
                </c:pt>
                <c:pt idx="493">
                  <c:v>80.4315734492778</c:v>
                </c:pt>
                <c:pt idx="494">
                  <c:v>79.9112271654758</c:v>
                </c:pt>
                <c:pt idx="495">
                  <c:v>81.71526110916661</c:v>
                </c:pt>
                <c:pt idx="496">
                  <c:v>80.37739558406065</c:v>
                </c:pt>
                <c:pt idx="498">
                  <c:v>79.87952328685278</c:v>
                </c:pt>
                <c:pt idx="499">
                  <c:v>84.50317569399518</c:v>
                </c:pt>
                <c:pt idx="500">
                  <c:v>81.31019819907965</c:v>
                </c:pt>
                <c:pt idx="501">
                  <c:v>77.4075657177095</c:v>
                </c:pt>
                <c:pt idx="502">
                  <c:v>80.57874266683405</c:v>
                </c:pt>
                <c:pt idx="505">
                  <c:v>78.54517062387536</c:v>
                </c:pt>
                <c:pt idx="506">
                  <c:v>81.64015675822343</c:v>
                </c:pt>
                <c:pt idx="507">
                  <c:v>80.99153817912854</c:v>
                </c:pt>
                <c:pt idx="508">
                  <c:v>81.72294215985021</c:v>
                </c:pt>
                <c:pt idx="509">
                  <c:v>80.9746432806355</c:v>
                </c:pt>
                <c:pt idx="510">
                  <c:v>81.09002578769111</c:v>
                </c:pt>
                <c:pt idx="512">
                  <c:v>83.81577900385825</c:v>
                </c:pt>
                <c:pt idx="514">
                  <c:v>78.10633305379066</c:v>
                </c:pt>
                <c:pt idx="515">
                  <c:v>78.45361624283206</c:v>
                </c:pt>
                <c:pt idx="516">
                  <c:v>81.29351181424953</c:v>
                </c:pt>
                <c:pt idx="517">
                  <c:v>80.03970142197276</c:v>
                </c:pt>
                <c:pt idx="518">
                  <c:v>80.65443407041538</c:v>
                </c:pt>
                <c:pt idx="519">
                  <c:v>80.00840005330377</c:v>
                </c:pt>
                <c:pt idx="520">
                  <c:v>81.12884580042082</c:v>
                </c:pt>
                <c:pt idx="521">
                  <c:v>79.85749025275298</c:v>
                </c:pt>
                <c:pt idx="522">
                  <c:v>81.81723653594806</c:v>
                </c:pt>
                <c:pt idx="523">
                  <c:v>80.33517802701535</c:v>
                </c:pt>
                <c:pt idx="524">
                  <c:v>80.73264187690295</c:v>
                </c:pt>
                <c:pt idx="525">
                  <c:v>80.43103876346548</c:v>
                </c:pt>
                <c:pt idx="526">
                  <c:v>89.00069576213427</c:v>
                </c:pt>
                <c:pt idx="527">
                  <c:v>80.17572623188775</c:v>
                </c:pt>
                <c:pt idx="528">
                  <c:v>81.44314877811412</c:v>
                </c:pt>
                <c:pt idx="529">
                  <c:v>81.71093097883054</c:v>
                </c:pt>
                <c:pt idx="530">
                  <c:v>80.39123417003895</c:v>
                </c:pt>
                <c:pt idx="531">
                  <c:v>83.35433271737907</c:v>
                </c:pt>
                <c:pt idx="533">
                  <c:v>81.31107193319932</c:v>
                </c:pt>
                <c:pt idx="534">
                  <c:v>81.24898329848561</c:v>
                </c:pt>
                <c:pt idx="535">
                  <c:v>81.7257172187108</c:v>
                </c:pt>
                <c:pt idx="536">
                  <c:v>81.53436820909027</c:v>
                </c:pt>
                <c:pt idx="537">
                  <c:v>80.71935544885173</c:v>
                </c:pt>
                <c:pt idx="538">
                  <c:v>80.77969326255731</c:v>
                </c:pt>
                <c:pt idx="539">
                  <c:v>84.80416973025901</c:v>
                </c:pt>
                <c:pt idx="540">
                  <c:v>82.36094127627175</c:v>
                </c:pt>
                <c:pt idx="541">
                  <c:v>80.63278895684128</c:v>
                </c:pt>
                <c:pt idx="542">
                  <c:v>78.1108217402488</c:v>
                </c:pt>
                <c:pt idx="544">
                  <c:v>78.42128213407597</c:v>
                </c:pt>
                <c:pt idx="545">
                  <c:v>82.80972728710958</c:v>
                </c:pt>
                <c:pt idx="547">
                  <c:v>80.32351077362608</c:v>
                </c:pt>
                <c:pt idx="549">
                  <c:v>77.60864068915503</c:v>
                </c:pt>
                <c:pt idx="550">
                  <c:v>82.26057797610915</c:v>
                </c:pt>
                <c:pt idx="551">
                  <c:v>80.2111594323104</c:v>
                </c:pt>
                <c:pt idx="553">
                  <c:v>79.54093285019221</c:v>
                </c:pt>
                <c:pt idx="554">
                  <c:v>85.28221525368926</c:v>
                </c:pt>
                <c:pt idx="555">
                  <c:v>81.72995687006075</c:v>
                </c:pt>
                <c:pt idx="556">
                  <c:v>83.10513804027858</c:v>
                </c:pt>
                <c:pt idx="557">
                  <c:v>81.62824982219254</c:v>
                </c:pt>
                <c:pt idx="558">
                  <c:v>80.43157442262917</c:v>
                </c:pt>
                <c:pt idx="559">
                  <c:v>81.21887121361989</c:v>
                </c:pt>
                <c:pt idx="561">
                  <c:v>79.62819585056833</c:v>
                </c:pt>
                <c:pt idx="562">
                  <c:v>83.74168613200201</c:v>
                </c:pt>
                <c:pt idx="563">
                  <c:v>81.99648745240424</c:v>
                </c:pt>
                <c:pt idx="564">
                  <c:v>81.16614525079935</c:v>
                </c:pt>
                <c:pt idx="565">
                  <c:v>80.94450810306604</c:v>
                </c:pt>
                <c:pt idx="566">
                  <c:v>80.83090191971398</c:v>
                </c:pt>
                <c:pt idx="567">
                  <c:v>80.86843984279244</c:v>
                </c:pt>
                <c:pt idx="568">
                  <c:v>80.26275562389631</c:v>
                </c:pt>
                <c:pt idx="569">
                  <c:v>78.38165536350335</c:v>
                </c:pt>
                <c:pt idx="570">
                  <c:v>79.51697478652135</c:v>
                </c:pt>
                <c:pt idx="571">
                  <c:v>80.65081406396341</c:v>
                </c:pt>
                <c:pt idx="572">
                  <c:v>83.57932994753455</c:v>
                </c:pt>
                <c:pt idx="573">
                  <c:v>79.27874702614631</c:v>
                </c:pt>
                <c:pt idx="574">
                  <c:v>81.73004301991423</c:v>
                </c:pt>
                <c:pt idx="575">
                  <c:v>83.35456132702278</c:v>
                </c:pt>
                <c:pt idx="576">
                  <c:v>89.7005656882561</c:v>
                </c:pt>
                <c:pt idx="577">
                  <c:v>81.53008545512034</c:v>
                </c:pt>
                <c:pt idx="578">
                  <c:v>78.22800594201198</c:v>
                </c:pt>
                <c:pt idx="579">
                  <c:v>81.16239686832112</c:v>
                </c:pt>
                <c:pt idx="580">
                  <c:v>81.4018949758076</c:v>
                </c:pt>
                <c:pt idx="581">
                  <c:v>80.66768143991077</c:v>
                </c:pt>
                <c:pt idx="582">
                  <c:v>81.15929060061631</c:v>
                </c:pt>
                <c:pt idx="583">
                  <c:v>80.0671007211922</c:v>
                </c:pt>
                <c:pt idx="584">
                  <c:v>83.28695463788101</c:v>
                </c:pt>
                <c:pt idx="585">
                  <c:v>79.69839950643782</c:v>
                </c:pt>
                <c:pt idx="586">
                  <c:v>78.0455247655336</c:v>
                </c:pt>
                <c:pt idx="587">
                  <c:v>81.03929586150037</c:v>
                </c:pt>
                <c:pt idx="588">
                  <c:v>80.80968460924432</c:v>
                </c:pt>
                <c:pt idx="589">
                  <c:v>82.06017876047625</c:v>
                </c:pt>
                <c:pt idx="592">
                  <c:v>80.52935871350763</c:v>
                </c:pt>
                <c:pt idx="593">
                  <c:v>80.64989886933378</c:v>
                </c:pt>
                <c:pt idx="594">
                  <c:v>73.28835023731945</c:v>
                </c:pt>
                <c:pt idx="597">
                  <c:v>83.94586478843497</c:v>
                </c:pt>
                <c:pt idx="598">
                  <c:v>82.17260473592825</c:v>
                </c:pt>
                <c:pt idx="599">
                  <c:v>80.49535687113257</c:v>
                </c:pt>
                <c:pt idx="600">
                  <c:v>85.10072239085156</c:v>
                </c:pt>
                <c:pt idx="601">
                  <c:v>81.40884387528445</c:v>
                </c:pt>
                <c:pt idx="604">
                  <c:v>82.8309313900938</c:v>
                </c:pt>
                <c:pt idx="606">
                  <c:v>83.03203724287646</c:v>
                </c:pt>
                <c:pt idx="607">
                  <c:v>81.31907167912985</c:v>
                </c:pt>
                <c:pt idx="608">
                  <c:v>81.49482253242601</c:v>
                </c:pt>
                <c:pt idx="609">
                  <c:v>81.01253001008708</c:v>
                </c:pt>
                <c:pt idx="610">
                  <c:v>81.629578598592</c:v>
                </c:pt>
                <c:pt idx="612">
                  <c:v>81.4139557670867</c:v>
                </c:pt>
                <c:pt idx="613">
                  <c:v>82.1930247374125</c:v>
                </c:pt>
                <c:pt idx="614">
                  <c:v>83.25430135037438</c:v>
                </c:pt>
                <c:pt idx="616">
                  <c:v>81.38100600480706</c:v>
                </c:pt>
                <c:pt idx="617">
                  <c:v>81.98820827230145</c:v>
                </c:pt>
                <c:pt idx="618">
                  <c:v>82.8487989268243</c:v>
                </c:pt>
                <c:pt idx="619">
                  <c:v>82.17691149489615</c:v>
                </c:pt>
                <c:pt idx="621">
                  <c:v>83.26288887731855</c:v>
                </c:pt>
                <c:pt idx="622">
                  <c:v>75.15778893817389</c:v>
                </c:pt>
                <c:pt idx="624">
                  <c:v>76.98957328266817</c:v>
                </c:pt>
                <c:pt idx="625">
                  <c:v>86.36342814459924</c:v>
                </c:pt>
                <c:pt idx="626">
                  <c:v>82.22900920820057</c:v>
                </c:pt>
                <c:pt idx="627">
                  <c:v>82.9332301811471</c:v>
                </c:pt>
                <c:pt idx="628">
                  <c:v>84.30711552315371</c:v>
                </c:pt>
                <c:pt idx="629">
                  <c:v>82.09176106538063</c:v>
                </c:pt>
                <c:pt idx="630">
                  <c:v>86.55136408735846</c:v>
                </c:pt>
                <c:pt idx="632">
                  <c:v>84.5368127660108</c:v>
                </c:pt>
                <c:pt idx="633">
                  <c:v>81.51274247432657</c:v>
                </c:pt>
                <c:pt idx="634">
                  <c:v>88.15004589086581</c:v>
                </c:pt>
                <c:pt idx="635">
                  <c:v>74.79103834617024</c:v>
                </c:pt>
                <c:pt idx="637">
                  <c:v>82.67548652954228</c:v>
                </c:pt>
                <c:pt idx="639">
                  <c:v>83.84144920451026</c:v>
                </c:pt>
                <c:pt idx="641">
                  <c:v>79.718625753618</c:v>
                </c:pt>
                <c:pt idx="642">
                  <c:v>83.7492827881778</c:v>
                </c:pt>
                <c:pt idx="644">
                  <c:v>88.68470101047407</c:v>
                </c:pt>
                <c:pt idx="645">
                  <c:v>84.66442180777668</c:v>
                </c:pt>
                <c:pt idx="646">
                  <c:v>81.7646370813977</c:v>
                </c:pt>
                <c:pt idx="647">
                  <c:v>86.96473121721641</c:v>
                </c:pt>
                <c:pt idx="649">
                  <c:v>83.11664629323887</c:v>
                </c:pt>
                <c:pt idx="651">
                  <c:v>80.06019073135445</c:v>
                </c:pt>
                <c:pt idx="652">
                  <c:v>82.72476213507116</c:v>
                </c:pt>
                <c:pt idx="653">
                  <c:v>74.59080081001271</c:v>
                </c:pt>
                <c:pt idx="657">
                  <c:v>81.20135260911332</c:v>
                </c:pt>
                <c:pt idx="658">
                  <c:v>78.51945337985294</c:v>
                </c:pt>
                <c:pt idx="659">
                  <c:v>78.52705301369157</c:v>
                </c:pt>
                <c:pt idx="660">
                  <c:v>89.37725918376257</c:v>
                </c:pt>
                <c:pt idx="661">
                  <c:v>86.0111232193693</c:v>
                </c:pt>
                <c:pt idx="662">
                  <c:v>73.93338826546827</c:v>
                </c:pt>
                <c:pt idx="663">
                  <c:v>84.20364587758833</c:v>
                </c:pt>
                <c:pt idx="664">
                  <c:v>88.77290758901498</c:v>
                </c:pt>
                <c:pt idx="665">
                  <c:v>82.07034323918865</c:v>
                </c:pt>
                <c:pt idx="666">
                  <c:v>89.52614033933185</c:v>
                </c:pt>
                <c:pt idx="667">
                  <c:v>81.13361937067151</c:v>
                </c:pt>
                <c:pt idx="668">
                  <c:v>71.22965371972067</c:v>
                </c:pt>
                <c:pt idx="669">
                  <c:v>84.61050845176618</c:v>
                </c:pt>
                <c:pt idx="670">
                  <c:v>83.52737190999665</c:v>
                </c:pt>
                <c:pt idx="671">
                  <c:v>75.79953108002421</c:v>
                </c:pt>
                <c:pt idx="672">
                  <c:v>84.35354365623717</c:v>
                </c:pt>
                <c:pt idx="673">
                  <c:v>82.40179192360664</c:v>
                </c:pt>
                <c:pt idx="674">
                  <c:v>84.34665115475723</c:v>
                </c:pt>
                <c:pt idx="675">
                  <c:v>82.69932101594723</c:v>
                </c:pt>
                <c:pt idx="676">
                  <c:v>84.8621659818275</c:v>
                </c:pt>
                <c:pt idx="678">
                  <c:v>91.86154204329083</c:v>
                </c:pt>
                <c:pt idx="679">
                  <c:v>86.83592452624812</c:v>
                </c:pt>
                <c:pt idx="680">
                  <c:v>91.98541172156465</c:v>
                </c:pt>
                <c:pt idx="681">
                  <c:v>78.14056610147736</c:v>
                </c:pt>
                <c:pt idx="682">
                  <c:v>76.81542544041776</c:v>
                </c:pt>
                <c:pt idx="683">
                  <c:v>93.59540057807131</c:v>
                </c:pt>
                <c:pt idx="685">
                  <c:v>86.71503927626171</c:v>
                </c:pt>
                <c:pt idx="689">
                  <c:v>89.52447690431037</c:v>
                </c:pt>
                <c:pt idx="690">
                  <c:v>82.22201065686905</c:v>
                </c:pt>
                <c:pt idx="692">
                  <c:v>89.2619843079856</c:v>
                </c:pt>
                <c:pt idx="694">
                  <c:v>92.96004979348918</c:v>
                </c:pt>
                <c:pt idx="695">
                  <c:v>91.43543647556728</c:v>
                </c:pt>
                <c:pt idx="696">
                  <c:v>93.35098905509408</c:v>
                </c:pt>
                <c:pt idx="697">
                  <c:v>50.76420862239958</c:v>
                </c:pt>
                <c:pt idx="698">
                  <c:v>83.69635809472597</c:v>
                </c:pt>
                <c:pt idx="699">
                  <c:v>79.76623945542318</c:v>
                </c:pt>
                <c:pt idx="700">
                  <c:v>64.32704223535114</c:v>
                </c:pt>
                <c:pt idx="701">
                  <c:v>81.10469604941663</c:v>
                </c:pt>
                <c:pt idx="703">
                  <c:v>69.92003686519921</c:v>
                </c:pt>
                <c:pt idx="704">
                  <c:v>65.61235649333355</c:v>
                </c:pt>
                <c:pt idx="705">
                  <c:v>67.8440697762103</c:v>
                </c:pt>
              </c:numCache>
            </c:numRef>
          </c:xVal>
          <c:yVal>
            <c:numRef>
              <c:f>'both years'!$D$2:$D$707</c:f>
              <c:numCache>
                <c:formatCode>0.00</c:formatCode>
                <c:ptCount val="706"/>
                <c:pt idx="0">
                  <c:v>4.596800866365625</c:v>
                </c:pt>
                <c:pt idx="1">
                  <c:v>6.960133572545875</c:v>
                </c:pt>
                <c:pt idx="2">
                  <c:v>8.143143489672298</c:v>
                </c:pt>
                <c:pt idx="3">
                  <c:v>8.841952501992168</c:v>
                </c:pt>
                <c:pt idx="4">
                  <c:v>9.262261613735262</c:v>
                </c:pt>
                <c:pt idx="5">
                  <c:v>9.6176472170953</c:v>
                </c:pt>
                <c:pt idx="6">
                  <c:v>10.90714224124604</c:v>
                </c:pt>
                <c:pt idx="7">
                  <c:v>11.44393014441217</c:v>
                </c:pt>
                <c:pt idx="8">
                  <c:v>12.00654700703691</c:v>
                </c:pt>
                <c:pt idx="9">
                  <c:v>12.18362886404341</c:v>
                </c:pt>
                <c:pt idx="10">
                  <c:v>12.18817399270099</c:v>
                </c:pt>
                <c:pt idx="11">
                  <c:v>12.79165044347719</c:v>
                </c:pt>
                <c:pt idx="12">
                  <c:v>14.09026430399965</c:v>
                </c:pt>
                <c:pt idx="13">
                  <c:v>14.56163445750048</c:v>
                </c:pt>
                <c:pt idx="14">
                  <c:v>15.64096065740985</c:v>
                </c:pt>
                <c:pt idx="15">
                  <c:v>15.81908893854645</c:v>
                </c:pt>
                <c:pt idx="16">
                  <c:v>16.08015784046405</c:v>
                </c:pt>
                <c:pt idx="17">
                  <c:v>17.46288774026436</c:v>
                </c:pt>
                <c:pt idx="18">
                  <c:v>17.91828082574958</c:v>
                </c:pt>
                <c:pt idx="19">
                  <c:v>18.04644012584394</c:v>
                </c:pt>
                <c:pt idx="20">
                  <c:v>18.07768196869838</c:v>
                </c:pt>
                <c:pt idx="21">
                  <c:v>18.11327828606169</c:v>
                </c:pt>
                <c:pt idx="22">
                  <c:v>18.17781614503993</c:v>
                </c:pt>
                <c:pt idx="23">
                  <c:v>18.20654977334257</c:v>
                </c:pt>
                <c:pt idx="24">
                  <c:v>18.22491533689189</c:v>
                </c:pt>
                <c:pt idx="25">
                  <c:v>18.41377357660988</c:v>
                </c:pt>
                <c:pt idx="26">
                  <c:v>18.60663975707295</c:v>
                </c:pt>
                <c:pt idx="27">
                  <c:v>18.62181824024486</c:v>
                </c:pt>
                <c:pt idx="28">
                  <c:v>18.65085938156781</c:v>
                </c:pt>
                <c:pt idx="29">
                  <c:v>18.87252305296098</c:v>
                </c:pt>
                <c:pt idx="30">
                  <c:v>18.96905990782532</c:v>
                </c:pt>
                <c:pt idx="31">
                  <c:v>19.23851263475778</c:v>
                </c:pt>
                <c:pt idx="32">
                  <c:v>19.35563582359959</c:v>
                </c:pt>
                <c:pt idx="33">
                  <c:v>19.36697625017653</c:v>
                </c:pt>
                <c:pt idx="34">
                  <c:v>19.41272026857262</c:v>
                </c:pt>
                <c:pt idx="35">
                  <c:v>19.47840515161263</c:v>
                </c:pt>
                <c:pt idx="36">
                  <c:v>19.4869841115494</c:v>
                </c:pt>
                <c:pt idx="37">
                  <c:v>19.56045402489668</c:v>
                </c:pt>
                <c:pt idx="38">
                  <c:v>19.71804966167247</c:v>
                </c:pt>
                <c:pt idx="39">
                  <c:v>19.96807133508486</c:v>
                </c:pt>
                <c:pt idx="40">
                  <c:v>20.15391656752852</c:v>
                </c:pt>
                <c:pt idx="41">
                  <c:v>20.18129435706377</c:v>
                </c:pt>
                <c:pt idx="42">
                  <c:v>20.2724958997967</c:v>
                </c:pt>
                <c:pt idx="43">
                  <c:v>20.44261677398842</c:v>
                </c:pt>
                <c:pt idx="44">
                  <c:v>20.51995028406938</c:v>
                </c:pt>
                <c:pt idx="45">
                  <c:v>20.52223815261349</c:v>
                </c:pt>
                <c:pt idx="46">
                  <c:v>20.65642674193694</c:v>
                </c:pt>
                <c:pt idx="47">
                  <c:v>20.72560641098345</c:v>
                </c:pt>
                <c:pt idx="48">
                  <c:v>20.75973783449308</c:v>
                </c:pt>
                <c:pt idx="49">
                  <c:v>20.86733280337462</c:v>
                </c:pt>
                <c:pt idx="50">
                  <c:v>20.9451501137331</c:v>
                </c:pt>
                <c:pt idx="51">
                  <c:v>21.14156149519638</c:v>
                </c:pt>
                <c:pt idx="52">
                  <c:v>21.14304373581974</c:v>
                </c:pt>
                <c:pt idx="53">
                  <c:v>21.26825712546726</c:v>
                </c:pt>
                <c:pt idx="54">
                  <c:v>21.33715163765613</c:v>
                </c:pt>
                <c:pt idx="55">
                  <c:v>21.33897582410242</c:v>
                </c:pt>
                <c:pt idx="56">
                  <c:v>21.43410331378018</c:v>
                </c:pt>
                <c:pt idx="57">
                  <c:v>21.45505653833698</c:v>
                </c:pt>
                <c:pt idx="58">
                  <c:v>21.49068502903117</c:v>
                </c:pt>
                <c:pt idx="59">
                  <c:v>21.83554855094678</c:v>
                </c:pt>
                <c:pt idx="60">
                  <c:v>21.87796238822914</c:v>
                </c:pt>
                <c:pt idx="61">
                  <c:v>21.93621042074587</c:v>
                </c:pt>
                <c:pt idx="62">
                  <c:v>21.94473069520108</c:v>
                </c:pt>
                <c:pt idx="63">
                  <c:v>22.00398168140145</c:v>
                </c:pt>
                <c:pt idx="64">
                  <c:v>22.07201707387187</c:v>
                </c:pt>
                <c:pt idx="65">
                  <c:v>22.20185719376625</c:v>
                </c:pt>
                <c:pt idx="66">
                  <c:v>22.21592527377617</c:v>
                </c:pt>
                <c:pt idx="67">
                  <c:v>22.23588774211991</c:v>
                </c:pt>
                <c:pt idx="68">
                  <c:v>22.31571190365851</c:v>
                </c:pt>
                <c:pt idx="69">
                  <c:v>22.37958311276715</c:v>
                </c:pt>
                <c:pt idx="70">
                  <c:v>22.39005002833472</c:v>
                </c:pt>
                <c:pt idx="71">
                  <c:v>22.40211977794968</c:v>
                </c:pt>
                <c:pt idx="72">
                  <c:v>22.53552055414062</c:v>
                </c:pt>
                <c:pt idx="73">
                  <c:v>22.68710659512607</c:v>
                </c:pt>
                <c:pt idx="74">
                  <c:v>22.73964947020718</c:v>
                </c:pt>
                <c:pt idx="75">
                  <c:v>22.75177134407509</c:v>
                </c:pt>
                <c:pt idx="76">
                  <c:v>22.75894255908829</c:v>
                </c:pt>
                <c:pt idx="77">
                  <c:v>22.78293169417918</c:v>
                </c:pt>
                <c:pt idx="78">
                  <c:v>22.84376526536182</c:v>
                </c:pt>
                <c:pt idx="79">
                  <c:v>22.97140626420192</c:v>
                </c:pt>
                <c:pt idx="80">
                  <c:v>23.18810880033588</c:v>
                </c:pt>
                <c:pt idx="81">
                  <c:v>23.19387720526804</c:v>
                </c:pt>
                <c:pt idx="82">
                  <c:v>23.19702545503634</c:v>
                </c:pt>
                <c:pt idx="83">
                  <c:v>23.22039087466498</c:v>
                </c:pt>
                <c:pt idx="84">
                  <c:v>23.221094167233</c:v>
                </c:pt>
                <c:pt idx="85">
                  <c:v>23.2280115158281</c:v>
                </c:pt>
                <c:pt idx="86">
                  <c:v>23.23665869226626</c:v>
                </c:pt>
                <c:pt idx="87">
                  <c:v>23.27530473662716</c:v>
                </c:pt>
                <c:pt idx="88">
                  <c:v>23.31599426019608</c:v>
                </c:pt>
                <c:pt idx="89">
                  <c:v>23.32243182902731</c:v>
                </c:pt>
                <c:pt idx="90">
                  <c:v>23.3282947293195</c:v>
                </c:pt>
                <c:pt idx="91">
                  <c:v>23.33037154819723</c:v>
                </c:pt>
                <c:pt idx="92">
                  <c:v>23.33822780541365</c:v>
                </c:pt>
                <c:pt idx="93">
                  <c:v>23.40341490494556</c:v>
                </c:pt>
                <c:pt idx="94">
                  <c:v>23.44784098856068</c:v>
                </c:pt>
                <c:pt idx="95">
                  <c:v>23.45356521132404</c:v>
                </c:pt>
                <c:pt idx="96">
                  <c:v>23.53596021111697</c:v>
                </c:pt>
                <c:pt idx="97">
                  <c:v>23.55598287328432</c:v>
                </c:pt>
                <c:pt idx="98">
                  <c:v>23.56870641247</c:v>
                </c:pt>
                <c:pt idx="99">
                  <c:v>23.57275077780491</c:v>
                </c:pt>
                <c:pt idx="100">
                  <c:v>23.57820314553764</c:v>
                </c:pt>
                <c:pt idx="101">
                  <c:v>23.60544361953809</c:v>
                </c:pt>
                <c:pt idx="102">
                  <c:v>23.60633220173158</c:v>
                </c:pt>
                <c:pt idx="103">
                  <c:v>23.6430873695714</c:v>
                </c:pt>
                <c:pt idx="104">
                  <c:v>23.64918719368782</c:v>
                </c:pt>
                <c:pt idx="105">
                  <c:v>23.74979006841805</c:v>
                </c:pt>
                <c:pt idx="106">
                  <c:v>23.75552125401146</c:v>
                </c:pt>
                <c:pt idx="107">
                  <c:v>23.76970205448821</c:v>
                </c:pt>
                <c:pt idx="108">
                  <c:v>23.85958218826414</c:v>
                </c:pt>
                <c:pt idx="109">
                  <c:v>23.89804847417162</c:v>
                </c:pt>
                <c:pt idx="110">
                  <c:v>23.89890689201825</c:v>
                </c:pt>
                <c:pt idx="111">
                  <c:v>23.92877315564172</c:v>
                </c:pt>
                <c:pt idx="112">
                  <c:v>23.93180727089862</c:v>
                </c:pt>
                <c:pt idx="113">
                  <c:v>23.93392372881041</c:v>
                </c:pt>
                <c:pt idx="114">
                  <c:v>23.95474533349511</c:v>
                </c:pt>
                <c:pt idx="115">
                  <c:v>23.96269770490708</c:v>
                </c:pt>
                <c:pt idx="116">
                  <c:v>23.97313363841423</c:v>
                </c:pt>
                <c:pt idx="117">
                  <c:v>24.05214835402707</c:v>
                </c:pt>
                <c:pt idx="118">
                  <c:v>24.12412693883472</c:v>
                </c:pt>
                <c:pt idx="119">
                  <c:v>24.12416719418529</c:v>
                </c:pt>
                <c:pt idx="120">
                  <c:v>24.16115693192072</c:v>
                </c:pt>
                <c:pt idx="121">
                  <c:v>24.21302458376804</c:v>
                </c:pt>
                <c:pt idx="122">
                  <c:v>24.22064927485366</c:v>
                </c:pt>
                <c:pt idx="123">
                  <c:v>24.26499168283836</c:v>
                </c:pt>
                <c:pt idx="124">
                  <c:v>24.29756065263766</c:v>
                </c:pt>
                <c:pt idx="125">
                  <c:v>24.29993751097825</c:v>
                </c:pt>
                <c:pt idx="126">
                  <c:v>24.33430677815861</c:v>
                </c:pt>
                <c:pt idx="127">
                  <c:v>24.34199767037048</c:v>
                </c:pt>
                <c:pt idx="128">
                  <c:v>24.34791993867854</c:v>
                </c:pt>
                <c:pt idx="129">
                  <c:v>24.37799729164583</c:v>
                </c:pt>
                <c:pt idx="130">
                  <c:v>24.41752936505073</c:v>
                </c:pt>
                <c:pt idx="131">
                  <c:v>24.45258228939828</c:v>
                </c:pt>
                <c:pt idx="132">
                  <c:v>24.46945203737488</c:v>
                </c:pt>
                <c:pt idx="133">
                  <c:v>24.4709591351322</c:v>
                </c:pt>
                <c:pt idx="134">
                  <c:v>24.47637339795732</c:v>
                </c:pt>
                <c:pt idx="135">
                  <c:v>24.47743342030639</c:v>
                </c:pt>
                <c:pt idx="136">
                  <c:v>24.48892539690921</c:v>
                </c:pt>
                <c:pt idx="137">
                  <c:v>24.49256181162551</c:v>
                </c:pt>
                <c:pt idx="138">
                  <c:v>24.50934083876948</c:v>
                </c:pt>
                <c:pt idx="139">
                  <c:v>24.53964441884394</c:v>
                </c:pt>
                <c:pt idx="140">
                  <c:v>24.56311582301725</c:v>
                </c:pt>
                <c:pt idx="141">
                  <c:v>24.57444780791253</c:v>
                </c:pt>
                <c:pt idx="142">
                  <c:v>24.61697276187178</c:v>
                </c:pt>
                <c:pt idx="143">
                  <c:v>24.66345982518768</c:v>
                </c:pt>
                <c:pt idx="144">
                  <c:v>24.73007279830531</c:v>
                </c:pt>
                <c:pt idx="145">
                  <c:v>24.73468678740708</c:v>
                </c:pt>
                <c:pt idx="146">
                  <c:v>24.76724094608761</c:v>
                </c:pt>
                <c:pt idx="147">
                  <c:v>24.77441774902172</c:v>
                </c:pt>
                <c:pt idx="148">
                  <c:v>24.8100267579207</c:v>
                </c:pt>
                <c:pt idx="149">
                  <c:v>24.81856118481938</c:v>
                </c:pt>
                <c:pt idx="150">
                  <c:v>24.88182688280843</c:v>
                </c:pt>
                <c:pt idx="151">
                  <c:v>24.88783655076681</c:v>
                </c:pt>
                <c:pt idx="152">
                  <c:v>24.895739152808</c:v>
                </c:pt>
                <c:pt idx="153">
                  <c:v>24.92694878032706</c:v>
                </c:pt>
                <c:pt idx="154">
                  <c:v>24.94336388989299</c:v>
                </c:pt>
                <c:pt idx="155">
                  <c:v>24.9508796121377</c:v>
                </c:pt>
                <c:pt idx="156">
                  <c:v>24.99442533192548</c:v>
                </c:pt>
                <c:pt idx="157">
                  <c:v>25.00362218415118</c:v>
                </c:pt>
                <c:pt idx="158">
                  <c:v>25.04016904270769</c:v>
                </c:pt>
                <c:pt idx="159">
                  <c:v>25.053985062787</c:v>
                </c:pt>
                <c:pt idx="160">
                  <c:v>25.0737983955202</c:v>
                </c:pt>
                <c:pt idx="161">
                  <c:v>25.08601216450858</c:v>
                </c:pt>
                <c:pt idx="162">
                  <c:v>25.14146878670326</c:v>
                </c:pt>
                <c:pt idx="163">
                  <c:v>25.17825194731431</c:v>
                </c:pt>
                <c:pt idx="164">
                  <c:v>25.18236929229418</c:v>
                </c:pt>
                <c:pt idx="165">
                  <c:v>25.21549014511371</c:v>
                </c:pt>
                <c:pt idx="166">
                  <c:v>25.23062486678164</c:v>
                </c:pt>
                <c:pt idx="167">
                  <c:v>25.30607745601377</c:v>
                </c:pt>
                <c:pt idx="168">
                  <c:v>25.30707386700129</c:v>
                </c:pt>
                <c:pt idx="169">
                  <c:v>25.31470366693094</c:v>
                </c:pt>
                <c:pt idx="170">
                  <c:v>25.35916180914605</c:v>
                </c:pt>
                <c:pt idx="171">
                  <c:v>25.36614556983978</c:v>
                </c:pt>
                <c:pt idx="172">
                  <c:v>25.44455644473057</c:v>
                </c:pt>
                <c:pt idx="173">
                  <c:v>25.44816974362967</c:v>
                </c:pt>
                <c:pt idx="174">
                  <c:v>25.47737751493752</c:v>
                </c:pt>
                <c:pt idx="175">
                  <c:v>25.49315806674056</c:v>
                </c:pt>
                <c:pt idx="176">
                  <c:v>25.50650652778294</c:v>
                </c:pt>
                <c:pt idx="177">
                  <c:v>25.50925042406561</c:v>
                </c:pt>
                <c:pt idx="178">
                  <c:v>25.51082169246951</c:v>
                </c:pt>
                <c:pt idx="179">
                  <c:v>25.53511475356153</c:v>
                </c:pt>
                <c:pt idx="180">
                  <c:v>25.54303308850638</c:v>
                </c:pt>
                <c:pt idx="181">
                  <c:v>25.56028059134051</c:v>
                </c:pt>
                <c:pt idx="182">
                  <c:v>25.6219446373359</c:v>
                </c:pt>
                <c:pt idx="183">
                  <c:v>25.62218011458538</c:v>
                </c:pt>
                <c:pt idx="184">
                  <c:v>25.6468157674964</c:v>
                </c:pt>
                <c:pt idx="185">
                  <c:v>25.64910683194602</c:v>
                </c:pt>
                <c:pt idx="186">
                  <c:v>25.65489364250321</c:v>
                </c:pt>
                <c:pt idx="187">
                  <c:v>25.6789571223542</c:v>
                </c:pt>
                <c:pt idx="188">
                  <c:v>25.68466448104468</c:v>
                </c:pt>
                <c:pt idx="189">
                  <c:v>25.69004441614852</c:v>
                </c:pt>
                <c:pt idx="190">
                  <c:v>25.69099396737752</c:v>
                </c:pt>
                <c:pt idx="191">
                  <c:v>25.71893572885186</c:v>
                </c:pt>
                <c:pt idx="192">
                  <c:v>25.73335083394382</c:v>
                </c:pt>
                <c:pt idx="193">
                  <c:v>25.73878515355675</c:v>
                </c:pt>
                <c:pt idx="194">
                  <c:v>25.7403715835374</c:v>
                </c:pt>
                <c:pt idx="195">
                  <c:v>25.74858808721891</c:v>
                </c:pt>
                <c:pt idx="196">
                  <c:v>25.75282959785727</c:v>
                </c:pt>
                <c:pt idx="197">
                  <c:v>25.75870222820302</c:v>
                </c:pt>
                <c:pt idx="198">
                  <c:v>25.77298139070214</c:v>
                </c:pt>
                <c:pt idx="199">
                  <c:v>25.77763910817992</c:v>
                </c:pt>
                <c:pt idx="200">
                  <c:v>25.81874994361502</c:v>
                </c:pt>
                <c:pt idx="201">
                  <c:v>25.83931678076705</c:v>
                </c:pt>
                <c:pt idx="202">
                  <c:v>25.84212461479736</c:v>
                </c:pt>
                <c:pt idx="203">
                  <c:v>25.85661577284794</c:v>
                </c:pt>
                <c:pt idx="204">
                  <c:v>25.86434523130158</c:v>
                </c:pt>
                <c:pt idx="205">
                  <c:v>25.8971032234323</c:v>
                </c:pt>
                <c:pt idx="206">
                  <c:v>25.8972783839789</c:v>
                </c:pt>
                <c:pt idx="207">
                  <c:v>25.89830941154977</c:v>
                </c:pt>
                <c:pt idx="208">
                  <c:v>25.91334094181227</c:v>
                </c:pt>
                <c:pt idx="209">
                  <c:v>25.92105762968777</c:v>
                </c:pt>
                <c:pt idx="210">
                  <c:v>25.9262062106576</c:v>
                </c:pt>
                <c:pt idx="211">
                  <c:v>26.03145118148797</c:v>
                </c:pt>
                <c:pt idx="212">
                  <c:v>26.09321465845532</c:v>
                </c:pt>
                <c:pt idx="213">
                  <c:v>26.10317726352634</c:v>
                </c:pt>
                <c:pt idx="214">
                  <c:v>26.1067911219036</c:v>
                </c:pt>
                <c:pt idx="215">
                  <c:v>26.10683574108201</c:v>
                </c:pt>
                <c:pt idx="216">
                  <c:v>26.12516155668634</c:v>
                </c:pt>
                <c:pt idx="217">
                  <c:v>26.13854971024976</c:v>
                </c:pt>
                <c:pt idx="218">
                  <c:v>26.16601642014564</c:v>
                </c:pt>
                <c:pt idx="219">
                  <c:v>26.24479214120377</c:v>
                </c:pt>
                <c:pt idx="220">
                  <c:v>26.25005684033122</c:v>
                </c:pt>
                <c:pt idx="221">
                  <c:v>26.25130772373043</c:v>
                </c:pt>
                <c:pt idx="222">
                  <c:v>26.26493819156634</c:v>
                </c:pt>
                <c:pt idx="223">
                  <c:v>26.282883564893</c:v>
                </c:pt>
                <c:pt idx="224">
                  <c:v>26.28760513567278</c:v>
                </c:pt>
                <c:pt idx="225">
                  <c:v>26.2960252550619</c:v>
                </c:pt>
                <c:pt idx="226">
                  <c:v>26.30733572758803</c:v>
                </c:pt>
                <c:pt idx="227">
                  <c:v>26.31099257039545</c:v>
                </c:pt>
                <c:pt idx="228">
                  <c:v>26.34012927363018</c:v>
                </c:pt>
                <c:pt idx="229">
                  <c:v>26.3455574704801</c:v>
                </c:pt>
                <c:pt idx="230">
                  <c:v>26.35675071661167</c:v>
                </c:pt>
                <c:pt idx="231">
                  <c:v>26.36726007123858</c:v>
                </c:pt>
                <c:pt idx="232">
                  <c:v>26.38978693853412</c:v>
                </c:pt>
                <c:pt idx="233">
                  <c:v>26.39309270944658</c:v>
                </c:pt>
                <c:pt idx="234">
                  <c:v>26.40455275742494</c:v>
                </c:pt>
                <c:pt idx="235">
                  <c:v>26.40492846065702</c:v>
                </c:pt>
                <c:pt idx="236">
                  <c:v>26.4163839836924</c:v>
                </c:pt>
                <c:pt idx="237">
                  <c:v>26.42002354760803</c:v>
                </c:pt>
                <c:pt idx="238">
                  <c:v>26.44056802943019</c:v>
                </c:pt>
                <c:pt idx="239">
                  <c:v>26.44134563354188</c:v>
                </c:pt>
                <c:pt idx="240">
                  <c:v>26.44851381625844</c:v>
                </c:pt>
                <c:pt idx="241">
                  <c:v>26.48518576835336</c:v>
                </c:pt>
                <c:pt idx="242">
                  <c:v>26.51740768298559</c:v>
                </c:pt>
                <c:pt idx="243">
                  <c:v>26.51849885662039</c:v>
                </c:pt>
                <c:pt idx="244">
                  <c:v>26.52532371139462</c:v>
                </c:pt>
                <c:pt idx="245">
                  <c:v>26.53829407966629</c:v>
                </c:pt>
                <c:pt idx="246">
                  <c:v>26.56081995022365</c:v>
                </c:pt>
                <c:pt idx="247">
                  <c:v>26.57813055110641</c:v>
                </c:pt>
                <c:pt idx="248">
                  <c:v>26.59762651153368</c:v>
                </c:pt>
                <c:pt idx="249">
                  <c:v>26.61060990266154</c:v>
                </c:pt>
                <c:pt idx="250">
                  <c:v>26.62010156288606</c:v>
                </c:pt>
                <c:pt idx="251">
                  <c:v>26.62015071739875</c:v>
                </c:pt>
                <c:pt idx="252">
                  <c:v>26.62175210830439</c:v>
                </c:pt>
                <c:pt idx="253">
                  <c:v>26.64962603231776</c:v>
                </c:pt>
                <c:pt idx="254">
                  <c:v>26.6858171623098</c:v>
                </c:pt>
                <c:pt idx="255">
                  <c:v>26.69138835450093</c:v>
                </c:pt>
                <c:pt idx="256">
                  <c:v>26.69277402328524</c:v>
                </c:pt>
                <c:pt idx="257">
                  <c:v>26.69340846237638</c:v>
                </c:pt>
                <c:pt idx="258">
                  <c:v>26.70454323766812</c:v>
                </c:pt>
                <c:pt idx="259">
                  <c:v>26.74211466080237</c:v>
                </c:pt>
                <c:pt idx="260">
                  <c:v>26.76620396357949</c:v>
                </c:pt>
                <c:pt idx="261">
                  <c:v>26.78382639272822</c:v>
                </c:pt>
                <c:pt idx="262">
                  <c:v>26.79810328066628</c:v>
                </c:pt>
                <c:pt idx="263">
                  <c:v>26.8000057209207</c:v>
                </c:pt>
                <c:pt idx="264">
                  <c:v>26.80456304534133</c:v>
                </c:pt>
                <c:pt idx="265">
                  <c:v>26.83123653637307</c:v>
                </c:pt>
                <c:pt idx="266">
                  <c:v>26.83862880109046</c:v>
                </c:pt>
                <c:pt idx="267">
                  <c:v>26.88586527006102</c:v>
                </c:pt>
                <c:pt idx="268">
                  <c:v>26.8974928567787</c:v>
                </c:pt>
                <c:pt idx="269">
                  <c:v>26.89964651790372</c:v>
                </c:pt>
                <c:pt idx="270">
                  <c:v>26.90124849520183</c:v>
                </c:pt>
                <c:pt idx="271">
                  <c:v>26.94109172859761</c:v>
                </c:pt>
                <c:pt idx="272">
                  <c:v>26.94588736808073</c:v>
                </c:pt>
                <c:pt idx="273">
                  <c:v>26.95659596200839</c:v>
                </c:pt>
                <c:pt idx="274">
                  <c:v>26.96782757862857</c:v>
                </c:pt>
                <c:pt idx="275">
                  <c:v>27.03345595022463</c:v>
                </c:pt>
                <c:pt idx="276">
                  <c:v>27.06188498325371</c:v>
                </c:pt>
                <c:pt idx="277">
                  <c:v>27.06268722738698</c:v>
                </c:pt>
                <c:pt idx="278">
                  <c:v>27.07956341988695</c:v>
                </c:pt>
                <c:pt idx="279">
                  <c:v>27.08678965529659</c:v>
                </c:pt>
                <c:pt idx="280">
                  <c:v>27.12350395724946</c:v>
                </c:pt>
                <c:pt idx="281">
                  <c:v>27.13003260749559</c:v>
                </c:pt>
                <c:pt idx="282">
                  <c:v>27.13205417189643</c:v>
                </c:pt>
                <c:pt idx="283">
                  <c:v>27.13296409448923</c:v>
                </c:pt>
                <c:pt idx="284">
                  <c:v>27.13946816275708</c:v>
                </c:pt>
                <c:pt idx="285">
                  <c:v>27.14135974840057</c:v>
                </c:pt>
                <c:pt idx="286">
                  <c:v>27.1450349520021</c:v>
                </c:pt>
                <c:pt idx="287">
                  <c:v>27.1688666571481</c:v>
                </c:pt>
                <c:pt idx="288">
                  <c:v>27.18883424911999</c:v>
                </c:pt>
                <c:pt idx="289">
                  <c:v>27.21286250294853</c:v>
                </c:pt>
                <c:pt idx="290">
                  <c:v>27.21706375307795</c:v>
                </c:pt>
                <c:pt idx="291">
                  <c:v>27.21827643462634</c:v>
                </c:pt>
                <c:pt idx="292">
                  <c:v>27.22302274898312</c:v>
                </c:pt>
                <c:pt idx="293">
                  <c:v>27.22987028743674</c:v>
                </c:pt>
                <c:pt idx="294">
                  <c:v>27.23296439232617</c:v>
                </c:pt>
                <c:pt idx="295">
                  <c:v>27.23395358782582</c:v>
                </c:pt>
                <c:pt idx="296">
                  <c:v>27.24922989786088</c:v>
                </c:pt>
                <c:pt idx="297">
                  <c:v>27.2540756818478</c:v>
                </c:pt>
                <c:pt idx="298">
                  <c:v>27.27465116537572</c:v>
                </c:pt>
                <c:pt idx="299">
                  <c:v>27.28862421824228</c:v>
                </c:pt>
                <c:pt idx="300">
                  <c:v>27.29923764875382</c:v>
                </c:pt>
                <c:pt idx="301">
                  <c:v>27.30802802789703</c:v>
                </c:pt>
                <c:pt idx="302">
                  <c:v>27.34906210048118</c:v>
                </c:pt>
                <c:pt idx="303">
                  <c:v>27.36399593132208</c:v>
                </c:pt>
                <c:pt idx="304">
                  <c:v>27.36514536776405</c:v>
                </c:pt>
                <c:pt idx="305">
                  <c:v>27.37550203177872</c:v>
                </c:pt>
                <c:pt idx="306">
                  <c:v>27.37560669405752</c:v>
                </c:pt>
                <c:pt idx="307">
                  <c:v>27.3917623332746</c:v>
                </c:pt>
                <c:pt idx="308">
                  <c:v>27.39635081562754</c:v>
                </c:pt>
                <c:pt idx="309">
                  <c:v>27.40996805381655</c:v>
                </c:pt>
                <c:pt idx="310">
                  <c:v>27.41467566009604</c:v>
                </c:pt>
                <c:pt idx="311">
                  <c:v>27.42002453566968</c:v>
                </c:pt>
                <c:pt idx="312">
                  <c:v>27.44852430155778</c:v>
                </c:pt>
                <c:pt idx="313">
                  <c:v>27.45731750123952</c:v>
                </c:pt>
                <c:pt idx="314">
                  <c:v>27.47250682312131</c:v>
                </c:pt>
                <c:pt idx="315">
                  <c:v>27.48502038396006</c:v>
                </c:pt>
                <c:pt idx="316">
                  <c:v>27.49972563060102</c:v>
                </c:pt>
                <c:pt idx="317">
                  <c:v>27.53529357264663</c:v>
                </c:pt>
                <c:pt idx="318">
                  <c:v>27.56713642335441</c:v>
                </c:pt>
                <c:pt idx="319">
                  <c:v>27.57463622683932</c:v>
                </c:pt>
                <c:pt idx="320">
                  <c:v>27.57562135456928</c:v>
                </c:pt>
                <c:pt idx="321">
                  <c:v>27.58196238089858</c:v>
                </c:pt>
                <c:pt idx="322">
                  <c:v>27.63711255088276</c:v>
                </c:pt>
                <c:pt idx="323">
                  <c:v>27.66366977991016</c:v>
                </c:pt>
                <c:pt idx="324">
                  <c:v>27.66377562249027</c:v>
                </c:pt>
                <c:pt idx="325">
                  <c:v>27.6649703082152</c:v>
                </c:pt>
                <c:pt idx="326">
                  <c:v>27.6961548169483</c:v>
                </c:pt>
                <c:pt idx="327">
                  <c:v>27.724544137686</c:v>
                </c:pt>
                <c:pt idx="328">
                  <c:v>27.72717088551001</c:v>
                </c:pt>
                <c:pt idx="329">
                  <c:v>27.72849929918208</c:v>
                </c:pt>
                <c:pt idx="330">
                  <c:v>27.73233417330238</c:v>
                </c:pt>
                <c:pt idx="331">
                  <c:v>27.73297243926532</c:v>
                </c:pt>
                <c:pt idx="332">
                  <c:v>27.73736265049702</c:v>
                </c:pt>
                <c:pt idx="333">
                  <c:v>27.73866952027966</c:v>
                </c:pt>
                <c:pt idx="334">
                  <c:v>27.75553304410347</c:v>
                </c:pt>
                <c:pt idx="335">
                  <c:v>27.78405818250324</c:v>
                </c:pt>
                <c:pt idx="336">
                  <c:v>27.78660575217036</c:v>
                </c:pt>
                <c:pt idx="337">
                  <c:v>27.81375043053775</c:v>
                </c:pt>
                <c:pt idx="338">
                  <c:v>27.83349991246845</c:v>
                </c:pt>
                <c:pt idx="339">
                  <c:v>27.8492754096863</c:v>
                </c:pt>
                <c:pt idx="340">
                  <c:v>27.85108666425551</c:v>
                </c:pt>
                <c:pt idx="341">
                  <c:v>27.87142285267598</c:v>
                </c:pt>
                <c:pt idx="342">
                  <c:v>27.8929560330899</c:v>
                </c:pt>
                <c:pt idx="343">
                  <c:v>27.98133613951804</c:v>
                </c:pt>
                <c:pt idx="344">
                  <c:v>27.98962198100902</c:v>
                </c:pt>
                <c:pt idx="345">
                  <c:v>28.0068529629405</c:v>
                </c:pt>
                <c:pt idx="346">
                  <c:v>28.00776994659406</c:v>
                </c:pt>
                <c:pt idx="347">
                  <c:v>28.01873306072552</c:v>
                </c:pt>
                <c:pt idx="348">
                  <c:v>28.07035839153786</c:v>
                </c:pt>
                <c:pt idx="349">
                  <c:v>28.07334720784367</c:v>
                </c:pt>
                <c:pt idx="350">
                  <c:v>28.07765800820064</c:v>
                </c:pt>
                <c:pt idx="351">
                  <c:v>28.08610334184698</c:v>
                </c:pt>
                <c:pt idx="352">
                  <c:v>28.09506792460179</c:v>
                </c:pt>
                <c:pt idx="353">
                  <c:v>28.09637906229182</c:v>
                </c:pt>
                <c:pt idx="354">
                  <c:v>28.09824020518698</c:v>
                </c:pt>
                <c:pt idx="355">
                  <c:v>28.10225276994714</c:v>
                </c:pt>
                <c:pt idx="356">
                  <c:v>28.10283292526991</c:v>
                </c:pt>
                <c:pt idx="357">
                  <c:v>28.10749988700424</c:v>
                </c:pt>
                <c:pt idx="358">
                  <c:v>28.11897376201492</c:v>
                </c:pt>
                <c:pt idx="359">
                  <c:v>28.1585101962966</c:v>
                </c:pt>
                <c:pt idx="360">
                  <c:v>28.1597805404334</c:v>
                </c:pt>
                <c:pt idx="361">
                  <c:v>28.16816093192178</c:v>
                </c:pt>
                <c:pt idx="362">
                  <c:v>28.19113499721226</c:v>
                </c:pt>
                <c:pt idx="363">
                  <c:v>28.25396966666786</c:v>
                </c:pt>
                <c:pt idx="364">
                  <c:v>28.26214086962688</c:v>
                </c:pt>
                <c:pt idx="365">
                  <c:v>28.28808189198838</c:v>
                </c:pt>
                <c:pt idx="366">
                  <c:v>28.29220995515456</c:v>
                </c:pt>
                <c:pt idx="367">
                  <c:v>28.30581992166834</c:v>
                </c:pt>
                <c:pt idx="368">
                  <c:v>28.35385119203267</c:v>
                </c:pt>
                <c:pt idx="369">
                  <c:v>28.36373781859162</c:v>
                </c:pt>
                <c:pt idx="370">
                  <c:v>28.36557210498228</c:v>
                </c:pt>
                <c:pt idx="371">
                  <c:v>28.36795226076013</c:v>
                </c:pt>
                <c:pt idx="372">
                  <c:v>28.37070978797991</c:v>
                </c:pt>
                <c:pt idx="373">
                  <c:v>28.38067317496562</c:v>
                </c:pt>
                <c:pt idx="374">
                  <c:v>28.38520424365014</c:v>
                </c:pt>
                <c:pt idx="375">
                  <c:v>28.38817347853902</c:v>
                </c:pt>
                <c:pt idx="376">
                  <c:v>28.406601456803</c:v>
                </c:pt>
                <c:pt idx="377">
                  <c:v>28.41197506249618</c:v>
                </c:pt>
                <c:pt idx="378">
                  <c:v>28.42038387839508</c:v>
                </c:pt>
                <c:pt idx="379">
                  <c:v>28.44533335736743</c:v>
                </c:pt>
                <c:pt idx="380">
                  <c:v>28.45173741391391</c:v>
                </c:pt>
                <c:pt idx="381">
                  <c:v>28.46364280861807</c:v>
                </c:pt>
                <c:pt idx="382">
                  <c:v>28.47164580542911</c:v>
                </c:pt>
                <c:pt idx="383">
                  <c:v>28.47426631237094</c:v>
                </c:pt>
                <c:pt idx="384">
                  <c:v>28.47920555348411</c:v>
                </c:pt>
                <c:pt idx="385">
                  <c:v>28.48416209109043</c:v>
                </c:pt>
                <c:pt idx="386">
                  <c:v>28.49463785382882</c:v>
                </c:pt>
                <c:pt idx="387">
                  <c:v>28.51094196915345</c:v>
                </c:pt>
                <c:pt idx="388">
                  <c:v>28.54641875013075</c:v>
                </c:pt>
                <c:pt idx="389">
                  <c:v>28.55937768184979</c:v>
                </c:pt>
                <c:pt idx="390">
                  <c:v>28.56254109302622</c:v>
                </c:pt>
                <c:pt idx="391">
                  <c:v>28.56928520886672</c:v>
                </c:pt>
                <c:pt idx="392">
                  <c:v>28.5695567202544</c:v>
                </c:pt>
                <c:pt idx="393">
                  <c:v>28.57463089193662</c:v>
                </c:pt>
                <c:pt idx="394">
                  <c:v>28.60293529057392</c:v>
                </c:pt>
                <c:pt idx="395">
                  <c:v>28.60613515034252</c:v>
                </c:pt>
                <c:pt idx="396">
                  <c:v>28.60624657564967</c:v>
                </c:pt>
                <c:pt idx="397">
                  <c:v>28.61101181490265</c:v>
                </c:pt>
                <c:pt idx="398">
                  <c:v>28.61584740975218</c:v>
                </c:pt>
                <c:pt idx="399">
                  <c:v>28.64431370915351</c:v>
                </c:pt>
                <c:pt idx="400">
                  <c:v>28.65444441389405</c:v>
                </c:pt>
                <c:pt idx="401">
                  <c:v>28.65834615250014</c:v>
                </c:pt>
                <c:pt idx="402">
                  <c:v>28.68018726271416</c:v>
                </c:pt>
                <c:pt idx="403">
                  <c:v>28.68304968068981</c:v>
                </c:pt>
                <c:pt idx="404">
                  <c:v>28.6841804176946</c:v>
                </c:pt>
                <c:pt idx="405">
                  <c:v>28.70336654671343</c:v>
                </c:pt>
                <c:pt idx="406">
                  <c:v>28.70485641328921</c:v>
                </c:pt>
                <c:pt idx="407">
                  <c:v>28.71476450622065</c:v>
                </c:pt>
                <c:pt idx="408">
                  <c:v>28.7264746251312</c:v>
                </c:pt>
                <c:pt idx="409">
                  <c:v>28.73277849826484</c:v>
                </c:pt>
                <c:pt idx="410">
                  <c:v>28.73707836701887</c:v>
                </c:pt>
                <c:pt idx="411">
                  <c:v>28.7447085163254</c:v>
                </c:pt>
                <c:pt idx="412">
                  <c:v>28.75717648304983</c:v>
                </c:pt>
                <c:pt idx="413">
                  <c:v>28.76417401069538</c:v>
                </c:pt>
                <c:pt idx="414">
                  <c:v>28.7731094990347</c:v>
                </c:pt>
                <c:pt idx="415">
                  <c:v>28.80376671597129</c:v>
                </c:pt>
                <c:pt idx="416">
                  <c:v>28.80594301857449</c:v>
                </c:pt>
                <c:pt idx="417">
                  <c:v>28.80747385782936</c:v>
                </c:pt>
                <c:pt idx="418">
                  <c:v>28.8114685948084</c:v>
                </c:pt>
                <c:pt idx="419">
                  <c:v>28.82906222441526</c:v>
                </c:pt>
                <c:pt idx="420">
                  <c:v>28.8379908111569</c:v>
                </c:pt>
                <c:pt idx="421">
                  <c:v>28.87419850692037</c:v>
                </c:pt>
                <c:pt idx="422">
                  <c:v>28.88111443485534</c:v>
                </c:pt>
                <c:pt idx="423">
                  <c:v>28.88247511362211</c:v>
                </c:pt>
                <c:pt idx="424">
                  <c:v>28.91355742601755</c:v>
                </c:pt>
                <c:pt idx="425">
                  <c:v>28.91521756008137</c:v>
                </c:pt>
                <c:pt idx="426">
                  <c:v>28.92296650732558</c:v>
                </c:pt>
                <c:pt idx="427">
                  <c:v>28.94846852102852</c:v>
                </c:pt>
                <c:pt idx="428">
                  <c:v>28.95689329181955</c:v>
                </c:pt>
                <c:pt idx="429">
                  <c:v>28.97640503650927</c:v>
                </c:pt>
                <c:pt idx="430">
                  <c:v>28.98794901765381</c:v>
                </c:pt>
                <c:pt idx="431">
                  <c:v>28.99485764258435</c:v>
                </c:pt>
                <c:pt idx="432">
                  <c:v>29.00763195775544</c:v>
                </c:pt>
                <c:pt idx="433">
                  <c:v>29.04178521301154</c:v>
                </c:pt>
                <c:pt idx="434">
                  <c:v>29.04391845960932</c:v>
                </c:pt>
                <c:pt idx="435">
                  <c:v>29.05423211835975</c:v>
                </c:pt>
                <c:pt idx="436">
                  <c:v>29.07992030961164</c:v>
                </c:pt>
                <c:pt idx="437">
                  <c:v>29.08480031705141</c:v>
                </c:pt>
                <c:pt idx="438">
                  <c:v>29.10608506411875</c:v>
                </c:pt>
                <c:pt idx="439">
                  <c:v>29.11103596283924</c:v>
                </c:pt>
                <c:pt idx="440">
                  <c:v>29.13472569634514</c:v>
                </c:pt>
                <c:pt idx="441">
                  <c:v>29.14674991290788</c:v>
                </c:pt>
                <c:pt idx="442">
                  <c:v>29.16553245465575</c:v>
                </c:pt>
                <c:pt idx="443">
                  <c:v>29.20652634355056</c:v>
                </c:pt>
                <c:pt idx="444">
                  <c:v>29.21589265614654</c:v>
                </c:pt>
                <c:pt idx="445">
                  <c:v>29.22326363847981</c:v>
                </c:pt>
                <c:pt idx="446">
                  <c:v>29.25696050020836</c:v>
                </c:pt>
                <c:pt idx="447">
                  <c:v>29.27312347189941</c:v>
                </c:pt>
                <c:pt idx="448">
                  <c:v>29.27659819539197</c:v>
                </c:pt>
                <c:pt idx="449">
                  <c:v>29.29700771832913</c:v>
                </c:pt>
                <c:pt idx="450">
                  <c:v>29.29809179819328</c:v>
                </c:pt>
                <c:pt idx="451">
                  <c:v>29.3046001866406</c:v>
                </c:pt>
                <c:pt idx="452">
                  <c:v>29.32115599417531</c:v>
                </c:pt>
                <c:pt idx="453">
                  <c:v>29.33348814361848</c:v>
                </c:pt>
                <c:pt idx="454">
                  <c:v>29.33378824481694</c:v>
                </c:pt>
                <c:pt idx="455">
                  <c:v>29.35836712782884</c:v>
                </c:pt>
                <c:pt idx="456">
                  <c:v>29.36755562909373</c:v>
                </c:pt>
                <c:pt idx="457">
                  <c:v>29.37549472432265</c:v>
                </c:pt>
                <c:pt idx="458">
                  <c:v>29.3842867866554</c:v>
                </c:pt>
                <c:pt idx="459">
                  <c:v>29.39307500222348</c:v>
                </c:pt>
                <c:pt idx="460">
                  <c:v>29.40117831987065</c:v>
                </c:pt>
                <c:pt idx="461">
                  <c:v>29.40156983876818</c:v>
                </c:pt>
                <c:pt idx="462">
                  <c:v>29.41529264705431</c:v>
                </c:pt>
                <c:pt idx="463">
                  <c:v>29.42520578238965</c:v>
                </c:pt>
                <c:pt idx="464">
                  <c:v>29.43327915993866</c:v>
                </c:pt>
                <c:pt idx="465">
                  <c:v>29.43532129070568</c:v>
                </c:pt>
                <c:pt idx="466">
                  <c:v>29.46289798182822</c:v>
                </c:pt>
                <c:pt idx="467">
                  <c:v>29.49228546570203</c:v>
                </c:pt>
                <c:pt idx="468">
                  <c:v>29.53612894063892</c:v>
                </c:pt>
                <c:pt idx="469">
                  <c:v>29.54085697098249</c:v>
                </c:pt>
                <c:pt idx="470">
                  <c:v>29.56595878344902</c:v>
                </c:pt>
                <c:pt idx="471">
                  <c:v>29.57718181989918</c:v>
                </c:pt>
                <c:pt idx="472">
                  <c:v>29.5859540574955</c:v>
                </c:pt>
                <c:pt idx="473">
                  <c:v>29.58803175508262</c:v>
                </c:pt>
                <c:pt idx="474">
                  <c:v>29.63499075650482</c:v>
                </c:pt>
                <c:pt idx="475">
                  <c:v>29.64630123976398</c:v>
                </c:pt>
                <c:pt idx="476">
                  <c:v>29.68351706035761</c:v>
                </c:pt>
                <c:pt idx="477">
                  <c:v>29.68525739405312</c:v>
                </c:pt>
                <c:pt idx="478">
                  <c:v>29.72554699255888</c:v>
                </c:pt>
                <c:pt idx="479">
                  <c:v>29.72762409612378</c:v>
                </c:pt>
                <c:pt idx="480">
                  <c:v>29.73517948138148</c:v>
                </c:pt>
                <c:pt idx="481">
                  <c:v>29.73560150028922</c:v>
                </c:pt>
                <c:pt idx="482">
                  <c:v>29.74646440003214</c:v>
                </c:pt>
                <c:pt idx="483">
                  <c:v>29.75130544254051</c:v>
                </c:pt>
                <c:pt idx="484">
                  <c:v>29.76255966843332</c:v>
                </c:pt>
                <c:pt idx="485">
                  <c:v>29.77514096675376</c:v>
                </c:pt>
                <c:pt idx="486">
                  <c:v>29.77832965617278</c:v>
                </c:pt>
                <c:pt idx="487">
                  <c:v>29.78021270599622</c:v>
                </c:pt>
                <c:pt idx="488">
                  <c:v>29.78690274978014</c:v>
                </c:pt>
                <c:pt idx="489">
                  <c:v>29.81188898477076</c:v>
                </c:pt>
                <c:pt idx="490">
                  <c:v>29.82454311453964</c:v>
                </c:pt>
                <c:pt idx="491">
                  <c:v>29.84005040701311</c:v>
                </c:pt>
                <c:pt idx="492">
                  <c:v>29.84314175430647</c:v>
                </c:pt>
                <c:pt idx="493">
                  <c:v>29.85245197403344</c:v>
                </c:pt>
                <c:pt idx="494">
                  <c:v>29.86739036315302</c:v>
                </c:pt>
                <c:pt idx="495">
                  <c:v>29.8691681687823</c:v>
                </c:pt>
                <c:pt idx="496">
                  <c:v>29.8738764098858</c:v>
                </c:pt>
                <c:pt idx="497">
                  <c:v>29.90227718746186</c:v>
                </c:pt>
                <c:pt idx="498">
                  <c:v>29.90243371409628</c:v>
                </c:pt>
                <c:pt idx="499">
                  <c:v>29.90475616939003</c:v>
                </c:pt>
                <c:pt idx="500">
                  <c:v>29.92263921012067</c:v>
                </c:pt>
                <c:pt idx="501">
                  <c:v>29.92815878202449</c:v>
                </c:pt>
                <c:pt idx="502">
                  <c:v>29.92821252843828</c:v>
                </c:pt>
                <c:pt idx="503">
                  <c:v>29.93262107845662</c:v>
                </c:pt>
                <c:pt idx="504">
                  <c:v>29.94361430784079</c:v>
                </c:pt>
                <c:pt idx="505">
                  <c:v>29.94973418104782</c:v>
                </c:pt>
                <c:pt idx="506">
                  <c:v>29.95014711712628</c:v>
                </c:pt>
                <c:pt idx="507">
                  <c:v>29.95612061793547</c:v>
                </c:pt>
                <c:pt idx="508">
                  <c:v>29.9873842537307</c:v>
                </c:pt>
                <c:pt idx="509">
                  <c:v>29.99665691766366</c:v>
                </c:pt>
                <c:pt idx="510">
                  <c:v>29.99688757857107</c:v>
                </c:pt>
                <c:pt idx="511">
                  <c:v>30.00063052844674</c:v>
                </c:pt>
                <c:pt idx="512">
                  <c:v>30.00383111612236</c:v>
                </c:pt>
                <c:pt idx="513">
                  <c:v>30.01980956586653</c:v>
                </c:pt>
                <c:pt idx="514">
                  <c:v>30.02364479622747</c:v>
                </c:pt>
                <c:pt idx="515">
                  <c:v>30.03067957897447</c:v>
                </c:pt>
                <c:pt idx="516">
                  <c:v>30.03087471778405</c:v>
                </c:pt>
                <c:pt idx="517">
                  <c:v>30.05210325644273</c:v>
                </c:pt>
                <c:pt idx="518">
                  <c:v>30.06587874926744</c:v>
                </c:pt>
                <c:pt idx="519">
                  <c:v>30.0671743913307</c:v>
                </c:pt>
                <c:pt idx="520">
                  <c:v>30.0971093252982</c:v>
                </c:pt>
                <c:pt idx="521">
                  <c:v>30.10428595947554</c:v>
                </c:pt>
                <c:pt idx="522">
                  <c:v>30.1126246816538</c:v>
                </c:pt>
                <c:pt idx="523">
                  <c:v>30.1234521630481</c:v>
                </c:pt>
                <c:pt idx="524">
                  <c:v>30.12371472641917</c:v>
                </c:pt>
                <c:pt idx="525">
                  <c:v>30.12396715810114</c:v>
                </c:pt>
                <c:pt idx="526">
                  <c:v>30.15465487359431</c:v>
                </c:pt>
                <c:pt idx="527">
                  <c:v>30.1744106029806</c:v>
                </c:pt>
                <c:pt idx="528">
                  <c:v>30.17988746754972</c:v>
                </c:pt>
                <c:pt idx="529">
                  <c:v>30.18830966135952</c:v>
                </c:pt>
                <c:pt idx="530">
                  <c:v>30.18857112399382</c:v>
                </c:pt>
                <c:pt idx="531">
                  <c:v>30.21444389327958</c:v>
                </c:pt>
                <c:pt idx="532">
                  <c:v>30.22319064080379</c:v>
                </c:pt>
                <c:pt idx="533">
                  <c:v>30.22675769438957</c:v>
                </c:pt>
                <c:pt idx="534">
                  <c:v>30.22919991428501</c:v>
                </c:pt>
                <c:pt idx="535">
                  <c:v>30.23063868680083</c:v>
                </c:pt>
                <c:pt idx="536">
                  <c:v>30.23276226097088</c:v>
                </c:pt>
                <c:pt idx="537">
                  <c:v>30.24891515036843</c:v>
                </c:pt>
                <c:pt idx="538">
                  <c:v>30.24985938561857</c:v>
                </c:pt>
                <c:pt idx="539">
                  <c:v>30.25287808364195</c:v>
                </c:pt>
                <c:pt idx="540">
                  <c:v>30.27228565551722</c:v>
                </c:pt>
                <c:pt idx="541">
                  <c:v>30.27381090039602</c:v>
                </c:pt>
                <c:pt idx="542">
                  <c:v>30.28567585182142</c:v>
                </c:pt>
                <c:pt idx="543">
                  <c:v>30.30758589695953</c:v>
                </c:pt>
                <c:pt idx="544">
                  <c:v>30.31069851527189</c:v>
                </c:pt>
                <c:pt idx="545">
                  <c:v>30.3167544584834</c:v>
                </c:pt>
                <c:pt idx="546">
                  <c:v>30.35596157422693</c:v>
                </c:pt>
                <c:pt idx="547">
                  <c:v>30.38364144330444</c:v>
                </c:pt>
                <c:pt idx="548">
                  <c:v>30.40192739203886</c:v>
                </c:pt>
                <c:pt idx="549">
                  <c:v>30.41073170386063</c:v>
                </c:pt>
                <c:pt idx="550">
                  <c:v>30.41480563281876</c:v>
                </c:pt>
                <c:pt idx="551">
                  <c:v>30.41566155640835</c:v>
                </c:pt>
                <c:pt idx="552">
                  <c:v>30.42062200600508</c:v>
                </c:pt>
                <c:pt idx="553">
                  <c:v>30.4376215100789</c:v>
                </c:pt>
                <c:pt idx="554">
                  <c:v>30.45049439468455</c:v>
                </c:pt>
                <c:pt idx="555">
                  <c:v>30.49040550186077</c:v>
                </c:pt>
                <c:pt idx="556">
                  <c:v>30.49664601415778</c:v>
                </c:pt>
                <c:pt idx="557">
                  <c:v>30.52210850621444</c:v>
                </c:pt>
                <c:pt idx="558">
                  <c:v>30.5363882155806</c:v>
                </c:pt>
                <c:pt idx="559">
                  <c:v>30.56360685676608</c:v>
                </c:pt>
                <c:pt idx="560">
                  <c:v>30.57969621814222</c:v>
                </c:pt>
                <c:pt idx="561">
                  <c:v>30.58510701843592</c:v>
                </c:pt>
                <c:pt idx="562">
                  <c:v>30.59749752457647</c:v>
                </c:pt>
                <c:pt idx="563">
                  <c:v>30.60375497326481</c:v>
                </c:pt>
                <c:pt idx="564">
                  <c:v>30.61903542082003</c:v>
                </c:pt>
                <c:pt idx="565">
                  <c:v>30.62301883046278</c:v>
                </c:pt>
                <c:pt idx="566">
                  <c:v>30.64638557995472</c:v>
                </c:pt>
                <c:pt idx="567">
                  <c:v>30.64859134268352</c:v>
                </c:pt>
                <c:pt idx="568">
                  <c:v>30.65395566081338</c:v>
                </c:pt>
                <c:pt idx="569">
                  <c:v>30.65537883809818</c:v>
                </c:pt>
                <c:pt idx="570">
                  <c:v>30.66837786556466</c:v>
                </c:pt>
                <c:pt idx="571">
                  <c:v>30.68347509093127</c:v>
                </c:pt>
                <c:pt idx="572">
                  <c:v>30.68516536052392</c:v>
                </c:pt>
                <c:pt idx="573">
                  <c:v>30.69249257895856</c:v>
                </c:pt>
                <c:pt idx="574">
                  <c:v>30.70863925956754</c:v>
                </c:pt>
                <c:pt idx="575">
                  <c:v>30.72702046716239</c:v>
                </c:pt>
                <c:pt idx="576">
                  <c:v>30.73708509844861</c:v>
                </c:pt>
                <c:pt idx="577">
                  <c:v>30.74553615677748</c:v>
                </c:pt>
                <c:pt idx="578">
                  <c:v>30.74974548324938</c:v>
                </c:pt>
                <c:pt idx="579">
                  <c:v>30.75476486064787</c:v>
                </c:pt>
                <c:pt idx="580">
                  <c:v>30.77693566962147</c:v>
                </c:pt>
                <c:pt idx="581">
                  <c:v>30.781467963038</c:v>
                </c:pt>
                <c:pt idx="582">
                  <c:v>30.78191441422713</c:v>
                </c:pt>
                <c:pt idx="583">
                  <c:v>30.7951770381727</c:v>
                </c:pt>
                <c:pt idx="584">
                  <c:v>30.79739174765461</c:v>
                </c:pt>
                <c:pt idx="585">
                  <c:v>30.80771415916126</c:v>
                </c:pt>
                <c:pt idx="586">
                  <c:v>30.81173778058857</c:v>
                </c:pt>
                <c:pt idx="587">
                  <c:v>30.82355106685001</c:v>
                </c:pt>
                <c:pt idx="588">
                  <c:v>30.82496542213772</c:v>
                </c:pt>
                <c:pt idx="589">
                  <c:v>30.84181950289953</c:v>
                </c:pt>
                <c:pt idx="590">
                  <c:v>30.84407185728268</c:v>
                </c:pt>
                <c:pt idx="591">
                  <c:v>30.85333203481638</c:v>
                </c:pt>
                <c:pt idx="592">
                  <c:v>30.86989751605651</c:v>
                </c:pt>
                <c:pt idx="593">
                  <c:v>30.88604198398158</c:v>
                </c:pt>
                <c:pt idx="594">
                  <c:v>30.89842040928546</c:v>
                </c:pt>
                <c:pt idx="595">
                  <c:v>30.93148921356108</c:v>
                </c:pt>
                <c:pt idx="596">
                  <c:v>30.93283746261053</c:v>
                </c:pt>
                <c:pt idx="597">
                  <c:v>30.93516885698587</c:v>
                </c:pt>
                <c:pt idx="598">
                  <c:v>30.93963822611278</c:v>
                </c:pt>
                <c:pt idx="599">
                  <c:v>30.94404523884891</c:v>
                </c:pt>
                <c:pt idx="600">
                  <c:v>30.9744186618202</c:v>
                </c:pt>
                <c:pt idx="601">
                  <c:v>31.00198161616026</c:v>
                </c:pt>
                <c:pt idx="602">
                  <c:v>31.00699015382258</c:v>
                </c:pt>
                <c:pt idx="603">
                  <c:v>31.01833095779779</c:v>
                </c:pt>
                <c:pt idx="604">
                  <c:v>31.05129180877644</c:v>
                </c:pt>
                <c:pt idx="605">
                  <c:v>31.06327447164607</c:v>
                </c:pt>
                <c:pt idx="606">
                  <c:v>31.08108653765034</c:v>
                </c:pt>
                <c:pt idx="607">
                  <c:v>31.13496052138921</c:v>
                </c:pt>
                <c:pt idx="608">
                  <c:v>31.14811400940703</c:v>
                </c:pt>
                <c:pt idx="609">
                  <c:v>31.16582916227907</c:v>
                </c:pt>
                <c:pt idx="610">
                  <c:v>31.1767361575742</c:v>
                </c:pt>
                <c:pt idx="611">
                  <c:v>31.20295366683472</c:v>
                </c:pt>
                <c:pt idx="612">
                  <c:v>31.21166247494519</c:v>
                </c:pt>
                <c:pt idx="613">
                  <c:v>31.2302101312147</c:v>
                </c:pt>
                <c:pt idx="614">
                  <c:v>31.23473832358829</c:v>
                </c:pt>
                <c:pt idx="615">
                  <c:v>31.2750090972342</c:v>
                </c:pt>
                <c:pt idx="616">
                  <c:v>31.31071375665845</c:v>
                </c:pt>
                <c:pt idx="617">
                  <c:v>31.31124293663664</c:v>
                </c:pt>
                <c:pt idx="618">
                  <c:v>31.35375738879576</c:v>
                </c:pt>
                <c:pt idx="619">
                  <c:v>31.44983690261571</c:v>
                </c:pt>
                <c:pt idx="620">
                  <c:v>31.46804956486937</c:v>
                </c:pt>
                <c:pt idx="621">
                  <c:v>31.49012983760568</c:v>
                </c:pt>
                <c:pt idx="622">
                  <c:v>31.50497631424875</c:v>
                </c:pt>
                <c:pt idx="623">
                  <c:v>31.51665323206259</c:v>
                </c:pt>
                <c:pt idx="624">
                  <c:v>31.52414616493559</c:v>
                </c:pt>
                <c:pt idx="625">
                  <c:v>31.52958361818359</c:v>
                </c:pt>
                <c:pt idx="626">
                  <c:v>31.56884774828839</c:v>
                </c:pt>
                <c:pt idx="627">
                  <c:v>31.57422659677485</c:v>
                </c:pt>
                <c:pt idx="628">
                  <c:v>31.61265535583185</c:v>
                </c:pt>
                <c:pt idx="629">
                  <c:v>31.6273988471692</c:v>
                </c:pt>
                <c:pt idx="630">
                  <c:v>31.6721618684009</c:v>
                </c:pt>
                <c:pt idx="631">
                  <c:v>31.70532688430069</c:v>
                </c:pt>
                <c:pt idx="632">
                  <c:v>31.73296934095971</c:v>
                </c:pt>
                <c:pt idx="633">
                  <c:v>31.74296352375401</c:v>
                </c:pt>
                <c:pt idx="634">
                  <c:v>31.75663274150655</c:v>
                </c:pt>
                <c:pt idx="635">
                  <c:v>31.80477386417878</c:v>
                </c:pt>
                <c:pt idx="636">
                  <c:v>31.81533480429027</c:v>
                </c:pt>
                <c:pt idx="637">
                  <c:v>31.85123363501329</c:v>
                </c:pt>
                <c:pt idx="638">
                  <c:v>31.90031272562798</c:v>
                </c:pt>
                <c:pt idx="639">
                  <c:v>31.91992294393037</c:v>
                </c:pt>
                <c:pt idx="640">
                  <c:v>31.98090737964262</c:v>
                </c:pt>
                <c:pt idx="641">
                  <c:v>32.11109109970843</c:v>
                </c:pt>
                <c:pt idx="642">
                  <c:v>32.12568931032022</c:v>
                </c:pt>
                <c:pt idx="643">
                  <c:v>32.13118085521722</c:v>
                </c:pt>
                <c:pt idx="644">
                  <c:v>32.1418415151677</c:v>
                </c:pt>
                <c:pt idx="645">
                  <c:v>32.20797208357095</c:v>
                </c:pt>
                <c:pt idx="646">
                  <c:v>32.23624053275623</c:v>
                </c:pt>
                <c:pt idx="647">
                  <c:v>32.25054917559898</c:v>
                </c:pt>
                <c:pt idx="648">
                  <c:v>32.25514543385524</c:v>
                </c:pt>
                <c:pt idx="649">
                  <c:v>32.29554423884778</c:v>
                </c:pt>
                <c:pt idx="650">
                  <c:v>32.39383589030387</c:v>
                </c:pt>
                <c:pt idx="651">
                  <c:v>32.456163419278</c:v>
                </c:pt>
                <c:pt idx="652">
                  <c:v>32.48581649178992</c:v>
                </c:pt>
                <c:pt idx="653">
                  <c:v>32.50873152881795</c:v>
                </c:pt>
                <c:pt idx="654">
                  <c:v>32.56675144506145</c:v>
                </c:pt>
                <c:pt idx="655">
                  <c:v>32.66746434421744</c:v>
                </c:pt>
                <c:pt idx="656">
                  <c:v>32.73678508896107</c:v>
                </c:pt>
                <c:pt idx="657">
                  <c:v>32.83872282654935</c:v>
                </c:pt>
                <c:pt idx="658">
                  <c:v>32.85412356347775</c:v>
                </c:pt>
                <c:pt idx="659">
                  <c:v>32.86138750263701</c:v>
                </c:pt>
                <c:pt idx="660">
                  <c:v>33.08609385414852</c:v>
                </c:pt>
                <c:pt idx="661">
                  <c:v>33.13181586936274</c:v>
                </c:pt>
                <c:pt idx="662">
                  <c:v>33.21084157023417</c:v>
                </c:pt>
                <c:pt idx="663">
                  <c:v>33.2704663415007</c:v>
                </c:pt>
                <c:pt idx="664">
                  <c:v>33.45620598203055</c:v>
                </c:pt>
                <c:pt idx="665">
                  <c:v>33.52630694783164</c:v>
                </c:pt>
                <c:pt idx="666">
                  <c:v>33.5353529013003</c:v>
                </c:pt>
                <c:pt idx="667">
                  <c:v>33.5657186646059</c:v>
                </c:pt>
                <c:pt idx="668">
                  <c:v>33.57212305597734</c:v>
                </c:pt>
                <c:pt idx="669">
                  <c:v>33.59054319721012</c:v>
                </c:pt>
                <c:pt idx="670">
                  <c:v>33.62053382110205</c:v>
                </c:pt>
                <c:pt idx="671">
                  <c:v>33.64701137841767</c:v>
                </c:pt>
                <c:pt idx="672">
                  <c:v>33.6897576494602</c:v>
                </c:pt>
                <c:pt idx="673">
                  <c:v>33.69818540406761</c:v>
                </c:pt>
                <c:pt idx="674">
                  <c:v>33.7718365347372</c:v>
                </c:pt>
                <c:pt idx="675">
                  <c:v>33.7835723540031</c:v>
                </c:pt>
                <c:pt idx="676">
                  <c:v>33.88426847442102</c:v>
                </c:pt>
                <c:pt idx="677">
                  <c:v>34.20287674891262</c:v>
                </c:pt>
                <c:pt idx="678">
                  <c:v>34.20756076207834</c:v>
                </c:pt>
                <c:pt idx="679">
                  <c:v>34.21128371645493</c:v>
                </c:pt>
                <c:pt idx="680">
                  <c:v>34.24858857445617</c:v>
                </c:pt>
                <c:pt idx="681">
                  <c:v>34.32093539984856</c:v>
                </c:pt>
                <c:pt idx="682">
                  <c:v>34.39900207542787</c:v>
                </c:pt>
                <c:pt idx="683">
                  <c:v>34.48012434595671</c:v>
                </c:pt>
                <c:pt idx="684">
                  <c:v>34.60313938144783</c:v>
                </c:pt>
                <c:pt idx="685">
                  <c:v>34.72450469036012</c:v>
                </c:pt>
                <c:pt idx="686">
                  <c:v>34.76723645128389</c:v>
                </c:pt>
                <c:pt idx="687">
                  <c:v>34.9661166445858</c:v>
                </c:pt>
                <c:pt idx="688">
                  <c:v>35.3141979630097</c:v>
                </c:pt>
                <c:pt idx="689">
                  <c:v>35.33606254770709</c:v>
                </c:pt>
                <c:pt idx="690">
                  <c:v>35.44180074816892</c:v>
                </c:pt>
                <c:pt idx="691">
                  <c:v>35.575296287818</c:v>
                </c:pt>
                <c:pt idx="692">
                  <c:v>36.1947353165959</c:v>
                </c:pt>
                <c:pt idx="693">
                  <c:v>36.34940916806404</c:v>
                </c:pt>
                <c:pt idx="694">
                  <c:v>37.1957579629609</c:v>
                </c:pt>
                <c:pt idx="695">
                  <c:v>37.23222827957282</c:v>
                </c:pt>
                <c:pt idx="696">
                  <c:v>37.61799554819575</c:v>
                </c:pt>
              </c:numCache>
            </c:numRef>
          </c:yVal>
          <c:smooth val="0"/>
        </c:ser>
        <c:dLbls>
          <c:showLegendKey val="0"/>
          <c:showVal val="0"/>
          <c:showCatName val="0"/>
          <c:showSerName val="0"/>
          <c:showPercent val="0"/>
          <c:showBubbleSize val="0"/>
        </c:dLbls>
        <c:axId val="-2121126056"/>
        <c:axId val="-2120509896"/>
      </c:scatterChart>
      <c:valAx>
        <c:axId val="-2121126056"/>
        <c:scaling>
          <c:orientation val="minMax"/>
          <c:max val="100.0"/>
          <c:min val="-40.0"/>
        </c:scaling>
        <c:delete val="0"/>
        <c:axPos val="b"/>
        <c:title>
          <c:tx>
            <c:rich>
              <a:bodyPr/>
              <a:lstStyle/>
              <a:p>
                <a:pPr>
                  <a:defRPr sz="3600">
                    <a:latin typeface="+mn-lt"/>
                    <a:cs typeface="Arial"/>
                  </a:defRPr>
                </a:pPr>
                <a:r>
                  <a:rPr lang="en-US" sz="3600" b="1" i="0" baseline="0" dirty="0">
                    <a:latin typeface="+mn-lt"/>
                  </a:rPr>
                  <a:t>δ</a:t>
                </a:r>
                <a:r>
                  <a:rPr lang="en-US" sz="3600" b="1" i="0" baseline="30000" dirty="0">
                    <a:latin typeface="+mn-lt"/>
                  </a:rPr>
                  <a:t>18</a:t>
                </a:r>
                <a:r>
                  <a:rPr lang="en-US" sz="3600" b="1" i="0" baseline="0" dirty="0">
                    <a:latin typeface="+mn-lt"/>
                  </a:rPr>
                  <a:t>O-NO</a:t>
                </a:r>
                <a:r>
                  <a:rPr lang="en-US" sz="3600" b="1" i="0" baseline="-25000" dirty="0">
                    <a:latin typeface="+mn-lt"/>
                  </a:rPr>
                  <a:t>3</a:t>
                </a:r>
                <a:r>
                  <a:rPr lang="en-US" sz="3600" b="1" i="0" baseline="30000" dirty="0">
                    <a:latin typeface="+mn-lt"/>
                  </a:rPr>
                  <a:t>-</a:t>
                </a:r>
                <a:r>
                  <a:rPr lang="en-US" sz="3600" b="1" i="0" baseline="0" dirty="0">
                    <a:latin typeface="+mn-lt"/>
                  </a:rPr>
                  <a:t> (‰) </a:t>
                </a:r>
              </a:p>
            </c:rich>
          </c:tx>
          <c:layout>
            <c:manualLayout>
              <c:xMode val="edge"/>
              <c:yMode val="edge"/>
              <c:x val="0.45709554410111"/>
              <c:y val="0.895609730989517"/>
            </c:manualLayout>
          </c:layout>
          <c:overlay val="0"/>
        </c:title>
        <c:numFmt formatCode="0" sourceLinked="0"/>
        <c:majorTickMark val="out"/>
        <c:minorTickMark val="none"/>
        <c:tickLblPos val="low"/>
        <c:txPr>
          <a:bodyPr/>
          <a:lstStyle/>
          <a:p>
            <a:pPr>
              <a:defRPr sz="3200">
                <a:latin typeface="+mn-lt"/>
                <a:cs typeface="Arial"/>
              </a:defRPr>
            </a:pPr>
            <a:endParaRPr lang="en-US"/>
          </a:p>
        </c:txPr>
        <c:crossAx val="-2120509896"/>
        <c:crosses val="autoZero"/>
        <c:crossBetween val="midCat"/>
      </c:valAx>
      <c:valAx>
        <c:axId val="-2120509896"/>
        <c:scaling>
          <c:orientation val="minMax"/>
          <c:max val="40.0"/>
        </c:scaling>
        <c:delete val="0"/>
        <c:axPos val="l"/>
        <c:title>
          <c:tx>
            <c:rich>
              <a:bodyPr/>
              <a:lstStyle/>
              <a:p>
                <a:pPr>
                  <a:defRPr sz="3600">
                    <a:latin typeface="+mn-lt"/>
                    <a:cs typeface="Arial"/>
                  </a:defRPr>
                </a:pPr>
                <a:r>
                  <a:rPr lang="en-US" sz="3600" b="1" i="0" baseline="0" dirty="0">
                    <a:latin typeface="+mn-lt"/>
                  </a:rPr>
                  <a:t>Δ</a:t>
                </a:r>
                <a:r>
                  <a:rPr lang="en-US" sz="3600" b="1" i="0" baseline="30000" dirty="0">
                    <a:latin typeface="+mn-lt"/>
                  </a:rPr>
                  <a:t>17</a:t>
                </a:r>
                <a:r>
                  <a:rPr lang="en-US" sz="3600" b="1" i="0" baseline="0" dirty="0">
                    <a:latin typeface="+mn-lt"/>
                  </a:rPr>
                  <a:t>O-NO</a:t>
                </a:r>
                <a:r>
                  <a:rPr lang="en-US" sz="3600" b="1" i="0" baseline="-25000" dirty="0">
                    <a:latin typeface="+mn-lt"/>
                  </a:rPr>
                  <a:t>3</a:t>
                </a:r>
                <a:r>
                  <a:rPr lang="en-US" sz="3600" b="1" i="0" baseline="30000" dirty="0">
                    <a:latin typeface="+mn-lt"/>
                  </a:rPr>
                  <a:t>-</a:t>
                </a:r>
                <a:r>
                  <a:rPr lang="en-US" sz="3600" b="1" i="0" baseline="0" dirty="0">
                    <a:latin typeface="+mn-lt"/>
                  </a:rPr>
                  <a:t> (‰)</a:t>
                </a:r>
              </a:p>
            </c:rich>
          </c:tx>
          <c:layout>
            <c:manualLayout>
              <c:xMode val="edge"/>
              <c:yMode val="edge"/>
              <c:x val="0.0212383994068596"/>
              <c:y val="0.23600808827468"/>
            </c:manualLayout>
          </c:layout>
          <c:overlay val="0"/>
        </c:title>
        <c:numFmt formatCode="0" sourceLinked="0"/>
        <c:majorTickMark val="out"/>
        <c:minorTickMark val="none"/>
        <c:tickLblPos val="nextTo"/>
        <c:txPr>
          <a:bodyPr/>
          <a:lstStyle/>
          <a:p>
            <a:pPr>
              <a:defRPr sz="3200">
                <a:latin typeface="+mn-lt"/>
                <a:cs typeface="Arial"/>
              </a:defRPr>
            </a:pPr>
            <a:endParaRPr lang="en-US"/>
          </a:p>
        </c:txPr>
        <c:crossAx val="-2121126056"/>
        <c:crossesAt val="-40.0"/>
        <c:crossBetween val="midCat"/>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6A7C44-18EE-2041-B383-5F6419B920B2}" type="datetimeFigureOut">
              <a:rPr lang="en-US" smtClean="0"/>
              <a:pPr/>
              <a:t>10/9/14</a:t>
            </a:fld>
            <a:endParaRPr lang="en-US"/>
          </a:p>
        </p:txBody>
      </p:sp>
      <p:sp>
        <p:nvSpPr>
          <p:cNvPr id="4" name="Slide Image Placeholder 3"/>
          <p:cNvSpPr>
            <a:spLocks noGrp="1" noRot="1" noChangeAspect="1"/>
          </p:cNvSpPr>
          <p:nvPr>
            <p:ph type="sldImg" idx="2"/>
          </p:nvPr>
        </p:nvSpPr>
        <p:spPr>
          <a:xfrm>
            <a:off x="1036638" y="685800"/>
            <a:ext cx="47847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FBB91D-3639-F34E-802D-C4591777B941}" type="slidenum">
              <a:rPr lang="en-US" smtClean="0"/>
              <a:pPr/>
              <a:t>‹#›</a:t>
            </a:fld>
            <a:endParaRPr lang="en-US"/>
          </a:p>
        </p:txBody>
      </p:sp>
    </p:spTree>
    <p:extLst>
      <p:ext uri="{BB962C8B-B14F-4D97-AF65-F5344CB8AC3E}">
        <p14:creationId xmlns:p14="http://schemas.microsoft.com/office/powerpoint/2010/main" val="4081803901"/>
      </p:ext>
    </p:extLst>
  </p:cSld>
  <p:clrMap bg1="lt1" tx1="dk1" bg2="lt2" tx2="dk2" accent1="accent1" accent2="accent2" accent3="accent3" accent4="accent4" accent5="accent5" accent6="accent6" hlink="hlink" folHlink="folHlink"/>
  <p:notesStyle>
    <a:lvl1pPr marL="0" algn="l" defTabSz="2152726" rtl="0" eaLnBrk="1" latinLnBrk="0" hangingPunct="1">
      <a:defRPr sz="5700" kern="1200">
        <a:solidFill>
          <a:schemeClr val="tx1"/>
        </a:solidFill>
        <a:latin typeface="+mn-lt"/>
        <a:ea typeface="+mn-ea"/>
        <a:cs typeface="+mn-cs"/>
      </a:defRPr>
    </a:lvl1pPr>
    <a:lvl2pPr marL="2152726" algn="l" defTabSz="2152726" rtl="0" eaLnBrk="1" latinLnBrk="0" hangingPunct="1">
      <a:defRPr sz="5700" kern="1200">
        <a:solidFill>
          <a:schemeClr val="tx1"/>
        </a:solidFill>
        <a:latin typeface="+mn-lt"/>
        <a:ea typeface="+mn-ea"/>
        <a:cs typeface="+mn-cs"/>
      </a:defRPr>
    </a:lvl2pPr>
    <a:lvl3pPr marL="4305452" algn="l" defTabSz="2152726" rtl="0" eaLnBrk="1" latinLnBrk="0" hangingPunct="1">
      <a:defRPr sz="5700" kern="1200">
        <a:solidFill>
          <a:schemeClr val="tx1"/>
        </a:solidFill>
        <a:latin typeface="+mn-lt"/>
        <a:ea typeface="+mn-ea"/>
        <a:cs typeface="+mn-cs"/>
      </a:defRPr>
    </a:lvl3pPr>
    <a:lvl4pPr marL="6458179" algn="l" defTabSz="2152726" rtl="0" eaLnBrk="1" latinLnBrk="0" hangingPunct="1">
      <a:defRPr sz="5700" kern="1200">
        <a:solidFill>
          <a:schemeClr val="tx1"/>
        </a:solidFill>
        <a:latin typeface="+mn-lt"/>
        <a:ea typeface="+mn-ea"/>
        <a:cs typeface="+mn-cs"/>
      </a:defRPr>
    </a:lvl4pPr>
    <a:lvl5pPr marL="8610905" algn="l" defTabSz="2152726" rtl="0" eaLnBrk="1" latinLnBrk="0" hangingPunct="1">
      <a:defRPr sz="5700" kern="1200">
        <a:solidFill>
          <a:schemeClr val="tx1"/>
        </a:solidFill>
        <a:latin typeface="+mn-lt"/>
        <a:ea typeface="+mn-ea"/>
        <a:cs typeface="+mn-cs"/>
      </a:defRPr>
    </a:lvl5pPr>
    <a:lvl6pPr marL="10763631" algn="l" defTabSz="2152726" rtl="0" eaLnBrk="1" latinLnBrk="0" hangingPunct="1">
      <a:defRPr sz="5700" kern="1200">
        <a:solidFill>
          <a:schemeClr val="tx1"/>
        </a:solidFill>
        <a:latin typeface="+mn-lt"/>
        <a:ea typeface="+mn-ea"/>
        <a:cs typeface="+mn-cs"/>
      </a:defRPr>
    </a:lvl6pPr>
    <a:lvl7pPr marL="12916357" algn="l" defTabSz="2152726" rtl="0" eaLnBrk="1" latinLnBrk="0" hangingPunct="1">
      <a:defRPr sz="5700" kern="1200">
        <a:solidFill>
          <a:schemeClr val="tx1"/>
        </a:solidFill>
        <a:latin typeface="+mn-lt"/>
        <a:ea typeface="+mn-ea"/>
        <a:cs typeface="+mn-cs"/>
      </a:defRPr>
    </a:lvl7pPr>
    <a:lvl8pPr marL="15069083" algn="l" defTabSz="2152726" rtl="0" eaLnBrk="1" latinLnBrk="0" hangingPunct="1">
      <a:defRPr sz="5700" kern="1200">
        <a:solidFill>
          <a:schemeClr val="tx1"/>
        </a:solidFill>
        <a:latin typeface="+mn-lt"/>
        <a:ea typeface="+mn-ea"/>
        <a:cs typeface="+mn-cs"/>
      </a:defRPr>
    </a:lvl8pPr>
    <a:lvl9pPr marL="17221810" algn="l" defTabSz="2152726" rtl="0" eaLnBrk="1" latinLnBrk="0" hangingPunct="1">
      <a:defRPr sz="5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First figure title- get rid of “deposited” because we’re also talking about modification by photolysis</a:t>
            </a:r>
          </a:p>
          <a:p>
            <a:r>
              <a:rPr lang="en-US" dirty="0" smtClean="0"/>
              <a:t>Second (blue)  nitrate-</a:t>
            </a:r>
            <a:r>
              <a:rPr lang="en-US" baseline="0" dirty="0" smtClean="0"/>
              <a:t> D17O to delta</a:t>
            </a:r>
          </a:p>
          <a:p>
            <a:r>
              <a:rPr lang="en-US" baseline="0" dirty="0" smtClean="0"/>
              <a:t>Last point under </a:t>
            </a:r>
            <a:r>
              <a:rPr lang="en-US" baseline="0" dirty="0" err="1" smtClean="0"/>
              <a:t>b&amp;w</a:t>
            </a:r>
            <a:r>
              <a:rPr lang="en-US" baseline="0" dirty="0" smtClean="0"/>
              <a:t>- “notably higher than 2011” because the 2010 levels aren’t really notably high, it’s more that 2011 is unusually low (at least looking at what </a:t>
            </a:r>
            <a:r>
              <a:rPr lang="en-US" baseline="0" dirty="0" err="1" smtClean="0"/>
              <a:t>Dibb</a:t>
            </a:r>
            <a:r>
              <a:rPr lang="en-US" baseline="0" smtClean="0"/>
              <a:t> wrote)</a:t>
            </a:r>
            <a:endParaRPr lang="en-US" smtClean="0"/>
          </a:p>
          <a:p>
            <a:r>
              <a:rPr lang="en-US" dirty="0" smtClean="0"/>
              <a:t>Middle graph title- changed </a:t>
            </a:r>
            <a:r>
              <a:rPr lang="en-US" dirty="0" err="1" smtClean="0"/>
              <a:t>d’s</a:t>
            </a:r>
            <a:r>
              <a:rPr lang="en-US" baseline="0" dirty="0" smtClean="0"/>
              <a:t> to deltas</a:t>
            </a:r>
          </a:p>
          <a:p>
            <a:endParaRPr lang="en-US" dirty="0"/>
          </a:p>
        </p:txBody>
      </p:sp>
      <p:sp>
        <p:nvSpPr>
          <p:cNvPr id="4" name="Slide Number Placeholder 3"/>
          <p:cNvSpPr>
            <a:spLocks noGrp="1"/>
          </p:cNvSpPr>
          <p:nvPr>
            <p:ph type="sldNum" sz="quarter" idx="10"/>
          </p:nvPr>
        </p:nvSpPr>
        <p:spPr/>
        <p:txBody>
          <a:bodyPr/>
          <a:lstStyle/>
          <a:p>
            <a:fld id="{86FBB91D-3639-F34E-802D-C4591777B941}" type="slidenum">
              <a:rPr lang="en-US" smtClean="0"/>
              <a:pPr/>
              <a:t>1</a:t>
            </a:fld>
            <a:endParaRPr lang="en-US"/>
          </a:p>
        </p:txBody>
      </p:sp>
    </p:spTree>
    <p:extLst>
      <p:ext uri="{BB962C8B-B14F-4D97-AF65-F5344CB8AC3E}">
        <p14:creationId xmlns:p14="http://schemas.microsoft.com/office/powerpoint/2010/main" val="4055887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9771354"/>
            <a:ext cx="37307520" cy="6742379"/>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7824344"/>
            <a:ext cx="30723840" cy="8038430"/>
          </a:xfrm>
        </p:spPr>
        <p:txBody>
          <a:bodyPr/>
          <a:lstStyle>
            <a:lvl1pPr marL="0" indent="0" algn="ctr">
              <a:buNone/>
              <a:defRPr>
                <a:solidFill>
                  <a:schemeClr val="tx1">
                    <a:tint val="75000"/>
                  </a:schemeClr>
                </a:solidFill>
              </a:defRPr>
            </a:lvl1pPr>
            <a:lvl2pPr marL="2152726" indent="0" algn="ctr">
              <a:buNone/>
              <a:defRPr>
                <a:solidFill>
                  <a:schemeClr val="tx1">
                    <a:tint val="75000"/>
                  </a:schemeClr>
                </a:solidFill>
              </a:defRPr>
            </a:lvl2pPr>
            <a:lvl3pPr marL="4305452" indent="0" algn="ctr">
              <a:buNone/>
              <a:defRPr>
                <a:solidFill>
                  <a:schemeClr val="tx1">
                    <a:tint val="75000"/>
                  </a:schemeClr>
                </a:solidFill>
              </a:defRPr>
            </a:lvl3pPr>
            <a:lvl4pPr marL="6458179" indent="0" algn="ctr">
              <a:buNone/>
              <a:defRPr>
                <a:solidFill>
                  <a:schemeClr val="tx1">
                    <a:tint val="75000"/>
                  </a:schemeClr>
                </a:solidFill>
              </a:defRPr>
            </a:lvl4pPr>
            <a:lvl5pPr marL="8610905" indent="0" algn="ctr">
              <a:buNone/>
              <a:defRPr>
                <a:solidFill>
                  <a:schemeClr val="tx1">
                    <a:tint val="75000"/>
                  </a:schemeClr>
                </a:solidFill>
              </a:defRPr>
            </a:lvl5pPr>
            <a:lvl6pPr marL="10763631" indent="0" algn="ctr">
              <a:buNone/>
              <a:defRPr>
                <a:solidFill>
                  <a:schemeClr val="tx1">
                    <a:tint val="75000"/>
                  </a:schemeClr>
                </a:solidFill>
              </a:defRPr>
            </a:lvl6pPr>
            <a:lvl7pPr marL="12916357" indent="0" algn="ctr">
              <a:buNone/>
              <a:defRPr>
                <a:solidFill>
                  <a:schemeClr val="tx1">
                    <a:tint val="75000"/>
                  </a:schemeClr>
                </a:solidFill>
              </a:defRPr>
            </a:lvl7pPr>
            <a:lvl8pPr marL="15069083" indent="0" algn="ctr">
              <a:buNone/>
              <a:defRPr>
                <a:solidFill>
                  <a:schemeClr val="tx1">
                    <a:tint val="75000"/>
                  </a:schemeClr>
                </a:solidFill>
              </a:defRPr>
            </a:lvl8pPr>
            <a:lvl9pPr marL="1722181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A4F2D39-20D8-304F-AB8E-419EC6939097}" type="datetimeFigureOut">
              <a:rPr lang="en-US" smtClean="0"/>
              <a:pPr/>
              <a:t>10/9/14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585458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4F2D39-20D8-304F-AB8E-419EC6939097}" type="datetimeFigureOut">
              <a:rPr lang="en-US" smtClean="0"/>
              <a:pPr/>
              <a:t>10/9/14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1010170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0212576"/>
            <a:ext cx="37307520" cy="6247258"/>
          </a:xfrm>
        </p:spPr>
        <p:txBody>
          <a:bodyPr anchor="t"/>
          <a:lstStyle>
            <a:lvl1pPr algn="l">
              <a:defRPr sz="188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331857"/>
            <a:ext cx="37307520" cy="6880719"/>
          </a:xfrm>
        </p:spPr>
        <p:txBody>
          <a:bodyPr anchor="b"/>
          <a:lstStyle>
            <a:lvl1pPr marL="0" indent="0">
              <a:buNone/>
              <a:defRPr sz="9400">
                <a:solidFill>
                  <a:schemeClr val="tx1">
                    <a:tint val="75000"/>
                  </a:schemeClr>
                </a:solidFill>
              </a:defRPr>
            </a:lvl1pPr>
            <a:lvl2pPr marL="2152726" indent="0">
              <a:buNone/>
              <a:defRPr sz="8500">
                <a:solidFill>
                  <a:schemeClr val="tx1">
                    <a:tint val="75000"/>
                  </a:schemeClr>
                </a:solidFill>
              </a:defRPr>
            </a:lvl2pPr>
            <a:lvl3pPr marL="4305452" indent="0">
              <a:buNone/>
              <a:defRPr sz="7500">
                <a:solidFill>
                  <a:schemeClr val="tx1">
                    <a:tint val="75000"/>
                  </a:schemeClr>
                </a:solidFill>
              </a:defRPr>
            </a:lvl3pPr>
            <a:lvl4pPr marL="6458179" indent="0">
              <a:buNone/>
              <a:defRPr sz="6600">
                <a:solidFill>
                  <a:schemeClr val="tx1">
                    <a:tint val="75000"/>
                  </a:schemeClr>
                </a:solidFill>
              </a:defRPr>
            </a:lvl4pPr>
            <a:lvl5pPr marL="8610905" indent="0">
              <a:buNone/>
              <a:defRPr sz="6600">
                <a:solidFill>
                  <a:schemeClr val="tx1">
                    <a:tint val="75000"/>
                  </a:schemeClr>
                </a:solidFill>
              </a:defRPr>
            </a:lvl5pPr>
            <a:lvl6pPr marL="10763631" indent="0">
              <a:buNone/>
              <a:defRPr sz="6600">
                <a:solidFill>
                  <a:schemeClr val="tx1">
                    <a:tint val="75000"/>
                  </a:schemeClr>
                </a:solidFill>
              </a:defRPr>
            </a:lvl6pPr>
            <a:lvl7pPr marL="12916357" indent="0">
              <a:buNone/>
              <a:defRPr sz="6600">
                <a:solidFill>
                  <a:schemeClr val="tx1">
                    <a:tint val="75000"/>
                  </a:schemeClr>
                </a:solidFill>
              </a:defRPr>
            </a:lvl7pPr>
            <a:lvl8pPr marL="15069083" indent="0">
              <a:buNone/>
              <a:defRPr sz="6600">
                <a:solidFill>
                  <a:schemeClr val="tx1">
                    <a:tint val="75000"/>
                  </a:schemeClr>
                </a:solidFill>
              </a:defRPr>
            </a:lvl8pPr>
            <a:lvl9pPr marL="17221810" indent="0">
              <a:buNone/>
              <a:defRPr sz="6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4F2D39-20D8-304F-AB8E-419EC6939097}" type="datetimeFigureOut">
              <a:rPr lang="en-US" smtClean="0"/>
              <a:pPr/>
              <a:t>10/9/14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506011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3660929"/>
            <a:ext cx="94442280" cy="95216072"/>
          </a:xfrm>
        </p:spPr>
        <p:txBody>
          <a:bodyPr/>
          <a:lstStyle>
            <a:lvl1pPr>
              <a:defRPr sz="13200"/>
            </a:lvl1pPr>
            <a:lvl2pPr>
              <a:defRPr sz="11300"/>
            </a:lvl2pPr>
            <a:lvl3pPr>
              <a:defRPr sz="94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3660929"/>
            <a:ext cx="94442280" cy="95216072"/>
          </a:xfrm>
        </p:spPr>
        <p:txBody>
          <a:bodyPr/>
          <a:lstStyle>
            <a:lvl1pPr>
              <a:defRPr sz="13200"/>
            </a:lvl1pPr>
            <a:lvl2pPr>
              <a:defRPr sz="11300"/>
            </a:lvl2pPr>
            <a:lvl3pPr>
              <a:defRPr sz="94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A4F2D39-20D8-304F-AB8E-419EC6939097}" type="datetimeFigureOut">
              <a:rPr lang="en-US" smtClean="0"/>
              <a:pPr/>
              <a:t>10/9/14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3292844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259648"/>
            <a:ext cx="39502080" cy="5242454"/>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040909"/>
            <a:ext cx="19392902" cy="2934316"/>
          </a:xfrm>
        </p:spPr>
        <p:txBody>
          <a:bodyPr anchor="b"/>
          <a:lstStyle>
            <a:lvl1pPr marL="0" indent="0">
              <a:buNone/>
              <a:defRPr sz="11300" b="1"/>
            </a:lvl1pPr>
            <a:lvl2pPr marL="2152726" indent="0">
              <a:buNone/>
              <a:defRPr sz="9400" b="1"/>
            </a:lvl2pPr>
            <a:lvl3pPr marL="4305452" indent="0">
              <a:buNone/>
              <a:defRPr sz="8500" b="1"/>
            </a:lvl3pPr>
            <a:lvl4pPr marL="6458179" indent="0">
              <a:buNone/>
              <a:defRPr sz="7500" b="1"/>
            </a:lvl4pPr>
            <a:lvl5pPr marL="8610905" indent="0">
              <a:buNone/>
              <a:defRPr sz="7500" b="1"/>
            </a:lvl5pPr>
            <a:lvl6pPr marL="10763631" indent="0">
              <a:buNone/>
              <a:defRPr sz="7500" b="1"/>
            </a:lvl6pPr>
            <a:lvl7pPr marL="12916357" indent="0">
              <a:buNone/>
              <a:defRPr sz="7500" b="1"/>
            </a:lvl7pPr>
            <a:lvl8pPr marL="15069083" indent="0">
              <a:buNone/>
              <a:defRPr sz="7500" b="1"/>
            </a:lvl8pPr>
            <a:lvl9pPr marL="17221810" indent="0">
              <a:buNone/>
              <a:defRPr sz="7500" b="1"/>
            </a:lvl9pPr>
          </a:lstStyle>
          <a:p>
            <a:pPr lvl="0"/>
            <a:r>
              <a:rPr lang="en-US" smtClean="0"/>
              <a:t>Click to edit Master text styles</a:t>
            </a:r>
          </a:p>
        </p:txBody>
      </p:sp>
      <p:sp>
        <p:nvSpPr>
          <p:cNvPr id="4" name="Content Placeholder 3"/>
          <p:cNvSpPr>
            <a:spLocks noGrp="1"/>
          </p:cNvSpPr>
          <p:nvPr>
            <p:ph sz="half" idx="2"/>
          </p:nvPr>
        </p:nvSpPr>
        <p:spPr>
          <a:xfrm>
            <a:off x="2194560" y="9975225"/>
            <a:ext cx="19392902" cy="18122875"/>
          </a:xfrm>
        </p:spPr>
        <p:txBody>
          <a:bodyPr/>
          <a:lstStyle>
            <a:lvl1pPr>
              <a:defRPr sz="11300"/>
            </a:lvl1pPr>
            <a:lvl2pPr>
              <a:defRPr sz="9400"/>
            </a:lvl2pPr>
            <a:lvl3pPr>
              <a:defRPr sz="85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040909"/>
            <a:ext cx="19400520" cy="2934316"/>
          </a:xfrm>
        </p:spPr>
        <p:txBody>
          <a:bodyPr anchor="b"/>
          <a:lstStyle>
            <a:lvl1pPr marL="0" indent="0">
              <a:buNone/>
              <a:defRPr sz="11300" b="1"/>
            </a:lvl1pPr>
            <a:lvl2pPr marL="2152726" indent="0">
              <a:buNone/>
              <a:defRPr sz="9400" b="1"/>
            </a:lvl2pPr>
            <a:lvl3pPr marL="4305452" indent="0">
              <a:buNone/>
              <a:defRPr sz="8500" b="1"/>
            </a:lvl3pPr>
            <a:lvl4pPr marL="6458179" indent="0">
              <a:buNone/>
              <a:defRPr sz="7500" b="1"/>
            </a:lvl4pPr>
            <a:lvl5pPr marL="8610905" indent="0">
              <a:buNone/>
              <a:defRPr sz="7500" b="1"/>
            </a:lvl5pPr>
            <a:lvl6pPr marL="10763631" indent="0">
              <a:buNone/>
              <a:defRPr sz="7500" b="1"/>
            </a:lvl6pPr>
            <a:lvl7pPr marL="12916357" indent="0">
              <a:buNone/>
              <a:defRPr sz="7500" b="1"/>
            </a:lvl7pPr>
            <a:lvl8pPr marL="15069083" indent="0">
              <a:buNone/>
              <a:defRPr sz="7500" b="1"/>
            </a:lvl8pPr>
            <a:lvl9pPr marL="17221810" indent="0">
              <a:buNone/>
              <a:defRPr sz="7500" b="1"/>
            </a:lvl9pPr>
          </a:lstStyle>
          <a:p>
            <a:pPr lvl="0"/>
            <a:r>
              <a:rPr lang="en-US" smtClean="0"/>
              <a:t>Click to edit Master text styles</a:t>
            </a:r>
          </a:p>
        </p:txBody>
      </p:sp>
      <p:sp>
        <p:nvSpPr>
          <p:cNvPr id="6" name="Content Placeholder 5"/>
          <p:cNvSpPr>
            <a:spLocks noGrp="1"/>
          </p:cNvSpPr>
          <p:nvPr>
            <p:ph sz="quarter" idx="4"/>
          </p:nvPr>
        </p:nvSpPr>
        <p:spPr>
          <a:xfrm>
            <a:off x="22296122" y="9975225"/>
            <a:ext cx="19400520" cy="18122875"/>
          </a:xfrm>
        </p:spPr>
        <p:txBody>
          <a:bodyPr/>
          <a:lstStyle>
            <a:lvl1pPr>
              <a:defRPr sz="11300"/>
            </a:lvl1pPr>
            <a:lvl2pPr>
              <a:defRPr sz="9400"/>
            </a:lvl2pPr>
            <a:lvl3pPr>
              <a:defRPr sz="85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A4F2D39-20D8-304F-AB8E-419EC6939097}" type="datetimeFigureOut">
              <a:rPr lang="en-US" smtClean="0"/>
              <a:pPr/>
              <a:t>10/9/14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2577668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A4F2D39-20D8-304F-AB8E-419EC6939097}" type="datetimeFigureOut">
              <a:rPr lang="en-US" smtClean="0"/>
              <a:pPr/>
              <a:t>10/9/14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3757478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4F2D39-20D8-304F-AB8E-419EC6939097}" type="datetimeFigureOut">
              <a:rPr lang="en-US" smtClean="0"/>
              <a:pPr/>
              <a:t>10/9/14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2320840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252364"/>
            <a:ext cx="14439902" cy="5329828"/>
          </a:xfrm>
        </p:spPr>
        <p:txBody>
          <a:bodyPr anchor="b"/>
          <a:lstStyle>
            <a:lvl1pPr algn="l">
              <a:defRPr sz="9400" b="1"/>
            </a:lvl1pPr>
          </a:lstStyle>
          <a:p>
            <a:r>
              <a:rPr lang="en-US" smtClean="0"/>
              <a:t>Click to edit Master title style</a:t>
            </a:r>
            <a:endParaRPr lang="en-US"/>
          </a:p>
        </p:txBody>
      </p:sp>
      <p:sp>
        <p:nvSpPr>
          <p:cNvPr id="3" name="Content Placeholder 2"/>
          <p:cNvSpPr>
            <a:spLocks noGrp="1"/>
          </p:cNvSpPr>
          <p:nvPr>
            <p:ph idx="1"/>
          </p:nvPr>
        </p:nvSpPr>
        <p:spPr>
          <a:xfrm>
            <a:off x="17160240" y="1252367"/>
            <a:ext cx="24536400" cy="26845736"/>
          </a:xfrm>
        </p:spPr>
        <p:txBody>
          <a:bodyPr/>
          <a:lstStyle>
            <a:lvl1pPr>
              <a:defRPr sz="15100"/>
            </a:lvl1pPr>
            <a:lvl2pPr>
              <a:defRPr sz="13200"/>
            </a:lvl2pPr>
            <a:lvl3pPr>
              <a:defRPr sz="113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582195"/>
            <a:ext cx="14439902" cy="21515908"/>
          </a:xfrm>
        </p:spPr>
        <p:txBody>
          <a:bodyPr/>
          <a:lstStyle>
            <a:lvl1pPr marL="0" indent="0">
              <a:buNone/>
              <a:defRPr sz="6600"/>
            </a:lvl1pPr>
            <a:lvl2pPr marL="2152726" indent="0">
              <a:buNone/>
              <a:defRPr sz="5700"/>
            </a:lvl2pPr>
            <a:lvl3pPr marL="4305452" indent="0">
              <a:buNone/>
              <a:defRPr sz="4700"/>
            </a:lvl3pPr>
            <a:lvl4pPr marL="6458179" indent="0">
              <a:buNone/>
              <a:defRPr sz="4200"/>
            </a:lvl4pPr>
            <a:lvl5pPr marL="8610905" indent="0">
              <a:buNone/>
              <a:defRPr sz="4200"/>
            </a:lvl5pPr>
            <a:lvl6pPr marL="10763631" indent="0">
              <a:buNone/>
              <a:defRPr sz="4200"/>
            </a:lvl6pPr>
            <a:lvl7pPr marL="12916357" indent="0">
              <a:buNone/>
              <a:defRPr sz="4200"/>
            </a:lvl7pPr>
            <a:lvl8pPr marL="15069083" indent="0">
              <a:buNone/>
              <a:defRPr sz="4200"/>
            </a:lvl8pPr>
            <a:lvl9pPr marL="1722181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4F2D39-20D8-304F-AB8E-419EC6939097}" type="datetimeFigureOut">
              <a:rPr lang="en-US" smtClean="0"/>
              <a:pPr/>
              <a:t>10/9/14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2741556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2018307"/>
            <a:ext cx="26334720" cy="2599386"/>
          </a:xfrm>
        </p:spPr>
        <p:txBody>
          <a:bodyPr anchor="b"/>
          <a:lstStyle>
            <a:lvl1pPr algn="l">
              <a:defRPr sz="9400" b="1"/>
            </a:lvl1pPr>
          </a:lstStyle>
          <a:p>
            <a:r>
              <a:rPr lang="en-US" smtClean="0"/>
              <a:t>Click to edit Master title style</a:t>
            </a:r>
            <a:endParaRPr lang="en-US"/>
          </a:p>
        </p:txBody>
      </p:sp>
      <p:sp>
        <p:nvSpPr>
          <p:cNvPr id="3" name="Picture Placeholder 2"/>
          <p:cNvSpPr>
            <a:spLocks noGrp="1"/>
          </p:cNvSpPr>
          <p:nvPr>
            <p:ph type="pic" idx="1"/>
          </p:nvPr>
        </p:nvSpPr>
        <p:spPr>
          <a:xfrm>
            <a:off x="8602982" y="2810538"/>
            <a:ext cx="26334720" cy="18872835"/>
          </a:xfrm>
        </p:spPr>
        <p:txBody>
          <a:bodyPr/>
          <a:lstStyle>
            <a:lvl1pPr marL="0" indent="0">
              <a:buNone/>
              <a:defRPr sz="15100"/>
            </a:lvl1pPr>
            <a:lvl2pPr marL="2152726" indent="0">
              <a:buNone/>
              <a:defRPr sz="13200"/>
            </a:lvl2pPr>
            <a:lvl3pPr marL="4305452" indent="0">
              <a:buNone/>
              <a:defRPr sz="11300"/>
            </a:lvl3pPr>
            <a:lvl4pPr marL="6458179" indent="0">
              <a:buNone/>
              <a:defRPr sz="9400"/>
            </a:lvl4pPr>
            <a:lvl5pPr marL="8610905" indent="0">
              <a:buNone/>
              <a:defRPr sz="9400"/>
            </a:lvl5pPr>
            <a:lvl6pPr marL="10763631" indent="0">
              <a:buNone/>
              <a:defRPr sz="9400"/>
            </a:lvl6pPr>
            <a:lvl7pPr marL="12916357" indent="0">
              <a:buNone/>
              <a:defRPr sz="9400"/>
            </a:lvl7pPr>
            <a:lvl8pPr marL="15069083" indent="0">
              <a:buNone/>
              <a:defRPr sz="9400"/>
            </a:lvl8pPr>
            <a:lvl9pPr marL="17221810" indent="0">
              <a:buNone/>
              <a:defRPr sz="9400"/>
            </a:lvl9pPr>
          </a:lstStyle>
          <a:p>
            <a:endParaRPr lang="en-US"/>
          </a:p>
        </p:txBody>
      </p:sp>
      <p:sp>
        <p:nvSpPr>
          <p:cNvPr id="4" name="Text Placeholder 3"/>
          <p:cNvSpPr>
            <a:spLocks noGrp="1"/>
          </p:cNvSpPr>
          <p:nvPr>
            <p:ph type="body" sz="half" idx="2"/>
          </p:nvPr>
        </p:nvSpPr>
        <p:spPr>
          <a:xfrm>
            <a:off x="8602982" y="24617693"/>
            <a:ext cx="26334720" cy="3691559"/>
          </a:xfrm>
        </p:spPr>
        <p:txBody>
          <a:bodyPr/>
          <a:lstStyle>
            <a:lvl1pPr marL="0" indent="0">
              <a:buNone/>
              <a:defRPr sz="6600"/>
            </a:lvl1pPr>
            <a:lvl2pPr marL="2152726" indent="0">
              <a:buNone/>
              <a:defRPr sz="5700"/>
            </a:lvl2pPr>
            <a:lvl3pPr marL="4305452" indent="0">
              <a:buNone/>
              <a:defRPr sz="4700"/>
            </a:lvl3pPr>
            <a:lvl4pPr marL="6458179" indent="0">
              <a:buNone/>
              <a:defRPr sz="4200"/>
            </a:lvl4pPr>
            <a:lvl5pPr marL="8610905" indent="0">
              <a:buNone/>
              <a:defRPr sz="4200"/>
            </a:lvl5pPr>
            <a:lvl6pPr marL="10763631" indent="0">
              <a:buNone/>
              <a:defRPr sz="4200"/>
            </a:lvl6pPr>
            <a:lvl7pPr marL="12916357" indent="0">
              <a:buNone/>
              <a:defRPr sz="4200"/>
            </a:lvl7pPr>
            <a:lvl8pPr marL="15069083" indent="0">
              <a:buNone/>
              <a:defRPr sz="4200"/>
            </a:lvl8pPr>
            <a:lvl9pPr marL="1722181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4F2D39-20D8-304F-AB8E-419EC6939097}" type="datetimeFigureOut">
              <a:rPr lang="en-US" smtClean="0"/>
              <a:pPr/>
              <a:t>10/9/14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352370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4F2D39-20D8-304F-AB8E-419EC6939097}" type="datetimeFigureOut">
              <a:rPr lang="en-US" smtClean="0"/>
              <a:pPr/>
              <a:t>10/9/14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3251024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5773983"/>
            <a:ext cx="47404018" cy="1231030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5773983"/>
            <a:ext cx="141480542" cy="1231030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A4F2D39-20D8-304F-AB8E-419EC6939097}" type="datetimeFigureOut">
              <a:rPr lang="en-US" smtClean="0"/>
              <a:pPr/>
              <a:t>10/9/14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E5FAAF-BE69-EA49-8882-40D83E7BC59E}" type="slidenum">
              <a:rPr lang="en-US" smtClean="0"/>
              <a:pPr/>
              <a:t>‹#›</a:t>
            </a:fld>
            <a:endParaRPr lang="en-US"/>
          </a:p>
        </p:txBody>
      </p:sp>
    </p:spTree>
    <p:extLst>
      <p:ext uri="{BB962C8B-B14F-4D97-AF65-F5344CB8AC3E}">
        <p14:creationId xmlns:p14="http://schemas.microsoft.com/office/powerpoint/2010/main" val="196991002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259648"/>
            <a:ext cx="39502080" cy="5242454"/>
          </a:xfrm>
          <a:prstGeom prst="rect">
            <a:avLst/>
          </a:prstGeom>
        </p:spPr>
        <p:txBody>
          <a:bodyPr vert="horz" lIns="430545" tIns="215273" rIns="430545" bIns="215273"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339438"/>
            <a:ext cx="39502080" cy="20758665"/>
          </a:xfrm>
          <a:prstGeom prst="rect">
            <a:avLst/>
          </a:prstGeom>
        </p:spPr>
        <p:txBody>
          <a:bodyPr vert="horz" lIns="430545" tIns="215273" rIns="430545" bIns="2152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29153872"/>
            <a:ext cx="10241280" cy="1674673"/>
          </a:xfrm>
          <a:prstGeom prst="rect">
            <a:avLst/>
          </a:prstGeom>
        </p:spPr>
        <p:txBody>
          <a:bodyPr vert="horz" lIns="430545" tIns="215273" rIns="430545" bIns="215273" rtlCol="0" anchor="ctr"/>
          <a:lstStyle>
            <a:lvl1pPr algn="l">
              <a:defRPr sz="5700">
                <a:solidFill>
                  <a:schemeClr val="tx1">
                    <a:tint val="75000"/>
                  </a:schemeClr>
                </a:solidFill>
              </a:defRPr>
            </a:lvl1pPr>
          </a:lstStyle>
          <a:p>
            <a:fld id="{FA4F2D39-20D8-304F-AB8E-419EC6939097}" type="datetimeFigureOut">
              <a:rPr lang="en-US" smtClean="0"/>
              <a:pPr/>
              <a:t>10/9/14</a:t>
            </a:fld>
            <a:endParaRPr lang="en-US"/>
          </a:p>
        </p:txBody>
      </p:sp>
      <p:sp>
        <p:nvSpPr>
          <p:cNvPr id="5" name="Footer Placeholder 4"/>
          <p:cNvSpPr>
            <a:spLocks noGrp="1"/>
          </p:cNvSpPr>
          <p:nvPr>
            <p:ph type="ftr" sz="quarter" idx="3"/>
          </p:nvPr>
        </p:nvSpPr>
        <p:spPr>
          <a:xfrm>
            <a:off x="14996160" y="29153872"/>
            <a:ext cx="13898880" cy="1674673"/>
          </a:xfrm>
          <a:prstGeom prst="rect">
            <a:avLst/>
          </a:prstGeom>
        </p:spPr>
        <p:txBody>
          <a:bodyPr vert="horz" lIns="430545" tIns="215273" rIns="430545" bIns="215273"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29153872"/>
            <a:ext cx="10241280" cy="1674673"/>
          </a:xfrm>
          <a:prstGeom prst="rect">
            <a:avLst/>
          </a:prstGeom>
        </p:spPr>
        <p:txBody>
          <a:bodyPr vert="horz" lIns="430545" tIns="215273" rIns="430545" bIns="215273" rtlCol="0" anchor="ctr"/>
          <a:lstStyle>
            <a:lvl1pPr algn="r">
              <a:defRPr sz="5700">
                <a:solidFill>
                  <a:schemeClr val="tx1">
                    <a:tint val="75000"/>
                  </a:schemeClr>
                </a:solidFill>
              </a:defRPr>
            </a:lvl1pPr>
          </a:lstStyle>
          <a:p>
            <a:fld id="{FFE5FAAF-BE69-EA49-8882-40D83E7BC59E}" type="slidenum">
              <a:rPr lang="en-US" smtClean="0"/>
              <a:pPr/>
              <a:t>‹#›</a:t>
            </a:fld>
            <a:endParaRPr lang="en-US"/>
          </a:p>
        </p:txBody>
      </p:sp>
    </p:spTree>
    <p:extLst>
      <p:ext uri="{BB962C8B-B14F-4D97-AF65-F5344CB8AC3E}">
        <p14:creationId xmlns:p14="http://schemas.microsoft.com/office/powerpoint/2010/main" val="1240594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52726" rtl="0" eaLnBrk="1" latinLnBrk="0" hangingPunct="1">
        <a:spcBef>
          <a:spcPct val="0"/>
        </a:spcBef>
        <a:buNone/>
        <a:defRPr sz="20700" kern="1200">
          <a:solidFill>
            <a:schemeClr val="tx1"/>
          </a:solidFill>
          <a:latin typeface="+mj-lt"/>
          <a:ea typeface="+mj-ea"/>
          <a:cs typeface="+mj-cs"/>
        </a:defRPr>
      </a:lvl1pPr>
    </p:titleStyle>
    <p:bodyStyle>
      <a:lvl1pPr marL="1614545" indent="-1614545" algn="l" defTabSz="2152726" rtl="0" eaLnBrk="1" latinLnBrk="0" hangingPunct="1">
        <a:spcBef>
          <a:spcPct val="20000"/>
        </a:spcBef>
        <a:buFont typeface="Arial"/>
        <a:buChar char="•"/>
        <a:defRPr sz="15100" kern="1200">
          <a:solidFill>
            <a:schemeClr val="tx1"/>
          </a:solidFill>
          <a:latin typeface="+mn-lt"/>
          <a:ea typeface="+mn-ea"/>
          <a:cs typeface="+mn-cs"/>
        </a:defRPr>
      </a:lvl1pPr>
      <a:lvl2pPr marL="3498180" indent="-1345454" algn="l" defTabSz="2152726" rtl="0" eaLnBrk="1" latinLnBrk="0" hangingPunct="1">
        <a:spcBef>
          <a:spcPct val="20000"/>
        </a:spcBef>
        <a:buFont typeface="Arial"/>
        <a:buChar char="–"/>
        <a:defRPr sz="13200" kern="1200">
          <a:solidFill>
            <a:schemeClr val="tx1"/>
          </a:solidFill>
          <a:latin typeface="+mn-lt"/>
          <a:ea typeface="+mn-ea"/>
          <a:cs typeface="+mn-cs"/>
        </a:defRPr>
      </a:lvl2pPr>
      <a:lvl3pPr marL="5381816" indent="-1076363" algn="l" defTabSz="2152726" rtl="0" eaLnBrk="1" latinLnBrk="0" hangingPunct="1">
        <a:spcBef>
          <a:spcPct val="20000"/>
        </a:spcBef>
        <a:buFont typeface="Arial"/>
        <a:buChar char="•"/>
        <a:defRPr sz="11300" kern="1200">
          <a:solidFill>
            <a:schemeClr val="tx1"/>
          </a:solidFill>
          <a:latin typeface="+mn-lt"/>
          <a:ea typeface="+mn-ea"/>
          <a:cs typeface="+mn-cs"/>
        </a:defRPr>
      </a:lvl3pPr>
      <a:lvl4pPr marL="7534542" indent="-1076363" algn="l" defTabSz="2152726" rtl="0" eaLnBrk="1" latinLnBrk="0" hangingPunct="1">
        <a:spcBef>
          <a:spcPct val="20000"/>
        </a:spcBef>
        <a:buFont typeface="Arial"/>
        <a:buChar char="–"/>
        <a:defRPr sz="9400" kern="1200">
          <a:solidFill>
            <a:schemeClr val="tx1"/>
          </a:solidFill>
          <a:latin typeface="+mn-lt"/>
          <a:ea typeface="+mn-ea"/>
          <a:cs typeface="+mn-cs"/>
        </a:defRPr>
      </a:lvl4pPr>
      <a:lvl5pPr marL="9687268" indent="-1076363" algn="l" defTabSz="2152726" rtl="0" eaLnBrk="1" latinLnBrk="0" hangingPunct="1">
        <a:spcBef>
          <a:spcPct val="20000"/>
        </a:spcBef>
        <a:buFont typeface="Arial"/>
        <a:buChar char="»"/>
        <a:defRPr sz="9400" kern="1200">
          <a:solidFill>
            <a:schemeClr val="tx1"/>
          </a:solidFill>
          <a:latin typeface="+mn-lt"/>
          <a:ea typeface="+mn-ea"/>
          <a:cs typeface="+mn-cs"/>
        </a:defRPr>
      </a:lvl5pPr>
      <a:lvl6pPr marL="11839994" indent="-1076363" algn="l" defTabSz="2152726" rtl="0" eaLnBrk="1" latinLnBrk="0" hangingPunct="1">
        <a:spcBef>
          <a:spcPct val="20000"/>
        </a:spcBef>
        <a:buFont typeface="Arial"/>
        <a:buChar char="•"/>
        <a:defRPr sz="9400" kern="1200">
          <a:solidFill>
            <a:schemeClr val="tx1"/>
          </a:solidFill>
          <a:latin typeface="+mn-lt"/>
          <a:ea typeface="+mn-ea"/>
          <a:cs typeface="+mn-cs"/>
        </a:defRPr>
      </a:lvl6pPr>
      <a:lvl7pPr marL="13992720" indent="-1076363" algn="l" defTabSz="2152726" rtl="0" eaLnBrk="1" latinLnBrk="0" hangingPunct="1">
        <a:spcBef>
          <a:spcPct val="20000"/>
        </a:spcBef>
        <a:buFont typeface="Arial"/>
        <a:buChar char="•"/>
        <a:defRPr sz="9400" kern="1200">
          <a:solidFill>
            <a:schemeClr val="tx1"/>
          </a:solidFill>
          <a:latin typeface="+mn-lt"/>
          <a:ea typeface="+mn-ea"/>
          <a:cs typeface="+mn-cs"/>
        </a:defRPr>
      </a:lvl7pPr>
      <a:lvl8pPr marL="16145447" indent="-1076363" algn="l" defTabSz="2152726" rtl="0" eaLnBrk="1" latinLnBrk="0" hangingPunct="1">
        <a:spcBef>
          <a:spcPct val="20000"/>
        </a:spcBef>
        <a:buFont typeface="Arial"/>
        <a:buChar char="•"/>
        <a:defRPr sz="9400" kern="1200">
          <a:solidFill>
            <a:schemeClr val="tx1"/>
          </a:solidFill>
          <a:latin typeface="+mn-lt"/>
          <a:ea typeface="+mn-ea"/>
          <a:cs typeface="+mn-cs"/>
        </a:defRPr>
      </a:lvl8pPr>
      <a:lvl9pPr marL="18298173" indent="-1076363" algn="l" defTabSz="2152726" rtl="0" eaLnBrk="1" latinLnBrk="0" hangingPunct="1">
        <a:spcBef>
          <a:spcPct val="20000"/>
        </a:spcBef>
        <a:buFont typeface="Arial"/>
        <a:buChar char="•"/>
        <a:defRPr sz="9400" kern="1200">
          <a:solidFill>
            <a:schemeClr val="tx1"/>
          </a:solidFill>
          <a:latin typeface="+mn-lt"/>
          <a:ea typeface="+mn-ea"/>
          <a:cs typeface="+mn-cs"/>
        </a:defRPr>
      </a:lvl9pPr>
    </p:bodyStyle>
    <p:otherStyle>
      <a:defPPr>
        <a:defRPr lang="en-US"/>
      </a:defPPr>
      <a:lvl1pPr marL="0" algn="l" defTabSz="2152726" rtl="0" eaLnBrk="1" latinLnBrk="0" hangingPunct="1">
        <a:defRPr sz="8500" kern="1200">
          <a:solidFill>
            <a:schemeClr val="tx1"/>
          </a:solidFill>
          <a:latin typeface="+mn-lt"/>
          <a:ea typeface="+mn-ea"/>
          <a:cs typeface="+mn-cs"/>
        </a:defRPr>
      </a:lvl1pPr>
      <a:lvl2pPr marL="2152726" algn="l" defTabSz="2152726" rtl="0" eaLnBrk="1" latinLnBrk="0" hangingPunct="1">
        <a:defRPr sz="8500" kern="1200">
          <a:solidFill>
            <a:schemeClr val="tx1"/>
          </a:solidFill>
          <a:latin typeface="+mn-lt"/>
          <a:ea typeface="+mn-ea"/>
          <a:cs typeface="+mn-cs"/>
        </a:defRPr>
      </a:lvl2pPr>
      <a:lvl3pPr marL="4305452" algn="l" defTabSz="2152726" rtl="0" eaLnBrk="1" latinLnBrk="0" hangingPunct="1">
        <a:defRPr sz="8500" kern="1200">
          <a:solidFill>
            <a:schemeClr val="tx1"/>
          </a:solidFill>
          <a:latin typeface="+mn-lt"/>
          <a:ea typeface="+mn-ea"/>
          <a:cs typeface="+mn-cs"/>
        </a:defRPr>
      </a:lvl3pPr>
      <a:lvl4pPr marL="6458179" algn="l" defTabSz="2152726" rtl="0" eaLnBrk="1" latinLnBrk="0" hangingPunct="1">
        <a:defRPr sz="8500" kern="1200">
          <a:solidFill>
            <a:schemeClr val="tx1"/>
          </a:solidFill>
          <a:latin typeface="+mn-lt"/>
          <a:ea typeface="+mn-ea"/>
          <a:cs typeface="+mn-cs"/>
        </a:defRPr>
      </a:lvl4pPr>
      <a:lvl5pPr marL="8610905" algn="l" defTabSz="2152726" rtl="0" eaLnBrk="1" latinLnBrk="0" hangingPunct="1">
        <a:defRPr sz="8500" kern="1200">
          <a:solidFill>
            <a:schemeClr val="tx1"/>
          </a:solidFill>
          <a:latin typeface="+mn-lt"/>
          <a:ea typeface="+mn-ea"/>
          <a:cs typeface="+mn-cs"/>
        </a:defRPr>
      </a:lvl5pPr>
      <a:lvl6pPr marL="10763631" algn="l" defTabSz="2152726" rtl="0" eaLnBrk="1" latinLnBrk="0" hangingPunct="1">
        <a:defRPr sz="8500" kern="1200">
          <a:solidFill>
            <a:schemeClr val="tx1"/>
          </a:solidFill>
          <a:latin typeface="+mn-lt"/>
          <a:ea typeface="+mn-ea"/>
          <a:cs typeface="+mn-cs"/>
        </a:defRPr>
      </a:lvl6pPr>
      <a:lvl7pPr marL="12916357" algn="l" defTabSz="2152726" rtl="0" eaLnBrk="1" latinLnBrk="0" hangingPunct="1">
        <a:defRPr sz="8500" kern="1200">
          <a:solidFill>
            <a:schemeClr val="tx1"/>
          </a:solidFill>
          <a:latin typeface="+mn-lt"/>
          <a:ea typeface="+mn-ea"/>
          <a:cs typeface="+mn-cs"/>
        </a:defRPr>
      </a:lvl7pPr>
      <a:lvl8pPr marL="15069083" algn="l" defTabSz="2152726" rtl="0" eaLnBrk="1" latinLnBrk="0" hangingPunct="1">
        <a:defRPr sz="8500" kern="1200">
          <a:solidFill>
            <a:schemeClr val="tx1"/>
          </a:solidFill>
          <a:latin typeface="+mn-lt"/>
          <a:ea typeface="+mn-ea"/>
          <a:cs typeface="+mn-cs"/>
        </a:defRPr>
      </a:lvl8pPr>
      <a:lvl9pPr marL="17221810" algn="l" defTabSz="2152726" rtl="0" eaLnBrk="1" latinLnBrk="0" hangingPunct="1">
        <a:defRPr sz="8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chart" Target="../charts/chart1.xml"/><Relationship Id="rId12" Type="http://schemas.openxmlformats.org/officeDocument/2006/relationships/chart" Target="../charts/chart2.xml"/><Relationship Id="rId13" Type="http://schemas.openxmlformats.org/officeDocument/2006/relationships/chart" Target="../charts/chart3.xml"/><Relationship Id="rId14" Type="http://schemas.openxmlformats.org/officeDocument/2006/relationships/chart" Target="../charts/chart4.xml"/><Relationship Id="rId15" Type="http://schemas.openxmlformats.org/officeDocument/2006/relationships/chart" Target="../charts/chart5.xml"/><Relationship Id="rId16" Type="http://schemas.openxmlformats.org/officeDocument/2006/relationships/chart" Target="../charts/chart6.xml"/><Relationship Id="rId17" Type="http://schemas.openxmlformats.org/officeDocument/2006/relationships/chart" Target="../charts/chart7.xml"/><Relationship Id="rId18" Type="http://schemas.openxmlformats.org/officeDocument/2006/relationships/chart" Target="../charts/chart8.xml"/><Relationship Id="rId19" Type="http://schemas.openxmlformats.org/officeDocument/2006/relationships/chart" Target="../charts/chart9.xml"/><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emf"/><Relationship Id="rId8" Type="http://schemas.openxmlformats.org/officeDocument/2006/relationships/image" Target="../media/image6.emf"/><Relationship Id="rId9" Type="http://schemas.openxmlformats.org/officeDocument/2006/relationships/image" Target="../media/image7.emf"/><Relationship Id="rId10"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Rectangle 151"/>
          <p:cNvSpPr/>
          <p:nvPr/>
        </p:nvSpPr>
        <p:spPr>
          <a:xfrm>
            <a:off x="37301" y="5060911"/>
            <a:ext cx="43859448" cy="26622151"/>
          </a:xfrm>
          <a:prstGeom prst="rect">
            <a:avLst/>
          </a:prstGeom>
          <a:solidFill>
            <a:schemeClr val="tx2">
              <a:lumMod val="40000"/>
              <a:lumOff val="60000"/>
            </a:schemeClr>
          </a:solidFill>
          <a:ln w="76200" cmpd="sng">
            <a:solidFill>
              <a:schemeClr val="tx2">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p>
        </p:txBody>
      </p:sp>
      <p:sp>
        <p:nvSpPr>
          <p:cNvPr id="20" name="Rounded Rectangle 19"/>
          <p:cNvSpPr/>
          <p:nvPr/>
        </p:nvSpPr>
        <p:spPr>
          <a:xfrm>
            <a:off x="29923584" y="9585786"/>
            <a:ext cx="12937401" cy="21615542"/>
          </a:xfrm>
          <a:prstGeom prst="round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 name="Rounded Rectangle 143"/>
          <p:cNvSpPr/>
          <p:nvPr/>
        </p:nvSpPr>
        <p:spPr>
          <a:xfrm>
            <a:off x="831956" y="19515525"/>
            <a:ext cx="13646044" cy="7463213"/>
          </a:xfrm>
          <a:prstGeom prst="round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ounded Rectangle 21"/>
          <p:cNvSpPr/>
          <p:nvPr/>
        </p:nvSpPr>
        <p:spPr>
          <a:xfrm>
            <a:off x="14922725" y="14639522"/>
            <a:ext cx="14248124" cy="10558336"/>
          </a:xfrm>
          <a:prstGeom prst="round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31752" y="0"/>
            <a:ext cx="43859448" cy="5474913"/>
          </a:xfrm>
          <a:prstGeom prst="rect">
            <a:avLst/>
          </a:prstGeom>
          <a:solidFill>
            <a:srgbClr val="8EB4E3"/>
          </a:solidFill>
          <a:ln w="76200" cmpd="sng">
            <a:solidFill>
              <a:srgbClr val="17375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241910" y="-1003784"/>
            <a:ext cx="43891198" cy="6478697"/>
          </a:xfrm>
          <a:prstGeom prst="rect">
            <a:avLst/>
          </a:prstGeom>
          <a:noFill/>
          <a:ln w="76200" cap="flat" cmpd="sng" algn="ctr">
            <a:noFill/>
            <a:prstDash val="solid"/>
            <a:round/>
            <a:headEnd type="none" w="med" len="med"/>
            <a:tailEnd type="none" w="med" len="med"/>
          </a:ln>
        </p:spPr>
        <p:txBody>
          <a:bodyPr wrap="square" rtlCol="0">
            <a:spAutoFit/>
          </a:bodyPr>
          <a:lstStyle/>
          <a:p>
            <a:pPr algn="ctr"/>
            <a:endParaRPr lang="en-US" sz="8900" dirty="0" smtClean="0"/>
          </a:p>
          <a:p>
            <a:pPr algn="ctr"/>
            <a:r>
              <a:rPr lang="en-US" sz="9500" dirty="0" smtClean="0"/>
              <a:t>The preservation of long-range transported  nitrate </a:t>
            </a:r>
          </a:p>
          <a:p>
            <a:pPr algn="ctr"/>
            <a:r>
              <a:rPr lang="en-US" sz="9500" dirty="0" smtClean="0"/>
              <a:t>in snow at</a:t>
            </a:r>
            <a:r>
              <a:rPr lang="en-US" sz="9500" dirty="0"/>
              <a:t> </a:t>
            </a:r>
            <a:r>
              <a:rPr lang="en-US" sz="9500" dirty="0" smtClean="0"/>
              <a:t>Summit, Greenland</a:t>
            </a:r>
          </a:p>
          <a:p>
            <a:pPr algn="ctr"/>
            <a:endParaRPr lang="en-US" sz="4000" dirty="0" smtClean="0"/>
          </a:p>
          <a:p>
            <a:pPr algn="ctr"/>
            <a:r>
              <a:rPr lang="en-US" sz="4000" b="1" dirty="0" smtClean="0"/>
              <a:t>Jack Dibb</a:t>
            </a:r>
            <a:r>
              <a:rPr lang="en-US" sz="4000" baseline="30000" dirty="0" smtClean="0"/>
              <a:t>1</a:t>
            </a:r>
            <a:r>
              <a:rPr lang="en-US" sz="4000" dirty="0" smtClean="0"/>
              <a:t>, </a:t>
            </a:r>
            <a:r>
              <a:rPr lang="en-US" sz="4000" dirty="0"/>
              <a:t>Meredith Hastings</a:t>
            </a:r>
            <a:r>
              <a:rPr lang="en-US" sz="4000" baseline="30000" dirty="0"/>
              <a:t>2</a:t>
            </a:r>
            <a:r>
              <a:rPr lang="en-US" sz="4000" dirty="0"/>
              <a:t>, </a:t>
            </a:r>
            <a:r>
              <a:rPr lang="en-US" sz="4000" dirty="0" smtClean="0"/>
              <a:t>Dorothy Fibiger</a:t>
            </a:r>
            <a:r>
              <a:rPr lang="en-US" sz="4000" baseline="30000" dirty="0" smtClean="0"/>
              <a:t>3*</a:t>
            </a:r>
            <a:r>
              <a:rPr lang="en-US" sz="4000" dirty="0" smtClean="0"/>
              <a:t>, D. Chen</a:t>
            </a:r>
            <a:r>
              <a:rPr lang="en-US" sz="4000" baseline="30000" dirty="0" smtClean="0"/>
              <a:t>4</a:t>
            </a:r>
            <a:r>
              <a:rPr lang="en-US" sz="4000" dirty="0" smtClean="0"/>
              <a:t>, L. Gregory Huey</a:t>
            </a:r>
            <a:r>
              <a:rPr lang="en-US" sz="4000" baseline="30000" dirty="0" smtClean="0"/>
              <a:t>4</a:t>
            </a:r>
            <a:endParaRPr lang="en-US" sz="4000" dirty="0" smtClean="0"/>
          </a:p>
          <a:p>
            <a:pPr algn="ctr"/>
            <a:r>
              <a:rPr lang="en-US" sz="2800" dirty="0" smtClean="0"/>
              <a:t>1. Earth </a:t>
            </a:r>
            <a:r>
              <a:rPr lang="en-US" sz="2800" dirty="0"/>
              <a:t>Systems Research Center, University of New Hampshire; 2</a:t>
            </a:r>
            <a:r>
              <a:rPr lang="en-US" sz="2800" dirty="0" smtClean="0"/>
              <a:t>. Department of Earth, Environmental and Planetary Sciences, Brown </a:t>
            </a:r>
            <a:r>
              <a:rPr lang="en-US" sz="2800" dirty="0"/>
              <a:t>University; </a:t>
            </a:r>
            <a:endParaRPr lang="en-US" sz="2800" dirty="0" smtClean="0"/>
          </a:p>
          <a:p>
            <a:pPr algn="ctr"/>
            <a:r>
              <a:rPr lang="en-US" sz="2800" dirty="0" smtClean="0"/>
              <a:t>3. Department of Chemistry, Brown University (*now at NOAA/ESRL); 4. School of Earth and Atmospheric Sciences, Georgia Institute of Technology</a:t>
            </a:r>
            <a:endParaRPr lang="en-US" sz="2800" dirty="0"/>
          </a:p>
        </p:txBody>
      </p:sp>
      <p:pic>
        <p:nvPicPr>
          <p:cNvPr id="10" name="Picture 9"/>
          <p:cNvPicPr>
            <a:picLocks noChangeAspect="1"/>
          </p:cNvPicPr>
          <p:nvPr/>
        </p:nvPicPr>
        <p:blipFill>
          <a:blip r:embed="rId3"/>
          <a:stretch>
            <a:fillRect/>
          </a:stretch>
        </p:blipFill>
        <p:spPr>
          <a:xfrm>
            <a:off x="4261094" y="2430857"/>
            <a:ext cx="2401716" cy="2401717"/>
          </a:xfrm>
          <a:prstGeom prst="rect">
            <a:avLst/>
          </a:prstGeom>
        </p:spPr>
      </p:pic>
      <p:pic>
        <p:nvPicPr>
          <p:cNvPr id="11" name="Picture 10"/>
          <p:cNvPicPr>
            <a:picLocks noChangeAspect="1"/>
          </p:cNvPicPr>
          <p:nvPr/>
        </p:nvPicPr>
        <p:blipFill>
          <a:blip r:embed="rId4"/>
          <a:stretch>
            <a:fillRect/>
          </a:stretch>
        </p:blipFill>
        <p:spPr>
          <a:xfrm>
            <a:off x="979578" y="352263"/>
            <a:ext cx="2361028" cy="2719904"/>
          </a:xfrm>
          <a:prstGeom prst="rect">
            <a:avLst/>
          </a:prstGeom>
        </p:spPr>
      </p:pic>
      <p:pic>
        <p:nvPicPr>
          <p:cNvPr id="12" name="Picture 11"/>
          <p:cNvPicPr>
            <a:picLocks noChangeAspect="1"/>
          </p:cNvPicPr>
          <p:nvPr/>
        </p:nvPicPr>
        <p:blipFill>
          <a:blip r:embed="rId5"/>
          <a:stretch>
            <a:fillRect/>
          </a:stretch>
        </p:blipFill>
        <p:spPr>
          <a:xfrm>
            <a:off x="37352819" y="3072167"/>
            <a:ext cx="2368539" cy="1670802"/>
          </a:xfrm>
          <a:prstGeom prst="rect">
            <a:avLst/>
          </a:prstGeom>
        </p:spPr>
      </p:pic>
      <p:pic>
        <p:nvPicPr>
          <p:cNvPr id="13" name="Picture 12"/>
          <p:cNvPicPr>
            <a:picLocks noChangeAspect="1"/>
          </p:cNvPicPr>
          <p:nvPr/>
        </p:nvPicPr>
        <p:blipFill>
          <a:blip r:embed="rId6"/>
          <a:stretch>
            <a:fillRect/>
          </a:stretch>
        </p:blipFill>
        <p:spPr>
          <a:xfrm>
            <a:off x="40606492" y="796517"/>
            <a:ext cx="2183027" cy="2183026"/>
          </a:xfrm>
          <a:prstGeom prst="rect">
            <a:avLst/>
          </a:prstGeom>
        </p:spPr>
      </p:pic>
      <p:sp>
        <p:nvSpPr>
          <p:cNvPr id="14" name="TextBox 13"/>
          <p:cNvSpPr txBox="1"/>
          <p:nvPr/>
        </p:nvSpPr>
        <p:spPr>
          <a:xfrm>
            <a:off x="15848364" y="25480829"/>
            <a:ext cx="12958403" cy="5693867"/>
          </a:xfrm>
          <a:prstGeom prst="rect">
            <a:avLst/>
          </a:prstGeom>
          <a:noFill/>
        </p:spPr>
        <p:txBody>
          <a:bodyPr wrap="square" rtlCol="0">
            <a:spAutoFit/>
          </a:bodyPr>
          <a:lstStyle/>
          <a:p>
            <a:pPr marL="457200" indent="-457200" algn="just">
              <a:buFont typeface="Wingdings" charset="2"/>
              <a:buChar char="Ø"/>
            </a:pPr>
            <a:r>
              <a:rPr lang="en-US" sz="2800" dirty="0" smtClean="0"/>
              <a:t>The </a:t>
            </a:r>
            <a:r>
              <a:rPr lang="en-US" sz="2800" b="1" dirty="0" smtClean="0"/>
              <a:t>oxygen isotopes of NO</a:t>
            </a:r>
            <a:r>
              <a:rPr lang="en-US" sz="2800" b="1" baseline="-25000" dirty="0" smtClean="0"/>
              <a:t>3</a:t>
            </a:r>
            <a:r>
              <a:rPr lang="en-US" sz="2800" b="1" baseline="30000" dirty="0" smtClean="0"/>
              <a:t>-</a:t>
            </a:r>
            <a:r>
              <a:rPr lang="en-US" sz="2800" b="1" dirty="0" smtClean="0"/>
              <a:t> show a strong, linear relationship</a:t>
            </a:r>
            <a:r>
              <a:rPr lang="en-US" sz="2800" dirty="0" smtClean="0"/>
              <a:t>. This relationship is </a:t>
            </a:r>
            <a:r>
              <a:rPr lang="en-US" sz="2800" dirty="0"/>
              <a:t>best explained as </a:t>
            </a:r>
            <a:r>
              <a:rPr lang="en-US" sz="2800" b="1" dirty="0"/>
              <a:t>mixing among oxidants that influence the formation of NO</a:t>
            </a:r>
            <a:r>
              <a:rPr lang="en-US" sz="2800" b="1" baseline="-25000" dirty="0"/>
              <a:t>3</a:t>
            </a:r>
            <a:r>
              <a:rPr lang="en-US" sz="2800" b="1" baseline="30000" dirty="0"/>
              <a:t>-</a:t>
            </a:r>
            <a:r>
              <a:rPr lang="en-US" sz="2800" dirty="0"/>
              <a:t>. The high end-member is most likely stratospheric O</a:t>
            </a:r>
            <a:r>
              <a:rPr lang="en-US" sz="2800" baseline="-25000" dirty="0"/>
              <a:t>3</a:t>
            </a:r>
            <a:r>
              <a:rPr lang="en-US" sz="2800" dirty="0"/>
              <a:t> (δ</a:t>
            </a:r>
            <a:r>
              <a:rPr lang="en-US" sz="2800" baseline="30000" dirty="0"/>
              <a:t>18</a:t>
            </a:r>
            <a:r>
              <a:rPr lang="en-US" sz="2800" dirty="0"/>
              <a:t>O = 100‰, Δ</a:t>
            </a:r>
            <a:r>
              <a:rPr lang="en-US" sz="2800" baseline="30000" dirty="0"/>
              <a:t>17</a:t>
            </a:r>
            <a:r>
              <a:rPr lang="en-US" sz="2800" dirty="0"/>
              <a:t>O = 10‰), while the low end-member looks most like O</a:t>
            </a:r>
            <a:r>
              <a:rPr lang="en-US" sz="2800" baseline="-25000" dirty="0"/>
              <a:t>2</a:t>
            </a:r>
            <a:r>
              <a:rPr lang="en-US" sz="2800" dirty="0"/>
              <a:t> (δ</a:t>
            </a:r>
            <a:r>
              <a:rPr lang="en-US" sz="2800" baseline="30000" dirty="0"/>
              <a:t>18</a:t>
            </a:r>
            <a:r>
              <a:rPr lang="en-US" sz="2800" dirty="0"/>
              <a:t>O = 23.5‰, Δ</a:t>
            </a:r>
            <a:r>
              <a:rPr lang="en-US" sz="2800" baseline="30000" dirty="0"/>
              <a:t>17</a:t>
            </a:r>
            <a:r>
              <a:rPr lang="en-US" sz="2800" dirty="0"/>
              <a:t>O = 0‰). </a:t>
            </a:r>
            <a:endParaRPr lang="en-US" sz="2800" b="1" u="sng" dirty="0"/>
          </a:p>
          <a:p>
            <a:pPr marL="457200" indent="-457200" algn="just">
              <a:buFont typeface="Wingdings" charset="2"/>
              <a:buChar char="Ø"/>
            </a:pPr>
            <a:endParaRPr lang="en-US" sz="2800" dirty="0" smtClean="0"/>
          </a:p>
          <a:p>
            <a:pPr marL="457200" indent="-457200" algn="just">
              <a:buFont typeface="Wingdings" charset="2"/>
              <a:buChar char="Ø"/>
            </a:pPr>
            <a:r>
              <a:rPr lang="en-US" sz="2800" b="1" dirty="0" smtClean="0"/>
              <a:t>This cannot be explained with significant post-depositional processing of NO</a:t>
            </a:r>
            <a:r>
              <a:rPr lang="en-US" sz="2800" b="1" baseline="-25000" dirty="0" smtClean="0"/>
              <a:t>3</a:t>
            </a:r>
            <a:r>
              <a:rPr lang="en-US" sz="2800" b="1" baseline="30000" dirty="0" smtClean="0"/>
              <a:t>-</a:t>
            </a:r>
            <a:r>
              <a:rPr lang="en-US" sz="2800" b="1" dirty="0" smtClean="0"/>
              <a:t> in the surface snow. </a:t>
            </a:r>
            <a:r>
              <a:rPr lang="en-US" sz="2800" dirty="0" smtClean="0"/>
              <a:t>Photolytic loss </a:t>
            </a:r>
            <a:r>
              <a:rPr lang="en-US" sz="2800" dirty="0"/>
              <a:t>of NO</a:t>
            </a:r>
            <a:r>
              <a:rPr lang="en-US" sz="2800" baseline="-25000" dirty="0"/>
              <a:t>3</a:t>
            </a:r>
            <a:r>
              <a:rPr lang="en-US" sz="2800" baseline="30000" dirty="0"/>
              <a:t>-</a:t>
            </a:r>
            <a:r>
              <a:rPr lang="en-US" sz="2800" dirty="0"/>
              <a:t> </a:t>
            </a:r>
            <a:r>
              <a:rPr lang="en-US" sz="2800" dirty="0" smtClean="0"/>
              <a:t>should not change the </a:t>
            </a:r>
            <a:r>
              <a:rPr lang="en-US" sz="2800" dirty="0"/>
              <a:t>Δ</a:t>
            </a:r>
            <a:r>
              <a:rPr lang="en-US" sz="2800" baseline="30000" dirty="0"/>
              <a:t>17</a:t>
            </a:r>
            <a:r>
              <a:rPr lang="en-US" sz="2800" dirty="0"/>
              <a:t>O</a:t>
            </a:r>
            <a:r>
              <a:rPr lang="en-US" sz="2800" dirty="0" smtClean="0"/>
              <a:t>, while enriching the δ</a:t>
            </a:r>
            <a:r>
              <a:rPr lang="en-US" sz="2800" baseline="30000" dirty="0" smtClean="0"/>
              <a:t>18</a:t>
            </a:r>
            <a:r>
              <a:rPr lang="en-US" sz="2800" dirty="0" smtClean="0"/>
              <a:t>O</a:t>
            </a:r>
            <a:r>
              <a:rPr lang="en-US" sz="2800" baseline="30000" dirty="0" smtClean="0"/>
              <a:t> </a:t>
            </a:r>
            <a:r>
              <a:rPr lang="en-US" sz="2800" dirty="0" smtClean="0"/>
              <a:t>of </a:t>
            </a:r>
            <a:r>
              <a:rPr lang="en-US" sz="2800" dirty="0"/>
              <a:t>NO</a:t>
            </a:r>
            <a:r>
              <a:rPr lang="en-US" sz="2800" baseline="-25000" dirty="0"/>
              <a:t>3</a:t>
            </a:r>
            <a:r>
              <a:rPr lang="en-US" sz="2800" baseline="30000" dirty="0"/>
              <a:t>-</a:t>
            </a:r>
            <a:r>
              <a:rPr lang="en-US" sz="2800" dirty="0" smtClean="0"/>
              <a:t> left in the snow. Gas phase re-processing of </a:t>
            </a:r>
            <a:r>
              <a:rPr lang="en-US" sz="2800" dirty="0" err="1" smtClean="0"/>
              <a:t>NO</a:t>
            </a:r>
            <a:r>
              <a:rPr lang="en-US" sz="2800" baseline="-25000" dirty="0" err="1" smtClean="0"/>
              <a:t>x</a:t>
            </a:r>
            <a:r>
              <a:rPr lang="en-US" sz="2800" dirty="0" smtClean="0"/>
              <a:t> emitted from the snow should yield snow </a:t>
            </a:r>
            <a:r>
              <a:rPr lang="en-US" sz="2800" dirty="0"/>
              <a:t>NO</a:t>
            </a:r>
            <a:r>
              <a:rPr lang="en-US" sz="2800" baseline="-25000" dirty="0"/>
              <a:t>3</a:t>
            </a:r>
            <a:r>
              <a:rPr lang="en-US" sz="2800" baseline="30000" dirty="0" smtClean="0"/>
              <a:t>-</a:t>
            </a:r>
            <a:r>
              <a:rPr lang="en-US" sz="2800" dirty="0" smtClean="0"/>
              <a:t> that is associated with local oxidation processes. No relationship is found with the expected range in δ</a:t>
            </a:r>
            <a:r>
              <a:rPr lang="en-US" sz="2800" baseline="30000" dirty="0" smtClean="0"/>
              <a:t>18</a:t>
            </a:r>
            <a:r>
              <a:rPr lang="en-US" sz="2800" dirty="0" smtClean="0"/>
              <a:t>O-OH nor is any relationship found with atmospheric composition at Summit (right). Re-processing of </a:t>
            </a:r>
            <a:r>
              <a:rPr lang="en-US" sz="2800" dirty="0"/>
              <a:t>NO</a:t>
            </a:r>
            <a:r>
              <a:rPr lang="en-US" sz="2800" baseline="-25000" dirty="0"/>
              <a:t>3</a:t>
            </a:r>
            <a:r>
              <a:rPr lang="en-US" sz="2800" baseline="30000" dirty="0"/>
              <a:t>-</a:t>
            </a:r>
            <a:r>
              <a:rPr lang="en-US" sz="2800" dirty="0" smtClean="0"/>
              <a:t> within snow grains (i.e. condensed phase) should yield NO</a:t>
            </a:r>
            <a:r>
              <a:rPr lang="en-US" sz="2800" baseline="-25000" dirty="0" smtClean="0"/>
              <a:t>3</a:t>
            </a:r>
            <a:r>
              <a:rPr lang="en-US" sz="2800" baseline="30000" dirty="0" smtClean="0"/>
              <a:t>-</a:t>
            </a:r>
            <a:r>
              <a:rPr lang="en-US" sz="2800" dirty="0" smtClean="0"/>
              <a:t> that would be </a:t>
            </a:r>
            <a:r>
              <a:rPr lang="en-US" sz="2800" dirty="0" err="1" smtClean="0"/>
              <a:t>isotopically</a:t>
            </a:r>
            <a:r>
              <a:rPr lang="en-US" sz="2800" dirty="0" smtClean="0"/>
              <a:t> linked to H</a:t>
            </a:r>
            <a:r>
              <a:rPr lang="en-US" sz="2800" baseline="-25000" dirty="0" smtClean="0"/>
              <a:t>2</a:t>
            </a:r>
            <a:r>
              <a:rPr lang="en-US" sz="2800" dirty="0" smtClean="0"/>
              <a:t>O isotopes (δ</a:t>
            </a:r>
            <a:r>
              <a:rPr lang="en-US" sz="2800" baseline="30000" dirty="0" smtClean="0"/>
              <a:t>18</a:t>
            </a:r>
            <a:r>
              <a:rPr lang="en-US" sz="2800" dirty="0" smtClean="0"/>
              <a:t>O-H</a:t>
            </a:r>
            <a:r>
              <a:rPr lang="en-US" sz="2800" baseline="-25000" dirty="0" smtClean="0"/>
              <a:t>2</a:t>
            </a:r>
            <a:r>
              <a:rPr lang="en-US" sz="2800" dirty="0" smtClean="0"/>
              <a:t>O ranges seasonally from -25 to -45‰).</a:t>
            </a:r>
          </a:p>
        </p:txBody>
      </p:sp>
      <p:sp>
        <p:nvSpPr>
          <p:cNvPr id="25" name="TextBox 24"/>
          <p:cNvSpPr txBox="1"/>
          <p:nvPr/>
        </p:nvSpPr>
        <p:spPr>
          <a:xfrm>
            <a:off x="235268" y="3779721"/>
            <a:ext cx="3710671" cy="969496"/>
          </a:xfrm>
          <a:prstGeom prst="rect">
            <a:avLst/>
          </a:prstGeom>
          <a:noFill/>
        </p:spPr>
        <p:txBody>
          <a:bodyPr wrap="square" rtlCol="0">
            <a:spAutoFit/>
          </a:bodyPr>
          <a:lstStyle/>
          <a:p>
            <a:pPr algn="just"/>
            <a:r>
              <a:rPr lang="en-US" sz="1900" dirty="0" smtClean="0"/>
              <a:t>Thanks also to C. </a:t>
            </a:r>
            <a:r>
              <a:rPr lang="en-US" sz="1900" dirty="0" err="1" smtClean="0"/>
              <a:t>Corr</a:t>
            </a:r>
            <a:r>
              <a:rPr lang="en-US" sz="1900" dirty="0" smtClean="0"/>
              <a:t>, E. </a:t>
            </a:r>
            <a:r>
              <a:rPr lang="en-US" sz="1900" dirty="0" err="1" smtClean="0"/>
              <a:t>Scheuer</a:t>
            </a:r>
            <a:r>
              <a:rPr lang="en-US" sz="1900" dirty="0" smtClean="0"/>
              <a:t>, N. </a:t>
            </a:r>
            <a:r>
              <a:rPr lang="en-US" sz="1900" dirty="0" err="1" smtClean="0"/>
              <a:t>Chellman</a:t>
            </a:r>
            <a:r>
              <a:rPr lang="en-US" sz="1900" dirty="0" smtClean="0"/>
              <a:t> and R. Ho for help with sampling and analysis.</a:t>
            </a:r>
            <a:endParaRPr lang="en-US" sz="1900" b="1" dirty="0"/>
          </a:p>
        </p:txBody>
      </p:sp>
      <p:sp>
        <p:nvSpPr>
          <p:cNvPr id="27" name="TextBox 26"/>
          <p:cNvSpPr txBox="1"/>
          <p:nvPr/>
        </p:nvSpPr>
        <p:spPr>
          <a:xfrm>
            <a:off x="30793876" y="5763205"/>
            <a:ext cx="12567136" cy="3539431"/>
          </a:xfrm>
          <a:prstGeom prst="rect">
            <a:avLst/>
          </a:prstGeom>
          <a:noFill/>
        </p:spPr>
        <p:txBody>
          <a:bodyPr wrap="square" rtlCol="0">
            <a:spAutoFit/>
          </a:bodyPr>
          <a:lstStyle/>
          <a:p>
            <a:pPr marL="457200" indent="-457200" algn="just">
              <a:buFont typeface="Wingdings" charset="2"/>
              <a:buChar char="Ø"/>
            </a:pPr>
            <a:r>
              <a:rPr lang="en-US" sz="2800" dirty="0" smtClean="0"/>
              <a:t>While there </a:t>
            </a:r>
            <a:r>
              <a:rPr lang="en-US" sz="2800" b="1" dirty="0" smtClean="0"/>
              <a:t>are no correlations between any atmospheric and surface snow NO</a:t>
            </a:r>
            <a:r>
              <a:rPr lang="en-US" sz="2800" b="1" baseline="-25000" dirty="0" smtClean="0"/>
              <a:t>3</a:t>
            </a:r>
            <a:r>
              <a:rPr lang="en-US" sz="2800" b="1" baseline="30000" dirty="0" smtClean="0"/>
              <a:t>-</a:t>
            </a:r>
            <a:r>
              <a:rPr lang="en-US" sz="2800" b="1" dirty="0" smtClean="0"/>
              <a:t> dat</a:t>
            </a:r>
            <a:r>
              <a:rPr lang="en-US" sz="2800" dirty="0" smtClean="0"/>
              <a:t>a, confirming the lack of local NO</a:t>
            </a:r>
            <a:r>
              <a:rPr lang="en-US" sz="2800" baseline="-25000" dirty="0" smtClean="0"/>
              <a:t>3</a:t>
            </a:r>
            <a:r>
              <a:rPr lang="en-US" sz="2800" baseline="30000" dirty="0" smtClean="0"/>
              <a:t>-</a:t>
            </a:r>
            <a:r>
              <a:rPr lang="en-US" sz="2800" dirty="0" smtClean="0"/>
              <a:t> recycling, there are interesting  “</a:t>
            </a:r>
            <a:r>
              <a:rPr lang="en-US" sz="2800" u="sng" dirty="0" smtClean="0"/>
              <a:t>events</a:t>
            </a:r>
            <a:r>
              <a:rPr lang="en-US" sz="2800" dirty="0" smtClean="0"/>
              <a:t>”  (in the black rectangle) observed several times in both seasons in the isotopes of NO</a:t>
            </a:r>
            <a:r>
              <a:rPr lang="en-US" sz="2800" baseline="-25000" dirty="0" smtClean="0"/>
              <a:t>3</a:t>
            </a:r>
            <a:r>
              <a:rPr lang="en-US" sz="2800" baseline="30000" dirty="0" smtClean="0"/>
              <a:t>-</a:t>
            </a:r>
            <a:r>
              <a:rPr lang="en-US" sz="2800" dirty="0" smtClean="0"/>
              <a:t>. They involve δ</a:t>
            </a:r>
            <a:r>
              <a:rPr lang="en-US" sz="2800" baseline="30000" dirty="0" smtClean="0"/>
              <a:t>15</a:t>
            </a:r>
            <a:r>
              <a:rPr lang="en-US" sz="2800" dirty="0" smtClean="0"/>
              <a:t>N suddenly increasing while, simultaneously, δ</a:t>
            </a:r>
            <a:r>
              <a:rPr lang="en-US" sz="2800" baseline="30000" dirty="0" smtClean="0"/>
              <a:t>18</a:t>
            </a:r>
            <a:r>
              <a:rPr lang="en-US" sz="2800" dirty="0" smtClean="0"/>
              <a:t>O and Δ</a:t>
            </a:r>
            <a:r>
              <a:rPr lang="en-US" sz="2800" baseline="30000" dirty="0" smtClean="0"/>
              <a:t>17</a:t>
            </a:r>
            <a:r>
              <a:rPr lang="en-US" sz="2800" dirty="0" smtClean="0"/>
              <a:t>O both decrease. It is unclear what causes these isolated events, but they may be related to times that the wind is carrying camp pollution into the sampling area. In addition, sampling on the polluted side of the camp indicates that camp pollution has low δ</a:t>
            </a:r>
            <a:r>
              <a:rPr lang="en-US" sz="2800" baseline="30000" dirty="0" smtClean="0"/>
              <a:t>18</a:t>
            </a:r>
            <a:r>
              <a:rPr lang="en-US" sz="2800" dirty="0" smtClean="0"/>
              <a:t>O and Δ</a:t>
            </a:r>
            <a:r>
              <a:rPr lang="en-US" sz="2800" baseline="30000" dirty="0" smtClean="0"/>
              <a:t>17</a:t>
            </a:r>
            <a:r>
              <a:rPr lang="en-US" sz="2800" dirty="0" smtClean="0"/>
              <a:t>O with a high δ</a:t>
            </a:r>
            <a:r>
              <a:rPr lang="en-US" sz="2800" baseline="30000" dirty="0" smtClean="0"/>
              <a:t>15</a:t>
            </a:r>
            <a:r>
              <a:rPr lang="en-US" sz="2800" dirty="0" smtClean="0"/>
              <a:t>N.</a:t>
            </a:r>
            <a:endParaRPr lang="en-US" sz="2800" dirty="0"/>
          </a:p>
        </p:txBody>
      </p:sp>
      <p:sp>
        <p:nvSpPr>
          <p:cNvPr id="28" name="TextBox 27"/>
          <p:cNvSpPr txBox="1"/>
          <p:nvPr/>
        </p:nvSpPr>
        <p:spPr>
          <a:xfrm>
            <a:off x="15502006" y="5936776"/>
            <a:ext cx="12865555" cy="8032970"/>
          </a:xfrm>
          <a:prstGeom prst="rect">
            <a:avLst/>
          </a:prstGeom>
          <a:noFill/>
        </p:spPr>
        <p:txBody>
          <a:bodyPr wrap="square" rtlCol="0">
            <a:spAutoFit/>
          </a:bodyPr>
          <a:lstStyle/>
          <a:p>
            <a:pPr marL="457200" indent="-457200" algn="just">
              <a:buFont typeface="Wingdings" charset="2"/>
              <a:buChar char="Ø"/>
            </a:pPr>
            <a:r>
              <a:rPr lang="en-US" sz="2800" dirty="0" smtClean="0"/>
              <a:t>A </a:t>
            </a:r>
            <a:r>
              <a:rPr lang="en-US" sz="2800" dirty="0"/>
              <a:t>number of studies at Summit, Greenland [72°35’N, 38°25’W] have shown emission of </a:t>
            </a:r>
            <a:r>
              <a:rPr lang="en-US" sz="2800" dirty="0" err="1"/>
              <a:t>NO</a:t>
            </a:r>
            <a:r>
              <a:rPr lang="en-US" sz="2800" baseline="-25000" dirty="0" err="1"/>
              <a:t>x</a:t>
            </a:r>
            <a:r>
              <a:rPr lang="en-US" sz="2800" dirty="0"/>
              <a:t> and </a:t>
            </a:r>
            <a:r>
              <a:rPr lang="en-US" sz="2800" dirty="0" err="1"/>
              <a:t>HO</a:t>
            </a:r>
            <a:r>
              <a:rPr lang="en-US" sz="2800" baseline="-25000" dirty="0" err="1"/>
              <a:t>x</a:t>
            </a:r>
            <a:r>
              <a:rPr lang="en-US" sz="2800" dirty="0"/>
              <a:t> species from the snow, adding an important component to the local oxidizing environment. Additionally, halogen compounds, such as </a:t>
            </a:r>
            <a:r>
              <a:rPr lang="en-US" sz="2800" dirty="0" err="1"/>
              <a:t>BrO</a:t>
            </a:r>
            <a:r>
              <a:rPr lang="en-US" sz="2800" dirty="0"/>
              <a:t> and soluble Br</a:t>
            </a:r>
            <a:r>
              <a:rPr lang="en-US" sz="2800" baseline="30000" dirty="0"/>
              <a:t>-</a:t>
            </a:r>
            <a:r>
              <a:rPr lang="en-US" sz="2800" dirty="0"/>
              <a:t> are frequently present at </a:t>
            </a:r>
            <a:r>
              <a:rPr lang="en-US" sz="2800" dirty="0" err="1"/>
              <a:t>pptv</a:t>
            </a:r>
            <a:r>
              <a:rPr lang="en-US" sz="2800" dirty="0"/>
              <a:t> levels above the snow and </a:t>
            </a:r>
            <a:r>
              <a:rPr lang="en-US" sz="2800" dirty="0" smtClean="0"/>
              <a:t>we expected that Br </a:t>
            </a:r>
            <a:r>
              <a:rPr lang="en-US" sz="2800" dirty="0"/>
              <a:t>chemistry </a:t>
            </a:r>
            <a:r>
              <a:rPr lang="en-US" sz="2800" dirty="0" smtClean="0"/>
              <a:t>might </a:t>
            </a:r>
            <a:r>
              <a:rPr lang="en-US" sz="2800" dirty="0"/>
              <a:t>have an important influence on NO</a:t>
            </a:r>
            <a:r>
              <a:rPr lang="en-US" sz="2800" baseline="-25000" dirty="0"/>
              <a:t>x</a:t>
            </a:r>
            <a:r>
              <a:rPr lang="en-US" sz="2800" dirty="0"/>
              <a:t> and </a:t>
            </a:r>
            <a:r>
              <a:rPr lang="en-US" sz="2800" dirty="0" err="1"/>
              <a:t>HO</a:t>
            </a:r>
            <a:r>
              <a:rPr lang="en-US" sz="2800" baseline="-25000" dirty="0" err="1"/>
              <a:t>x</a:t>
            </a:r>
            <a:r>
              <a:rPr lang="en-US" sz="2800" dirty="0"/>
              <a:t> cycling at Summit. </a:t>
            </a:r>
            <a:endParaRPr lang="en-US" sz="2800" dirty="0" smtClean="0"/>
          </a:p>
          <a:p>
            <a:pPr marL="457200" indent="-457200" algn="just">
              <a:buFont typeface="Wingdings" charset="2"/>
              <a:buChar char="Ø"/>
            </a:pPr>
            <a:endParaRPr lang="en-US" sz="2800" dirty="0" smtClean="0"/>
          </a:p>
          <a:p>
            <a:pPr marL="457200" indent="-457200" algn="just">
              <a:buFont typeface="Wingdings" charset="2"/>
              <a:buChar char="Ø"/>
            </a:pPr>
            <a:r>
              <a:rPr lang="en-US" sz="2800" dirty="0" smtClean="0"/>
              <a:t>Through both field seasons, there are no correlations found between gas phase species and isotopes of NO</a:t>
            </a:r>
            <a:r>
              <a:rPr lang="en-US" sz="2800" baseline="-25000" dirty="0" smtClean="0"/>
              <a:t>3</a:t>
            </a:r>
            <a:r>
              <a:rPr lang="en-US" sz="2800" baseline="30000" dirty="0" smtClean="0"/>
              <a:t>-</a:t>
            </a:r>
            <a:r>
              <a:rPr lang="en-US" sz="2800" dirty="0" smtClean="0"/>
              <a:t> in the snow (right). The relationship </a:t>
            </a:r>
            <a:r>
              <a:rPr lang="en-US" sz="2800" dirty="0"/>
              <a:t>between</a:t>
            </a:r>
            <a:r>
              <a:rPr lang="en-US" sz="2800" dirty="0" smtClean="0"/>
              <a:t> δ</a:t>
            </a:r>
            <a:r>
              <a:rPr lang="en-US" sz="2800" baseline="30000" dirty="0" smtClean="0"/>
              <a:t>18</a:t>
            </a:r>
            <a:r>
              <a:rPr lang="en-US" sz="2800" dirty="0" smtClean="0"/>
              <a:t>O and Δ</a:t>
            </a:r>
            <a:r>
              <a:rPr lang="en-US" sz="2800" baseline="30000" dirty="0" smtClean="0"/>
              <a:t>17</a:t>
            </a:r>
            <a:r>
              <a:rPr lang="en-US" sz="2800" dirty="0" smtClean="0"/>
              <a:t>O-NO</a:t>
            </a:r>
            <a:r>
              <a:rPr lang="en-US" sz="2800" baseline="-25000" dirty="0" smtClean="0"/>
              <a:t>3</a:t>
            </a:r>
            <a:r>
              <a:rPr lang="en-US" sz="2800" baseline="30000" dirty="0" smtClean="0"/>
              <a:t>-</a:t>
            </a:r>
            <a:r>
              <a:rPr lang="en-US" sz="2800" dirty="0" smtClean="0"/>
              <a:t> in the snow cannot be explained by significant post-depositional loss or recycling of NO</a:t>
            </a:r>
            <a:r>
              <a:rPr lang="en-US" sz="2800" baseline="-25000" dirty="0" smtClean="0"/>
              <a:t>x</a:t>
            </a:r>
            <a:r>
              <a:rPr lang="en-US" sz="2800" dirty="0" smtClean="0"/>
              <a:t>/NO</a:t>
            </a:r>
            <a:r>
              <a:rPr lang="en-US" sz="2800" baseline="-25000" dirty="0" smtClean="0"/>
              <a:t>3</a:t>
            </a:r>
            <a:r>
              <a:rPr lang="en-US" sz="2800" baseline="30000" dirty="0" smtClean="0"/>
              <a:t>-</a:t>
            </a:r>
            <a:r>
              <a:rPr lang="en-US" sz="2800" dirty="0" smtClean="0"/>
              <a:t> (below)</a:t>
            </a:r>
            <a:r>
              <a:rPr lang="en-US" sz="2800" dirty="0"/>
              <a:t>. The isotopic composition of HNO</a:t>
            </a:r>
            <a:r>
              <a:rPr lang="en-US" sz="2800" baseline="-25000" dirty="0"/>
              <a:t>3</a:t>
            </a:r>
            <a:r>
              <a:rPr lang="en-US" sz="2800" dirty="0"/>
              <a:t> in the air and NO</a:t>
            </a:r>
            <a:r>
              <a:rPr lang="en-US" sz="2800" baseline="-25000" dirty="0"/>
              <a:t>3</a:t>
            </a:r>
            <a:r>
              <a:rPr lang="en-US" sz="2800" baseline="30000" dirty="0"/>
              <a:t>-</a:t>
            </a:r>
            <a:r>
              <a:rPr lang="en-US" sz="2800" dirty="0"/>
              <a:t> in the snow are distinct (bottom left). </a:t>
            </a:r>
            <a:r>
              <a:rPr lang="en-US" sz="2800" dirty="0" smtClean="0"/>
              <a:t>Combined, this suggests that 1) very little NO</a:t>
            </a:r>
            <a:r>
              <a:rPr lang="en-US" sz="2800" baseline="-25000" dirty="0" smtClean="0"/>
              <a:t>3</a:t>
            </a:r>
            <a:r>
              <a:rPr lang="en-US" sz="2800" baseline="30000" dirty="0" smtClean="0"/>
              <a:t>-</a:t>
            </a:r>
            <a:r>
              <a:rPr lang="en-US" sz="2800" dirty="0" smtClean="0"/>
              <a:t> is lost from surface snow via photolysis, 2) any locally produced HNO</a:t>
            </a:r>
            <a:r>
              <a:rPr lang="en-US" sz="2800" baseline="-25000" dirty="0" smtClean="0"/>
              <a:t>3</a:t>
            </a:r>
            <a:r>
              <a:rPr lang="en-US" sz="2800" dirty="0" smtClean="0"/>
              <a:t> is not significantly influenced by Br chemistry, and 3) recycled </a:t>
            </a:r>
            <a:r>
              <a:rPr lang="en-US" sz="2800" dirty="0"/>
              <a:t>HNO</a:t>
            </a:r>
            <a:r>
              <a:rPr lang="en-US" sz="2800" baseline="-25000" dirty="0"/>
              <a:t>3</a:t>
            </a:r>
            <a:r>
              <a:rPr lang="en-US" sz="2800" dirty="0"/>
              <a:t> from snow-sourced NO</a:t>
            </a:r>
            <a:r>
              <a:rPr lang="en-US" sz="2800" baseline="-25000" dirty="0"/>
              <a:t>x</a:t>
            </a:r>
            <a:r>
              <a:rPr lang="en-US" sz="2800" dirty="0"/>
              <a:t> can only be a very small component of the snow nitrate </a:t>
            </a:r>
            <a:r>
              <a:rPr lang="en-US" sz="2800" dirty="0" smtClean="0"/>
              <a:t>budget</a:t>
            </a:r>
            <a:r>
              <a:rPr lang="en-US" sz="2800" b="1" dirty="0" smtClean="0"/>
              <a:t>. </a:t>
            </a:r>
          </a:p>
          <a:p>
            <a:pPr marL="457200" indent="-457200" algn="just">
              <a:buFont typeface="Wingdings" charset="2"/>
              <a:buChar char="Ø"/>
            </a:pPr>
            <a:endParaRPr lang="en-US" sz="3200" b="1" dirty="0"/>
          </a:p>
          <a:p>
            <a:pPr marL="457200" indent="-457200" algn="just">
              <a:buFont typeface="Wingdings" charset="2"/>
              <a:buChar char="Ø"/>
            </a:pPr>
            <a:r>
              <a:rPr lang="en-US" sz="3200" b="1" dirty="0" smtClean="0"/>
              <a:t>The </a:t>
            </a:r>
            <a:r>
              <a:rPr lang="en-US" sz="3200" b="1" dirty="0"/>
              <a:t>NO</a:t>
            </a:r>
            <a:r>
              <a:rPr lang="en-US" sz="3200" b="1" baseline="-25000" dirty="0"/>
              <a:t>3</a:t>
            </a:r>
            <a:r>
              <a:rPr lang="en-US" sz="3200" b="1" baseline="30000" dirty="0" smtClean="0"/>
              <a:t>-</a:t>
            </a:r>
            <a:r>
              <a:rPr lang="en-US" sz="3200" b="1" dirty="0" smtClean="0"/>
              <a:t> in snow at </a:t>
            </a:r>
            <a:r>
              <a:rPr lang="en-US" sz="3200" b="1" dirty="0"/>
              <a:t>Summit is representative </a:t>
            </a:r>
            <a:r>
              <a:rPr lang="en-US" sz="3200" b="1" dirty="0" smtClean="0"/>
              <a:t>of (cloud to ground) </a:t>
            </a:r>
            <a:r>
              <a:rPr lang="en-US" sz="3200" b="1" dirty="0"/>
              <a:t>long-range transported </a:t>
            </a:r>
            <a:r>
              <a:rPr lang="en-US" sz="3200" b="1" dirty="0" err="1" smtClean="0"/>
              <a:t>NO</a:t>
            </a:r>
            <a:r>
              <a:rPr lang="en-US" sz="3200" b="1" baseline="-25000" dirty="0" err="1" smtClean="0"/>
              <a:t>y</a:t>
            </a:r>
            <a:r>
              <a:rPr lang="en-US" sz="3200" b="1" dirty="0" smtClean="0"/>
              <a:t> that arrives at Summit as NO</a:t>
            </a:r>
            <a:r>
              <a:rPr lang="en-US" sz="3200" b="1" baseline="-25000" dirty="0" smtClean="0"/>
              <a:t>3</a:t>
            </a:r>
            <a:r>
              <a:rPr lang="en-US" sz="3200" b="1" baseline="30000" dirty="0" smtClean="0"/>
              <a:t>-</a:t>
            </a:r>
            <a:r>
              <a:rPr lang="en-US" sz="3200" b="1" dirty="0" smtClean="0"/>
              <a:t> and is largely </a:t>
            </a:r>
            <a:r>
              <a:rPr lang="en-US" sz="3200" b="1" dirty="0"/>
              <a:t>preserved in surface snow during photoactive </a:t>
            </a:r>
            <a:r>
              <a:rPr lang="en-US" sz="3200" b="1" dirty="0" smtClean="0"/>
              <a:t>periods.</a:t>
            </a:r>
            <a:endParaRPr lang="en-US" sz="3200" b="1" dirty="0"/>
          </a:p>
        </p:txBody>
      </p:sp>
      <p:grpSp>
        <p:nvGrpSpPr>
          <p:cNvPr id="38" name="Group 37"/>
          <p:cNvGrpSpPr/>
          <p:nvPr/>
        </p:nvGrpSpPr>
        <p:grpSpPr>
          <a:xfrm>
            <a:off x="645785" y="5967424"/>
            <a:ext cx="12723300" cy="6351657"/>
            <a:chOff x="298322" y="1517438"/>
            <a:chExt cx="11895389" cy="5079683"/>
          </a:xfrm>
        </p:grpSpPr>
        <p:cxnSp>
          <p:nvCxnSpPr>
            <p:cNvPr id="39" name="Straight Arrow Connector 38"/>
            <p:cNvCxnSpPr/>
            <p:nvPr/>
          </p:nvCxnSpPr>
          <p:spPr>
            <a:xfrm flipH="1">
              <a:off x="9031805" y="4787482"/>
              <a:ext cx="2622673" cy="16160"/>
            </a:xfrm>
            <a:prstGeom prst="straightConnector1">
              <a:avLst/>
            </a:prstGeom>
            <a:ln w="57150" cmpd="sng">
              <a:solidFill>
                <a:srgbClr val="D5D500"/>
              </a:solidFill>
              <a:headEnd type="arrow"/>
              <a:tailEnd type="none"/>
            </a:ln>
            <a:effectLst/>
          </p:spPr>
          <p:style>
            <a:lnRef idx="2">
              <a:schemeClr val="accent1"/>
            </a:lnRef>
            <a:fillRef idx="0">
              <a:schemeClr val="accent1"/>
            </a:fillRef>
            <a:effectRef idx="1">
              <a:schemeClr val="accent1"/>
            </a:effectRef>
            <a:fontRef idx="minor">
              <a:schemeClr val="tx1"/>
            </a:fontRef>
          </p:style>
        </p:cxnSp>
        <p:sp>
          <p:nvSpPr>
            <p:cNvPr id="40" name="Rounded Rectangle 39"/>
            <p:cNvSpPr/>
            <p:nvPr/>
          </p:nvSpPr>
          <p:spPr>
            <a:xfrm>
              <a:off x="1861799" y="5455340"/>
              <a:ext cx="10317500" cy="1141781"/>
            </a:xfrm>
            <a:prstGeom prst="roundRect">
              <a:avLst/>
            </a:prstGeom>
            <a:solidFill>
              <a:srgbClr val="FFFF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TextBox 40"/>
            <p:cNvSpPr txBox="1"/>
            <p:nvPr/>
          </p:nvSpPr>
          <p:spPr>
            <a:xfrm>
              <a:off x="1770320" y="1517438"/>
              <a:ext cx="10423391" cy="959953"/>
            </a:xfrm>
            <a:prstGeom prst="rect">
              <a:avLst/>
            </a:prstGeom>
            <a:noFill/>
          </p:spPr>
          <p:txBody>
            <a:bodyPr wrap="square" rtlCol="0">
              <a:spAutoFit/>
            </a:bodyPr>
            <a:lstStyle/>
            <a:p>
              <a:pPr algn="ctr"/>
              <a:r>
                <a:rPr lang="en-US" sz="3600" b="1" dirty="0" smtClean="0">
                  <a:cs typeface="Times New Roman"/>
                </a:rPr>
                <a:t>Schematic description of different formation pathways for NO</a:t>
              </a:r>
              <a:r>
                <a:rPr lang="en-US" sz="3600" b="1" baseline="-25000" dirty="0" smtClean="0">
                  <a:cs typeface="Times New Roman"/>
                </a:rPr>
                <a:t>3</a:t>
              </a:r>
              <a:r>
                <a:rPr lang="en-US" sz="3600" b="1" baseline="30000" dirty="0" smtClean="0">
                  <a:cs typeface="Times New Roman"/>
                </a:rPr>
                <a:t>-</a:t>
              </a:r>
              <a:r>
                <a:rPr lang="en-US" sz="3600" b="1" dirty="0" smtClean="0">
                  <a:cs typeface="Times New Roman"/>
                </a:rPr>
                <a:t> in snow at Summit, </a:t>
              </a:r>
              <a:r>
                <a:rPr lang="en-US" sz="3600" b="1" dirty="0" smtClean="0">
                  <a:cs typeface="Times New Roman"/>
                </a:rPr>
                <a:t>Greenland </a:t>
              </a:r>
              <a:endParaRPr lang="en-US" sz="3600" b="1" dirty="0">
                <a:cs typeface="Times New Roman"/>
              </a:endParaRPr>
            </a:p>
          </p:txBody>
        </p:sp>
        <p:sp>
          <p:nvSpPr>
            <p:cNvPr id="42" name="TextBox 41"/>
            <p:cNvSpPr txBox="1"/>
            <p:nvPr/>
          </p:nvSpPr>
          <p:spPr>
            <a:xfrm>
              <a:off x="302754" y="3132515"/>
              <a:ext cx="1559045" cy="584776"/>
            </a:xfrm>
            <a:prstGeom prst="rect">
              <a:avLst/>
            </a:prstGeom>
            <a:noFill/>
          </p:spPr>
          <p:txBody>
            <a:bodyPr wrap="square" rtlCol="0">
              <a:spAutoFit/>
            </a:bodyPr>
            <a:lstStyle/>
            <a:p>
              <a:r>
                <a:rPr lang="en-US" sz="3200" dirty="0" err="1" smtClean="0">
                  <a:cs typeface="Times New Roman"/>
                </a:rPr>
                <a:t>NO</a:t>
              </a:r>
              <a:r>
                <a:rPr lang="en-US" sz="3200" baseline="-25000" dirty="0" err="1" smtClean="0">
                  <a:cs typeface="Times New Roman"/>
                </a:rPr>
                <a:t>y</a:t>
              </a:r>
              <a:endParaRPr lang="en-US" sz="3200" baseline="-25000" dirty="0">
                <a:cs typeface="Times New Roman"/>
              </a:endParaRPr>
            </a:p>
          </p:txBody>
        </p:sp>
        <p:sp>
          <p:nvSpPr>
            <p:cNvPr id="43" name="Rectangle 42"/>
            <p:cNvSpPr/>
            <p:nvPr/>
          </p:nvSpPr>
          <p:spPr>
            <a:xfrm>
              <a:off x="1861799" y="2592595"/>
              <a:ext cx="10317501" cy="4004525"/>
            </a:xfrm>
            <a:prstGeom prst="rect">
              <a:avLst/>
            </a:prstGeom>
            <a:noFill/>
            <a:ln w="19050" cap="flat" cmpd="sng" algn="ctr">
              <a:solidFill>
                <a:schemeClr val="tx1">
                  <a:lumMod val="65000"/>
                  <a:lumOff val="35000"/>
                </a:schemeClr>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TextBox 43"/>
            <p:cNvSpPr txBox="1"/>
            <p:nvPr/>
          </p:nvSpPr>
          <p:spPr>
            <a:xfrm>
              <a:off x="4755319" y="5390820"/>
              <a:ext cx="3301334" cy="584776"/>
            </a:xfrm>
            <a:prstGeom prst="rect">
              <a:avLst/>
            </a:prstGeom>
            <a:noFill/>
          </p:spPr>
          <p:txBody>
            <a:bodyPr wrap="square" rtlCol="0">
              <a:spAutoFit/>
            </a:bodyPr>
            <a:lstStyle/>
            <a:p>
              <a:pPr algn="ctr"/>
              <a:r>
                <a:rPr lang="en-US" sz="3200" dirty="0" smtClean="0">
                  <a:cs typeface="Times New Roman"/>
                </a:rPr>
                <a:t>SNOW</a:t>
              </a:r>
              <a:endParaRPr lang="en-US" sz="3200" dirty="0">
                <a:cs typeface="Times New Roman"/>
              </a:endParaRPr>
            </a:p>
          </p:txBody>
        </p:sp>
        <p:sp>
          <p:nvSpPr>
            <p:cNvPr id="45" name="TextBox 44"/>
            <p:cNvSpPr txBox="1"/>
            <p:nvPr/>
          </p:nvSpPr>
          <p:spPr>
            <a:xfrm>
              <a:off x="1601030" y="2634308"/>
              <a:ext cx="9815150" cy="584776"/>
            </a:xfrm>
            <a:prstGeom prst="rect">
              <a:avLst/>
            </a:prstGeom>
            <a:noFill/>
          </p:spPr>
          <p:txBody>
            <a:bodyPr wrap="square" rtlCol="0">
              <a:spAutoFit/>
            </a:bodyPr>
            <a:lstStyle/>
            <a:p>
              <a:pPr algn="ctr"/>
              <a:r>
                <a:rPr lang="en-US" sz="3200" dirty="0" smtClean="0">
                  <a:cs typeface="Times New Roman"/>
                </a:rPr>
                <a:t>ATMOSPHERE</a:t>
              </a:r>
              <a:endParaRPr lang="en-US" sz="3200" dirty="0">
                <a:cs typeface="Times New Roman"/>
              </a:endParaRPr>
            </a:p>
          </p:txBody>
        </p:sp>
        <p:sp>
          <p:nvSpPr>
            <p:cNvPr id="46" name="TextBox 45"/>
            <p:cNvSpPr txBox="1"/>
            <p:nvPr/>
          </p:nvSpPr>
          <p:spPr>
            <a:xfrm>
              <a:off x="3104275" y="3177357"/>
              <a:ext cx="1393193" cy="584776"/>
            </a:xfrm>
            <a:prstGeom prst="rect">
              <a:avLst/>
            </a:prstGeom>
            <a:noFill/>
          </p:spPr>
          <p:txBody>
            <a:bodyPr wrap="square" rtlCol="0">
              <a:spAutoFit/>
            </a:bodyPr>
            <a:lstStyle/>
            <a:p>
              <a:r>
                <a:rPr lang="en-US" sz="3200" dirty="0" err="1" smtClean="0">
                  <a:cs typeface="Times New Roman"/>
                </a:rPr>
                <a:t>NO</a:t>
              </a:r>
              <a:r>
                <a:rPr lang="en-US" sz="3200" baseline="-25000" dirty="0" err="1" smtClean="0">
                  <a:cs typeface="Times New Roman"/>
                </a:rPr>
                <a:t>x</a:t>
              </a:r>
              <a:endParaRPr lang="en-US" sz="3200" baseline="-25000" dirty="0">
                <a:cs typeface="Times New Roman"/>
              </a:endParaRPr>
            </a:p>
          </p:txBody>
        </p:sp>
        <p:sp>
          <p:nvSpPr>
            <p:cNvPr id="47" name="TextBox 46"/>
            <p:cNvSpPr txBox="1"/>
            <p:nvPr/>
          </p:nvSpPr>
          <p:spPr>
            <a:xfrm>
              <a:off x="5747854" y="3230726"/>
              <a:ext cx="3283950" cy="477054"/>
            </a:xfrm>
            <a:prstGeom prst="rect">
              <a:avLst/>
            </a:prstGeom>
            <a:noFill/>
          </p:spPr>
          <p:txBody>
            <a:bodyPr wrap="square" rtlCol="0">
              <a:spAutoFit/>
            </a:bodyPr>
            <a:lstStyle/>
            <a:p>
              <a:r>
                <a:rPr lang="en-US" sz="2500" i="1" dirty="0" smtClean="0">
                  <a:cs typeface="Times New Roman"/>
                </a:rPr>
                <a:t>transport</a:t>
              </a:r>
              <a:endParaRPr lang="en-US" sz="2500" i="1" dirty="0">
                <a:cs typeface="Times New Roman"/>
              </a:endParaRPr>
            </a:p>
          </p:txBody>
        </p:sp>
        <p:sp>
          <p:nvSpPr>
            <p:cNvPr id="48" name="TextBox 47"/>
            <p:cNvSpPr txBox="1"/>
            <p:nvPr/>
          </p:nvSpPr>
          <p:spPr>
            <a:xfrm>
              <a:off x="5541921" y="3838643"/>
              <a:ext cx="2230479" cy="861774"/>
            </a:xfrm>
            <a:prstGeom prst="rect">
              <a:avLst/>
            </a:prstGeom>
            <a:noFill/>
          </p:spPr>
          <p:txBody>
            <a:bodyPr wrap="square" rtlCol="0">
              <a:spAutoFit/>
            </a:bodyPr>
            <a:lstStyle/>
            <a:p>
              <a:r>
                <a:rPr lang="en-US" sz="2500" i="1" dirty="0" smtClean="0">
                  <a:cs typeface="Times New Roman"/>
                </a:rPr>
                <a:t>reaction with local oxidants</a:t>
              </a:r>
              <a:endParaRPr lang="en-US" sz="2500" i="1" dirty="0">
                <a:cs typeface="Times New Roman"/>
              </a:endParaRPr>
            </a:p>
          </p:txBody>
        </p:sp>
        <p:sp>
          <p:nvSpPr>
            <p:cNvPr id="49" name="TextBox 48"/>
            <p:cNvSpPr txBox="1"/>
            <p:nvPr/>
          </p:nvSpPr>
          <p:spPr>
            <a:xfrm>
              <a:off x="9366912" y="3838643"/>
              <a:ext cx="1495745"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sp>
          <p:nvSpPr>
            <p:cNvPr id="50" name="TextBox 49"/>
            <p:cNvSpPr txBox="1"/>
            <p:nvPr/>
          </p:nvSpPr>
          <p:spPr>
            <a:xfrm>
              <a:off x="8124731" y="4521408"/>
              <a:ext cx="1326849" cy="584776"/>
            </a:xfrm>
            <a:prstGeom prst="rect">
              <a:avLst/>
            </a:prstGeom>
            <a:noFill/>
          </p:spPr>
          <p:txBody>
            <a:bodyPr wrap="square" rtlCol="0">
              <a:spAutoFit/>
            </a:bodyPr>
            <a:lstStyle/>
            <a:p>
              <a:r>
                <a:rPr lang="en-US" sz="3200" dirty="0" err="1" smtClean="0">
                  <a:cs typeface="Times New Roman"/>
                </a:rPr>
                <a:t>NO</a:t>
              </a:r>
              <a:r>
                <a:rPr lang="en-US" sz="3200" baseline="-25000" dirty="0" err="1" smtClean="0">
                  <a:cs typeface="Times New Roman"/>
                </a:rPr>
                <a:t>x</a:t>
              </a:r>
              <a:endParaRPr lang="en-US" sz="3200" baseline="-25000" dirty="0">
                <a:cs typeface="Times New Roman"/>
              </a:endParaRPr>
            </a:p>
          </p:txBody>
        </p:sp>
        <p:sp>
          <p:nvSpPr>
            <p:cNvPr id="51" name="TextBox 50"/>
            <p:cNvSpPr txBox="1"/>
            <p:nvPr/>
          </p:nvSpPr>
          <p:spPr>
            <a:xfrm>
              <a:off x="7916753" y="5653227"/>
              <a:ext cx="1326849" cy="584776"/>
            </a:xfrm>
            <a:prstGeom prst="rect">
              <a:avLst/>
            </a:prstGeom>
            <a:noFill/>
          </p:spPr>
          <p:txBody>
            <a:bodyPr wrap="square" rtlCol="0">
              <a:spAutoFit/>
            </a:bodyPr>
            <a:lstStyle/>
            <a:p>
              <a:r>
                <a:rPr lang="en-US" sz="3200" dirty="0" smtClean="0"/>
                <a:t>NO</a:t>
              </a:r>
              <a:r>
                <a:rPr lang="en-US" sz="3200" baseline="-25000" dirty="0" smtClean="0"/>
                <a:t>3</a:t>
              </a:r>
              <a:r>
                <a:rPr lang="en-US" sz="3200" b="1" baseline="30000" dirty="0" smtClean="0"/>
                <a:t>-</a:t>
              </a:r>
              <a:endParaRPr lang="en-US" sz="3200" b="1" dirty="0"/>
            </a:p>
          </p:txBody>
        </p:sp>
        <p:cxnSp>
          <p:nvCxnSpPr>
            <p:cNvPr id="52" name="Straight Arrow Connector 51"/>
            <p:cNvCxnSpPr/>
            <p:nvPr/>
          </p:nvCxnSpPr>
          <p:spPr>
            <a:xfrm flipV="1">
              <a:off x="8365069" y="5106184"/>
              <a:ext cx="3" cy="629445"/>
            </a:xfrm>
            <a:prstGeom prst="straightConnector1">
              <a:avLst/>
            </a:prstGeom>
            <a:ln w="57150" cmpd="sng">
              <a:solidFill>
                <a:srgbClr val="D5D500"/>
              </a:solidFill>
              <a:tailEnd type="arrow"/>
            </a:ln>
            <a:effectLst/>
          </p:spPr>
          <p:style>
            <a:lnRef idx="2">
              <a:schemeClr val="accent1"/>
            </a:lnRef>
            <a:fillRef idx="0">
              <a:schemeClr val="accent1"/>
            </a:fillRef>
            <a:effectRef idx="1">
              <a:schemeClr val="accent1"/>
            </a:effectRef>
            <a:fontRef idx="minor">
              <a:schemeClr val="tx1"/>
            </a:fontRef>
          </p:style>
        </p:cxnSp>
        <p:sp>
          <p:nvSpPr>
            <p:cNvPr id="53" name="Rounded Rectangle 52"/>
            <p:cNvSpPr/>
            <p:nvPr/>
          </p:nvSpPr>
          <p:spPr>
            <a:xfrm>
              <a:off x="2099732" y="5671313"/>
              <a:ext cx="1042977" cy="563088"/>
            </a:xfrm>
            <a:prstGeom prst="roundRect">
              <a:avLst/>
            </a:prstGeom>
            <a:noFill/>
            <a:ln w="19050" cap="flat" cmpd="sng" algn="ctr">
              <a:solidFill>
                <a:srgbClr val="FF0000"/>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Rounded Rectangle 53"/>
            <p:cNvSpPr/>
            <p:nvPr/>
          </p:nvSpPr>
          <p:spPr>
            <a:xfrm>
              <a:off x="9241791" y="5526407"/>
              <a:ext cx="1042977" cy="563088"/>
            </a:xfrm>
            <a:prstGeom prst="roundRect">
              <a:avLst/>
            </a:prstGeom>
            <a:noFill/>
            <a:ln w="19050" cap="flat" cmpd="sng" algn="ctr">
              <a:solidFill>
                <a:srgbClr val="0000FF"/>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Rounded Rectangle 54"/>
            <p:cNvSpPr/>
            <p:nvPr/>
          </p:nvSpPr>
          <p:spPr>
            <a:xfrm>
              <a:off x="3664235" y="5554239"/>
              <a:ext cx="1040873" cy="556629"/>
            </a:xfrm>
            <a:prstGeom prst="roundRect">
              <a:avLst/>
            </a:prstGeom>
            <a:noFill/>
            <a:ln w="19050" cap="flat" cmpd="sng" algn="ctr">
              <a:solidFill>
                <a:srgbClr val="008000"/>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Lightning Bolt 55"/>
            <p:cNvSpPr/>
            <p:nvPr/>
          </p:nvSpPr>
          <p:spPr>
            <a:xfrm>
              <a:off x="7531885" y="4928237"/>
              <a:ext cx="481029" cy="823238"/>
            </a:xfrm>
            <a:prstGeom prst="lightningBolt">
              <a:avLst/>
            </a:prstGeom>
            <a:solidFill>
              <a:srgbClr val="FFFF00"/>
            </a:solidFill>
            <a:ln>
              <a:solidFill>
                <a:schemeClr val="bg1">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Right Arrow 56"/>
            <p:cNvSpPr/>
            <p:nvPr/>
          </p:nvSpPr>
          <p:spPr>
            <a:xfrm>
              <a:off x="1214667" y="3395999"/>
              <a:ext cx="1669475"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Right Arrow 57"/>
            <p:cNvSpPr/>
            <p:nvPr/>
          </p:nvSpPr>
          <p:spPr>
            <a:xfrm>
              <a:off x="4000111" y="3469744"/>
              <a:ext cx="1669475"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Right Arrow 58"/>
            <p:cNvSpPr/>
            <p:nvPr/>
          </p:nvSpPr>
          <p:spPr>
            <a:xfrm>
              <a:off x="7301445" y="3474654"/>
              <a:ext cx="4353033"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Right Arrow 59"/>
            <p:cNvSpPr/>
            <p:nvPr/>
          </p:nvSpPr>
          <p:spPr>
            <a:xfrm rot="1242722">
              <a:off x="4075722" y="3881073"/>
              <a:ext cx="1514027" cy="120576"/>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Right Arrow 60"/>
            <p:cNvSpPr/>
            <p:nvPr/>
          </p:nvSpPr>
          <p:spPr>
            <a:xfrm>
              <a:off x="7574127" y="4100474"/>
              <a:ext cx="1669475" cy="147490"/>
            </a:xfrm>
            <a:prstGeom prst="rightArrow">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Right Arrow 61"/>
            <p:cNvSpPr/>
            <p:nvPr/>
          </p:nvSpPr>
          <p:spPr>
            <a:xfrm rot="5400000">
              <a:off x="9236638" y="4832955"/>
              <a:ext cx="1097280"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TextBox 62"/>
            <p:cNvSpPr txBox="1"/>
            <p:nvPr/>
          </p:nvSpPr>
          <p:spPr>
            <a:xfrm>
              <a:off x="9383848" y="5476662"/>
              <a:ext cx="1199487"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sp>
          <p:nvSpPr>
            <p:cNvPr id="64" name="TextBox 63"/>
            <p:cNvSpPr txBox="1"/>
            <p:nvPr/>
          </p:nvSpPr>
          <p:spPr>
            <a:xfrm>
              <a:off x="3760377" y="5505963"/>
              <a:ext cx="1199487"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cxnSp>
          <p:nvCxnSpPr>
            <p:cNvPr id="65" name="Straight Arrow Connector 64"/>
            <p:cNvCxnSpPr/>
            <p:nvPr/>
          </p:nvCxnSpPr>
          <p:spPr>
            <a:xfrm flipH="1">
              <a:off x="4497468" y="4433318"/>
              <a:ext cx="1044454" cy="896561"/>
            </a:xfrm>
            <a:prstGeom prst="straightConnector1">
              <a:avLst/>
            </a:prstGeom>
            <a:ln w="57150" cmpd="sng">
              <a:solidFill>
                <a:srgbClr val="D5D5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66" name="Straight Arrow Connector 65"/>
            <p:cNvCxnSpPr>
              <a:stCxn id="50" idx="1"/>
            </p:cNvCxnSpPr>
            <p:nvPr/>
          </p:nvCxnSpPr>
          <p:spPr>
            <a:xfrm flipH="1" flipV="1">
              <a:off x="7531885" y="4521409"/>
              <a:ext cx="592846" cy="292387"/>
            </a:xfrm>
            <a:prstGeom prst="straightConnector1">
              <a:avLst/>
            </a:prstGeom>
            <a:ln w="57150" cmpd="sng">
              <a:solidFill>
                <a:srgbClr val="D5D500"/>
              </a:solidFill>
              <a:headEnd type="none"/>
              <a:tailEnd type="arrow"/>
            </a:ln>
            <a:effectLst/>
          </p:spPr>
          <p:style>
            <a:lnRef idx="2">
              <a:schemeClr val="accent1"/>
            </a:lnRef>
            <a:fillRef idx="0">
              <a:schemeClr val="accent1"/>
            </a:fillRef>
            <a:effectRef idx="1">
              <a:schemeClr val="accent1"/>
            </a:effectRef>
            <a:fontRef idx="minor">
              <a:schemeClr val="tx1"/>
            </a:fontRef>
          </p:style>
        </p:cxnSp>
        <p:sp>
          <p:nvSpPr>
            <p:cNvPr id="67" name="TextBox 66"/>
            <p:cNvSpPr txBox="1"/>
            <p:nvPr/>
          </p:nvSpPr>
          <p:spPr>
            <a:xfrm>
              <a:off x="298322" y="4151874"/>
              <a:ext cx="1495745"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sp>
          <p:nvSpPr>
            <p:cNvPr id="68" name="TextBox 67"/>
            <p:cNvSpPr txBox="1"/>
            <p:nvPr/>
          </p:nvSpPr>
          <p:spPr>
            <a:xfrm>
              <a:off x="2311947" y="4150496"/>
              <a:ext cx="1495745"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sp>
          <p:nvSpPr>
            <p:cNvPr id="69" name="Right Arrow 68"/>
            <p:cNvSpPr/>
            <p:nvPr/>
          </p:nvSpPr>
          <p:spPr>
            <a:xfrm>
              <a:off x="1214667" y="4423419"/>
              <a:ext cx="1097280"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0" name="Right Arrow 69"/>
            <p:cNvSpPr/>
            <p:nvPr/>
          </p:nvSpPr>
          <p:spPr>
            <a:xfrm rot="5400000">
              <a:off x="2178853" y="5032439"/>
              <a:ext cx="896109" cy="147490"/>
            </a:xfrm>
            <a:prstGeom prst="rightArrow">
              <a:avLst/>
            </a:prstGeom>
            <a:solidFill>
              <a:srgbClr val="4F81BD"/>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1" name="TextBox 70"/>
            <p:cNvSpPr txBox="1"/>
            <p:nvPr/>
          </p:nvSpPr>
          <p:spPr>
            <a:xfrm>
              <a:off x="2222949" y="5637104"/>
              <a:ext cx="1199487" cy="584776"/>
            </a:xfrm>
            <a:prstGeom prst="rect">
              <a:avLst/>
            </a:prstGeom>
            <a:noFill/>
          </p:spPr>
          <p:txBody>
            <a:bodyPr wrap="square" rtlCol="0">
              <a:spAutoFit/>
            </a:bodyPr>
            <a:lstStyle/>
            <a:p>
              <a:r>
                <a:rPr lang="en-US" sz="3200" dirty="0" smtClean="0">
                  <a:cs typeface="Times New Roman"/>
                </a:rPr>
                <a:t>NO</a:t>
              </a:r>
              <a:r>
                <a:rPr lang="en-US" sz="3200" baseline="-25000" dirty="0" smtClean="0">
                  <a:cs typeface="Times New Roman"/>
                </a:rPr>
                <a:t>3</a:t>
              </a:r>
              <a:r>
                <a:rPr lang="en-US" sz="3200" b="1" baseline="30000" dirty="0" smtClean="0">
                  <a:cs typeface="Times New Roman"/>
                </a:rPr>
                <a:t>-</a:t>
              </a:r>
              <a:endParaRPr lang="en-US" sz="3200" b="1" dirty="0">
                <a:cs typeface="Times New Roman"/>
              </a:endParaRPr>
            </a:p>
          </p:txBody>
        </p:sp>
      </p:grpSp>
      <p:grpSp>
        <p:nvGrpSpPr>
          <p:cNvPr id="73" name="Group 72"/>
          <p:cNvGrpSpPr/>
          <p:nvPr/>
        </p:nvGrpSpPr>
        <p:grpSpPr>
          <a:xfrm>
            <a:off x="2436977" y="19570034"/>
            <a:ext cx="11645403" cy="584776"/>
            <a:chOff x="2436977" y="19916381"/>
            <a:chExt cx="11645403" cy="584776"/>
          </a:xfrm>
        </p:grpSpPr>
        <p:sp>
          <p:nvSpPr>
            <p:cNvPr id="76" name="TextBox 75"/>
            <p:cNvSpPr txBox="1"/>
            <p:nvPr/>
          </p:nvSpPr>
          <p:spPr>
            <a:xfrm>
              <a:off x="2436977" y="19916381"/>
              <a:ext cx="2603110" cy="584776"/>
            </a:xfrm>
            <a:prstGeom prst="rect">
              <a:avLst/>
            </a:prstGeom>
            <a:noFill/>
          </p:spPr>
          <p:txBody>
            <a:bodyPr wrap="square" rtlCol="0">
              <a:spAutoFit/>
            </a:bodyPr>
            <a:lstStyle/>
            <a:p>
              <a:pPr algn="ctr"/>
              <a:r>
                <a:rPr lang="en-US" sz="3200" dirty="0" smtClean="0">
                  <a:solidFill>
                    <a:srgbClr val="000000"/>
                  </a:solidFill>
                  <a:cs typeface="Times New Roman"/>
                </a:rPr>
                <a:t>δ</a:t>
              </a:r>
              <a:r>
                <a:rPr lang="en-US" sz="3200" baseline="30000" dirty="0" smtClean="0">
                  <a:solidFill>
                    <a:srgbClr val="000000"/>
                  </a:solidFill>
                  <a:cs typeface="Times New Roman"/>
                </a:rPr>
                <a:t>15</a:t>
              </a:r>
              <a:r>
                <a:rPr lang="en-US" sz="3200" dirty="0" smtClean="0">
                  <a:solidFill>
                    <a:srgbClr val="000000"/>
                  </a:solidFill>
                  <a:cs typeface="Times New Roman"/>
                </a:rPr>
                <a:t>N-NO</a:t>
              </a:r>
              <a:r>
                <a:rPr lang="en-US" sz="3200" baseline="-25000" dirty="0" smtClean="0">
                  <a:solidFill>
                    <a:srgbClr val="000000"/>
                  </a:solidFill>
                  <a:cs typeface="Times New Roman"/>
                </a:rPr>
                <a:t>3</a:t>
              </a:r>
              <a:r>
                <a:rPr lang="en-US" sz="3200" baseline="30000" dirty="0" smtClean="0">
                  <a:solidFill>
                    <a:srgbClr val="000000"/>
                  </a:solidFill>
                  <a:cs typeface="Times New Roman"/>
                </a:rPr>
                <a:t>-</a:t>
              </a:r>
              <a:r>
                <a:rPr lang="en-US" sz="3200" dirty="0" smtClean="0">
                  <a:solidFill>
                    <a:srgbClr val="000000"/>
                  </a:solidFill>
                  <a:cs typeface="Times New Roman"/>
                </a:rPr>
                <a:t> (</a:t>
              </a:r>
              <a:r>
                <a:rPr lang="en-US" sz="3200" dirty="0" smtClean="0">
                  <a:solidFill>
                    <a:srgbClr val="000000"/>
                  </a:solidFill>
                </a:rPr>
                <a:t>‰)</a:t>
              </a:r>
              <a:endParaRPr lang="en-US" sz="3200" dirty="0">
                <a:solidFill>
                  <a:srgbClr val="000000"/>
                </a:solidFill>
                <a:cs typeface="Times New Roman"/>
              </a:endParaRPr>
            </a:p>
          </p:txBody>
        </p:sp>
        <p:sp>
          <p:nvSpPr>
            <p:cNvPr id="77" name="TextBox 76"/>
            <p:cNvSpPr txBox="1"/>
            <p:nvPr/>
          </p:nvSpPr>
          <p:spPr>
            <a:xfrm>
              <a:off x="6000465" y="19916381"/>
              <a:ext cx="2712105" cy="584776"/>
            </a:xfrm>
            <a:prstGeom prst="rect">
              <a:avLst/>
            </a:prstGeom>
            <a:noFill/>
          </p:spPr>
          <p:txBody>
            <a:bodyPr wrap="square" rtlCol="0">
              <a:spAutoFit/>
            </a:bodyPr>
            <a:lstStyle/>
            <a:p>
              <a:pPr algn="ctr"/>
              <a:r>
                <a:rPr lang="en-US" sz="3200" dirty="0" smtClean="0">
                  <a:cs typeface="Times New Roman"/>
                </a:rPr>
                <a:t>δ</a:t>
              </a:r>
              <a:r>
                <a:rPr lang="en-US" sz="3200" baseline="30000" dirty="0" smtClean="0">
                  <a:cs typeface="Times New Roman"/>
                </a:rPr>
                <a:t>18</a:t>
              </a:r>
              <a:r>
                <a:rPr lang="en-US" sz="3200" dirty="0" smtClean="0">
                  <a:cs typeface="Times New Roman"/>
                </a:rPr>
                <a:t>O-NO</a:t>
              </a:r>
              <a:r>
                <a:rPr lang="en-US" sz="3200" baseline="-25000" dirty="0" smtClean="0">
                  <a:cs typeface="Times New Roman"/>
                </a:rPr>
                <a:t>3</a:t>
              </a:r>
              <a:r>
                <a:rPr lang="en-US" sz="3200" baseline="30000" dirty="0" smtClean="0">
                  <a:cs typeface="Times New Roman"/>
                </a:rPr>
                <a:t>-</a:t>
              </a:r>
              <a:r>
                <a:rPr lang="en-US" sz="3200" dirty="0" smtClean="0">
                  <a:cs typeface="Times New Roman"/>
                </a:rPr>
                <a:t> (</a:t>
              </a:r>
              <a:r>
                <a:rPr lang="en-US" sz="3200" dirty="0" smtClean="0"/>
                <a:t>‰)</a:t>
              </a:r>
              <a:endParaRPr lang="en-US" sz="3200" dirty="0">
                <a:cs typeface="Times New Roman"/>
              </a:endParaRPr>
            </a:p>
          </p:txBody>
        </p:sp>
        <p:sp>
          <p:nvSpPr>
            <p:cNvPr id="78" name="TextBox 77"/>
            <p:cNvSpPr txBox="1"/>
            <p:nvPr/>
          </p:nvSpPr>
          <p:spPr>
            <a:xfrm>
              <a:off x="8730090" y="19916381"/>
              <a:ext cx="2946664" cy="584776"/>
            </a:xfrm>
            <a:prstGeom prst="rect">
              <a:avLst/>
            </a:prstGeom>
            <a:noFill/>
          </p:spPr>
          <p:txBody>
            <a:bodyPr wrap="square" rtlCol="0">
              <a:spAutoFit/>
            </a:bodyPr>
            <a:lstStyle/>
            <a:p>
              <a:pPr algn="ctr"/>
              <a:r>
                <a:rPr lang="en-US" sz="3200" dirty="0" smtClean="0">
                  <a:cs typeface="Times New Roman"/>
                </a:rPr>
                <a:t>[NO</a:t>
              </a:r>
              <a:r>
                <a:rPr lang="en-US" sz="3200" baseline="-25000" dirty="0" smtClean="0">
                  <a:cs typeface="Times New Roman"/>
                </a:rPr>
                <a:t>3</a:t>
              </a:r>
              <a:r>
                <a:rPr lang="en-US" sz="3200" baseline="30000" dirty="0" smtClean="0">
                  <a:cs typeface="Times New Roman"/>
                </a:rPr>
                <a:t>-</a:t>
              </a:r>
              <a:r>
                <a:rPr lang="en-US" sz="3200" dirty="0" smtClean="0">
                  <a:cs typeface="Times New Roman"/>
                </a:rPr>
                <a:t>] (μM</a:t>
              </a:r>
              <a:r>
                <a:rPr lang="en-US" sz="3200" dirty="0" smtClean="0"/>
                <a:t>)</a:t>
              </a:r>
              <a:endParaRPr lang="en-US" sz="3200" dirty="0">
                <a:cs typeface="Times New Roman"/>
              </a:endParaRPr>
            </a:p>
          </p:txBody>
        </p:sp>
        <p:sp>
          <p:nvSpPr>
            <p:cNvPr id="79" name="TextBox 78"/>
            <p:cNvSpPr txBox="1"/>
            <p:nvPr/>
          </p:nvSpPr>
          <p:spPr>
            <a:xfrm>
              <a:off x="11290191" y="19916381"/>
              <a:ext cx="2792189" cy="584776"/>
            </a:xfrm>
            <a:prstGeom prst="rect">
              <a:avLst/>
            </a:prstGeom>
            <a:noFill/>
          </p:spPr>
          <p:txBody>
            <a:bodyPr wrap="square" rtlCol="0">
              <a:spAutoFit/>
            </a:bodyPr>
            <a:lstStyle/>
            <a:p>
              <a:pPr algn="ctr"/>
              <a:r>
                <a:rPr lang="en-US" sz="3200" dirty="0" smtClean="0">
                  <a:cs typeface="Times New Roman"/>
                </a:rPr>
                <a:t>[HNO</a:t>
              </a:r>
              <a:r>
                <a:rPr lang="en-US" sz="3200" baseline="-25000" dirty="0" smtClean="0">
                  <a:cs typeface="Times New Roman"/>
                </a:rPr>
                <a:t>3</a:t>
              </a:r>
              <a:r>
                <a:rPr lang="en-US" sz="3200" dirty="0" smtClean="0">
                  <a:cs typeface="Times New Roman"/>
                </a:rPr>
                <a:t>] (</a:t>
              </a:r>
              <a:r>
                <a:rPr lang="en-US" sz="3200" dirty="0" err="1" smtClean="0">
                  <a:cs typeface="Times New Roman"/>
                </a:rPr>
                <a:t>pptv</a:t>
              </a:r>
              <a:r>
                <a:rPr lang="en-US" sz="3200" dirty="0" smtClean="0"/>
                <a:t>)</a:t>
              </a:r>
              <a:endParaRPr lang="en-US" sz="3200" dirty="0">
                <a:cs typeface="Times New Roman"/>
              </a:endParaRPr>
            </a:p>
          </p:txBody>
        </p:sp>
      </p:grpSp>
      <p:grpSp>
        <p:nvGrpSpPr>
          <p:cNvPr id="81" name="Group 80"/>
          <p:cNvGrpSpPr/>
          <p:nvPr/>
        </p:nvGrpSpPr>
        <p:grpSpPr>
          <a:xfrm>
            <a:off x="1722507" y="20022038"/>
            <a:ext cx="11744424" cy="6474126"/>
            <a:chOff x="1722507" y="20368385"/>
            <a:chExt cx="11744424" cy="6474126"/>
          </a:xfrm>
        </p:grpSpPr>
        <p:pic>
          <p:nvPicPr>
            <p:cNvPr id="74" name="Picture 73"/>
            <p:cNvPicPr>
              <a:picLocks noChangeAspect="1"/>
            </p:cNvPicPr>
            <p:nvPr/>
          </p:nvPicPr>
          <p:blipFill>
            <a:blip r:embed="rId7"/>
            <a:srcRect l="8836" t="11005" r="3461" b="5070"/>
            <a:stretch>
              <a:fillRect/>
            </a:stretch>
          </p:blipFill>
          <p:spPr>
            <a:xfrm>
              <a:off x="5297041" y="20501157"/>
              <a:ext cx="3837446" cy="6281251"/>
            </a:xfrm>
            <a:prstGeom prst="rect">
              <a:avLst/>
            </a:prstGeom>
          </p:spPr>
        </p:pic>
        <p:pic>
          <p:nvPicPr>
            <p:cNvPr id="75" name="Picture 74"/>
            <p:cNvPicPr>
              <a:picLocks noChangeAspect="1"/>
            </p:cNvPicPr>
            <p:nvPr/>
          </p:nvPicPr>
          <p:blipFill>
            <a:blip r:embed="rId8"/>
            <a:srcRect l="12318" t="5357" r="8343" b="4489"/>
            <a:stretch>
              <a:fillRect/>
            </a:stretch>
          </p:blipFill>
          <p:spPr>
            <a:xfrm>
              <a:off x="9065121" y="20456148"/>
              <a:ext cx="2165209" cy="6386363"/>
            </a:xfrm>
            <a:prstGeom prst="rect">
              <a:avLst/>
            </a:prstGeom>
          </p:spPr>
        </p:pic>
        <p:pic>
          <p:nvPicPr>
            <p:cNvPr id="84" name="Picture 83"/>
            <p:cNvPicPr>
              <a:picLocks noChangeAspect="1"/>
            </p:cNvPicPr>
            <p:nvPr/>
          </p:nvPicPr>
          <p:blipFill>
            <a:blip r:embed="rId9"/>
            <a:srcRect l="12287" t="9185" r="13138" b="12715"/>
            <a:stretch>
              <a:fillRect/>
            </a:stretch>
          </p:blipFill>
          <p:spPr>
            <a:xfrm>
              <a:off x="1722507" y="20413554"/>
              <a:ext cx="3767636" cy="6273442"/>
            </a:xfrm>
            <a:prstGeom prst="rect">
              <a:avLst/>
            </a:prstGeom>
          </p:spPr>
        </p:pic>
        <p:pic>
          <p:nvPicPr>
            <p:cNvPr id="85" name="Picture 84"/>
            <p:cNvPicPr>
              <a:picLocks noChangeAspect="1"/>
            </p:cNvPicPr>
            <p:nvPr/>
          </p:nvPicPr>
          <p:blipFill>
            <a:blip r:embed="rId10"/>
            <a:srcRect l="12791" t="4158" r="7871" b="5442"/>
            <a:stretch>
              <a:fillRect/>
            </a:stretch>
          </p:blipFill>
          <p:spPr>
            <a:xfrm>
              <a:off x="11301722" y="20368385"/>
              <a:ext cx="2165209" cy="6403799"/>
            </a:xfrm>
            <a:prstGeom prst="rect">
              <a:avLst/>
            </a:prstGeom>
          </p:spPr>
        </p:pic>
      </p:grpSp>
      <p:sp>
        <p:nvSpPr>
          <p:cNvPr id="118" name="TextBox 117"/>
          <p:cNvSpPr txBox="1"/>
          <p:nvPr/>
        </p:nvSpPr>
        <p:spPr>
          <a:xfrm>
            <a:off x="2083147" y="18189103"/>
            <a:ext cx="10727869" cy="1200329"/>
          </a:xfrm>
          <a:prstGeom prst="rect">
            <a:avLst/>
          </a:prstGeom>
          <a:noFill/>
        </p:spPr>
        <p:txBody>
          <a:bodyPr wrap="square" rtlCol="0">
            <a:spAutoFit/>
          </a:bodyPr>
          <a:lstStyle/>
          <a:p>
            <a:pPr algn="ctr"/>
            <a:r>
              <a:rPr lang="en-US" sz="3600" b="1" dirty="0" smtClean="0"/>
              <a:t>Surface snow NO</a:t>
            </a:r>
            <a:r>
              <a:rPr lang="en-US" sz="3600" b="1" baseline="-25000" dirty="0" smtClean="0"/>
              <a:t>3</a:t>
            </a:r>
            <a:r>
              <a:rPr lang="en-US" sz="3600" b="1" baseline="30000" dirty="0" smtClean="0"/>
              <a:t>-</a:t>
            </a:r>
            <a:r>
              <a:rPr lang="en-US" sz="3600" b="1" dirty="0" smtClean="0"/>
              <a:t> and atmospheric HNO</a:t>
            </a:r>
            <a:r>
              <a:rPr lang="en-US" sz="3600" b="1" baseline="-25000" dirty="0" smtClean="0"/>
              <a:t>3</a:t>
            </a:r>
            <a:r>
              <a:rPr lang="en-US" sz="3600" b="1" dirty="0" smtClean="0"/>
              <a:t> concentration, </a:t>
            </a:r>
            <a:r>
              <a:rPr lang="en-US" sz="3600" dirty="0"/>
              <a:t>δ</a:t>
            </a:r>
            <a:r>
              <a:rPr lang="en-US" sz="3600" b="1" baseline="30000" dirty="0" smtClean="0"/>
              <a:t>15</a:t>
            </a:r>
            <a:r>
              <a:rPr lang="en-US" sz="3600" b="1" dirty="0" smtClean="0"/>
              <a:t>N, and </a:t>
            </a:r>
            <a:r>
              <a:rPr lang="en-US" sz="3600" dirty="0" smtClean="0"/>
              <a:t>δ</a:t>
            </a:r>
            <a:r>
              <a:rPr lang="en-US" sz="3600" b="1" baseline="30000" dirty="0" smtClean="0"/>
              <a:t>18</a:t>
            </a:r>
            <a:r>
              <a:rPr lang="en-US" sz="3600" b="1" dirty="0" smtClean="0"/>
              <a:t>O in May-June</a:t>
            </a:r>
            <a:endParaRPr lang="en-US" sz="3600" b="1" dirty="0"/>
          </a:p>
        </p:txBody>
      </p:sp>
      <p:grpSp>
        <p:nvGrpSpPr>
          <p:cNvPr id="19" name="Group 18"/>
          <p:cNvGrpSpPr/>
          <p:nvPr/>
        </p:nvGrpSpPr>
        <p:grpSpPr>
          <a:xfrm>
            <a:off x="35352788" y="10852832"/>
            <a:ext cx="6912222" cy="707886"/>
            <a:chOff x="30440597" y="7862285"/>
            <a:chExt cx="6912222" cy="707886"/>
          </a:xfrm>
        </p:grpSpPr>
        <p:sp>
          <p:nvSpPr>
            <p:cNvPr id="140" name="TextBox 139"/>
            <p:cNvSpPr txBox="1"/>
            <p:nvPr/>
          </p:nvSpPr>
          <p:spPr>
            <a:xfrm>
              <a:off x="30948077" y="7862285"/>
              <a:ext cx="6404742" cy="707886"/>
            </a:xfrm>
            <a:prstGeom prst="rect">
              <a:avLst/>
            </a:prstGeom>
            <a:noFill/>
          </p:spPr>
          <p:txBody>
            <a:bodyPr wrap="square" rtlCol="0">
              <a:spAutoFit/>
            </a:bodyPr>
            <a:lstStyle/>
            <a:p>
              <a:r>
                <a:rPr lang="en-US" sz="4000" dirty="0" smtClean="0">
                  <a:cs typeface="Times New Roman"/>
                </a:rPr>
                <a:t>- atmospheric measurements</a:t>
              </a:r>
              <a:endParaRPr lang="en-US" sz="4000" dirty="0">
                <a:cs typeface="Times New Roman"/>
              </a:endParaRPr>
            </a:p>
          </p:txBody>
        </p:sp>
        <p:sp>
          <p:nvSpPr>
            <p:cNvPr id="141" name="Multiply 140"/>
            <p:cNvSpPr/>
            <p:nvPr/>
          </p:nvSpPr>
          <p:spPr>
            <a:xfrm>
              <a:off x="30440597" y="7980600"/>
              <a:ext cx="614390" cy="571303"/>
            </a:xfrm>
            <a:prstGeom prst="mathMultiply">
              <a:avLst/>
            </a:prstGeom>
            <a:solidFill>
              <a:srgbClr val="000000"/>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4000" dirty="0"/>
            </a:p>
          </p:txBody>
        </p:sp>
      </p:grpSp>
      <p:sp>
        <p:nvSpPr>
          <p:cNvPr id="135" name="TextBox 134"/>
          <p:cNvSpPr txBox="1"/>
          <p:nvPr/>
        </p:nvSpPr>
        <p:spPr>
          <a:xfrm>
            <a:off x="34749820" y="27652737"/>
            <a:ext cx="607841" cy="654673"/>
          </a:xfrm>
          <a:prstGeom prst="rect">
            <a:avLst/>
          </a:prstGeom>
          <a:noFill/>
        </p:spPr>
        <p:txBody>
          <a:bodyPr wrap="square" rtlCol="0">
            <a:spAutoFit/>
          </a:bodyPr>
          <a:lstStyle/>
          <a:p>
            <a:r>
              <a:rPr lang="en-US" sz="1200" dirty="0" smtClean="0">
                <a:solidFill>
                  <a:srgbClr val="0000FF"/>
                </a:solidFill>
              </a:rPr>
              <a:t>h</a:t>
            </a:r>
            <a:endParaRPr lang="en-US" sz="1200" dirty="0">
              <a:solidFill>
                <a:srgbClr val="0000FF"/>
              </a:solidFill>
            </a:endParaRPr>
          </a:p>
        </p:txBody>
      </p:sp>
      <p:grpSp>
        <p:nvGrpSpPr>
          <p:cNvPr id="2" name="Group 1"/>
          <p:cNvGrpSpPr/>
          <p:nvPr/>
        </p:nvGrpSpPr>
        <p:grpSpPr>
          <a:xfrm>
            <a:off x="30170616" y="20605502"/>
            <a:ext cx="12171362" cy="10271809"/>
            <a:chOff x="29946890" y="19042722"/>
            <a:chExt cx="12171362" cy="10271809"/>
          </a:xfrm>
        </p:grpSpPr>
        <p:graphicFrame>
          <p:nvGraphicFramePr>
            <p:cNvPr id="122" name="Chart 121"/>
            <p:cNvGraphicFramePr/>
            <p:nvPr>
              <p:extLst>
                <p:ext uri="{D42A27DB-BD31-4B8C-83A1-F6EECF244321}">
                  <p14:modId xmlns:p14="http://schemas.microsoft.com/office/powerpoint/2010/main" val="3533972792"/>
                </p:ext>
              </p:extLst>
            </p:nvPr>
          </p:nvGraphicFramePr>
          <p:xfrm>
            <a:off x="30631599" y="25990942"/>
            <a:ext cx="10970894" cy="3323589"/>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23" name="Chart 122"/>
            <p:cNvGraphicFramePr/>
            <p:nvPr>
              <p:extLst>
                <p:ext uri="{D42A27DB-BD31-4B8C-83A1-F6EECF244321}">
                  <p14:modId xmlns:p14="http://schemas.microsoft.com/office/powerpoint/2010/main" val="1174963198"/>
                </p:ext>
              </p:extLst>
            </p:nvPr>
          </p:nvGraphicFramePr>
          <p:xfrm>
            <a:off x="30497536" y="23718743"/>
            <a:ext cx="10970890" cy="312376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24" name="Chart 123"/>
            <p:cNvGraphicFramePr/>
            <p:nvPr>
              <p:extLst>
                <p:ext uri="{D42A27DB-BD31-4B8C-83A1-F6EECF244321}">
                  <p14:modId xmlns:p14="http://schemas.microsoft.com/office/powerpoint/2010/main" val="2880180333"/>
                </p:ext>
              </p:extLst>
            </p:nvPr>
          </p:nvGraphicFramePr>
          <p:xfrm>
            <a:off x="30580778" y="21661587"/>
            <a:ext cx="10970894" cy="2816999"/>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25" name="Chart 124"/>
            <p:cNvGraphicFramePr/>
            <p:nvPr>
              <p:extLst>
                <p:ext uri="{D42A27DB-BD31-4B8C-83A1-F6EECF244321}">
                  <p14:modId xmlns:p14="http://schemas.microsoft.com/office/powerpoint/2010/main" val="3926434788"/>
                </p:ext>
              </p:extLst>
            </p:nvPr>
          </p:nvGraphicFramePr>
          <p:xfrm>
            <a:off x="30631603" y="19042722"/>
            <a:ext cx="10970895" cy="2959374"/>
          </p:xfrm>
          <a:graphic>
            <a:graphicData uri="http://schemas.openxmlformats.org/drawingml/2006/chart">
              <c:chart xmlns:c="http://schemas.openxmlformats.org/drawingml/2006/chart" xmlns:r="http://schemas.openxmlformats.org/officeDocument/2006/relationships" r:id="rId14"/>
            </a:graphicData>
          </a:graphic>
        </p:graphicFrame>
        <p:sp>
          <p:nvSpPr>
            <p:cNvPr id="148" name="Rectangle 147"/>
            <p:cNvSpPr/>
            <p:nvPr/>
          </p:nvSpPr>
          <p:spPr>
            <a:xfrm rot="16200000">
              <a:off x="40510440" y="20691472"/>
              <a:ext cx="2630848" cy="584776"/>
            </a:xfrm>
            <a:prstGeom prst="rect">
              <a:avLst/>
            </a:prstGeom>
          </p:spPr>
          <p:txBody>
            <a:bodyPr wrap="none">
              <a:spAutoFit/>
            </a:bodyPr>
            <a:lstStyle/>
            <a:p>
              <a:pPr algn="ctr">
                <a:defRPr sz="3200" b="0" i="0" u="none" strike="noStrike" kern="1200" baseline="0">
                  <a:solidFill>
                    <a:srgbClr val="008000"/>
                  </a:solidFill>
                  <a:latin typeface="+mn-lt"/>
                  <a:ea typeface="+mn-ea"/>
                  <a:cs typeface="Times New Roman"/>
                </a:defRPr>
              </a:pPr>
              <a:r>
                <a:rPr lang="en-US" sz="3200" b="1" dirty="0">
                  <a:solidFill>
                    <a:srgbClr val="008000"/>
                  </a:solidFill>
                  <a:cs typeface="Times New Roman"/>
                </a:rPr>
                <a:t>δ</a:t>
              </a:r>
              <a:r>
                <a:rPr lang="en-US" sz="3200" b="1" baseline="30000" dirty="0">
                  <a:solidFill>
                    <a:srgbClr val="008000"/>
                  </a:solidFill>
                  <a:cs typeface="Times New Roman"/>
                </a:rPr>
                <a:t>15</a:t>
              </a:r>
              <a:r>
                <a:rPr lang="en-US" sz="3200" b="1" dirty="0">
                  <a:solidFill>
                    <a:srgbClr val="008000"/>
                  </a:solidFill>
                  <a:cs typeface="Times New Roman"/>
                </a:rPr>
                <a:t>N-NO</a:t>
              </a:r>
              <a:r>
                <a:rPr lang="en-US" sz="3200" b="1" baseline="-25000" dirty="0">
                  <a:solidFill>
                    <a:srgbClr val="008000"/>
                  </a:solidFill>
                  <a:cs typeface="Times New Roman"/>
                </a:rPr>
                <a:t>3</a:t>
              </a:r>
              <a:r>
                <a:rPr lang="en-US" sz="3200" b="1" baseline="30000" dirty="0">
                  <a:solidFill>
                    <a:srgbClr val="008000"/>
                  </a:solidFill>
                  <a:cs typeface="Times New Roman"/>
                </a:rPr>
                <a:t>-</a:t>
              </a:r>
              <a:r>
                <a:rPr lang="en-US" sz="3200" b="1" dirty="0">
                  <a:solidFill>
                    <a:srgbClr val="008000"/>
                  </a:solidFill>
                  <a:cs typeface="Times New Roman"/>
                </a:rPr>
                <a:t> (</a:t>
              </a:r>
              <a:r>
                <a:rPr lang="en-US" sz="3200" b="1" dirty="0">
                  <a:solidFill>
                    <a:srgbClr val="008000"/>
                  </a:solidFill>
                </a:rPr>
                <a:t>‰</a:t>
              </a:r>
              <a:r>
                <a:rPr lang="en-US" sz="3200" b="1" dirty="0">
                  <a:solidFill>
                    <a:srgbClr val="008000"/>
                  </a:solidFill>
                  <a:cs typeface="Times New Roman"/>
                </a:rPr>
                <a:t>)</a:t>
              </a:r>
            </a:p>
          </p:txBody>
        </p:sp>
        <p:sp>
          <p:nvSpPr>
            <p:cNvPr id="149" name="Rectangle 148"/>
            <p:cNvSpPr/>
            <p:nvPr/>
          </p:nvSpPr>
          <p:spPr>
            <a:xfrm rot="16200000">
              <a:off x="28920247" y="22909588"/>
              <a:ext cx="2638061" cy="584776"/>
            </a:xfrm>
            <a:prstGeom prst="rect">
              <a:avLst/>
            </a:prstGeom>
          </p:spPr>
          <p:txBody>
            <a:bodyPr wrap="none">
              <a:spAutoFit/>
            </a:bodyPr>
            <a:lstStyle/>
            <a:p>
              <a:pPr algn="ctr">
                <a:defRPr sz="3200" b="0" i="0" u="none" strike="noStrike" kern="1200" baseline="0">
                  <a:solidFill>
                    <a:srgbClr val="F79646">
                      <a:lumMod val="75000"/>
                    </a:srgbClr>
                  </a:solidFill>
                  <a:latin typeface="+mn-lt"/>
                  <a:ea typeface="+mn-ea"/>
                  <a:cs typeface="Times New Roman"/>
                </a:defRPr>
              </a:pPr>
              <a:r>
                <a:rPr lang="en-US" sz="3200" b="1" dirty="0">
                  <a:solidFill>
                    <a:schemeClr val="accent6">
                      <a:lumMod val="75000"/>
                    </a:schemeClr>
                  </a:solidFill>
                  <a:cs typeface="Times New Roman"/>
                </a:rPr>
                <a:t>δ</a:t>
              </a:r>
              <a:r>
                <a:rPr lang="en-US" sz="3200" b="1" baseline="30000" dirty="0">
                  <a:solidFill>
                    <a:schemeClr val="accent6">
                      <a:lumMod val="75000"/>
                    </a:schemeClr>
                  </a:solidFill>
                  <a:cs typeface="Times New Roman"/>
                </a:rPr>
                <a:t>18</a:t>
              </a:r>
              <a:r>
                <a:rPr lang="en-US" sz="3200" b="1" dirty="0">
                  <a:solidFill>
                    <a:schemeClr val="accent6">
                      <a:lumMod val="75000"/>
                    </a:schemeClr>
                  </a:solidFill>
                  <a:cs typeface="Times New Roman"/>
                </a:rPr>
                <a:t>O-NO</a:t>
              </a:r>
              <a:r>
                <a:rPr lang="en-US" sz="3200" b="1" baseline="-25000" dirty="0">
                  <a:solidFill>
                    <a:schemeClr val="accent6">
                      <a:lumMod val="75000"/>
                    </a:schemeClr>
                  </a:solidFill>
                  <a:cs typeface="Times New Roman"/>
                </a:rPr>
                <a:t>3</a:t>
              </a:r>
              <a:r>
                <a:rPr lang="en-US" sz="3200" b="1" baseline="30000" dirty="0">
                  <a:solidFill>
                    <a:schemeClr val="accent6">
                      <a:lumMod val="75000"/>
                    </a:schemeClr>
                  </a:solidFill>
                  <a:cs typeface="Times New Roman"/>
                </a:rPr>
                <a:t>-</a:t>
              </a:r>
              <a:r>
                <a:rPr lang="en-US" sz="3200" b="1" dirty="0">
                  <a:solidFill>
                    <a:schemeClr val="accent6">
                      <a:lumMod val="75000"/>
                    </a:schemeClr>
                  </a:solidFill>
                  <a:cs typeface="Times New Roman"/>
                </a:rPr>
                <a:t> (</a:t>
              </a:r>
              <a:r>
                <a:rPr lang="en-US" sz="3200" b="1" dirty="0">
                  <a:solidFill>
                    <a:schemeClr val="accent6">
                      <a:lumMod val="75000"/>
                    </a:schemeClr>
                  </a:solidFill>
                </a:rPr>
                <a:t>‰</a:t>
              </a:r>
              <a:r>
                <a:rPr lang="en-US" sz="3200" b="1" dirty="0">
                  <a:solidFill>
                    <a:schemeClr val="accent6">
                      <a:lumMod val="75000"/>
                    </a:schemeClr>
                  </a:solidFill>
                  <a:cs typeface="Times New Roman"/>
                </a:rPr>
                <a:t>)</a:t>
              </a:r>
            </a:p>
          </p:txBody>
        </p:sp>
        <p:sp>
          <p:nvSpPr>
            <p:cNvPr id="150" name="Rectangle 149"/>
            <p:cNvSpPr/>
            <p:nvPr/>
          </p:nvSpPr>
          <p:spPr>
            <a:xfrm rot="16200000">
              <a:off x="40420648" y="25269242"/>
              <a:ext cx="2656496" cy="584776"/>
            </a:xfrm>
            <a:prstGeom prst="rect">
              <a:avLst/>
            </a:prstGeom>
          </p:spPr>
          <p:txBody>
            <a:bodyPr wrap="none">
              <a:spAutoFit/>
            </a:bodyPr>
            <a:lstStyle/>
            <a:p>
              <a:pPr algn="ctr">
                <a:defRPr sz="3200" b="0" i="0" u="none" strike="noStrike" kern="1200" baseline="0">
                  <a:solidFill>
                    <a:srgbClr val="FF0000"/>
                  </a:solidFill>
                  <a:latin typeface="+mn-lt"/>
                  <a:ea typeface="+mn-ea"/>
                  <a:cs typeface="Times New Roman"/>
                </a:defRPr>
              </a:pPr>
              <a:r>
                <a:rPr lang="en-US" sz="3200" b="1" dirty="0">
                  <a:solidFill>
                    <a:srgbClr val="FF0000"/>
                  </a:solidFill>
                  <a:cs typeface="Times New Roman"/>
                </a:rPr>
                <a:t>Δ</a:t>
              </a:r>
              <a:r>
                <a:rPr lang="en-US" sz="3200" b="1" baseline="30000" dirty="0">
                  <a:solidFill>
                    <a:srgbClr val="FF0000"/>
                  </a:solidFill>
                  <a:cs typeface="Times New Roman"/>
                </a:rPr>
                <a:t>17</a:t>
              </a:r>
              <a:r>
                <a:rPr lang="en-US" sz="3200" b="1" dirty="0">
                  <a:solidFill>
                    <a:srgbClr val="FF0000"/>
                  </a:solidFill>
                  <a:cs typeface="Times New Roman"/>
                </a:rPr>
                <a:t>O-NO</a:t>
              </a:r>
              <a:r>
                <a:rPr lang="en-US" sz="3200" b="1" baseline="-25000" dirty="0">
                  <a:solidFill>
                    <a:srgbClr val="FF0000"/>
                  </a:solidFill>
                  <a:cs typeface="Times New Roman"/>
                </a:rPr>
                <a:t>3</a:t>
              </a:r>
              <a:r>
                <a:rPr lang="en-US" sz="3200" b="1" baseline="30000" dirty="0">
                  <a:solidFill>
                    <a:srgbClr val="FF0000"/>
                  </a:solidFill>
                  <a:cs typeface="Times New Roman"/>
                </a:rPr>
                <a:t>-</a:t>
              </a:r>
              <a:r>
                <a:rPr lang="en-US" sz="3200" b="1" dirty="0">
                  <a:solidFill>
                    <a:srgbClr val="FF0000"/>
                  </a:solidFill>
                  <a:cs typeface="Times New Roman"/>
                </a:rPr>
                <a:t> (</a:t>
              </a:r>
              <a:r>
                <a:rPr lang="en-US" sz="3200" b="1" dirty="0">
                  <a:solidFill>
                    <a:srgbClr val="FF0000"/>
                  </a:solidFill>
                </a:rPr>
                <a:t>‰</a:t>
              </a:r>
              <a:r>
                <a:rPr lang="en-US" sz="3200" b="1" dirty="0">
                  <a:solidFill>
                    <a:srgbClr val="FF0000"/>
                  </a:solidFill>
                  <a:cs typeface="Times New Roman"/>
                </a:rPr>
                <a:t>)</a:t>
              </a:r>
            </a:p>
          </p:txBody>
        </p:sp>
        <p:sp>
          <p:nvSpPr>
            <p:cNvPr id="151" name="Rectangle 150"/>
            <p:cNvSpPr/>
            <p:nvPr/>
          </p:nvSpPr>
          <p:spPr>
            <a:xfrm rot="16200000">
              <a:off x="29294852" y="27324687"/>
              <a:ext cx="2113479" cy="584776"/>
            </a:xfrm>
            <a:prstGeom prst="rect">
              <a:avLst/>
            </a:prstGeom>
          </p:spPr>
          <p:txBody>
            <a:bodyPr wrap="none">
              <a:spAutoFit/>
            </a:bodyPr>
            <a:lstStyle/>
            <a:p>
              <a:pPr algn="ctr">
                <a:defRPr sz="3600" b="0" i="0" u="none" strike="noStrike" kern="1200" baseline="0">
                  <a:solidFill>
                    <a:srgbClr val="0000FF"/>
                  </a:solidFill>
                  <a:latin typeface="+mn-lt"/>
                  <a:ea typeface="+mn-ea"/>
                  <a:cs typeface="Times New Roman"/>
                </a:defRPr>
              </a:pPr>
              <a:r>
                <a:rPr lang="en-US" sz="3200" dirty="0">
                  <a:solidFill>
                    <a:srgbClr val="0000FF"/>
                  </a:solidFill>
                  <a:cs typeface="Times New Roman"/>
                </a:rPr>
                <a:t>[NO</a:t>
              </a:r>
              <a:r>
                <a:rPr lang="en-US" sz="3200" baseline="-25000" dirty="0">
                  <a:solidFill>
                    <a:srgbClr val="0000FF"/>
                  </a:solidFill>
                  <a:cs typeface="Times New Roman"/>
                </a:rPr>
                <a:t>3</a:t>
              </a:r>
              <a:r>
                <a:rPr lang="en-US" sz="3200" baseline="30000" dirty="0">
                  <a:solidFill>
                    <a:srgbClr val="0000FF"/>
                  </a:solidFill>
                  <a:cs typeface="Times New Roman"/>
                </a:rPr>
                <a:t>-</a:t>
              </a:r>
              <a:r>
                <a:rPr lang="en-US" sz="3200" dirty="0">
                  <a:solidFill>
                    <a:srgbClr val="0000FF"/>
                  </a:solidFill>
                  <a:cs typeface="Times New Roman"/>
                </a:rPr>
                <a:t>] (</a:t>
              </a:r>
              <a:r>
                <a:rPr lang="en-US" sz="3200" dirty="0" err="1">
                  <a:solidFill>
                    <a:srgbClr val="0000FF"/>
                  </a:solidFill>
                  <a:cs typeface="Times New Roman"/>
                </a:rPr>
                <a:t>μM</a:t>
              </a:r>
              <a:r>
                <a:rPr lang="en-US" sz="3200" dirty="0">
                  <a:solidFill>
                    <a:srgbClr val="0000FF"/>
                  </a:solidFill>
                  <a:cs typeface="Times New Roman"/>
                </a:rPr>
                <a:t>)</a:t>
              </a:r>
            </a:p>
          </p:txBody>
        </p:sp>
      </p:grpSp>
      <p:grpSp>
        <p:nvGrpSpPr>
          <p:cNvPr id="18" name="Group 17"/>
          <p:cNvGrpSpPr/>
          <p:nvPr/>
        </p:nvGrpSpPr>
        <p:grpSpPr>
          <a:xfrm>
            <a:off x="29776371" y="11206788"/>
            <a:ext cx="12678351" cy="9386606"/>
            <a:chOff x="29536231" y="8872999"/>
            <a:chExt cx="12678351" cy="9386606"/>
          </a:xfrm>
        </p:grpSpPr>
        <p:graphicFrame>
          <p:nvGraphicFramePr>
            <p:cNvPr id="126" name="Chart 125"/>
            <p:cNvGraphicFramePr/>
            <p:nvPr>
              <p:extLst>
                <p:ext uri="{D42A27DB-BD31-4B8C-83A1-F6EECF244321}">
                  <p14:modId xmlns:p14="http://schemas.microsoft.com/office/powerpoint/2010/main" val="391193778"/>
                </p:ext>
              </p:extLst>
            </p:nvPr>
          </p:nvGraphicFramePr>
          <p:xfrm>
            <a:off x="29536231" y="15239230"/>
            <a:ext cx="10970899" cy="3018789"/>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27" name="Chart 126"/>
            <p:cNvGraphicFramePr/>
            <p:nvPr>
              <p:extLst>
                <p:ext uri="{D42A27DB-BD31-4B8C-83A1-F6EECF244321}">
                  <p14:modId xmlns:p14="http://schemas.microsoft.com/office/powerpoint/2010/main" val="4204778228"/>
                </p:ext>
              </p:extLst>
            </p:nvPr>
          </p:nvGraphicFramePr>
          <p:xfrm>
            <a:off x="30438284" y="10994509"/>
            <a:ext cx="10970894" cy="3104379"/>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128" name="Chart 127"/>
            <p:cNvGraphicFramePr/>
            <p:nvPr>
              <p:extLst>
                <p:ext uri="{D42A27DB-BD31-4B8C-83A1-F6EECF244321}">
                  <p14:modId xmlns:p14="http://schemas.microsoft.com/office/powerpoint/2010/main" val="2926813227"/>
                </p:ext>
              </p:extLst>
            </p:nvPr>
          </p:nvGraphicFramePr>
          <p:xfrm>
            <a:off x="30438284" y="8872999"/>
            <a:ext cx="10970899" cy="2942676"/>
          </p:xfrm>
          <a:graphic>
            <a:graphicData uri="http://schemas.openxmlformats.org/drawingml/2006/chart">
              <c:chart xmlns:c="http://schemas.openxmlformats.org/drawingml/2006/chart" xmlns:r="http://schemas.openxmlformats.org/officeDocument/2006/relationships" r:id="rId17"/>
            </a:graphicData>
          </a:graphic>
        </p:graphicFrame>
        <p:graphicFrame>
          <p:nvGraphicFramePr>
            <p:cNvPr id="129" name="Chart 128"/>
            <p:cNvGraphicFramePr/>
            <p:nvPr>
              <p:extLst>
                <p:ext uri="{D42A27DB-BD31-4B8C-83A1-F6EECF244321}">
                  <p14:modId xmlns:p14="http://schemas.microsoft.com/office/powerpoint/2010/main" val="2114181816"/>
                </p:ext>
              </p:extLst>
            </p:nvPr>
          </p:nvGraphicFramePr>
          <p:xfrm>
            <a:off x="30438284" y="14042556"/>
            <a:ext cx="10970894" cy="2962671"/>
          </p:xfrm>
          <a:graphic>
            <a:graphicData uri="http://schemas.openxmlformats.org/drawingml/2006/chart">
              <c:chart xmlns:c="http://schemas.openxmlformats.org/drawingml/2006/chart" xmlns:r="http://schemas.openxmlformats.org/officeDocument/2006/relationships" r:id="rId18"/>
            </a:graphicData>
          </a:graphic>
        </p:graphicFrame>
        <p:sp>
          <p:nvSpPr>
            <p:cNvPr id="145" name="Rectangle 144"/>
            <p:cNvSpPr/>
            <p:nvPr/>
          </p:nvSpPr>
          <p:spPr>
            <a:xfrm rot="16200000">
              <a:off x="40721528" y="10160774"/>
              <a:ext cx="2346716" cy="584776"/>
            </a:xfrm>
            <a:prstGeom prst="rect">
              <a:avLst/>
            </a:prstGeom>
          </p:spPr>
          <p:txBody>
            <a:bodyPr wrap="none">
              <a:spAutoFit/>
            </a:bodyPr>
            <a:lstStyle/>
            <a:p>
              <a:pPr algn="ctr">
                <a:defRPr sz="3200" b="0" i="0" u="none" strike="noStrike" kern="1200" baseline="0">
                  <a:solidFill>
                    <a:srgbClr val="9BBB59">
                      <a:lumMod val="75000"/>
                    </a:srgbClr>
                  </a:solidFill>
                  <a:latin typeface="+mn-lt"/>
                  <a:ea typeface="+mn-ea"/>
                  <a:cs typeface="Times New Roman"/>
                </a:defRPr>
              </a:pPr>
              <a:r>
                <a:rPr lang="en-US" sz="3200" b="1" dirty="0">
                  <a:solidFill>
                    <a:schemeClr val="accent3">
                      <a:lumMod val="75000"/>
                    </a:schemeClr>
                  </a:solidFill>
                  <a:cs typeface="Times New Roman"/>
                </a:rPr>
                <a:t>[NO</a:t>
              </a:r>
              <a:r>
                <a:rPr lang="en-US" sz="3200" b="1" baseline="-25000" dirty="0">
                  <a:solidFill>
                    <a:schemeClr val="accent3">
                      <a:lumMod val="75000"/>
                    </a:schemeClr>
                  </a:solidFill>
                  <a:cs typeface="Times New Roman"/>
                </a:rPr>
                <a:t>3</a:t>
              </a:r>
              <a:r>
                <a:rPr lang="en-US" sz="3200" b="1" baseline="30000" dirty="0">
                  <a:solidFill>
                    <a:schemeClr val="accent3">
                      <a:lumMod val="75000"/>
                    </a:schemeClr>
                  </a:solidFill>
                  <a:cs typeface="Times New Roman"/>
                </a:rPr>
                <a:t>-</a:t>
              </a:r>
              <a:r>
                <a:rPr lang="en-US" sz="3200" b="1" dirty="0">
                  <a:solidFill>
                    <a:schemeClr val="accent3">
                      <a:lumMod val="75000"/>
                    </a:schemeClr>
                  </a:solidFill>
                  <a:cs typeface="Times New Roman"/>
                </a:rPr>
                <a:t>] (</a:t>
              </a:r>
              <a:r>
                <a:rPr lang="en-US" sz="3200" b="1" dirty="0" err="1">
                  <a:solidFill>
                    <a:schemeClr val="accent3">
                      <a:lumMod val="75000"/>
                    </a:schemeClr>
                  </a:solidFill>
                  <a:cs typeface="Times New Roman"/>
                </a:rPr>
                <a:t>pptv</a:t>
              </a:r>
              <a:r>
                <a:rPr lang="en-US" sz="3200" b="1" dirty="0">
                  <a:solidFill>
                    <a:schemeClr val="accent3">
                      <a:lumMod val="75000"/>
                    </a:schemeClr>
                  </a:solidFill>
                  <a:cs typeface="Times New Roman"/>
                </a:rPr>
                <a:t>)</a:t>
              </a:r>
            </a:p>
          </p:txBody>
        </p:sp>
        <p:sp>
          <p:nvSpPr>
            <p:cNvPr id="146" name="Rectangle 145"/>
            <p:cNvSpPr/>
            <p:nvPr/>
          </p:nvSpPr>
          <p:spPr>
            <a:xfrm rot="16200000">
              <a:off x="29090199" y="12406604"/>
              <a:ext cx="2229897" cy="584776"/>
            </a:xfrm>
            <a:prstGeom prst="rect">
              <a:avLst/>
            </a:prstGeom>
          </p:spPr>
          <p:txBody>
            <a:bodyPr wrap="none">
              <a:spAutoFit/>
            </a:bodyPr>
            <a:lstStyle/>
            <a:p>
              <a:pPr algn="ctr">
                <a:defRPr sz="3200" b="0" i="0" u="none" strike="noStrike" kern="1200" baseline="0">
                  <a:solidFill>
                    <a:srgbClr val="C0504D">
                      <a:lumMod val="50000"/>
                    </a:srgbClr>
                  </a:solidFill>
                  <a:latin typeface="+mn-lt"/>
                  <a:ea typeface="+mn-ea"/>
                  <a:cs typeface="Times New Roman"/>
                </a:defRPr>
              </a:pPr>
              <a:r>
                <a:rPr lang="en-US" sz="3200" b="1" dirty="0">
                  <a:solidFill>
                    <a:schemeClr val="accent2">
                      <a:lumMod val="50000"/>
                    </a:schemeClr>
                  </a:solidFill>
                  <a:cs typeface="Times New Roman"/>
                </a:rPr>
                <a:t>[</a:t>
              </a:r>
              <a:r>
                <a:rPr lang="en-US" sz="3200" b="1" dirty="0" err="1">
                  <a:solidFill>
                    <a:schemeClr val="accent2">
                      <a:lumMod val="50000"/>
                    </a:schemeClr>
                  </a:solidFill>
                  <a:cs typeface="Times New Roman"/>
                </a:rPr>
                <a:t>BrO</a:t>
              </a:r>
              <a:r>
                <a:rPr lang="en-US" sz="3200" b="1" dirty="0">
                  <a:solidFill>
                    <a:schemeClr val="accent2">
                      <a:lumMod val="50000"/>
                    </a:schemeClr>
                  </a:solidFill>
                  <a:cs typeface="Times New Roman"/>
                </a:rPr>
                <a:t>] (</a:t>
              </a:r>
              <a:r>
                <a:rPr lang="en-US" sz="3200" b="1" dirty="0" err="1">
                  <a:solidFill>
                    <a:schemeClr val="accent2">
                      <a:lumMod val="50000"/>
                    </a:schemeClr>
                  </a:solidFill>
                  <a:cs typeface="Times New Roman"/>
                </a:rPr>
                <a:t>pptv</a:t>
              </a:r>
              <a:r>
                <a:rPr lang="en-US" sz="3200" b="1" dirty="0">
                  <a:solidFill>
                    <a:schemeClr val="accent2">
                      <a:lumMod val="50000"/>
                    </a:schemeClr>
                  </a:solidFill>
                  <a:cs typeface="Times New Roman"/>
                </a:rPr>
                <a:t>)</a:t>
              </a:r>
            </a:p>
          </p:txBody>
        </p:sp>
        <p:sp>
          <p:nvSpPr>
            <p:cNvPr id="147" name="Rectangle 146"/>
            <p:cNvSpPr/>
            <p:nvPr/>
          </p:nvSpPr>
          <p:spPr>
            <a:xfrm rot="16200000">
              <a:off x="40795256" y="15056678"/>
              <a:ext cx="2253875" cy="584776"/>
            </a:xfrm>
            <a:prstGeom prst="rect">
              <a:avLst/>
            </a:prstGeom>
          </p:spPr>
          <p:txBody>
            <a:bodyPr wrap="none">
              <a:spAutoFit/>
            </a:bodyPr>
            <a:lstStyle/>
            <a:p>
              <a:pPr algn="ctr">
                <a:defRPr sz="3200" b="0" i="0" u="none" strike="noStrike" kern="1200" baseline="0">
                  <a:solidFill>
                    <a:srgbClr val="1F497D">
                      <a:lumMod val="60000"/>
                      <a:lumOff val="40000"/>
                    </a:srgbClr>
                  </a:solidFill>
                  <a:latin typeface="+mn-lt"/>
                  <a:ea typeface="+mn-ea"/>
                  <a:cs typeface="Times New Roman"/>
                </a:defRPr>
              </a:pPr>
              <a:r>
                <a:rPr lang="en-US" sz="3200" b="1" dirty="0">
                  <a:solidFill>
                    <a:schemeClr val="tx2">
                      <a:lumMod val="60000"/>
                      <a:lumOff val="40000"/>
                    </a:schemeClr>
                  </a:solidFill>
                  <a:cs typeface="Times New Roman"/>
                </a:rPr>
                <a:t>[</a:t>
              </a:r>
              <a:r>
                <a:rPr lang="en-US" sz="3200" b="1" dirty="0" err="1">
                  <a:solidFill>
                    <a:schemeClr val="tx2">
                      <a:lumMod val="60000"/>
                      <a:lumOff val="40000"/>
                    </a:schemeClr>
                  </a:solidFill>
                  <a:cs typeface="Times New Roman"/>
                </a:rPr>
                <a:t>NO</a:t>
              </a:r>
              <a:r>
                <a:rPr lang="en-US" sz="3200" b="1" baseline="-25000" dirty="0" err="1">
                  <a:solidFill>
                    <a:schemeClr val="tx2">
                      <a:lumMod val="60000"/>
                      <a:lumOff val="40000"/>
                    </a:schemeClr>
                  </a:solidFill>
                  <a:cs typeface="Times New Roman"/>
                </a:rPr>
                <a:t>y</a:t>
              </a:r>
              <a:r>
                <a:rPr lang="en-US" sz="3200" b="1" dirty="0">
                  <a:solidFill>
                    <a:schemeClr val="tx2">
                      <a:lumMod val="60000"/>
                      <a:lumOff val="40000"/>
                    </a:schemeClr>
                  </a:solidFill>
                  <a:cs typeface="Times New Roman"/>
                </a:rPr>
                <a:t>] (</a:t>
              </a:r>
              <a:r>
                <a:rPr lang="en-US" sz="3200" b="1" dirty="0" err="1">
                  <a:solidFill>
                    <a:schemeClr val="tx2">
                      <a:lumMod val="60000"/>
                      <a:lumOff val="40000"/>
                    </a:schemeClr>
                  </a:solidFill>
                  <a:cs typeface="Times New Roman"/>
                </a:rPr>
                <a:t>pptv</a:t>
              </a:r>
              <a:r>
                <a:rPr lang="en-US" sz="3200" b="1" dirty="0">
                  <a:solidFill>
                    <a:schemeClr val="tx2">
                      <a:lumMod val="60000"/>
                      <a:lumOff val="40000"/>
                    </a:schemeClr>
                  </a:solidFill>
                  <a:cs typeface="Times New Roman"/>
                </a:rPr>
                <a:t>)</a:t>
              </a:r>
            </a:p>
          </p:txBody>
        </p:sp>
        <p:sp>
          <p:nvSpPr>
            <p:cNvPr id="153" name="Rectangle 152"/>
            <p:cNvSpPr/>
            <p:nvPr/>
          </p:nvSpPr>
          <p:spPr>
            <a:xfrm rot="16200000">
              <a:off x="29199199" y="16905068"/>
              <a:ext cx="2124299" cy="584776"/>
            </a:xfrm>
            <a:prstGeom prst="rect">
              <a:avLst/>
            </a:prstGeom>
          </p:spPr>
          <p:txBody>
            <a:bodyPr wrap="none">
              <a:spAutoFit/>
            </a:bodyPr>
            <a:lstStyle/>
            <a:p>
              <a:pPr algn="ctr">
                <a:defRPr sz="1100" b="0" i="0" u="none" strike="noStrike" kern="1200" baseline="0">
                  <a:solidFill>
                    <a:srgbClr val="C0504D"/>
                  </a:solidFill>
                  <a:latin typeface="Times New Roman"/>
                  <a:ea typeface="+mn-ea"/>
                  <a:cs typeface="Times New Roman"/>
                </a:defRPr>
              </a:pPr>
              <a:r>
                <a:rPr lang="en-US" sz="3200" b="1" dirty="0">
                  <a:solidFill>
                    <a:schemeClr val="accent2"/>
                  </a:solidFill>
                  <a:latin typeface="Calibri"/>
                  <a:cs typeface="Calibri"/>
                </a:rPr>
                <a:t>[NO] (</a:t>
              </a:r>
              <a:r>
                <a:rPr lang="en-US" sz="3200" b="1" dirty="0" err="1">
                  <a:solidFill>
                    <a:schemeClr val="accent2"/>
                  </a:solidFill>
                  <a:latin typeface="Calibri"/>
                  <a:cs typeface="Calibri"/>
                </a:rPr>
                <a:t>pptv</a:t>
              </a:r>
              <a:r>
                <a:rPr lang="en-US" sz="3200" b="1" dirty="0">
                  <a:solidFill>
                    <a:schemeClr val="accent2"/>
                  </a:solidFill>
                  <a:latin typeface="Calibri"/>
                  <a:cs typeface="Calibri"/>
                </a:rPr>
                <a:t>)</a:t>
              </a:r>
            </a:p>
          </p:txBody>
        </p:sp>
      </p:grpSp>
      <p:grpSp>
        <p:nvGrpSpPr>
          <p:cNvPr id="33" name="Group 32"/>
          <p:cNvGrpSpPr/>
          <p:nvPr/>
        </p:nvGrpSpPr>
        <p:grpSpPr>
          <a:xfrm>
            <a:off x="593039" y="13013138"/>
            <a:ext cx="1217142" cy="795019"/>
            <a:chOff x="1105108" y="14294808"/>
            <a:chExt cx="1217142" cy="795019"/>
          </a:xfrm>
        </p:grpSpPr>
        <p:sp>
          <p:nvSpPr>
            <p:cNvPr id="154" name="Rounded Rectangle 153"/>
            <p:cNvSpPr/>
            <p:nvPr/>
          </p:nvSpPr>
          <p:spPr>
            <a:xfrm>
              <a:off x="1105108" y="14358307"/>
              <a:ext cx="1197864" cy="731520"/>
            </a:xfrm>
            <a:prstGeom prst="roundRect">
              <a:avLst/>
            </a:prstGeom>
            <a:solidFill>
              <a:srgbClr val="FFFFFF"/>
            </a:solidFill>
            <a:ln w="19050" cap="flat" cmpd="sng" algn="ctr">
              <a:solidFill>
                <a:srgbClr val="FF0000"/>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5" name="TextBox 154"/>
            <p:cNvSpPr txBox="1"/>
            <p:nvPr/>
          </p:nvSpPr>
          <p:spPr>
            <a:xfrm>
              <a:off x="1122763" y="14294808"/>
              <a:ext cx="1199487" cy="677108"/>
            </a:xfrm>
            <a:prstGeom prst="rect">
              <a:avLst/>
            </a:prstGeom>
            <a:noFill/>
          </p:spPr>
          <p:txBody>
            <a:bodyPr wrap="square" rtlCol="0">
              <a:spAutoFit/>
            </a:bodyPr>
            <a:lstStyle/>
            <a:p>
              <a:r>
                <a:rPr lang="en-US" sz="3800" dirty="0" smtClean="0">
                  <a:cs typeface="Times New Roman"/>
                </a:rPr>
                <a:t>NO</a:t>
              </a:r>
              <a:r>
                <a:rPr lang="en-US" sz="3800" baseline="-25000" dirty="0" smtClean="0">
                  <a:cs typeface="Times New Roman"/>
                </a:rPr>
                <a:t>3</a:t>
              </a:r>
              <a:r>
                <a:rPr lang="en-US" sz="3800" b="1" baseline="30000" dirty="0" smtClean="0">
                  <a:cs typeface="Times New Roman"/>
                </a:rPr>
                <a:t>-</a:t>
              </a:r>
              <a:endParaRPr lang="en-US" sz="3800" b="1" dirty="0">
                <a:cs typeface="Times New Roman"/>
              </a:endParaRPr>
            </a:p>
          </p:txBody>
        </p:sp>
      </p:grpSp>
      <p:grpSp>
        <p:nvGrpSpPr>
          <p:cNvPr id="35" name="Group 34"/>
          <p:cNvGrpSpPr/>
          <p:nvPr/>
        </p:nvGrpSpPr>
        <p:grpSpPr>
          <a:xfrm>
            <a:off x="593039" y="16105035"/>
            <a:ext cx="1235909" cy="751204"/>
            <a:chOff x="1086341" y="15425704"/>
            <a:chExt cx="1235909" cy="751204"/>
          </a:xfrm>
        </p:grpSpPr>
        <p:sp>
          <p:nvSpPr>
            <p:cNvPr id="156" name="Rounded Rectangle 155"/>
            <p:cNvSpPr/>
            <p:nvPr/>
          </p:nvSpPr>
          <p:spPr>
            <a:xfrm>
              <a:off x="1086341" y="15448580"/>
              <a:ext cx="1194329" cy="728328"/>
            </a:xfrm>
            <a:prstGeom prst="roundRect">
              <a:avLst/>
            </a:prstGeom>
            <a:solidFill>
              <a:srgbClr val="FFFFFF"/>
            </a:solidFill>
            <a:ln w="19050" cap="flat" cmpd="sng" algn="ctr">
              <a:solidFill>
                <a:srgbClr val="008000"/>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7" name="TextBox 156"/>
            <p:cNvSpPr txBox="1"/>
            <p:nvPr/>
          </p:nvSpPr>
          <p:spPr>
            <a:xfrm>
              <a:off x="1122763" y="15425704"/>
              <a:ext cx="1199487" cy="677108"/>
            </a:xfrm>
            <a:prstGeom prst="rect">
              <a:avLst/>
            </a:prstGeom>
            <a:noFill/>
          </p:spPr>
          <p:txBody>
            <a:bodyPr wrap="square" rtlCol="0">
              <a:spAutoFit/>
            </a:bodyPr>
            <a:lstStyle/>
            <a:p>
              <a:r>
                <a:rPr lang="en-US" sz="3800" dirty="0" smtClean="0">
                  <a:cs typeface="Times New Roman"/>
                </a:rPr>
                <a:t>NO</a:t>
              </a:r>
              <a:r>
                <a:rPr lang="en-US" sz="3800" baseline="-25000" dirty="0" smtClean="0">
                  <a:cs typeface="Times New Roman"/>
                </a:rPr>
                <a:t>3</a:t>
              </a:r>
              <a:r>
                <a:rPr lang="en-US" sz="3800" b="1" baseline="30000" dirty="0" smtClean="0">
                  <a:cs typeface="Times New Roman"/>
                </a:rPr>
                <a:t>-</a:t>
              </a:r>
              <a:endParaRPr lang="en-US" sz="3800" b="1" dirty="0">
                <a:cs typeface="Times New Roman"/>
              </a:endParaRPr>
            </a:p>
          </p:txBody>
        </p:sp>
      </p:grpSp>
      <p:grpSp>
        <p:nvGrpSpPr>
          <p:cNvPr id="34" name="Group 33"/>
          <p:cNvGrpSpPr/>
          <p:nvPr/>
        </p:nvGrpSpPr>
        <p:grpSpPr>
          <a:xfrm>
            <a:off x="593039" y="14468091"/>
            <a:ext cx="1217142" cy="802796"/>
            <a:chOff x="1105108" y="16491712"/>
            <a:chExt cx="1217142" cy="802796"/>
          </a:xfrm>
        </p:grpSpPr>
        <p:sp>
          <p:nvSpPr>
            <p:cNvPr id="158" name="Rounded Rectangle 157"/>
            <p:cNvSpPr/>
            <p:nvPr/>
          </p:nvSpPr>
          <p:spPr>
            <a:xfrm>
              <a:off x="1105108" y="16561770"/>
              <a:ext cx="1197864" cy="732738"/>
            </a:xfrm>
            <a:prstGeom prst="roundRect">
              <a:avLst/>
            </a:prstGeom>
            <a:solidFill>
              <a:srgbClr val="FFFFFF"/>
            </a:solidFill>
            <a:ln w="19050" cap="flat" cmpd="sng" algn="ctr">
              <a:solidFill>
                <a:srgbClr val="0000FF"/>
              </a:solidFill>
              <a:prstDash val="solid"/>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9" name="TextBox 158"/>
            <p:cNvSpPr txBox="1"/>
            <p:nvPr/>
          </p:nvSpPr>
          <p:spPr>
            <a:xfrm>
              <a:off x="1122763" y="16491712"/>
              <a:ext cx="1199487" cy="677108"/>
            </a:xfrm>
            <a:prstGeom prst="rect">
              <a:avLst/>
            </a:prstGeom>
            <a:noFill/>
          </p:spPr>
          <p:txBody>
            <a:bodyPr wrap="square" rtlCol="0">
              <a:spAutoFit/>
            </a:bodyPr>
            <a:lstStyle/>
            <a:p>
              <a:r>
                <a:rPr lang="en-US" sz="3800" dirty="0" smtClean="0">
                  <a:cs typeface="Times New Roman"/>
                </a:rPr>
                <a:t>NO</a:t>
              </a:r>
              <a:r>
                <a:rPr lang="en-US" sz="3800" baseline="-25000" dirty="0" smtClean="0">
                  <a:cs typeface="Times New Roman"/>
                </a:rPr>
                <a:t>3</a:t>
              </a:r>
              <a:r>
                <a:rPr lang="en-US" sz="3800" b="1" baseline="30000" dirty="0" smtClean="0">
                  <a:cs typeface="Times New Roman"/>
                </a:rPr>
                <a:t>-</a:t>
              </a:r>
              <a:endParaRPr lang="en-US" sz="3800" b="1" dirty="0">
                <a:cs typeface="Times New Roman"/>
              </a:endParaRPr>
            </a:p>
          </p:txBody>
        </p:sp>
      </p:grpSp>
      <p:grpSp>
        <p:nvGrpSpPr>
          <p:cNvPr id="4" name="Group 3"/>
          <p:cNvGrpSpPr/>
          <p:nvPr/>
        </p:nvGrpSpPr>
        <p:grpSpPr>
          <a:xfrm>
            <a:off x="2013636" y="26156790"/>
            <a:ext cx="11109433" cy="446276"/>
            <a:chOff x="2013636" y="26507778"/>
            <a:chExt cx="11109433" cy="446276"/>
          </a:xfrm>
        </p:grpSpPr>
        <p:sp>
          <p:nvSpPr>
            <p:cNvPr id="108" name="TextBox 107"/>
            <p:cNvSpPr txBox="1"/>
            <p:nvPr/>
          </p:nvSpPr>
          <p:spPr>
            <a:xfrm>
              <a:off x="4333596" y="26507778"/>
              <a:ext cx="947279" cy="446276"/>
            </a:xfrm>
            <a:prstGeom prst="rect">
              <a:avLst/>
            </a:prstGeom>
            <a:noFill/>
          </p:spPr>
          <p:txBody>
            <a:bodyPr wrap="square" rtlCol="0">
              <a:spAutoFit/>
            </a:bodyPr>
            <a:lstStyle/>
            <a:p>
              <a:pPr algn="ctr"/>
              <a:r>
                <a:rPr lang="en-US" sz="2300" dirty="0" smtClean="0">
                  <a:cs typeface="Times New Roman"/>
                </a:rPr>
                <a:t>air</a:t>
              </a:r>
              <a:endParaRPr lang="en-US" sz="2300" dirty="0">
                <a:cs typeface="Times New Roman"/>
              </a:endParaRPr>
            </a:p>
          </p:txBody>
        </p:sp>
        <p:sp>
          <p:nvSpPr>
            <p:cNvPr id="112" name="TextBox 111"/>
            <p:cNvSpPr txBox="1"/>
            <p:nvPr/>
          </p:nvSpPr>
          <p:spPr>
            <a:xfrm>
              <a:off x="3560075" y="26507778"/>
              <a:ext cx="1082575" cy="446276"/>
            </a:xfrm>
            <a:prstGeom prst="rect">
              <a:avLst/>
            </a:prstGeom>
            <a:noFill/>
          </p:spPr>
          <p:txBody>
            <a:bodyPr wrap="square" rtlCol="0">
              <a:spAutoFit/>
            </a:bodyPr>
            <a:lstStyle/>
            <a:p>
              <a:pPr algn="ctr"/>
              <a:r>
                <a:rPr lang="en-US" sz="2300" dirty="0" smtClean="0">
                  <a:cs typeface="Times New Roman"/>
                </a:rPr>
                <a:t>snow</a:t>
              </a:r>
              <a:endParaRPr lang="en-US" sz="2300" dirty="0">
                <a:cs typeface="Times New Roman"/>
              </a:endParaRPr>
            </a:p>
          </p:txBody>
        </p:sp>
        <p:sp>
          <p:nvSpPr>
            <p:cNvPr id="114" name="TextBox 113"/>
            <p:cNvSpPr txBox="1"/>
            <p:nvPr/>
          </p:nvSpPr>
          <p:spPr>
            <a:xfrm>
              <a:off x="2883110" y="26507778"/>
              <a:ext cx="947279" cy="446276"/>
            </a:xfrm>
            <a:prstGeom prst="rect">
              <a:avLst/>
            </a:prstGeom>
            <a:noFill/>
          </p:spPr>
          <p:txBody>
            <a:bodyPr wrap="square" rtlCol="0">
              <a:spAutoFit/>
            </a:bodyPr>
            <a:lstStyle/>
            <a:p>
              <a:pPr algn="ctr"/>
              <a:r>
                <a:rPr lang="en-US" sz="2300" dirty="0" smtClean="0">
                  <a:cs typeface="Times New Roman"/>
                </a:rPr>
                <a:t>air</a:t>
              </a:r>
              <a:endParaRPr lang="en-US" sz="2300" dirty="0">
                <a:cs typeface="Times New Roman"/>
              </a:endParaRPr>
            </a:p>
          </p:txBody>
        </p:sp>
        <p:sp>
          <p:nvSpPr>
            <p:cNvPr id="116" name="TextBox 115"/>
            <p:cNvSpPr txBox="1"/>
            <p:nvPr/>
          </p:nvSpPr>
          <p:spPr>
            <a:xfrm>
              <a:off x="2013636" y="26507778"/>
              <a:ext cx="1091687" cy="446276"/>
            </a:xfrm>
            <a:prstGeom prst="rect">
              <a:avLst/>
            </a:prstGeom>
            <a:noFill/>
          </p:spPr>
          <p:txBody>
            <a:bodyPr wrap="square" rtlCol="0">
              <a:spAutoFit/>
            </a:bodyPr>
            <a:lstStyle/>
            <a:p>
              <a:pPr algn="ctr"/>
              <a:r>
                <a:rPr lang="en-US" sz="2300" dirty="0" smtClean="0">
                  <a:cs typeface="Times New Roman"/>
                </a:rPr>
                <a:t>snow</a:t>
              </a:r>
              <a:endParaRPr lang="en-US" sz="2300" dirty="0">
                <a:cs typeface="Times New Roman"/>
              </a:endParaRPr>
            </a:p>
          </p:txBody>
        </p:sp>
        <p:sp>
          <p:nvSpPr>
            <p:cNvPr id="160" name="TextBox 159"/>
            <p:cNvSpPr txBox="1"/>
            <p:nvPr/>
          </p:nvSpPr>
          <p:spPr>
            <a:xfrm>
              <a:off x="8100820" y="26507778"/>
              <a:ext cx="947279" cy="446276"/>
            </a:xfrm>
            <a:prstGeom prst="rect">
              <a:avLst/>
            </a:prstGeom>
            <a:noFill/>
          </p:spPr>
          <p:txBody>
            <a:bodyPr wrap="square" rtlCol="0">
              <a:spAutoFit/>
            </a:bodyPr>
            <a:lstStyle/>
            <a:p>
              <a:pPr algn="ctr"/>
              <a:r>
                <a:rPr lang="en-US" sz="2300" dirty="0" smtClean="0">
                  <a:cs typeface="Times New Roman"/>
                </a:rPr>
                <a:t>air</a:t>
              </a:r>
              <a:endParaRPr lang="en-US" sz="2300" dirty="0">
                <a:cs typeface="Times New Roman"/>
              </a:endParaRPr>
            </a:p>
          </p:txBody>
        </p:sp>
        <p:sp>
          <p:nvSpPr>
            <p:cNvPr id="161" name="TextBox 160"/>
            <p:cNvSpPr txBox="1"/>
            <p:nvPr/>
          </p:nvSpPr>
          <p:spPr>
            <a:xfrm>
              <a:off x="7187598" y="26507778"/>
              <a:ext cx="1082574" cy="446276"/>
            </a:xfrm>
            <a:prstGeom prst="rect">
              <a:avLst/>
            </a:prstGeom>
            <a:noFill/>
          </p:spPr>
          <p:txBody>
            <a:bodyPr wrap="square" rtlCol="0">
              <a:spAutoFit/>
            </a:bodyPr>
            <a:lstStyle/>
            <a:p>
              <a:pPr algn="ctr"/>
              <a:r>
                <a:rPr lang="en-US" sz="2300" dirty="0" smtClean="0">
                  <a:cs typeface="Times New Roman"/>
                </a:rPr>
                <a:t>snow</a:t>
              </a:r>
              <a:endParaRPr lang="en-US" sz="2300" dirty="0">
                <a:cs typeface="Times New Roman"/>
              </a:endParaRPr>
            </a:p>
          </p:txBody>
        </p:sp>
        <p:sp>
          <p:nvSpPr>
            <p:cNvPr id="162" name="TextBox 161"/>
            <p:cNvSpPr txBox="1"/>
            <p:nvPr/>
          </p:nvSpPr>
          <p:spPr>
            <a:xfrm>
              <a:off x="6548734" y="26507778"/>
              <a:ext cx="947279" cy="446276"/>
            </a:xfrm>
            <a:prstGeom prst="rect">
              <a:avLst/>
            </a:prstGeom>
            <a:noFill/>
          </p:spPr>
          <p:txBody>
            <a:bodyPr wrap="square" rtlCol="0">
              <a:spAutoFit/>
            </a:bodyPr>
            <a:lstStyle/>
            <a:p>
              <a:pPr algn="ctr"/>
              <a:r>
                <a:rPr lang="en-US" sz="2300" dirty="0" smtClean="0">
                  <a:cs typeface="Times New Roman"/>
                </a:rPr>
                <a:t>air</a:t>
              </a:r>
              <a:endParaRPr lang="en-US" sz="2300" dirty="0">
                <a:cs typeface="Times New Roman"/>
              </a:endParaRPr>
            </a:p>
          </p:txBody>
        </p:sp>
        <p:sp>
          <p:nvSpPr>
            <p:cNvPr id="163" name="TextBox 162"/>
            <p:cNvSpPr txBox="1"/>
            <p:nvPr/>
          </p:nvSpPr>
          <p:spPr>
            <a:xfrm>
              <a:off x="5755461" y="26507778"/>
              <a:ext cx="1091686" cy="446276"/>
            </a:xfrm>
            <a:prstGeom prst="rect">
              <a:avLst/>
            </a:prstGeom>
            <a:noFill/>
          </p:spPr>
          <p:txBody>
            <a:bodyPr wrap="square" rtlCol="0">
              <a:spAutoFit/>
            </a:bodyPr>
            <a:lstStyle/>
            <a:p>
              <a:pPr algn="ctr"/>
              <a:r>
                <a:rPr lang="en-US" sz="2300" dirty="0" smtClean="0">
                  <a:cs typeface="Times New Roman"/>
                </a:rPr>
                <a:t>snow</a:t>
              </a:r>
              <a:endParaRPr lang="en-US" sz="2300" dirty="0">
                <a:cs typeface="Times New Roman"/>
              </a:endParaRPr>
            </a:p>
          </p:txBody>
        </p:sp>
        <p:sp>
          <p:nvSpPr>
            <p:cNvPr id="132" name="TextBox 131"/>
            <p:cNvSpPr txBox="1"/>
            <p:nvPr/>
          </p:nvSpPr>
          <p:spPr>
            <a:xfrm>
              <a:off x="9791583" y="26507778"/>
              <a:ext cx="1082574" cy="446276"/>
            </a:xfrm>
            <a:prstGeom prst="rect">
              <a:avLst/>
            </a:prstGeom>
            <a:noFill/>
          </p:spPr>
          <p:txBody>
            <a:bodyPr wrap="square" rtlCol="0">
              <a:spAutoFit/>
            </a:bodyPr>
            <a:lstStyle/>
            <a:p>
              <a:pPr algn="ctr"/>
              <a:r>
                <a:rPr lang="en-US" sz="2300" dirty="0" smtClean="0">
                  <a:cs typeface="Times New Roman"/>
                </a:rPr>
                <a:t>snow</a:t>
              </a:r>
              <a:endParaRPr lang="en-US" sz="2300" dirty="0">
                <a:cs typeface="Times New Roman"/>
              </a:endParaRPr>
            </a:p>
          </p:txBody>
        </p:sp>
        <p:sp>
          <p:nvSpPr>
            <p:cNvPr id="136" name="TextBox 135"/>
            <p:cNvSpPr txBox="1"/>
            <p:nvPr/>
          </p:nvSpPr>
          <p:spPr>
            <a:xfrm>
              <a:off x="12040495" y="26507778"/>
              <a:ext cx="1082574" cy="446276"/>
            </a:xfrm>
            <a:prstGeom prst="rect">
              <a:avLst/>
            </a:prstGeom>
            <a:noFill/>
          </p:spPr>
          <p:txBody>
            <a:bodyPr wrap="square" rtlCol="0">
              <a:spAutoFit/>
            </a:bodyPr>
            <a:lstStyle/>
            <a:p>
              <a:pPr algn="ctr"/>
              <a:r>
                <a:rPr lang="en-US" sz="2300" dirty="0" smtClean="0">
                  <a:cs typeface="Times New Roman"/>
                </a:rPr>
                <a:t>air</a:t>
              </a:r>
              <a:endParaRPr lang="en-US" sz="2300" dirty="0">
                <a:cs typeface="Times New Roman"/>
              </a:endParaRPr>
            </a:p>
          </p:txBody>
        </p:sp>
      </p:grpSp>
      <p:grpSp>
        <p:nvGrpSpPr>
          <p:cNvPr id="36" name="Group 35"/>
          <p:cNvGrpSpPr/>
          <p:nvPr/>
        </p:nvGrpSpPr>
        <p:grpSpPr>
          <a:xfrm>
            <a:off x="2405274" y="26386257"/>
            <a:ext cx="11130930" cy="553998"/>
            <a:chOff x="2405274" y="26771087"/>
            <a:chExt cx="11130930" cy="553998"/>
          </a:xfrm>
        </p:grpSpPr>
        <p:sp>
          <p:nvSpPr>
            <p:cNvPr id="117" name="TextBox 116"/>
            <p:cNvSpPr txBox="1"/>
            <p:nvPr/>
          </p:nvSpPr>
          <p:spPr>
            <a:xfrm>
              <a:off x="2405274" y="26771087"/>
              <a:ext cx="967676" cy="553998"/>
            </a:xfrm>
            <a:prstGeom prst="rect">
              <a:avLst/>
            </a:prstGeom>
            <a:noFill/>
          </p:spPr>
          <p:txBody>
            <a:bodyPr wrap="square" rtlCol="0">
              <a:spAutoFit/>
            </a:bodyPr>
            <a:lstStyle/>
            <a:p>
              <a:pPr algn="ctr"/>
              <a:r>
                <a:rPr lang="en-US" sz="3000" dirty="0" smtClean="0">
                  <a:cs typeface="Times New Roman"/>
                </a:rPr>
                <a:t>2010</a:t>
              </a:r>
            </a:p>
          </p:txBody>
        </p:sp>
        <p:sp>
          <p:nvSpPr>
            <p:cNvPr id="111" name="TextBox 110"/>
            <p:cNvSpPr txBox="1"/>
            <p:nvPr/>
          </p:nvSpPr>
          <p:spPr>
            <a:xfrm>
              <a:off x="3844788" y="26771087"/>
              <a:ext cx="967676" cy="553998"/>
            </a:xfrm>
            <a:prstGeom prst="rect">
              <a:avLst/>
            </a:prstGeom>
            <a:noFill/>
          </p:spPr>
          <p:txBody>
            <a:bodyPr wrap="square" rtlCol="0">
              <a:spAutoFit/>
            </a:bodyPr>
            <a:lstStyle/>
            <a:p>
              <a:pPr algn="ctr"/>
              <a:r>
                <a:rPr lang="en-US" sz="3000" dirty="0" smtClean="0">
                  <a:cs typeface="Times New Roman"/>
                </a:rPr>
                <a:t>2011</a:t>
              </a:r>
            </a:p>
          </p:txBody>
        </p:sp>
        <p:sp>
          <p:nvSpPr>
            <p:cNvPr id="164" name="TextBox 163"/>
            <p:cNvSpPr txBox="1"/>
            <p:nvPr/>
          </p:nvSpPr>
          <p:spPr>
            <a:xfrm>
              <a:off x="6170544" y="26771087"/>
              <a:ext cx="967675" cy="553998"/>
            </a:xfrm>
            <a:prstGeom prst="rect">
              <a:avLst/>
            </a:prstGeom>
            <a:noFill/>
          </p:spPr>
          <p:txBody>
            <a:bodyPr wrap="square" rtlCol="0">
              <a:spAutoFit/>
            </a:bodyPr>
            <a:lstStyle/>
            <a:p>
              <a:pPr algn="ctr"/>
              <a:r>
                <a:rPr lang="en-US" sz="3000" dirty="0" smtClean="0">
                  <a:cs typeface="Times New Roman"/>
                </a:rPr>
                <a:t>2010</a:t>
              </a:r>
            </a:p>
          </p:txBody>
        </p:sp>
        <p:sp>
          <p:nvSpPr>
            <p:cNvPr id="165" name="TextBox 164"/>
            <p:cNvSpPr txBox="1"/>
            <p:nvPr/>
          </p:nvSpPr>
          <p:spPr>
            <a:xfrm>
              <a:off x="7610058" y="26771087"/>
              <a:ext cx="967675" cy="553998"/>
            </a:xfrm>
            <a:prstGeom prst="rect">
              <a:avLst/>
            </a:prstGeom>
            <a:noFill/>
          </p:spPr>
          <p:txBody>
            <a:bodyPr wrap="square" rtlCol="0">
              <a:spAutoFit/>
            </a:bodyPr>
            <a:lstStyle/>
            <a:p>
              <a:pPr algn="ctr"/>
              <a:r>
                <a:rPr lang="en-US" sz="3000" dirty="0" smtClean="0">
                  <a:cs typeface="Times New Roman"/>
                </a:rPr>
                <a:t>2011</a:t>
              </a:r>
            </a:p>
          </p:txBody>
        </p:sp>
        <p:sp>
          <p:nvSpPr>
            <p:cNvPr id="133" name="TextBox 132"/>
            <p:cNvSpPr txBox="1"/>
            <p:nvPr/>
          </p:nvSpPr>
          <p:spPr>
            <a:xfrm>
              <a:off x="9311903" y="26771087"/>
              <a:ext cx="967675" cy="553998"/>
            </a:xfrm>
            <a:prstGeom prst="rect">
              <a:avLst/>
            </a:prstGeom>
            <a:noFill/>
          </p:spPr>
          <p:txBody>
            <a:bodyPr wrap="square" rtlCol="0">
              <a:spAutoFit/>
            </a:bodyPr>
            <a:lstStyle/>
            <a:p>
              <a:pPr algn="ctr"/>
              <a:r>
                <a:rPr lang="en-US" sz="3000" dirty="0" smtClean="0">
                  <a:cs typeface="Times New Roman"/>
                </a:rPr>
                <a:t>2010</a:t>
              </a:r>
            </a:p>
          </p:txBody>
        </p:sp>
        <p:sp>
          <p:nvSpPr>
            <p:cNvPr id="134" name="TextBox 133"/>
            <p:cNvSpPr txBox="1"/>
            <p:nvPr/>
          </p:nvSpPr>
          <p:spPr>
            <a:xfrm>
              <a:off x="10319617" y="26771087"/>
              <a:ext cx="967675" cy="553998"/>
            </a:xfrm>
            <a:prstGeom prst="rect">
              <a:avLst/>
            </a:prstGeom>
            <a:noFill/>
          </p:spPr>
          <p:txBody>
            <a:bodyPr wrap="square" rtlCol="0">
              <a:spAutoFit/>
            </a:bodyPr>
            <a:lstStyle/>
            <a:p>
              <a:pPr algn="ctr"/>
              <a:r>
                <a:rPr lang="en-US" sz="3000" dirty="0" smtClean="0">
                  <a:cs typeface="Times New Roman"/>
                </a:rPr>
                <a:t>2011</a:t>
              </a:r>
            </a:p>
          </p:txBody>
        </p:sp>
        <p:sp>
          <p:nvSpPr>
            <p:cNvPr id="137" name="TextBox 136"/>
            <p:cNvSpPr txBox="1"/>
            <p:nvPr/>
          </p:nvSpPr>
          <p:spPr>
            <a:xfrm>
              <a:off x="11560815" y="26771087"/>
              <a:ext cx="967675" cy="553998"/>
            </a:xfrm>
            <a:prstGeom prst="rect">
              <a:avLst/>
            </a:prstGeom>
            <a:noFill/>
          </p:spPr>
          <p:txBody>
            <a:bodyPr wrap="square" rtlCol="0">
              <a:spAutoFit/>
            </a:bodyPr>
            <a:lstStyle/>
            <a:p>
              <a:pPr algn="ctr"/>
              <a:r>
                <a:rPr lang="en-US" sz="3000" dirty="0" smtClean="0">
                  <a:cs typeface="Times New Roman"/>
                </a:rPr>
                <a:t>2010</a:t>
              </a:r>
            </a:p>
          </p:txBody>
        </p:sp>
        <p:sp>
          <p:nvSpPr>
            <p:cNvPr id="138" name="TextBox 137"/>
            <p:cNvSpPr txBox="1"/>
            <p:nvPr/>
          </p:nvSpPr>
          <p:spPr>
            <a:xfrm>
              <a:off x="12568529" y="26771087"/>
              <a:ext cx="967675" cy="553998"/>
            </a:xfrm>
            <a:prstGeom prst="rect">
              <a:avLst/>
            </a:prstGeom>
            <a:noFill/>
          </p:spPr>
          <p:txBody>
            <a:bodyPr wrap="square" rtlCol="0">
              <a:spAutoFit/>
            </a:bodyPr>
            <a:lstStyle/>
            <a:p>
              <a:pPr algn="ctr"/>
              <a:r>
                <a:rPr lang="en-US" sz="3000" dirty="0" smtClean="0">
                  <a:cs typeface="Times New Roman"/>
                </a:rPr>
                <a:t>2011</a:t>
              </a:r>
            </a:p>
          </p:txBody>
        </p:sp>
      </p:grpSp>
      <p:sp>
        <p:nvSpPr>
          <p:cNvPr id="166" name="TextBox 165"/>
          <p:cNvSpPr txBox="1"/>
          <p:nvPr/>
        </p:nvSpPr>
        <p:spPr>
          <a:xfrm>
            <a:off x="2070127" y="12964370"/>
            <a:ext cx="12706157" cy="892552"/>
          </a:xfrm>
          <a:prstGeom prst="rect">
            <a:avLst/>
          </a:prstGeom>
          <a:noFill/>
        </p:spPr>
        <p:txBody>
          <a:bodyPr wrap="square" rtlCol="0">
            <a:spAutoFit/>
          </a:bodyPr>
          <a:lstStyle/>
          <a:p>
            <a:r>
              <a:rPr lang="en-US" sz="2600" dirty="0" smtClean="0"/>
              <a:t>NO</a:t>
            </a:r>
            <a:r>
              <a:rPr lang="en-US" sz="2600" baseline="-25000" dirty="0" smtClean="0"/>
              <a:t>3</a:t>
            </a:r>
            <a:r>
              <a:rPr lang="en-US" sz="2600" baseline="30000" dirty="0" smtClean="0"/>
              <a:t>-</a:t>
            </a:r>
            <a:r>
              <a:rPr lang="en-US" sz="2600" dirty="0" smtClean="0"/>
              <a:t> that is transported to Summit and deposited to the snow should carry isotopic signatures (</a:t>
            </a:r>
            <a:r>
              <a:rPr lang="el-GR" sz="2600" dirty="0">
                <a:latin typeface="Symbol" charset="2"/>
                <a:cs typeface="Symbol" charset="2"/>
              </a:rPr>
              <a:t>δ</a:t>
            </a:r>
            <a:r>
              <a:rPr lang="en-US" sz="2600" baseline="30000" dirty="0" smtClean="0"/>
              <a:t>15</a:t>
            </a:r>
            <a:r>
              <a:rPr lang="en-US" sz="2600" dirty="0" smtClean="0"/>
              <a:t>N, </a:t>
            </a:r>
            <a:r>
              <a:rPr lang="el-GR" sz="2600" dirty="0">
                <a:latin typeface="Symbol" charset="2"/>
                <a:cs typeface="Symbol" charset="2"/>
              </a:rPr>
              <a:t>δ</a:t>
            </a:r>
            <a:r>
              <a:rPr lang="en-US" sz="2600" baseline="30000" dirty="0" smtClean="0"/>
              <a:t>18</a:t>
            </a:r>
            <a:r>
              <a:rPr lang="en-US" sz="2600" dirty="0" smtClean="0"/>
              <a:t>O, </a:t>
            </a:r>
            <a:r>
              <a:rPr lang="en-US" sz="2600" dirty="0" smtClean="0">
                <a:latin typeface="Symbol" charset="2"/>
                <a:cs typeface="Symbol" charset="2"/>
              </a:rPr>
              <a:t>D</a:t>
            </a:r>
            <a:r>
              <a:rPr lang="en-US" sz="2600" baseline="30000" dirty="0" smtClean="0"/>
              <a:t>17</a:t>
            </a:r>
            <a:r>
              <a:rPr lang="en-US" sz="2600" dirty="0" smtClean="0"/>
              <a:t>O) set by its source region and chemistry. </a:t>
            </a:r>
            <a:endParaRPr lang="en-US" sz="2600" dirty="0"/>
          </a:p>
        </p:txBody>
      </p:sp>
      <p:sp>
        <p:nvSpPr>
          <p:cNvPr id="167" name="TextBox 166"/>
          <p:cNvSpPr txBox="1"/>
          <p:nvPr/>
        </p:nvSpPr>
        <p:spPr>
          <a:xfrm>
            <a:off x="2070127" y="14175456"/>
            <a:ext cx="12560501" cy="1354217"/>
          </a:xfrm>
          <a:prstGeom prst="rect">
            <a:avLst/>
          </a:prstGeom>
          <a:noFill/>
        </p:spPr>
        <p:txBody>
          <a:bodyPr wrap="square" rtlCol="0">
            <a:spAutoFit/>
          </a:bodyPr>
          <a:lstStyle/>
          <a:p>
            <a:r>
              <a:rPr lang="en-US" sz="2700" dirty="0" smtClean="0"/>
              <a:t>NO</a:t>
            </a:r>
            <a:r>
              <a:rPr lang="en-US" sz="2700" baseline="-25000" dirty="0" smtClean="0"/>
              <a:t>3</a:t>
            </a:r>
            <a:r>
              <a:rPr lang="en-US" sz="2700" baseline="30000" dirty="0" smtClean="0"/>
              <a:t>-</a:t>
            </a:r>
            <a:r>
              <a:rPr lang="en-US" sz="2700" dirty="0" smtClean="0"/>
              <a:t> that is formed from </a:t>
            </a:r>
            <a:r>
              <a:rPr lang="en-US" sz="2700" dirty="0" err="1" smtClean="0"/>
              <a:t>NO</a:t>
            </a:r>
            <a:r>
              <a:rPr lang="en-US" sz="2700" baseline="-25000" dirty="0" err="1" smtClean="0"/>
              <a:t>x</a:t>
            </a:r>
            <a:r>
              <a:rPr lang="en-US" sz="2700" dirty="0" smtClean="0"/>
              <a:t> transported into Summit and locally oxidized will have an oxygen isotopic composition (</a:t>
            </a:r>
            <a:r>
              <a:rPr lang="el-GR" sz="2700" dirty="0">
                <a:latin typeface="Symbol" charset="2"/>
                <a:cs typeface="Symbol" charset="2"/>
              </a:rPr>
              <a:t>δ</a:t>
            </a:r>
            <a:r>
              <a:rPr lang="en-US" sz="2700" baseline="30000" dirty="0" smtClean="0"/>
              <a:t>18</a:t>
            </a:r>
            <a:r>
              <a:rPr lang="en-US" sz="2700" dirty="0" smtClean="0"/>
              <a:t>O, </a:t>
            </a:r>
            <a:r>
              <a:rPr lang="en-US" sz="2400" dirty="0"/>
              <a:t>Δ</a:t>
            </a:r>
            <a:r>
              <a:rPr lang="en-US" sz="2700" baseline="30000" dirty="0" smtClean="0"/>
              <a:t>17</a:t>
            </a:r>
            <a:r>
              <a:rPr lang="en-US" sz="2700" dirty="0" smtClean="0"/>
              <a:t>O</a:t>
            </a:r>
            <a:r>
              <a:rPr lang="en-US" sz="2700" dirty="0" smtClean="0"/>
              <a:t>) that reflects local oxidants and a </a:t>
            </a:r>
            <a:r>
              <a:rPr lang="el-GR" sz="2700" dirty="0">
                <a:latin typeface="Symbol" charset="2"/>
                <a:cs typeface="Symbol" charset="2"/>
              </a:rPr>
              <a:t>δ</a:t>
            </a:r>
            <a:r>
              <a:rPr lang="en-US" sz="2700" baseline="30000" dirty="0" smtClean="0"/>
              <a:t>15</a:t>
            </a:r>
            <a:r>
              <a:rPr lang="en-US" sz="2700" dirty="0" smtClean="0"/>
              <a:t>N</a:t>
            </a:r>
            <a:r>
              <a:rPr lang="en-US" sz="2700" baseline="30000" dirty="0" smtClean="0"/>
              <a:t> </a:t>
            </a:r>
            <a:r>
              <a:rPr lang="en-US" sz="2700" dirty="0" smtClean="0"/>
              <a:t>that represents the source region (and possible fractionations associated with chemistry). </a:t>
            </a:r>
            <a:endParaRPr lang="en-US" sz="2700" dirty="0"/>
          </a:p>
        </p:txBody>
      </p:sp>
      <p:sp>
        <p:nvSpPr>
          <p:cNvPr id="168" name="TextBox 167"/>
          <p:cNvSpPr txBox="1"/>
          <p:nvPr/>
        </p:nvSpPr>
        <p:spPr>
          <a:xfrm>
            <a:off x="2070128" y="15786652"/>
            <a:ext cx="12814113" cy="1754327"/>
          </a:xfrm>
          <a:prstGeom prst="rect">
            <a:avLst/>
          </a:prstGeom>
          <a:noFill/>
        </p:spPr>
        <p:txBody>
          <a:bodyPr wrap="square" rtlCol="0">
            <a:spAutoFit/>
          </a:bodyPr>
          <a:lstStyle/>
          <a:p>
            <a:r>
              <a:rPr lang="en-US" sz="2700" dirty="0"/>
              <a:t>NO</a:t>
            </a:r>
            <a:r>
              <a:rPr lang="en-US" sz="2700" baseline="-25000" dirty="0"/>
              <a:t>3</a:t>
            </a:r>
            <a:r>
              <a:rPr lang="en-US" sz="2700" baseline="30000" dirty="0" smtClean="0"/>
              <a:t>-</a:t>
            </a:r>
            <a:r>
              <a:rPr lang="en-US" sz="2700" dirty="0" smtClean="0"/>
              <a:t> that is </a:t>
            </a:r>
            <a:r>
              <a:rPr lang="en-US" sz="2700" dirty="0" err="1" smtClean="0"/>
              <a:t>photolyzed</a:t>
            </a:r>
            <a:r>
              <a:rPr lang="en-US" sz="2700" dirty="0" smtClean="0"/>
              <a:t> in surface snow can release </a:t>
            </a:r>
            <a:r>
              <a:rPr lang="en-US" sz="2700" dirty="0" err="1" smtClean="0"/>
              <a:t>NO</a:t>
            </a:r>
            <a:r>
              <a:rPr lang="en-US" sz="2700" baseline="-25000" dirty="0" err="1" smtClean="0"/>
              <a:t>x</a:t>
            </a:r>
            <a:r>
              <a:rPr lang="en-US" sz="2700" dirty="0" smtClean="0"/>
              <a:t> into the boundary layer that is locally oxidized to re-form </a:t>
            </a:r>
            <a:r>
              <a:rPr lang="en-US" sz="2700" dirty="0"/>
              <a:t>NO</a:t>
            </a:r>
            <a:r>
              <a:rPr lang="en-US" sz="2700" baseline="-25000" dirty="0"/>
              <a:t>3</a:t>
            </a:r>
            <a:r>
              <a:rPr lang="en-US" sz="2700" baseline="30000" dirty="0" smtClean="0"/>
              <a:t>-</a:t>
            </a:r>
            <a:r>
              <a:rPr lang="en-US" sz="2700" dirty="0" smtClean="0"/>
              <a:t>, and will contain a </a:t>
            </a:r>
            <a:r>
              <a:rPr lang="el-GR" sz="2700" dirty="0">
                <a:latin typeface="Symbol" charset="2"/>
                <a:cs typeface="Symbol" charset="2"/>
              </a:rPr>
              <a:t>δ</a:t>
            </a:r>
            <a:r>
              <a:rPr lang="en-US" sz="2700" baseline="30000" dirty="0" smtClean="0"/>
              <a:t>15</a:t>
            </a:r>
            <a:r>
              <a:rPr lang="en-US" sz="2700" dirty="0" smtClean="0"/>
              <a:t>N</a:t>
            </a:r>
            <a:r>
              <a:rPr lang="en-US" sz="2700" baseline="30000" dirty="0" smtClean="0"/>
              <a:t> </a:t>
            </a:r>
            <a:r>
              <a:rPr lang="en-US" sz="2700" dirty="0"/>
              <a:t>that </a:t>
            </a:r>
            <a:r>
              <a:rPr lang="en-US" sz="2700" dirty="0" smtClean="0"/>
              <a:t>reflects fractionation associated with photolysis, a </a:t>
            </a:r>
            <a:r>
              <a:rPr lang="el-GR" sz="2700" dirty="0">
                <a:latin typeface="Symbol" charset="2"/>
                <a:cs typeface="Symbol" charset="2"/>
              </a:rPr>
              <a:t>δ</a:t>
            </a:r>
            <a:r>
              <a:rPr lang="en-US" sz="2700" baseline="30000" dirty="0" smtClean="0"/>
              <a:t>18</a:t>
            </a:r>
            <a:r>
              <a:rPr lang="en-US" sz="2700" dirty="0" smtClean="0"/>
              <a:t>O</a:t>
            </a:r>
            <a:r>
              <a:rPr lang="en-US" sz="2700" baseline="30000" dirty="0" smtClean="0"/>
              <a:t> </a:t>
            </a:r>
            <a:r>
              <a:rPr lang="en-US" sz="2700" dirty="0" smtClean="0"/>
              <a:t>that reflects fractionation and the </a:t>
            </a:r>
            <a:r>
              <a:rPr lang="el-GR" sz="2700" dirty="0">
                <a:latin typeface="Symbol" charset="2"/>
                <a:cs typeface="Symbol" charset="2"/>
              </a:rPr>
              <a:t>δ</a:t>
            </a:r>
            <a:r>
              <a:rPr lang="en-US" sz="2700" baseline="30000" dirty="0" smtClean="0"/>
              <a:t>18</a:t>
            </a:r>
            <a:r>
              <a:rPr lang="en-US" sz="2700" dirty="0" smtClean="0"/>
              <a:t>O</a:t>
            </a:r>
            <a:r>
              <a:rPr lang="en-US" sz="2700" baseline="30000" dirty="0" smtClean="0"/>
              <a:t> </a:t>
            </a:r>
            <a:r>
              <a:rPr lang="en-US" sz="2700" dirty="0" smtClean="0"/>
              <a:t>of local oxidants, and </a:t>
            </a:r>
            <a:r>
              <a:rPr lang="en-US" sz="2700" dirty="0" smtClean="0">
                <a:latin typeface="Symbol" charset="2"/>
                <a:cs typeface="Symbol" charset="2"/>
              </a:rPr>
              <a:t>D</a:t>
            </a:r>
            <a:r>
              <a:rPr lang="en-US" sz="2700" baseline="30000" dirty="0" smtClean="0"/>
              <a:t>17</a:t>
            </a:r>
            <a:r>
              <a:rPr lang="en-US" sz="2700" dirty="0" smtClean="0"/>
              <a:t>O</a:t>
            </a:r>
            <a:r>
              <a:rPr lang="en-US" sz="2700" baseline="30000" dirty="0" smtClean="0"/>
              <a:t> </a:t>
            </a:r>
            <a:r>
              <a:rPr lang="en-US" sz="2700" dirty="0"/>
              <a:t>that </a:t>
            </a:r>
            <a:r>
              <a:rPr lang="en-US" sz="2700" dirty="0" smtClean="0"/>
              <a:t>is unaffected by photolysis but will reflect local oxidation. </a:t>
            </a:r>
            <a:endParaRPr lang="en-US" sz="2700" dirty="0"/>
          </a:p>
        </p:txBody>
      </p:sp>
      <p:sp>
        <p:nvSpPr>
          <p:cNvPr id="175" name="TextBox 174"/>
          <p:cNvSpPr txBox="1"/>
          <p:nvPr/>
        </p:nvSpPr>
        <p:spPr>
          <a:xfrm>
            <a:off x="16671358" y="14888521"/>
            <a:ext cx="10727869" cy="646331"/>
          </a:xfrm>
          <a:prstGeom prst="rect">
            <a:avLst/>
          </a:prstGeom>
          <a:noFill/>
        </p:spPr>
        <p:txBody>
          <a:bodyPr wrap="square" rtlCol="0">
            <a:spAutoFit/>
          </a:bodyPr>
          <a:lstStyle/>
          <a:p>
            <a:pPr algn="ctr"/>
            <a:r>
              <a:rPr lang="en-US" sz="3600" b="1" dirty="0" smtClean="0"/>
              <a:t>Surface snow NO</a:t>
            </a:r>
            <a:r>
              <a:rPr lang="en-US" sz="3600" b="1" baseline="-25000" dirty="0" smtClean="0"/>
              <a:t>3</a:t>
            </a:r>
            <a:r>
              <a:rPr lang="en-US" sz="3600" b="1" baseline="30000" dirty="0" smtClean="0"/>
              <a:t>-</a:t>
            </a:r>
            <a:r>
              <a:rPr lang="en-US" sz="3600" b="1" dirty="0" smtClean="0"/>
              <a:t> </a:t>
            </a:r>
            <a:r>
              <a:rPr lang="en-US" sz="3600" dirty="0"/>
              <a:t>Δ</a:t>
            </a:r>
            <a:r>
              <a:rPr lang="en-US" sz="3600" b="1" baseline="30000" dirty="0" smtClean="0"/>
              <a:t>17</a:t>
            </a:r>
            <a:r>
              <a:rPr lang="en-US" sz="3600" b="1" dirty="0" smtClean="0"/>
              <a:t>O </a:t>
            </a:r>
            <a:r>
              <a:rPr lang="en-US" sz="3600" b="1" dirty="0" smtClean="0"/>
              <a:t>and </a:t>
            </a:r>
            <a:r>
              <a:rPr lang="en-US" sz="3600" dirty="0"/>
              <a:t>δ</a:t>
            </a:r>
            <a:r>
              <a:rPr lang="en-US" sz="3600" b="1" baseline="30000" dirty="0" smtClean="0"/>
              <a:t>18</a:t>
            </a:r>
            <a:r>
              <a:rPr lang="en-US" sz="3600" b="1" dirty="0" smtClean="0"/>
              <a:t>O </a:t>
            </a:r>
            <a:r>
              <a:rPr lang="en-US" sz="3600" b="1" dirty="0" smtClean="0"/>
              <a:t>from 2010 and 2011</a:t>
            </a:r>
            <a:endParaRPr lang="en-US" sz="3600" b="1" dirty="0"/>
          </a:p>
        </p:txBody>
      </p:sp>
      <p:sp>
        <p:nvSpPr>
          <p:cNvPr id="176" name="TextBox 175"/>
          <p:cNvSpPr txBox="1"/>
          <p:nvPr/>
        </p:nvSpPr>
        <p:spPr>
          <a:xfrm>
            <a:off x="31150912" y="9662752"/>
            <a:ext cx="10727869" cy="646331"/>
          </a:xfrm>
          <a:prstGeom prst="rect">
            <a:avLst/>
          </a:prstGeom>
          <a:noFill/>
        </p:spPr>
        <p:txBody>
          <a:bodyPr wrap="square" rtlCol="0">
            <a:spAutoFit/>
          </a:bodyPr>
          <a:lstStyle/>
          <a:p>
            <a:pPr algn="ctr"/>
            <a:r>
              <a:rPr lang="en-US" sz="3600" b="1" dirty="0" smtClean="0"/>
              <a:t>Atmospheric and snow measurements from 2010</a:t>
            </a:r>
            <a:endParaRPr lang="en-US" sz="3600" b="1" dirty="0"/>
          </a:p>
        </p:txBody>
      </p:sp>
      <p:grpSp>
        <p:nvGrpSpPr>
          <p:cNvPr id="31" name="Group 30"/>
          <p:cNvGrpSpPr/>
          <p:nvPr/>
        </p:nvGrpSpPr>
        <p:grpSpPr>
          <a:xfrm>
            <a:off x="14776285" y="15088508"/>
            <a:ext cx="14030482" cy="10142584"/>
            <a:chOff x="14776285" y="13048909"/>
            <a:chExt cx="14030482" cy="10142584"/>
          </a:xfrm>
        </p:grpSpPr>
        <p:graphicFrame>
          <p:nvGraphicFramePr>
            <p:cNvPr id="16" name="Chart 15"/>
            <p:cNvGraphicFramePr/>
            <p:nvPr>
              <p:extLst>
                <p:ext uri="{D42A27DB-BD31-4B8C-83A1-F6EECF244321}">
                  <p14:modId xmlns:p14="http://schemas.microsoft.com/office/powerpoint/2010/main" val="497468358"/>
                </p:ext>
              </p:extLst>
            </p:nvPr>
          </p:nvGraphicFramePr>
          <p:xfrm>
            <a:off x="14776285" y="13410647"/>
            <a:ext cx="14030482" cy="9780846"/>
          </p:xfrm>
          <a:graphic>
            <a:graphicData uri="http://schemas.openxmlformats.org/drawingml/2006/chart">
              <c:chart xmlns:c="http://schemas.openxmlformats.org/drawingml/2006/chart" xmlns:r="http://schemas.openxmlformats.org/officeDocument/2006/relationships" r:id="rId19"/>
            </a:graphicData>
          </a:graphic>
        </p:graphicFrame>
        <p:sp>
          <p:nvSpPr>
            <p:cNvPr id="171" name="TextBox 170"/>
            <p:cNvSpPr txBox="1"/>
            <p:nvPr/>
          </p:nvSpPr>
          <p:spPr>
            <a:xfrm>
              <a:off x="27768941" y="13048909"/>
              <a:ext cx="900918" cy="646331"/>
            </a:xfrm>
            <a:prstGeom prst="rect">
              <a:avLst/>
            </a:prstGeom>
            <a:noFill/>
          </p:spPr>
          <p:txBody>
            <a:bodyPr wrap="square" rtlCol="0">
              <a:spAutoFit/>
            </a:bodyPr>
            <a:lstStyle/>
            <a:p>
              <a:r>
                <a:rPr lang="en-US" sz="3600" b="1" dirty="0" smtClean="0">
                  <a:solidFill>
                    <a:srgbClr val="FF0000"/>
                  </a:solidFill>
                </a:rPr>
                <a:t>O</a:t>
              </a:r>
              <a:r>
                <a:rPr lang="en-US" sz="3600" b="1" baseline="-25000" dirty="0" smtClean="0">
                  <a:solidFill>
                    <a:srgbClr val="FF0000"/>
                  </a:solidFill>
                </a:rPr>
                <a:t>3</a:t>
              </a:r>
              <a:endParaRPr lang="en-US" sz="3600" b="1" dirty="0">
                <a:solidFill>
                  <a:srgbClr val="FF0000"/>
                </a:solidFill>
              </a:endParaRPr>
            </a:p>
          </p:txBody>
        </p:sp>
        <p:sp>
          <p:nvSpPr>
            <p:cNvPr id="172" name="TextBox 171"/>
            <p:cNvSpPr txBox="1"/>
            <p:nvPr/>
          </p:nvSpPr>
          <p:spPr>
            <a:xfrm>
              <a:off x="21291941" y="20577618"/>
              <a:ext cx="900918" cy="646331"/>
            </a:xfrm>
            <a:prstGeom prst="rect">
              <a:avLst/>
            </a:prstGeom>
            <a:noFill/>
          </p:spPr>
          <p:txBody>
            <a:bodyPr wrap="square" rtlCol="0">
              <a:spAutoFit/>
            </a:bodyPr>
            <a:lstStyle/>
            <a:p>
              <a:r>
                <a:rPr lang="en-US" sz="3600" b="1" dirty="0" smtClean="0">
                  <a:solidFill>
                    <a:srgbClr val="FF0000"/>
                  </a:solidFill>
                </a:rPr>
                <a:t>O</a:t>
              </a:r>
              <a:r>
                <a:rPr lang="en-US" sz="3600" b="1" baseline="-25000" dirty="0" smtClean="0">
                  <a:solidFill>
                    <a:srgbClr val="FF0000"/>
                  </a:solidFill>
                </a:rPr>
                <a:t>2</a:t>
              </a:r>
              <a:endParaRPr lang="en-US" sz="3600" b="1" dirty="0">
                <a:solidFill>
                  <a:srgbClr val="FF0000"/>
                </a:solidFill>
              </a:endParaRPr>
            </a:p>
          </p:txBody>
        </p:sp>
        <p:sp>
          <p:nvSpPr>
            <p:cNvPr id="173" name="TextBox 172"/>
            <p:cNvSpPr txBox="1"/>
            <p:nvPr/>
          </p:nvSpPr>
          <p:spPr>
            <a:xfrm>
              <a:off x="17583540" y="20514004"/>
              <a:ext cx="1491859" cy="646331"/>
            </a:xfrm>
            <a:prstGeom prst="rect">
              <a:avLst/>
            </a:prstGeom>
            <a:noFill/>
          </p:spPr>
          <p:txBody>
            <a:bodyPr wrap="square" rtlCol="0">
              <a:spAutoFit/>
            </a:bodyPr>
            <a:lstStyle/>
            <a:p>
              <a:r>
                <a:rPr lang="en-US" sz="3600" b="1" dirty="0" smtClean="0">
                  <a:solidFill>
                    <a:srgbClr val="008000"/>
                  </a:solidFill>
                </a:rPr>
                <a:t>H</a:t>
              </a:r>
              <a:r>
                <a:rPr lang="en-US" sz="3600" b="1" baseline="-25000" dirty="0" smtClean="0">
                  <a:solidFill>
                    <a:srgbClr val="008000"/>
                  </a:solidFill>
                </a:rPr>
                <a:t>2</a:t>
              </a:r>
              <a:r>
                <a:rPr lang="en-US" sz="3600" b="1" dirty="0" smtClean="0">
                  <a:solidFill>
                    <a:srgbClr val="008000"/>
                  </a:solidFill>
                </a:rPr>
                <a:t>O</a:t>
              </a:r>
              <a:endParaRPr lang="en-US" sz="3600" b="1" dirty="0">
                <a:solidFill>
                  <a:srgbClr val="008000"/>
                </a:solidFill>
              </a:endParaRPr>
            </a:p>
          </p:txBody>
        </p:sp>
        <p:sp>
          <p:nvSpPr>
            <p:cNvPr id="174" name="TextBox 173"/>
            <p:cNvSpPr txBox="1"/>
            <p:nvPr/>
          </p:nvSpPr>
          <p:spPr>
            <a:xfrm>
              <a:off x="16786810" y="18924378"/>
              <a:ext cx="1491859" cy="646331"/>
            </a:xfrm>
            <a:prstGeom prst="rect">
              <a:avLst/>
            </a:prstGeom>
            <a:noFill/>
          </p:spPr>
          <p:txBody>
            <a:bodyPr wrap="square" rtlCol="0">
              <a:spAutoFit/>
            </a:bodyPr>
            <a:lstStyle/>
            <a:p>
              <a:r>
                <a:rPr lang="en-US" sz="3600" b="1" dirty="0" smtClean="0">
                  <a:solidFill>
                    <a:srgbClr val="FF6600"/>
                  </a:solidFill>
                </a:rPr>
                <a:t>OH</a:t>
              </a:r>
              <a:endParaRPr lang="en-US" sz="3600" b="1" dirty="0">
                <a:solidFill>
                  <a:srgbClr val="FF6600"/>
                </a:solidFill>
              </a:endParaRPr>
            </a:p>
          </p:txBody>
        </p:sp>
        <p:sp>
          <p:nvSpPr>
            <p:cNvPr id="177" name="TextBox 176"/>
            <p:cNvSpPr txBox="1"/>
            <p:nvPr/>
          </p:nvSpPr>
          <p:spPr>
            <a:xfrm>
              <a:off x="16102304" y="22493081"/>
              <a:ext cx="4352730" cy="477054"/>
            </a:xfrm>
            <a:prstGeom prst="rect">
              <a:avLst/>
            </a:prstGeom>
            <a:noFill/>
          </p:spPr>
          <p:txBody>
            <a:bodyPr wrap="square" rtlCol="0">
              <a:spAutoFit/>
            </a:bodyPr>
            <a:lstStyle/>
            <a:p>
              <a:r>
                <a:rPr lang="en-US" sz="2500" dirty="0" smtClean="0"/>
                <a:t>Fibiger et al., </a:t>
              </a:r>
              <a:r>
                <a:rPr lang="en-US" sz="2500" i="1" dirty="0" smtClean="0"/>
                <a:t>GRL</a:t>
              </a:r>
              <a:r>
                <a:rPr lang="en-US" sz="2500" dirty="0" smtClean="0"/>
                <a:t>, 2013</a:t>
              </a:r>
              <a:endParaRPr lang="en-US" sz="2500" dirty="0"/>
            </a:p>
          </p:txBody>
        </p:sp>
      </p:grpSp>
      <p:sp>
        <p:nvSpPr>
          <p:cNvPr id="3" name="TextBox 2"/>
          <p:cNvSpPr txBox="1"/>
          <p:nvPr/>
        </p:nvSpPr>
        <p:spPr>
          <a:xfrm>
            <a:off x="-9582559" y="12660779"/>
            <a:ext cx="184666" cy="1400383"/>
          </a:xfrm>
          <a:prstGeom prst="rect">
            <a:avLst/>
          </a:prstGeom>
          <a:noFill/>
        </p:spPr>
        <p:txBody>
          <a:bodyPr wrap="none" rtlCol="0">
            <a:spAutoFit/>
          </a:bodyPr>
          <a:lstStyle/>
          <a:p>
            <a:endParaRPr lang="en-US" dirty="0"/>
          </a:p>
        </p:txBody>
      </p:sp>
      <p:sp>
        <p:nvSpPr>
          <p:cNvPr id="8" name="TextBox 7"/>
          <p:cNvSpPr txBox="1"/>
          <p:nvPr/>
        </p:nvSpPr>
        <p:spPr>
          <a:xfrm>
            <a:off x="451258" y="27122326"/>
            <a:ext cx="4704436" cy="3108544"/>
          </a:xfrm>
          <a:prstGeom prst="rect">
            <a:avLst/>
          </a:prstGeom>
          <a:noFill/>
        </p:spPr>
        <p:txBody>
          <a:bodyPr wrap="square" rtlCol="0">
            <a:spAutoFit/>
          </a:bodyPr>
          <a:lstStyle/>
          <a:p>
            <a:pPr marL="457200" indent="-457200" algn="just">
              <a:buFont typeface="Wingdings" charset="2"/>
              <a:buChar char="Ø"/>
            </a:pPr>
            <a:r>
              <a:rPr lang="en-US" sz="2800" dirty="0"/>
              <a:t>In both years, the </a:t>
            </a:r>
            <a:r>
              <a:rPr lang="en-US" sz="2800" b="1" dirty="0"/>
              <a:t>δ</a:t>
            </a:r>
            <a:r>
              <a:rPr lang="en-US" sz="2800" b="1" baseline="30000" dirty="0"/>
              <a:t>15</a:t>
            </a:r>
            <a:r>
              <a:rPr lang="en-US" sz="2800" b="1" dirty="0"/>
              <a:t>N is significantly lower in the air </a:t>
            </a:r>
            <a:r>
              <a:rPr lang="en-US" sz="2800" dirty="0"/>
              <a:t>than that found in surface snow, which would be expected if the HNO</a:t>
            </a:r>
            <a:r>
              <a:rPr lang="en-US" sz="2800" baseline="-25000" dirty="0"/>
              <a:t>3</a:t>
            </a:r>
            <a:r>
              <a:rPr lang="en-US" sz="2800" dirty="0"/>
              <a:t> was produced from snow-sourced NO</a:t>
            </a:r>
            <a:r>
              <a:rPr lang="en-US" sz="2800" baseline="-25000" dirty="0"/>
              <a:t>x</a:t>
            </a:r>
            <a:r>
              <a:rPr lang="en-US" sz="2800" dirty="0"/>
              <a:t>.</a:t>
            </a:r>
          </a:p>
        </p:txBody>
      </p:sp>
      <p:sp>
        <p:nvSpPr>
          <p:cNvPr id="169" name="TextBox 168"/>
          <p:cNvSpPr txBox="1"/>
          <p:nvPr/>
        </p:nvSpPr>
        <p:spPr>
          <a:xfrm>
            <a:off x="5271167" y="27122326"/>
            <a:ext cx="4704436" cy="2677656"/>
          </a:xfrm>
          <a:prstGeom prst="rect">
            <a:avLst/>
          </a:prstGeom>
          <a:noFill/>
        </p:spPr>
        <p:txBody>
          <a:bodyPr wrap="square" rtlCol="0">
            <a:spAutoFit/>
          </a:bodyPr>
          <a:lstStyle/>
          <a:p>
            <a:pPr marL="457200" indent="-457200" algn="just">
              <a:buFont typeface="Wingdings" charset="2"/>
              <a:buChar char="Ø"/>
            </a:pPr>
            <a:r>
              <a:rPr lang="en-US" sz="2800" b="1" dirty="0"/>
              <a:t>δ</a:t>
            </a:r>
            <a:r>
              <a:rPr lang="en-US" sz="2800" b="1" baseline="30000" dirty="0"/>
              <a:t>18</a:t>
            </a:r>
            <a:r>
              <a:rPr lang="en-US" sz="2800" b="1" dirty="0"/>
              <a:t>O in the HNO</a:t>
            </a:r>
            <a:r>
              <a:rPr lang="en-US" sz="2800" b="1" baseline="-25000" dirty="0"/>
              <a:t>3</a:t>
            </a:r>
            <a:r>
              <a:rPr lang="en-US" sz="2800" b="1" dirty="0"/>
              <a:t> varies </a:t>
            </a:r>
            <a:r>
              <a:rPr lang="en-US" sz="2800" dirty="0"/>
              <a:t>-- significantly lower values in the air than in the snow in 2010, but significantly higher values in the air than in the snow in 2011. </a:t>
            </a:r>
          </a:p>
        </p:txBody>
      </p:sp>
      <p:sp>
        <p:nvSpPr>
          <p:cNvPr id="170" name="TextBox 169"/>
          <p:cNvSpPr txBox="1"/>
          <p:nvPr/>
        </p:nvSpPr>
        <p:spPr>
          <a:xfrm>
            <a:off x="10157097" y="27122326"/>
            <a:ext cx="4704436" cy="4401205"/>
          </a:xfrm>
          <a:prstGeom prst="rect">
            <a:avLst/>
          </a:prstGeom>
          <a:noFill/>
        </p:spPr>
        <p:txBody>
          <a:bodyPr wrap="square" rtlCol="0">
            <a:spAutoFit/>
          </a:bodyPr>
          <a:lstStyle/>
          <a:p>
            <a:pPr marL="457200" indent="-457200" algn="just">
              <a:buFont typeface="Wingdings" charset="2"/>
              <a:buChar char="Ø"/>
            </a:pPr>
            <a:r>
              <a:rPr lang="en-US" sz="2800" dirty="0"/>
              <a:t>The lower δ</a:t>
            </a:r>
            <a:r>
              <a:rPr lang="en-US" sz="2800" baseline="30000" dirty="0"/>
              <a:t>18</a:t>
            </a:r>
            <a:r>
              <a:rPr lang="en-US" sz="2800" dirty="0"/>
              <a:t>O in 2010 occurs when </a:t>
            </a:r>
            <a:r>
              <a:rPr lang="en-US" sz="2800" dirty="0" err="1"/>
              <a:t>BrO</a:t>
            </a:r>
            <a:r>
              <a:rPr lang="en-US" sz="2800" dirty="0"/>
              <a:t> levels are </a:t>
            </a:r>
            <a:r>
              <a:rPr lang="en-US" sz="2800" dirty="0" smtClean="0"/>
              <a:t>notably higher than 2011 (</a:t>
            </a:r>
            <a:r>
              <a:rPr lang="en-US" sz="2800" dirty="0" err="1" smtClean="0"/>
              <a:t>avg</a:t>
            </a:r>
            <a:r>
              <a:rPr lang="en-US" sz="2800" dirty="0" smtClean="0"/>
              <a:t> ~3 </a:t>
            </a:r>
            <a:r>
              <a:rPr lang="en-US" sz="2800" dirty="0" err="1" smtClean="0"/>
              <a:t>pptv</a:t>
            </a:r>
            <a:r>
              <a:rPr lang="en-US" sz="2800" dirty="0" smtClean="0"/>
              <a:t>, see right</a:t>
            </a:r>
            <a:r>
              <a:rPr lang="en-US" sz="2800" dirty="0" smtClean="0"/>
              <a:t>), </a:t>
            </a:r>
            <a:r>
              <a:rPr lang="en-US" sz="2800" b="1" dirty="0"/>
              <a:t>opposite of what we would expect if local formation of NO</a:t>
            </a:r>
            <a:r>
              <a:rPr lang="en-US" sz="2800" b="1" baseline="-25000" dirty="0"/>
              <a:t>3</a:t>
            </a:r>
            <a:r>
              <a:rPr lang="en-US" sz="2800" b="1" baseline="30000" dirty="0"/>
              <a:t>- </a:t>
            </a:r>
            <a:r>
              <a:rPr lang="en-US" sz="2800" b="1" dirty="0"/>
              <a:t>influenced by Br chemistry was the dominant source of the measured HNO</a:t>
            </a:r>
            <a:r>
              <a:rPr lang="en-US" sz="2800" b="1" baseline="-25000" dirty="0"/>
              <a:t>3</a:t>
            </a:r>
            <a:r>
              <a:rPr lang="en-US" sz="2800" b="1" dirty="0"/>
              <a:t>. </a:t>
            </a:r>
          </a:p>
        </p:txBody>
      </p:sp>
      <p:sp>
        <p:nvSpPr>
          <p:cNvPr id="37" name="Rounded Rectangle 36"/>
          <p:cNvSpPr/>
          <p:nvPr/>
        </p:nvSpPr>
        <p:spPr>
          <a:xfrm>
            <a:off x="33405109" y="21194289"/>
            <a:ext cx="352444" cy="9258301"/>
          </a:xfrm>
          <a:prstGeom prst="roundRect">
            <a:avLst/>
          </a:prstGeom>
          <a:no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30" name="Group 129"/>
          <p:cNvGrpSpPr/>
          <p:nvPr/>
        </p:nvGrpSpPr>
        <p:grpSpPr>
          <a:xfrm>
            <a:off x="35651850" y="20577618"/>
            <a:ext cx="5133904" cy="707886"/>
            <a:chOff x="272349" y="4523093"/>
            <a:chExt cx="2890832" cy="299514"/>
          </a:xfrm>
        </p:grpSpPr>
        <p:sp>
          <p:nvSpPr>
            <p:cNvPr id="142" name="TextBox 141"/>
            <p:cNvSpPr txBox="1"/>
            <p:nvPr/>
          </p:nvSpPr>
          <p:spPr>
            <a:xfrm>
              <a:off x="395830" y="4523093"/>
              <a:ext cx="2767351" cy="299514"/>
            </a:xfrm>
            <a:prstGeom prst="rect">
              <a:avLst/>
            </a:prstGeom>
            <a:noFill/>
          </p:spPr>
          <p:txBody>
            <a:bodyPr wrap="square" rtlCol="0">
              <a:spAutoFit/>
            </a:bodyPr>
            <a:lstStyle/>
            <a:p>
              <a:r>
                <a:rPr lang="en-US" sz="4000" dirty="0" smtClean="0">
                  <a:cs typeface="Times New Roman"/>
                </a:rPr>
                <a:t>- snow measurements</a:t>
              </a:r>
              <a:endParaRPr lang="en-US" sz="4000" dirty="0">
                <a:cs typeface="Times New Roman"/>
              </a:endParaRPr>
            </a:p>
          </p:txBody>
        </p:sp>
        <p:sp>
          <p:nvSpPr>
            <p:cNvPr id="143" name="Oval 142"/>
            <p:cNvSpPr/>
            <p:nvPr/>
          </p:nvSpPr>
          <p:spPr>
            <a:xfrm>
              <a:off x="272349" y="4638125"/>
              <a:ext cx="109728" cy="109728"/>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4000"/>
            </a:p>
          </p:txBody>
        </p:sp>
      </p:grpSp>
      <p:sp>
        <p:nvSpPr>
          <p:cNvPr id="32" name="TextBox 31"/>
          <p:cNvSpPr txBox="1"/>
          <p:nvPr/>
        </p:nvSpPr>
        <p:spPr>
          <a:xfrm>
            <a:off x="40491040" y="3306438"/>
            <a:ext cx="3284708" cy="2308324"/>
          </a:xfrm>
          <a:prstGeom prst="rect">
            <a:avLst/>
          </a:prstGeom>
          <a:noFill/>
        </p:spPr>
        <p:txBody>
          <a:bodyPr wrap="square" rtlCol="0">
            <a:spAutoFit/>
          </a:bodyPr>
          <a:lstStyle/>
          <a:p>
            <a:r>
              <a:rPr lang="en-US" sz="1800" dirty="0" smtClean="0"/>
              <a:t>This </a:t>
            </a:r>
            <a:r>
              <a:rPr lang="en-US" sz="1800" dirty="0"/>
              <a:t>work was supported by the National Science Foundation under grant 0909374 (Arctic Natural Sciences). D. Fibiger </a:t>
            </a:r>
            <a:r>
              <a:rPr lang="en-US" sz="1800" dirty="0" smtClean="0"/>
              <a:t>was also  </a:t>
            </a:r>
            <a:r>
              <a:rPr lang="en-US" sz="1800" dirty="0"/>
              <a:t>supported by the American Association of University Women.</a:t>
            </a:r>
            <a:endParaRPr lang="en-US" sz="1800" b="1" dirty="0"/>
          </a:p>
          <a:p>
            <a:endParaRPr lang="en-US" sz="1800" dirty="0"/>
          </a:p>
        </p:txBody>
      </p:sp>
    </p:spTree>
    <p:extLst>
      <p:ext uri="{BB962C8B-B14F-4D97-AF65-F5344CB8AC3E}">
        <p14:creationId xmlns:p14="http://schemas.microsoft.com/office/powerpoint/2010/main" val="159155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348</TotalTime>
  <Words>1265</Words>
  <Application>Microsoft Macintosh PowerPoint</Application>
  <PresentationFormat>Custom</PresentationFormat>
  <Paragraphs>90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Manager/>
  <Company>Brown University Geological Sciences</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Meredith Hastings</dc:creator>
  <cp:keywords/>
  <dc:description/>
  <cp:lastModifiedBy>Meredith Hastings</cp:lastModifiedBy>
  <cp:revision>64</cp:revision>
  <dcterms:created xsi:type="dcterms:W3CDTF">2014-10-09T18:05:27Z</dcterms:created>
  <dcterms:modified xsi:type="dcterms:W3CDTF">2014-10-10T00:36:18Z</dcterms:modified>
  <cp:category/>
</cp:coreProperties>
</file>