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 id="2147483664" r:id="rId2"/>
  </p:sldMasterIdLst>
  <p:notesMasterIdLst>
    <p:notesMasterId r:id="rId4"/>
  </p:notesMasterIdLst>
  <p:handoutMasterIdLst>
    <p:handoutMasterId r:id="rId5"/>
  </p:handoutMasterIdLst>
  <p:sldIdLst>
    <p:sldId id="258" r:id="rId3"/>
  </p:sldIdLst>
  <p:sldSz cx="51206400" cy="32918400"/>
  <p:notesSz cx="9309100" cy="70231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FF"/>
    <a:srgbClr val="3333FF"/>
    <a:srgbClr val="FFFFFF"/>
    <a:srgbClr val="000099"/>
    <a:srgbClr val="FFFFCC"/>
    <a:srgbClr val="FF0000"/>
    <a:srgbClr val="0066CC"/>
    <a:srgbClr val="0CF4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19" autoAdjust="0"/>
    <p:restoredTop sz="99110" autoAdjust="0"/>
  </p:normalViewPr>
  <p:slideViewPr>
    <p:cSldViewPr snapToGrid="0">
      <p:cViewPr>
        <p:scale>
          <a:sx n="20" d="100"/>
          <a:sy n="20" d="100"/>
        </p:scale>
        <p:origin x="-438" y="-72"/>
      </p:cViewPr>
      <p:guideLst>
        <p:guide orient="horz" pos="8722"/>
        <p:guide pos="51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1" Type="http://schemas.openxmlformats.org/officeDocument/2006/relationships/oleObject" Target="../embeddings/oleObject3.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ctr" rtl="0">
              <a:defRPr sz="2000"/>
            </a:pPr>
            <a:r>
              <a:rPr lang="en-US" sz="2000" dirty="0" smtClean="0"/>
              <a:t>A. Stratification </a:t>
            </a:r>
            <a:r>
              <a:rPr lang="en-US" sz="2000" dirty="0" smtClean="0"/>
              <a:t>Characteristics (onset</a:t>
            </a:r>
            <a:r>
              <a:rPr lang="en-US" sz="2000" baseline="0" dirty="0" smtClean="0"/>
              <a:t> and loss in days)</a:t>
            </a:r>
            <a:r>
              <a:rPr lang="en-US" sz="2000" dirty="0" smtClean="0"/>
              <a:t> </a:t>
            </a:r>
            <a:r>
              <a:rPr lang="en-US" sz="2000" dirty="0"/>
              <a:t>under All </a:t>
            </a:r>
            <a:r>
              <a:rPr lang="en-US" sz="2000" dirty="0" smtClean="0"/>
              <a:t>effects </a:t>
            </a:r>
            <a:endParaRPr lang="en-US" sz="2000" dirty="0"/>
          </a:p>
        </c:rich>
      </c:tx>
      <c:layout>
        <c:manualLayout>
          <c:xMode val="edge"/>
          <c:yMode val="edge"/>
          <c:x val="0.14877800846236644"/>
          <c:y val="0"/>
        </c:manualLayout>
      </c:layout>
      <c:overlay val="0"/>
    </c:title>
    <c:autoTitleDeleted val="0"/>
    <c:plotArea>
      <c:layout>
        <c:manualLayout>
          <c:layoutTarget val="inner"/>
          <c:xMode val="edge"/>
          <c:yMode val="edge"/>
          <c:x val="4.768777462008706E-2"/>
          <c:y val="8.8478049832812045E-2"/>
          <c:w val="0.95116237681421767"/>
          <c:h val="0.67678327880248002"/>
        </c:manualLayout>
      </c:layout>
      <c:barChart>
        <c:barDir val="col"/>
        <c:grouping val="stacked"/>
        <c:varyColors val="0"/>
        <c:ser>
          <c:idx val="2"/>
          <c:order val="0"/>
          <c:spPr>
            <a:noFill/>
            <a:ln>
              <a:noFill/>
            </a:ln>
          </c:spPr>
          <c:invertIfNegative val="0"/>
          <c:val>
            <c:numRef>
              <c:f>A2AE!$C$2:$C$40</c:f>
              <c:numCache>
                <c:formatCode>0</c:formatCode>
                <c:ptCount val="39"/>
                <c:pt idx="0">
                  <c:v>133.66666666666652</c:v>
                </c:pt>
                <c:pt idx="1">
                  <c:v>129</c:v>
                </c:pt>
                <c:pt idx="2">
                  <c:v>101.33333333333324</c:v>
                </c:pt>
                <c:pt idx="3">
                  <c:v>108</c:v>
                </c:pt>
                <c:pt idx="4">
                  <c:v>115.33333333333324</c:v>
                </c:pt>
                <c:pt idx="5">
                  <c:v>122.66666666666667</c:v>
                </c:pt>
                <c:pt idx="6">
                  <c:v>114.33333333333324</c:v>
                </c:pt>
                <c:pt idx="7">
                  <c:v>118.33333333333324</c:v>
                </c:pt>
                <c:pt idx="8">
                  <c:v>110</c:v>
                </c:pt>
                <c:pt idx="9">
                  <c:v>120.33333333333324</c:v>
                </c:pt>
                <c:pt idx="10">
                  <c:v>128.33333333333351</c:v>
                </c:pt>
                <c:pt idx="11">
                  <c:v>133</c:v>
                </c:pt>
                <c:pt idx="12">
                  <c:v>125.33333333333324</c:v>
                </c:pt>
                <c:pt idx="13">
                  <c:v>112.33333333333324</c:v>
                </c:pt>
                <c:pt idx="14">
                  <c:v>115.66666666666667</c:v>
                </c:pt>
                <c:pt idx="15">
                  <c:v>115.66666666666667</c:v>
                </c:pt>
                <c:pt idx="16">
                  <c:v>116</c:v>
                </c:pt>
                <c:pt idx="17">
                  <c:v>133.33333333333351</c:v>
                </c:pt>
                <c:pt idx="18">
                  <c:v>117.33333333333324</c:v>
                </c:pt>
                <c:pt idx="19">
                  <c:v>109.66666666666667</c:v>
                </c:pt>
                <c:pt idx="20">
                  <c:v>122</c:v>
                </c:pt>
                <c:pt idx="21">
                  <c:v>117.33333333333324</c:v>
                </c:pt>
                <c:pt idx="22">
                  <c:v>126.33333333333324</c:v>
                </c:pt>
                <c:pt idx="23">
                  <c:v>116</c:v>
                </c:pt>
                <c:pt idx="24">
                  <c:v>113</c:v>
                </c:pt>
                <c:pt idx="25">
                  <c:v>110.66666666666667</c:v>
                </c:pt>
                <c:pt idx="26">
                  <c:v>113.33333333333324</c:v>
                </c:pt>
                <c:pt idx="27">
                  <c:v>111.33333333333324</c:v>
                </c:pt>
                <c:pt idx="28">
                  <c:v>107.33333333333324</c:v>
                </c:pt>
                <c:pt idx="29">
                  <c:v>113.33333333333324</c:v>
                </c:pt>
                <c:pt idx="30">
                  <c:v>121.66666666666667</c:v>
                </c:pt>
                <c:pt idx="31">
                  <c:v>138</c:v>
                </c:pt>
                <c:pt idx="32">
                  <c:v>106.33333333333324</c:v>
                </c:pt>
                <c:pt idx="33">
                  <c:v>117</c:v>
                </c:pt>
                <c:pt idx="34">
                  <c:v>122.66666666666667</c:v>
                </c:pt>
                <c:pt idx="35">
                  <c:v>112.66666666666667</c:v>
                </c:pt>
                <c:pt idx="36">
                  <c:v>138.33333333333351</c:v>
                </c:pt>
                <c:pt idx="37">
                  <c:v>116</c:v>
                </c:pt>
                <c:pt idx="38">
                  <c:v>114.66666666666667</c:v>
                </c:pt>
              </c:numCache>
            </c:numRef>
          </c:val>
        </c:ser>
        <c:ser>
          <c:idx val="0"/>
          <c:order val="1"/>
          <c:tx>
            <c:strRef>
              <c:f>BaselineWE!$S$4</c:f>
              <c:strCache>
                <c:ptCount val="1"/>
                <c:pt idx="0">
                  <c:v>All effects</c:v>
                </c:pt>
              </c:strCache>
            </c:strRef>
          </c:tx>
          <c:spPr>
            <a:solidFill>
              <a:srgbClr val="FF6969"/>
            </a:solidFill>
            <a:ln>
              <a:noFill/>
            </a:ln>
          </c:spPr>
          <c:invertIfNegative val="0"/>
          <c:cat>
            <c:numRef>
              <c:f>BaselineAE!$A$2:$A$40</c:f>
              <c:numCache>
                <c:formatCode>General</c:formatCode>
                <c:ptCount val="39"/>
                <c:pt idx="0">
                  <c:v>1966</c:v>
                </c:pt>
                <c:pt idx="1">
                  <c:v>1967</c:v>
                </c:pt>
                <c:pt idx="2">
                  <c:v>1968</c:v>
                </c:pt>
                <c:pt idx="3">
                  <c:v>1969</c:v>
                </c:pt>
                <c:pt idx="4">
                  <c:v>1970</c:v>
                </c:pt>
                <c:pt idx="5">
                  <c:v>1971</c:v>
                </c:pt>
                <c:pt idx="6">
                  <c:v>1972</c:v>
                </c:pt>
                <c:pt idx="7">
                  <c:v>1973</c:v>
                </c:pt>
                <c:pt idx="8">
                  <c:v>1974</c:v>
                </c:pt>
                <c:pt idx="9">
                  <c:v>1975</c:v>
                </c:pt>
                <c:pt idx="10">
                  <c:v>1976</c:v>
                </c:pt>
                <c:pt idx="11">
                  <c:v>1977</c:v>
                </c:pt>
                <c:pt idx="12">
                  <c:v>1978</c:v>
                </c:pt>
                <c:pt idx="13">
                  <c:v>1979</c:v>
                </c:pt>
                <c:pt idx="14">
                  <c:v>1980</c:v>
                </c:pt>
                <c:pt idx="15">
                  <c:v>1981</c:v>
                </c:pt>
                <c:pt idx="16">
                  <c:v>1982</c:v>
                </c:pt>
                <c:pt idx="17">
                  <c:v>1983</c:v>
                </c:pt>
                <c:pt idx="18">
                  <c:v>1984</c:v>
                </c:pt>
                <c:pt idx="19">
                  <c:v>1985</c:v>
                </c:pt>
                <c:pt idx="20">
                  <c:v>1986</c:v>
                </c:pt>
                <c:pt idx="21">
                  <c:v>1987</c:v>
                </c:pt>
                <c:pt idx="22">
                  <c:v>1988</c:v>
                </c:pt>
                <c:pt idx="23">
                  <c:v>1989</c:v>
                </c:pt>
                <c:pt idx="24">
                  <c:v>1990</c:v>
                </c:pt>
                <c:pt idx="25">
                  <c:v>1991</c:v>
                </c:pt>
                <c:pt idx="26">
                  <c:v>1992</c:v>
                </c:pt>
                <c:pt idx="27">
                  <c:v>1993</c:v>
                </c:pt>
                <c:pt idx="28">
                  <c:v>1994</c:v>
                </c:pt>
                <c:pt idx="29">
                  <c:v>1995</c:v>
                </c:pt>
                <c:pt idx="30">
                  <c:v>1996</c:v>
                </c:pt>
                <c:pt idx="31">
                  <c:v>1997</c:v>
                </c:pt>
                <c:pt idx="32">
                  <c:v>1998</c:v>
                </c:pt>
                <c:pt idx="33">
                  <c:v>1999</c:v>
                </c:pt>
                <c:pt idx="34">
                  <c:v>2000</c:v>
                </c:pt>
                <c:pt idx="35">
                  <c:v>2001</c:v>
                </c:pt>
                <c:pt idx="36">
                  <c:v>2002</c:v>
                </c:pt>
                <c:pt idx="37">
                  <c:v>2003</c:v>
                </c:pt>
                <c:pt idx="38">
                  <c:v>2004</c:v>
                </c:pt>
              </c:numCache>
            </c:numRef>
          </c:cat>
          <c:val>
            <c:numRef>
              <c:f>A2AE!$E$2:$E$40</c:f>
              <c:numCache>
                <c:formatCode>0</c:formatCode>
                <c:ptCount val="39"/>
                <c:pt idx="0">
                  <c:v>155</c:v>
                </c:pt>
                <c:pt idx="1">
                  <c:v>167</c:v>
                </c:pt>
                <c:pt idx="2">
                  <c:v>184</c:v>
                </c:pt>
                <c:pt idx="3">
                  <c:v>186.66666666666652</c:v>
                </c:pt>
                <c:pt idx="4">
                  <c:v>168.66666666666652</c:v>
                </c:pt>
                <c:pt idx="5">
                  <c:v>162</c:v>
                </c:pt>
                <c:pt idx="6">
                  <c:v>193</c:v>
                </c:pt>
                <c:pt idx="7">
                  <c:v>191.66666666666652</c:v>
                </c:pt>
                <c:pt idx="8">
                  <c:v>206.33333333333351</c:v>
                </c:pt>
                <c:pt idx="9">
                  <c:v>189.33333333333351</c:v>
                </c:pt>
                <c:pt idx="10">
                  <c:v>165</c:v>
                </c:pt>
                <c:pt idx="11">
                  <c:v>141</c:v>
                </c:pt>
                <c:pt idx="12">
                  <c:v>181.33333333333351</c:v>
                </c:pt>
                <c:pt idx="13">
                  <c:v>200.33333333333351</c:v>
                </c:pt>
                <c:pt idx="14">
                  <c:v>176.33333333333351</c:v>
                </c:pt>
                <c:pt idx="15">
                  <c:v>163</c:v>
                </c:pt>
                <c:pt idx="16">
                  <c:v>176.66666666666652</c:v>
                </c:pt>
                <c:pt idx="17">
                  <c:v>161</c:v>
                </c:pt>
                <c:pt idx="18">
                  <c:v>191.33333333333351</c:v>
                </c:pt>
                <c:pt idx="19">
                  <c:v>188.66666666666652</c:v>
                </c:pt>
                <c:pt idx="20">
                  <c:v>188.66666666666652</c:v>
                </c:pt>
                <c:pt idx="21">
                  <c:v>180.33333333333351</c:v>
                </c:pt>
                <c:pt idx="22">
                  <c:v>161</c:v>
                </c:pt>
                <c:pt idx="23">
                  <c:v>180</c:v>
                </c:pt>
                <c:pt idx="24">
                  <c:v>186.33333333333351</c:v>
                </c:pt>
                <c:pt idx="25">
                  <c:v>167.66666666666652</c:v>
                </c:pt>
                <c:pt idx="26">
                  <c:v>198</c:v>
                </c:pt>
                <c:pt idx="27">
                  <c:v>180.33333333333351</c:v>
                </c:pt>
                <c:pt idx="28">
                  <c:v>219</c:v>
                </c:pt>
                <c:pt idx="29">
                  <c:v>174</c:v>
                </c:pt>
                <c:pt idx="30">
                  <c:v>190.66666666666652</c:v>
                </c:pt>
                <c:pt idx="31">
                  <c:v>154.66666666666652</c:v>
                </c:pt>
                <c:pt idx="32">
                  <c:v>196.66666666666652</c:v>
                </c:pt>
                <c:pt idx="33">
                  <c:v>160.33333333333351</c:v>
                </c:pt>
                <c:pt idx="34">
                  <c:v>189</c:v>
                </c:pt>
                <c:pt idx="35">
                  <c:v>178</c:v>
                </c:pt>
                <c:pt idx="36">
                  <c:v>155.33333333333351</c:v>
                </c:pt>
                <c:pt idx="37">
                  <c:v>202.66666666666652</c:v>
                </c:pt>
                <c:pt idx="38">
                  <c:v>213</c:v>
                </c:pt>
              </c:numCache>
            </c:numRef>
          </c:val>
        </c:ser>
        <c:dLbls>
          <c:showLegendKey val="0"/>
          <c:showVal val="0"/>
          <c:showCatName val="0"/>
          <c:showSerName val="0"/>
          <c:showPercent val="0"/>
          <c:showBubbleSize val="0"/>
        </c:dLbls>
        <c:gapWidth val="47"/>
        <c:overlap val="100"/>
        <c:axId val="107992576"/>
        <c:axId val="76746688"/>
      </c:barChart>
      <c:barChart>
        <c:barDir val="col"/>
        <c:grouping val="stacked"/>
        <c:varyColors val="0"/>
        <c:ser>
          <c:idx val="1"/>
          <c:order val="2"/>
          <c:spPr>
            <a:noFill/>
            <a:ln>
              <a:noFill/>
            </a:ln>
          </c:spPr>
          <c:invertIfNegative val="0"/>
          <c:cat>
            <c:numRef>
              <c:f>BaselineAE!$A$2:$A$40</c:f>
              <c:numCache>
                <c:formatCode>General</c:formatCode>
                <c:ptCount val="39"/>
                <c:pt idx="0">
                  <c:v>1966</c:v>
                </c:pt>
                <c:pt idx="1">
                  <c:v>1967</c:v>
                </c:pt>
                <c:pt idx="2">
                  <c:v>1968</c:v>
                </c:pt>
                <c:pt idx="3">
                  <c:v>1969</c:v>
                </c:pt>
                <c:pt idx="4">
                  <c:v>1970</c:v>
                </c:pt>
                <c:pt idx="5">
                  <c:v>1971</c:v>
                </c:pt>
                <c:pt idx="6">
                  <c:v>1972</c:v>
                </c:pt>
                <c:pt idx="7">
                  <c:v>1973</c:v>
                </c:pt>
                <c:pt idx="8">
                  <c:v>1974</c:v>
                </c:pt>
                <c:pt idx="9">
                  <c:v>1975</c:v>
                </c:pt>
                <c:pt idx="10">
                  <c:v>1976</c:v>
                </c:pt>
                <c:pt idx="11">
                  <c:v>1977</c:v>
                </c:pt>
                <c:pt idx="12">
                  <c:v>1978</c:v>
                </c:pt>
                <c:pt idx="13">
                  <c:v>1979</c:v>
                </c:pt>
                <c:pt idx="14">
                  <c:v>1980</c:v>
                </c:pt>
                <c:pt idx="15">
                  <c:v>1981</c:v>
                </c:pt>
                <c:pt idx="16">
                  <c:v>1982</c:v>
                </c:pt>
                <c:pt idx="17">
                  <c:v>1983</c:v>
                </c:pt>
                <c:pt idx="18">
                  <c:v>1984</c:v>
                </c:pt>
                <c:pt idx="19">
                  <c:v>1985</c:v>
                </c:pt>
                <c:pt idx="20">
                  <c:v>1986</c:v>
                </c:pt>
                <c:pt idx="21">
                  <c:v>1987</c:v>
                </c:pt>
                <c:pt idx="22">
                  <c:v>1988</c:v>
                </c:pt>
                <c:pt idx="23">
                  <c:v>1989</c:v>
                </c:pt>
                <c:pt idx="24">
                  <c:v>1990</c:v>
                </c:pt>
                <c:pt idx="25">
                  <c:v>1991</c:v>
                </c:pt>
                <c:pt idx="26">
                  <c:v>1992</c:v>
                </c:pt>
                <c:pt idx="27">
                  <c:v>1993</c:v>
                </c:pt>
                <c:pt idx="28">
                  <c:v>1994</c:v>
                </c:pt>
                <c:pt idx="29">
                  <c:v>1995</c:v>
                </c:pt>
                <c:pt idx="30">
                  <c:v>1996</c:v>
                </c:pt>
                <c:pt idx="31">
                  <c:v>1997</c:v>
                </c:pt>
                <c:pt idx="32">
                  <c:v>1998</c:v>
                </c:pt>
                <c:pt idx="33">
                  <c:v>1999</c:v>
                </c:pt>
                <c:pt idx="34">
                  <c:v>2000</c:v>
                </c:pt>
                <c:pt idx="35">
                  <c:v>2001</c:v>
                </c:pt>
                <c:pt idx="36">
                  <c:v>2002</c:v>
                </c:pt>
                <c:pt idx="37">
                  <c:v>2003</c:v>
                </c:pt>
                <c:pt idx="38">
                  <c:v>2004</c:v>
                </c:pt>
              </c:numCache>
            </c:numRef>
          </c:cat>
          <c:val>
            <c:numRef>
              <c:f>BaselineAE!$C$2:$C$40</c:f>
              <c:numCache>
                <c:formatCode>General</c:formatCode>
                <c:ptCount val="39"/>
                <c:pt idx="0">
                  <c:v>140</c:v>
                </c:pt>
                <c:pt idx="1">
                  <c:v>147</c:v>
                </c:pt>
                <c:pt idx="2">
                  <c:v>124</c:v>
                </c:pt>
                <c:pt idx="3">
                  <c:v>118</c:v>
                </c:pt>
                <c:pt idx="4">
                  <c:v>129</c:v>
                </c:pt>
                <c:pt idx="5">
                  <c:v>131</c:v>
                </c:pt>
                <c:pt idx="6">
                  <c:v>131</c:v>
                </c:pt>
                <c:pt idx="7">
                  <c:v>139</c:v>
                </c:pt>
                <c:pt idx="8">
                  <c:v>134</c:v>
                </c:pt>
                <c:pt idx="9">
                  <c:v>127</c:v>
                </c:pt>
                <c:pt idx="10">
                  <c:v>148</c:v>
                </c:pt>
                <c:pt idx="11">
                  <c:v>137</c:v>
                </c:pt>
                <c:pt idx="12">
                  <c:v>136</c:v>
                </c:pt>
                <c:pt idx="13">
                  <c:v>127</c:v>
                </c:pt>
                <c:pt idx="14">
                  <c:v>123</c:v>
                </c:pt>
                <c:pt idx="15">
                  <c:v>128</c:v>
                </c:pt>
                <c:pt idx="16">
                  <c:v>125</c:v>
                </c:pt>
                <c:pt idx="17">
                  <c:v>140</c:v>
                </c:pt>
                <c:pt idx="18">
                  <c:v>141</c:v>
                </c:pt>
                <c:pt idx="19">
                  <c:v>111</c:v>
                </c:pt>
                <c:pt idx="20">
                  <c:v>126</c:v>
                </c:pt>
                <c:pt idx="21">
                  <c:v>128</c:v>
                </c:pt>
                <c:pt idx="22">
                  <c:v>132</c:v>
                </c:pt>
                <c:pt idx="23">
                  <c:v>133</c:v>
                </c:pt>
                <c:pt idx="24">
                  <c:v>132</c:v>
                </c:pt>
                <c:pt idx="25">
                  <c:v>126</c:v>
                </c:pt>
                <c:pt idx="26">
                  <c:v>127</c:v>
                </c:pt>
                <c:pt idx="27">
                  <c:v>119</c:v>
                </c:pt>
                <c:pt idx="28">
                  <c:v>134</c:v>
                </c:pt>
                <c:pt idx="29">
                  <c:v>131</c:v>
                </c:pt>
                <c:pt idx="30">
                  <c:v>139</c:v>
                </c:pt>
                <c:pt idx="31">
                  <c:v>144</c:v>
                </c:pt>
                <c:pt idx="32">
                  <c:v>119</c:v>
                </c:pt>
                <c:pt idx="33">
                  <c:v>121</c:v>
                </c:pt>
                <c:pt idx="34">
                  <c:v>125</c:v>
                </c:pt>
                <c:pt idx="35">
                  <c:v>120</c:v>
                </c:pt>
                <c:pt idx="36">
                  <c:v>124</c:v>
                </c:pt>
                <c:pt idx="37">
                  <c:v>119</c:v>
                </c:pt>
                <c:pt idx="38">
                  <c:v>121</c:v>
                </c:pt>
              </c:numCache>
            </c:numRef>
          </c:val>
        </c:ser>
        <c:ser>
          <c:idx val="3"/>
          <c:order val="3"/>
          <c:tx>
            <c:strRef>
              <c:f>BaselineWE!$S$3</c:f>
              <c:strCache>
                <c:ptCount val="1"/>
                <c:pt idx="0">
                  <c:v>Baseline</c:v>
                </c:pt>
              </c:strCache>
            </c:strRef>
          </c:tx>
          <c:spPr>
            <a:solidFill>
              <a:srgbClr val="002060"/>
            </a:solidFill>
            <a:ln>
              <a:noFill/>
            </a:ln>
          </c:spPr>
          <c:invertIfNegative val="0"/>
          <c:val>
            <c:numRef>
              <c:f>BaselineAE!$E$2:$E$40</c:f>
              <c:numCache>
                <c:formatCode>General</c:formatCode>
                <c:ptCount val="39"/>
                <c:pt idx="0">
                  <c:v>139</c:v>
                </c:pt>
                <c:pt idx="1">
                  <c:v>145</c:v>
                </c:pt>
                <c:pt idx="2">
                  <c:v>159</c:v>
                </c:pt>
                <c:pt idx="3">
                  <c:v>171</c:v>
                </c:pt>
                <c:pt idx="4">
                  <c:v>159</c:v>
                </c:pt>
                <c:pt idx="5">
                  <c:v>151</c:v>
                </c:pt>
                <c:pt idx="6">
                  <c:v>166</c:v>
                </c:pt>
                <c:pt idx="7">
                  <c:v>168</c:v>
                </c:pt>
                <c:pt idx="8">
                  <c:v>163</c:v>
                </c:pt>
                <c:pt idx="9">
                  <c:v>193</c:v>
                </c:pt>
                <c:pt idx="10">
                  <c:v>141</c:v>
                </c:pt>
                <c:pt idx="11">
                  <c:v>146</c:v>
                </c:pt>
                <c:pt idx="12">
                  <c:v>163</c:v>
                </c:pt>
                <c:pt idx="13">
                  <c:v>179</c:v>
                </c:pt>
                <c:pt idx="14">
                  <c:v>165</c:v>
                </c:pt>
                <c:pt idx="15">
                  <c:v>139</c:v>
                </c:pt>
                <c:pt idx="16">
                  <c:v>167</c:v>
                </c:pt>
                <c:pt idx="17">
                  <c:v>149</c:v>
                </c:pt>
                <c:pt idx="18">
                  <c:v>164</c:v>
                </c:pt>
                <c:pt idx="19">
                  <c:v>192</c:v>
                </c:pt>
                <c:pt idx="20">
                  <c:v>182</c:v>
                </c:pt>
                <c:pt idx="21">
                  <c:v>168</c:v>
                </c:pt>
                <c:pt idx="22">
                  <c:v>153</c:v>
                </c:pt>
                <c:pt idx="23">
                  <c:v>159</c:v>
                </c:pt>
                <c:pt idx="24">
                  <c:v>166</c:v>
                </c:pt>
                <c:pt idx="25">
                  <c:v>153</c:v>
                </c:pt>
                <c:pt idx="26">
                  <c:v>171</c:v>
                </c:pt>
                <c:pt idx="27">
                  <c:v>163</c:v>
                </c:pt>
                <c:pt idx="28">
                  <c:v>180</c:v>
                </c:pt>
                <c:pt idx="29">
                  <c:v>156</c:v>
                </c:pt>
                <c:pt idx="30">
                  <c:v>165</c:v>
                </c:pt>
                <c:pt idx="31">
                  <c:v>148</c:v>
                </c:pt>
                <c:pt idx="32">
                  <c:v>185</c:v>
                </c:pt>
                <c:pt idx="33">
                  <c:v>167</c:v>
                </c:pt>
                <c:pt idx="34">
                  <c:v>178</c:v>
                </c:pt>
                <c:pt idx="35">
                  <c:v>169</c:v>
                </c:pt>
                <c:pt idx="36">
                  <c:v>170</c:v>
                </c:pt>
                <c:pt idx="37">
                  <c:v>193</c:v>
                </c:pt>
                <c:pt idx="38">
                  <c:v>204</c:v>
                </c:pt>
              </c:numCache>
            </c:numRef>
          </c:val>
        </c:ser>
        <c:dLbls>
          <c:showLegendKey val="0"/>
          <c:showVal val="0"/>
          <c:showCatName val="0"/>
          <c:showSerName val="0"/>
          <c:showPercent val="0"/>
          <c:showBubbleSize val="0"/>
        </c:dLbls>
        <c:gapWidth val="200"/>
        <c:overlap val="100"/>
        <c:axId val="107994112"/>
        <c:axId val="76747264"/>
      </c:barChart>
      <c:catAx>
        <c:axId val="107992576"/>
        <c:scaling>
          <c:orientation val="minMax"/>
        </c:scaling>
        <c:delete val="0"/>
        <c:axPos val="b"/>
        <c:numFmt formatCode="General" sourceLinked="1"/>
        <c:majorTickMark val="out"/>
        <c:minorTickMark val="none"/>
        <c:tickLblPos val="nextTo"/>
        <c:txPr>
          <a:bodyPr rot="-5400000" vert="horz"/>
          <a:lstStyle/>
          <a:p>
            <a:pPr>
              <a:defRPr/>
            </a:pPr>
            <a:endParaRPr lang="en-US"/>
          </a:p>
        </c:txPr>
        <c:crossAx val="76746688"/>
        <c:crosses val="autoZero"/>
        <c:auto val="1"/>
        <c:lblAlgn val="ctr"/>
        <c:lblOffset val="100"/>
        <c:noMultiLvlLbl val="0"/>
      </c:catAx>
      <c:valAx>
        <c:axId val="76746688"/>
        <c:scaling>
          <c:orientation val="minMax"/>
          <c:max val="350"/>
          <c:min val="50"/>
        </c:scaling>
        <c:delete val="0"/>
        <c:axPos val="l"/>
        <c:majorGridlines>
          <c:spPr>
            <a:ln w="3175">
              <a:prstDash val="dash"/>
            </a:ln>
          </c:spPr>
        </c:majorGridlines>
        <c:numFmt formatCode="0" sourceLinked="1"/>
        <c:majorTickMark val="out"/>
        <c:minorTickMark val="none"/>
        <c:tickLblPos val="nextTo"/>
        <c:crossAx val="107992576"/>
        <c:crosses val="autoZero"/>
        <c:crossBetween val="between"/>
        <c:majorUnit val="50"/>
      </c:valAx>
      <c:valAx>
        <c:axId val="76747264"/>
        <c:scaling>
          <c:orientation val="minMax"/>
          <c:max val="350"/>
          <c:min val="50"/>
        </c:scaling>
        <c:delete val="0"/>
        <c:axPos val="r"/>
        <c:numFmt formatCode="General" sourceLinked="1"/>
        <c:majorTickMark val="none"/>
        <c:minorTickMark val="none"/>
        <c:tickLblPos val="none"/>
        <c:crossAx val="107994112"/>
        <c:crosses val="max"/>
        <c:crossBetween val="between"/>
      </c:valAx>
      <c:catAx>
        <c:axId val="107994112"/>
        <c:scaling>
          <c:orientation val="minMax"/>
        </c:scaling>
        <c:delete val="1"/>
        <c:axPos val="b"/>
        <c:numFmt formatCode="General" sourceLinked="1"/>
        <c:majorTickMark val="out"/>
        <c:minorTickMark val="none"/>
        <c:tickLblPos val="none"/>
        <c:crossAx val="76747264"/>
        <c:crosses val="autoZero"/>
        <c:auto val="1"/>
        <c:lblAlgn val="ctr"/>
        <c:lblOffset val="100"/>
        <c:noMultiLvlLbl val="0"/>
      </c:catAx>
      <c:spPr>
        <a:solidFill>
          <a:schemeClr val="bg1"/>
        </a:solidFill>
      </c:spPr>
    </c:plotArea>
    <c:legend>
      <c:legendPos val="t"/>
      <c:legendEntry>
        <c:idx val="0"/>
        <c:delete val="1"/>
      </c:legendEntry>
      <c:legendEntry>
        <c:idx val="2"/>
        <c:delete val="1"/>
      </c:legendEntry>
      <c:layout>
        <c:manualLayout>
          <c:xMode val="edge"/>
          <c:yMode val="edge"/>
          <c:x val="0.24375441441912829"/>
          <c:y val="0.64188736681887526"/>
          <c:w val="0.27384972227308796"/>
          <c:h val="0.11380050096477665"/>
        </c:manualLayout>
      </c:layout>
      <c:overlay val="0"/>
    </c:legend>
    <c:plotVisOnly val="1"/>
    <c:dispBlanksAs val="gap"/>
    <c:showDLblsOverMax val="0"/>
  </c:chart>
  <c:spPr>
    <a:ln>
      <a:solidFill>
        <a:srgbClr val="0099FF"/>
      </a:solidFill>
    </a:ln>
  </c:spPr>
  <c:txPr>
    <a:bodyPr/>
    <a:lstStyle/>
    <a:p>
      <a:pPr>
        <a:defRPr sz="16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dirty="0" smtClean="0"/>
              <a:t>B. Stratification </a:t>
            </a:r>
            <a:r>
              <a:rPr lang="en-US" sz="2000" dirty="0" smtClean="0"/>
              <a:t>Characteristics </a:t>
            </a:r>
            <a:r>
              <a:rPr lang="en-US" sz="2000" b="1" i="0" u="none" strike="noStrike" baseline="0" dirty="0" smtClean="0">
                <a:effectLst/>
              </a:rPr>
              <a:t>(onset and loss in days)</a:t>
            </a:r>
            <a:r>
              <a:rPr lang="en-US" sz="2000" dirty="0" smtClean="0"/>
              <a:t> </a:t>
            </a:r>
            <a:r>
              <a:rPr lang="en-US" sz="2000" dirty="0"/>
              <a:t>under Meteorological effects</a:t>
            </a:r>
          </a:p>
        </c:rich>
      </c:tx>
      <c:layout>
        <c:manualLayout>
          <c:xMode val="edge"/>
          <c:yMode val="edge"/>
          <c:x val="0.12993255892703753"/>
          <c:y val="0"/>
        </c:manualLayout>
      </c:layout>
      <c:overlay val="0"/>
    </c:title>
    <c:autoTitleDeleted val="0"/>
    <c:plotArea>
      <c:layout>
        <c:manualLayout>
          <c:layoutTarget val="inner"/>
          <c:xMode val="edge"/>
          <c:yMode val="edge"/>
          <c:x val="4.8187385500842922E-2"/>
          <c:y val="9.5437955144940065E-2"/>
          <c:w val="0.95002396117474197"/>
          <c:h val="0.66765976881588496"/>
        </c:manualLayout>
      </c:layout>
      <c:barChart>
        <c:barDir val="col"/>
        <c:grouping val="stacked"/>
        <c:varyColors val="0"/>
        <c:ser>
          <c:idx val="2"/>
          <c:order val="0"/>
          <c:spPr>
            <a:noFill/>
            <a:ln>
              <a:noFill/>
            </a:ln>
          </c:spPr>
          <c:invertIfNegative val="0"/>
          <c:val>
            <c:numRef>
              <c:f>A2ME!$C$2:$C$40</c:f>
              <c:numCache>
                <c:formatCode>0</c:formatCode>
                <c:ptCount val="39"/>
                <c:pt idx="0">
                  <c:v>137.66666666666652</c:v>
                </c:pt>
                <c:pt idx="1">
                  <c:v>139.66666666666652</c:v>
                </c:pt>
                <c:pt idx="2">
                  <c:v>98</c:v>
                </c:pt>
                <c:pt idx="3">
                  <c:v>104.66666666666667</c:v>
                </c:pt>
                <c:pt idx="4">
                  <c:v>114.66666666666667</c:v>
                </c:pt>
                <c:pt idx="5">
                  <c:v>122.66666666666667</c:v>
                </c:pt>
                <c:pt idx="6">
                  <c:v>114.66666666666667</c:v>
                </c:pt>
                <c:pt idx="7">
                  <c:v>116</c:v>
                </c:pt>
                <c:pt idx="8">
                  <c:v>112</c:v>
                </c:pt>
                <c:pt idx="9">
                  <c:v>117.66666666666667</c:v>
                </c:pt>
                <c:pt idx="10">
                  <c:v>138.33333333333351</c:v>
                </c:pt>
                <c:pt idx="11">
                  <c:v>134.66666666666652</c:v>
                </c:pt>
                <c:pt idx="12">
                  <c:v>123</c:v>
                </c:pt>
                <c:pt idx="13">
                  <c:v>112.66666666666667</c:v>
                </c:pt>
                <c:pt idx="14">
                  <c:v>115</c:v>
                </c:pt>
                <c:pt idx="15">
                  <c:v>121</c:v>
                </c:pt>
                <c:pt idx="16">
                  <c:v>113.66666666666667</c:v>
                </c:pt>
                <c:pt idx="17">
                  <c:v>133.33333333333351</c:v>
                </c:pt>
                <c:pt idx="18">
                  <c:v>117.33333333333324</c:v>
                </c:pt>
                <c:pt idx="19">
                  <c:v>108.66666666666667</c:v>
                </c:pt>
                <c:pt idx="20">
                  <c:v>122.66666666666667</c:v>
                </c:pt>
                <c:pt idx="21">
                  <c:v>109</c:v>
                </c:pt>
                <c:pt idx="22">
                  <c:v>127</c:v>
                </c:pt>
                <c:pt idx="23">
                  <c:v>125.66666666666667</c:v>
                </c:pt>
                <c:pt idx="24">
                  <c:v>113.33333333333324</c:v>
                </c:pt>
                <c:pt idx="25">
                  <c:v>108.66666666666667</c:v>
                </c:pt>
                <c:pt idx="26">
                  <c:v>113.33333333333324</c:v>
                </c:pt>
                <c:pt idx="27">
                  <c:v>115</c:v>
                </c:pt>
                <c:pt idx="28">
                  <c:v>105.33333333333324</c:v>
                </c:pt>
                <c:pt idx="29">
                  <c:v>112.33333333333324</c:v>
                </c:pt>
                <c:pt idx="30">
                  <c:v>127.33333333333324</c:v>
                </c:pt>
                <c:pt idx="31">
                  <c:v>137</c:v>
                </c:pt>
                <c:pt idx="32">
                  <c:v>103.33333333333324</c:v>
                </c:pt>
                <c:pt idx="33">
                  <c:v>115.33333333333324</c:v>
                </c:pt>
                <c:pt idx="34">
                  <c:v>122.66666666666667</c:v>
                </c:pt>
                <c:pt idx="35">
                  <c:v>111.66666666666667</c:v>
                </c:pt>
                <c:pt idx="36">
                  <c:v>146.33333333333351</c:v>
                </c:pt>
                <c:pt idx="37">
                  <c:v>115.66666666666667</c:v>
                </c:pt>
                <c:pt idx="38">
                  <c:v>119</c:v>
                </c:pt>
              </c:numCache>
            </c:numRef>
          </c:val>
        </c:ser>
        <c:ser>
          <c:idx val="0"/>
          <c:order val="1"/>
          <c:tx>
            <c:strRef>
              <c:f>BaselineWE!$S$15:$T$15</c:f>
              <c:strCache>
                <c:ptCount val="1"/>
                <c:pt idx="0">
                  <c:v>Meteorological  effects</c:v>
                </c:pt>
              </c:strCache>
            </c:strRef>
          </c:tx>
          <c:spPr>
            <a:solidFill>
              <a:srgbClr val="FF6969"/>
            </a:solidFill>
            <a:ln>
              <a:noFill/>
            </a:ln>
          </c:spPr>
          <c:invertIfNegative val="0"/>
          <c:cat>
            <c:numRef>
              <c:f>BaselineME!$A$2:$A$40</c:f>
              <c:numCache>
                <c:formatCode>General</c:formatCode>
                <c:ptCount val="39"/>
                <c:pt idx="0">
                  <c:v>1966</c:v>
                </c:pt>
                <c:pt idx="1">
                  <c:v>1967</c:v>
                </c:pt>
                <c:pt idx="2">
                  <c:v>1968</c:v>
                </c:pt>
                <c:pt idx="3">
                  <c:v>1969</c:v>
                </c:pt>
                <c:pt idx="4">
                  <c:v>1970</c:v>
                </c:pt>
                <c:pt idx="5">
                  <c:v>1971</c:v>
                </c:pt>
                <c:pt idx="6">
                  <c:v>1972</c:v>
                </c:pt>
                <c:pt idx="7">
                  <c:v>1973</c:v>
                </c:pt>
                <c:pt idx="8">
                  <c:v>1974</c:v>
                </c:pt>
                <c:pt idx="9">
                  <c:v>1975</c:v>
                </c:pt>
                <c:pt idx="10">
                  <c:v>1976</c:v>
                </c:pt>
                <c:pt idx="11">
                  <c:v>1977</c:v>
                </c:pt>
                <c:pt idx="12">
                  <c:v>1978</c:v>
                </c:pt>
                <c:pt idx="13">
                  <c:v>1979</c:v>
                </c:pt>
                <c:pt idx="14">
                  <c:v>1980</c:v>
                </c:pt>
                <c:pt idx="15">
                  <c:v>1981</c:v>
                </c:pt>
                <c:pt idx="16">
                  <c:v>1982</c:v>
                </c:pt>
                <c:pt idx="17">
                  <c:v>1983</c:v>
                </c:pt>
                <c:pt idx="18">
                  <c:v>1984</c:v>
                </c:pt>
                <c:pt idx="19">
                  <c:v>1985</c:v>
                </c:pt>
                <c:pt idx="20">
                  <c:v>1986</c:v>
                </c:pt>
                <c:pt idx="21">
                  <c:v>1987</c:v>
                </c:pt>
                <c:pt idx="22">
                  <c:v>1988</c:v>
                </c:pt>
                <c:pt idx="23">
                  <c:v>1989</c:v>
                </c:pt>
                <c:pt idx="24">
                  <c:v>1990</c:v>
                </c:pt>
                <c:pt idx="25">
                  <c:v>1991</c:v>
                </c:pt>
                <c:pt idx="26">
                  <c:v>1992</c:v>
                </c:pt>
                <c:pt idx="27">
                  <c:v>1993</c:v>
                </c:pt>
                <c:pt idx="28">
                  <c:v>1994</c:v>
                </c:pt>
                <c:pt idx="29">
                  <c:v>1995</c:v>
                </c:pt>
                <c:pt idx="30">
                  <c:v>1996</c:v>
                </c:pt>
                <c:pt idx="31">
                  <c:v>1997</c:v>
                </c:pt>
                <c:pt idx="32">
                  <c:v>1998</c:v>
                </c:pt>
                <c:pt idx="33">
                  <c:v>1999</c:v>
                </c:pt>
                <c:pt idx="34">
                  <c:v>2000</c:v>
                </c:pt>
                <c:pt idx="35">
                  <c:v>2001</c:v>
                </c:pt>
                <c:pt idx="36">
                  <c:v>2002</c:v>
                </c:pt>
                <c:pt idx="37">
                  <c:v>2003</c:v>
                </c:pt>
                <c:pt idx="38">
                  <c:v>2004</c:v>
                </c:pt>
              </c:numCache>
            </c:numRef>
          </c:cat>
          <c:val>
            <c:numRef>
              <c:f>A2ME!$E$2:$E$40</c:f>
              <c:numCache>
                <c:formatCode>0</c:formatCode>
                <c:ptCount val="39"/>
                <c:pt idx="0">
                  <c:v>146.66666666666652</c:v>
                </c:pt>
                <c:pt idx="1">
                  <c:v>151.66666666666652</c:v>
                </c:pt>
                <c:pt idx="2">
                  <c:v>185.33333333333351</c:v>
                </c:pt>
                <c:pt idx="3">
                  <c:v>185</c:v>
                </c:pt>
                <c:pt idx="4">
                  <c:v>172.33333333333351</c:v>
                </c:pt>
                <c:pt idx="5">
                  <c:v>159.33333333333351</c:v>
                </c:pt>
                <c:pt idx="6">
                  <c:v>194.33333333333351</c:v>
                </c:pt>
                <c:pt idx="7">
                  <c:v>195</c:v>
                </c:pt>
                <c:pt idx="8">
                  <c:v>207</c:v>
                </c:pt>
                <c:pt idx="9">
                  <c:v>192.33333333333351</c:v>
                </c:pt>
                <c:pt idx="10">
                  <c:v>157.33333333333351</c:v>
                </c:pt>
                <c:pt idx="11">
                  <c:v>143</c:v>
                </c:pt>
                <c:pt idx="12">
                  <c:v>182</c:v>
                </c:pt>
                <c:pt idx="13">
                  <c:v>202</c:v>
                </c:pt>
                <c:pt idx="14">
                  <c:v>177.33333333333351</c:v>
                </c:pt>
                <c:pt idx="15">
                  <c:v>148.66666666666652</c:v>
                </c:pt>
                <c:pt idx="16">
                  <c:v>179.66666666666652</c:v>
                </c:pt>
                <c:pt idx="17">
                  <c:v>160.66666666666652</c:v>
                </c:pt>
                <c:pt idx="18">
                  <c:v>191.66666666666652</c:v>
                </c:pt>
                <c:pt idx="19">
                  <c:v>183</c:v>
                </c:pt>
                <c:pt idx="20">
                  <c:v>186.66666666666652</c:v>
                </c:pt>
                <c:pt idx="21">
                  <c:v>190</c:v>
                </c:pt>
                <c:pt idx="22">
                  <c:v>160.66666666666652</c:v>
                </c:pt>
                <c:pt idx="23">
                  <c:v>168</c:v>
                </c:pt>
                <c:pt idx="24">
                  <c:v>184.66666666666652</c:v>
                </c:pt>
                <c:pt idx="25">
                  <c:v>172</c:v>
                </c:pt>
                <c:pt idx="26">
                  <c:v>195.66666666666652</c:v>
                </c:pt>
                <c:pt idx="27">
                  <c:v>175</c:v>
                </c:pt>
                <c:pt idx="28">
                  <c:v>221.33333333333351</c:v>
                </c:pt>
                <c:pt idx="29">
                  <c:v>175.33333333333351</c:v>
                </c:pt>
                <c:pt idx="30">
                  <c:v>185</c:v>
                </c:pt>
                <c:pt idx="31">
                  <c:v>155.66666666666652</c:v>
                </c:pt>
                <c:pt idx="32">
                  <c:v>202.66666666666652</c:v>
                </c:pt>
                <c:pt idx="33">
                  <c:v>160.33333333333351</c:v>
                </c:pt>
                <c:pt idx="34">
                  <c:v>192.66666666666652</c:v>
                </c:pt>
                <c:pt idx="35">
                  <c:v>181.33333333333351</c:v>
                </c:pt>
                <c:pt idx="36">
                  <c:v>145</c:v>
                </c:pt>
                <c:pt idx="37">
                  <c:v>204.33333333333351</c:v>
                </c:pt>
                <c:pt idx="38">
                  <c:v>208.66666666666652</c:v>
                </c:pt>
              </c:numCache>
            </c:numRef>
          </c:val>
        </c:ser>
        <c:dLbls>
          <c:showLegendKey val="0"/>
          <c:showVal val="0"/>
          <c:showCatName val="0"/>
          <c:showSerName val="0"/>
          <c:showPercent val="0"/>
          <c:showBubbleSize val="0"/>
        </c:dLbls>
        <c:gapWidth val="47"/>
        <c:overlap val="100"/>
        <c:axId val="107994624"/>
        <c:axId val="76748992"/>
      </c:barChart>
      <c:barChart>
        <c:barDir val="col"/>
        <c:grouping val="stacked"/>
        <c:varyColors val="0"/>
        <c:ser>
          <c:idx val="1"/>
          <c:order val="2"/>
          <c:spPr>
            <a:noFill/>
            <a:ln>
              <a:noFill/>
            </a:ln>
          </c:spPr>
          <c:invertIfNegative val="0"/>
          <c:cat>
            <c:numRef>
              <c:f>BaselineME!$A$2:$A$40</c:f>
              <c:numCache>
                <c:formatCode>General</c:formatCode>
                <c:ptCount val="39"/>
                <c:pt idx="0">
                  <c:v>1966</c:v>
                </c:pt>
                <c:pt idx="1">
                  <c:v>1967</c:v>
                </c:pt>
                <c:pt idx="2">
                  <c:v>1968</c:v>
                </c:pt>
                <c:pt idx="3">
                  <c:v>1969</c:v>
                </c:pt>
                <c:pt idx="4">
                  <c:v>1970</c:v>
                </c:pt>
                <c:pt idx="5">
                  <c:v>1971</c:v>
                </c:pt>
                <c:pt idx="6">
                  <c:v>1972</c:v>
                </c:pt>
                <c:pt idx="7">
                  <c:v>1973</c:v>
                </c:pt>
                <c:pt idx="8">
                  <c:v>1974</c:v>
                </c:pt>
                <c:pt idx="9">
                  <c:v>1975</c:v>
                </c:pt>
                <c:pt idx="10">
                  <c:v>1976</c:v>
                </c:pt>
                <c:pt idx="11">
                  <c:v>1977</c:v>
                </c:pt>
                <c:pt idx="12">
                  <c:v>1978</c:v>
                </c:pt>
                <c:pt idx="13">
                  <c:v>1979</c:v>
                </c:pt>
                <c:pt idx="14">
                  <c:v>1980</c:v>
                </c:pt>
                <c:pt idx="15">
                  <c:v>1981</c:v>
                </c:pt>
                <c:pt idx="16">
                  <c:v>1982</c:v>
                </c:pt>
                <c:pt idx="17">
                  <c:v>1983</c:v>
                </c:pt>
                <c:pt idx="18">
                  <c:v>1984</c:v>
                </c:pt>
                <c:pt idx="19">
                  <c:v>1985</c:v>
                </c:pt>
                <c:pt idx="20">
                  <c:v>1986</c:v>
                </c:pt>
                <c:pt idx="21">
                  <c:v>1987</c:v>
                </c:pt>
                <c:pt idx="22">
                  <c:v>1988</c:v>
                </c:pt>
                <c:pt idx="23">
                  <c:v>1989</c:v>
                </c:pt>
                <c:pt idx="24">
                  <c:v>1990</c:v>
                </c:pt>
                <c:pt idx="25">
                  <c:v>1991</c:v>
                </c:pt>
                <c:pt idx="26">
                  <c:v>1992</c:v>
                </c:pt>
                <c:pt idx="27">
                  <c:v>1993</c:v>
                </c:pt>
                <c:pt idx="28">
                  <c:v>1994</c:v>
                </c:pt>
                <c:pt idx="29">
                  <c:v>1995</c:v>
                </c:pt>
                <c:pt idx="30">
                  <c:v>1996</c:v>
                </c:pt>
                <c:pt idx="31">
                  <c:v>1997</c:v>
                </c:pt>
                <c:pt idx="32">
                  <c:v>1998</c:v>
                </c:pt>
                <c:pt idx="33">
                  <c:v>1999</c:v>
                </c:pt>
                <c:pt idx="34">
                  <c:v>2000</c:v>
                </c:pt>
                <c:pt idx="35">
                  <c:v>2001</c:v>
                </c:pt>
                <c:pt idx="36">
                  <c:v>2002</c:v>
                </c:pt>
                <c:pt idx="37">
                  <c:v>2003</c:v>
                </c:pt>
                <c:pt idx="38">
                  <c:v>2004</c:v>
                </c:pt>
              </c:numCache>
            </c:numRef>
          </c:cat>
          <c:val>
            <c:numRef>
              <c:f>BaselineME!$C$2:$C$40</c:f>
              <c:numCache>
                <c:formatCode>General</c:formatCode>
                <c:ptCount val="39"/>
                <c:pt idx="0">
                  <c:v>140</c:v>
                </c:pt>
                <c:pt idx="1">
                  <c:v>147</c:v>
                </c:pt>
                <c:pt idx="2">
                  <c:v>124</c:v>
                </c:pt>
                <c:pt idx="3">
                  <c:v>118</c:v>
                </c:pt>
                <c:pt idx="4">
                  <c:v>129</c:v>
                </c:pt>
                <c:pt idx="5">
                  <c:v>131</c:v>
                </c:pt>
                <c:pt idx="6">
                  <c:v>131</c:v>
                </c:pt>
                <c:pt idx="7">
                  <c:v>139</c:v>
                </c:pt>
                <c:pt idx="8">
                  <c:v>134</c:v>
                </c:pt>
                <c:pt idx="9">
                  <c:v>127</c:v>
                </c:pt>
                <c:pt idx="10">
                  <c:v>148</c:v>
                </c:pt>
                <c:pt idx="11">
                  <c:v>137</c:v>
                </c:pt>
                <c:pt idx="12">
                  <c:v>136</c:v>
                </c:pt>
                <c:pt idx="13">
                  <c:v>127</c:v>
                </c:pt>
                <c:pt idx="14">
                  <c:v>123</c:v>
                </c:pt>
                <c:pt idx="15">
                  <c:v>128</c:v>
                </c:pt>
                <c:pt idx="16">
                  <c:v>125</c:v>
                </c:pt>
                <c:pt idx="17">
                  <c:v>140</c:v>
                </c:pt>
                <c:pt idx="18">
                  <c:v>141</c:v>
                </c:pt>
                <c:pt idx="19">
                  <c:v>111</c:v>
                </c:pt>
                <c:pt idx="20">
                  <c:v>126</c:v>
                </c:pt>
                <c:pt idx="21">
                  <c:v>128</c:v>
                </c:pt>
                <c:pt idx="22">
                  <c:v>132</c:v>
                </c:pt>
                <c:pt idx="23">
                  <c:v>133</c:v>
                </c:pt>
                <c:pt idx="24">
                  <c:v>132</c:v>
                </c:pt>
                <c:pt idx="25">
                  <c:v>126</c:v>
                </c:pt>
                <c:pt idx="26">
                  <c:v>127</c:v>
                </c:pt>
                <c:pt idx="27">
                  <c:v>119</c:v>
                </c:pt>
                <c:pt idx="28">
                  <c:v>134</c:v>
                </c:pt>
                <c:pt idx="29">
                  <c:v>131</c:v>
                </c:pt>
                <c:pt idx="30">
                  <c:v>139</c:v>
                </c:pt>
                <c:pt idx="31">
                  <c:v>144</c:v>
                </c:pt>
                <c:pt idx="32">
                  <c:v>119</c:v>
                </c:pt>
                <c:pt idx="33">
                  <c:v>121</c:v>
                </c:pt>
                <c:pt idx="34">
                  <c:v>125</c:v>
                </c:pt>
                <c:pt idx="35">
                  <c:v>120</c:v>
                </c:pt>
                <c:pt idx="36">
                  <c:v>124</c:v>
                </c:pt>
                <c:pt idx="37">
                  <c:v>119</c:v>
                </c:pt>
                <c:pt idx="38">
                  <c:v>121</c:v>
                </c:pt>
              </c:numCache>
            </c:numRef>
          </c:val>
        </c:ser>
        <c:ser>
          <c:idx val="3"/>
          <c:order val="3"/>
          <c:tx>
            <c:strRef>
              <c:f>BaselineWE!$S$14</c:f>
              <c:strCache>
                <c:ptCount val="1"/>
                <c:pt idx="0">
                  <c:v>Baseline</c:v>
                </c:pt>
              </c:strCache>
            </c:strRef>
          </c:tx>
          <c:spPr>
            <a:solidFill>
              <a:srgbClr val="002060"/>
            </a:solidFill>
            <a:ln>
              <a:noFill/>
            </a:ln>
          </c:spPr>
          <c:invertIfNegative val="0"/>
          <c:val>
            <c:numRef>
              <c:f>BaselineME!$E$2:$E$40</c:f>
              <c:numCache>
                <c:formatCode>General</c:formatCode>
                <c:ptCount val="39"/>
                <c:pt idx="0">
                  <c:v>139</c:v>
                </c:pt>
                <c:pt idx="1">
                  <c:v>145</c:v>
                </c:pt>
                <c:pt idx="2">
                  <c:v>159</c:v>
                </c:pt>
                <c:pt idx="3">
                  <c:v>171</c:v>
                </c:pt>
                <c:pt idx="4">
                  <c:v>159</c:v>
                </c:pt>
                <c:pt idx="5">
                  <c:v>151</c:v>
                </c:pt>
                <c:pt idx="6">
                  <c:v>166</c:v>
                </c:pt>
                <c:pt idx="7">
                  <c:v>168</c:v>
                </c:pt>
                <c:pt idx="8">
                  <c:v>163</c:v>
                </c:pt>
                <c:pt idx="9">
                  <c:v>193</c:v>
                </c:pt>
                <c:pt idx="10">
                  <c:v>141</c:v>
                </c:pt>
                <c:pt idx="11">
                  <c:v>146</c:v>
                </c:pt>
                <c:pt idx="12">
                  <c:v>163</c:v>
                </c:pt>
                <c:pt idx="13">
                  <c:v>179</c:v>
                </c:pt>
                <c:pt idx="14">
                  <c:v>165</c:v>
                </c:pt>
                <c:pt idx="15">
                  <c:v>139</c:v>
                </c:pt>
                <c:pt idx="16">
                  <c:v>167</c:v>
                </c:pt>
                <c:pt idx="17">
                  <c:v>149</c:v>
                </c:pt>
                <c:pt idx="18">
                  <c:v>164</c:v>
                </c:pt>
                <c:pt idx="19">
                  <c:v>192</c:v>
                </c:pt>
                <c:pt idx="20">
                  <c:v>182</c:v>
                </c:pt>
                <c:pt idx="21">
                  <c:v>168</c:v>
                </c:pt>
                <c:pt idx="22">
                  <c:v>153</c:v>
                </c:pt>
                <c:pt idx="23">
                  <c:v>159</c:v>
                </c:pt>
                <c:pt idx="24">
                  <c:v>166</c:v>
                </c:pt>
                <c:pt idx="25">
                  <c:v>153</c:v>
                </c:pt>
                <c:pt idx="26">
                  <c:v>171</c:v>
                </c:pt>
                <c:pt idx="27">
                  <c:v>163</c:v>
                </c:pt>
                <c:pt idx="28">
                  <c:v>180</c:v>
                </c:pt>
                <c:pt idx="29">
                  <c:v>156</c:v>
                </c:pt>
                <c:pt idx="30">
                  <c:v>165</c:v>
                </c:pt>
                <c:pt idx="31">
                  <c:v>148</c:v>
                </c:pt>
                <c:pt idx="32">
                  <c:v>185</c:v>
                </c:pt>
                <c:pt idx="33">
                  <c:v>167</c:v>
                </c:pt>
                <c:pt idx="34">
                  <c:v>178</c:v>
                </c:pt>
                <c:pt idx="35">
                  <c:v>169</c:v>
                </c:pt>
                <c:pt idx="36">
                  <c:v>170</c:v>
                </c:pt>
                <c:pt idx="37">
                  <c:v>193</c:v>
                </c:pt>
                <c:pt idx="38">
                  <c:v>204</c:v>
                </c:pt>
              </c:numCache>
            </c:numRef>
          </c:val>
        </c:ser>
        <c:dLbls>
          <c:showLegendKey val="0"/>
          <c:showVal val="0"/>
          <c:showCatName val="0"/>
          <c:showSerName val="0"/>
          <c:showPercent val="0"/>
          <c:showBubbleSize val="0"/>
        </c:dLbls>
        <c:gapWidth val="200"/>
        <c:overlap val="100"/>
        <c:axId val="108639232"/>
        <c:axId val="76749568"/>
      </c:barChart>
      <c:catAx>
        <c:axId val="107994624"/>
        <c:scaling>
          <c:orientation val="minMax"/>
        </c:scaling>
        <c:delete val="0"/>
        <c:axPos val="b"/>
        <c:numFmt formatCode="General" sourceLinked="1"/>
        <c:majorTickMark val="out"/>
        <c:minorTickMark val="none"/>
        <c:tickLblPos val="nextTo"/>
        <c:txPr>
          <a:bodyPr rot="-5400000" vert="horz"/>
          <a:lstStyle/>
          <a:p>
            <a:pPr>
              <a:defRPr/>
            </a:pPr>
            <a:endParaRPr lang="en-US"/>
          </a:p>
        </c:txPr>
        <c:crossAx val="76748992"/>
        <c:crosses val="autoZero"/>
        <c:auto val="1"/>
        <c:lblAlgn val="ctr"/>
        <c:lblOffset val="100"/>
        <c:noMultiLvlLbl val="0"/>
      </c:catAx>
      <c:valAx>
        <c:axId val="76748992"/>
        <c:scaling>
          <c:orientation val="minMax"/>
          <c:max val="350"/>
          <c:min val="50"/>
        </c:scaling>
        <c:delete val="0"/>
        <c:axPos val="l"/>
        <c:majorGridlines>
          <c:spPr>
            <a:ln>
              <a:prstDash val="dash"/>
            </a:ln>
          </c:spPr>
        </c:majorGridlines>
        <c:numFmt formatCode="0" sourceLinked="1"/>
        <c:majorTickMark val="out"/>
        <c:minorTickMark val="none"/>
        <c:tickLblPos val="nextTo"/>
        <c:crossAx val="107994624"/>
        <c:crosses val="autoZero"/>
        <c:crossBetween val="between"/>
        <c:majorUnit val="50"/>
      </c:valAx>
      <c:valAx>
        <c:axId val="76749568"/>
        <c:scaling>
          <c:orientation val="minMax"/>
          <c:max val="350"/>
          <c:min val="50"/>
        </c:scaling>
        <c:delete val="0"/>
        <c:axPos val="r"/>
        <c:numFmt formatCode="General" sourceLinked="1"/>
        <c:majorTickMark val="none"/>
        <c:minorTickMark val="none"/>
        <c:tickLblPos val="none"/>
        <c:crossAx val="108639232"/>
        <c:crosses val="max"/>
        <c:crossBetween val="between"/>
      </c:valAx>
      <c:catAx>
        <c:axId val="108639232"/>
        <c:scaling>
          <c:orientation val="minMax"/>
        </c:scaling>
        <c:delete val="1"/>
        <c:axPos val="b"/>
        <c:numFmt formatCode="General" sourceLinked="1"/>
        <c:majorTickMark val="out"/>
        <c:minorTickMark val="none"/>
        <c:tickLblPos val="none"/>
        <c:crossAx val="76749568"/>
        <c:crosses val="autoZero"/>
        <c:auto val="1"/>
        <c:lblAlgn val="ctr"/>
        <c:lblOffset val="100"/>
        <c:noMultiLvlLbl val="0"/>
      </c:catAx>
      <c:spPr>
        <a:solidFill>
          <a:schemeClr val="bg1"/>
        </a:solidFill>
      </c:spPr>
    </c:plotArea>
    <c:legend>
      <c:legendPos val="t"/>
      <c:legendEntry>
        <c:idx val="0"/>
        <c:delete val="1"/>
      </c:legendEntry>
      <c:legendEntry>
        <c:idx val="2"/>
        <c:delete val="1"/>
      </c:legendEntry>
      <c:layout>
        <c:manualLayout>
          <c:xMode val="edge"/>
          <c:yMode val="edge"/>
          <c:x val="0.27033248750882882"/>
          <c:y val="0.6416592966166178"/>
          <c:w val="0.42587630034617852"/>
          <c:h val="0.11484940907357986"/>
        </c:manualLayout>
      </c:layout>
      <c:overlay val="0"/>
    </c:legend>
    <c:plotVisOnly val="1"/>
    <c:dispBlanksAs val="gap"/>
    <c:showDLblsOverMax val="0"/>
  </c:chart>
  <c:spPr>
    <a:ln>
      <a:solidFill>
        <a:srgbClr val="00B0F0"/>
      </a:solidFill>
    </a:ln>
  </c:spPr>
  <c:txPr>
    <a:bodyPr/>
    <a:lstStyle/>
    <a:p>
      <a:pPr>
        <a:defRPr sz="16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dirty="0" smtClean="0"/>
              <a:t>C. Stratification </a:t>
            </a:r>
            <a:r>
              <a:rPr lang="en-US" sz="2000" dirty="0" smtClean="0"/>
              <a:t>Characteristics </a:t>
            </a:r>
            <a:r>
              <a:rPr lang="en-US" sz="2000" b="1" i="0" u="none" strike="noStrike" baseline="0" dirty="0" smtClean="0">
                <a:effectLst/>
              </a:rPr>
              <a:t>(onset and loss in days)</a:t>
            </a:r>
            <a:r>
              <a:rPr lang="en-US" sz="2000" dirty="0" smtClean="0"/>
              <a:t> </a:t>
            </a:r>
            <a:r>
              <a:rPr lang="en-US" sz="2000" dirty="0"/>
              <a:t>under Watershed effects</a:t>
            </a:r>
          </a:p>
        </c:rich>
      </c:tx>
      <c:layout>
        <c:manualLayout>
          <c:xMode val="edge"/>
          <c:yMode val="edge"/>
          <c:x val="0.15351577143469181"/>
          <c:y val="0"/>
        </c:manualLayout>
      </c:layout>
      <c:overlay val="0"/>
    </c:title>
    <c:autoTitleDeleted val="0"/>
    <c:plotArea>
      <c:layout>
        <c:manualLayout>
          <c:layoutTarget val="inner"/>
          <c:xMode val="edge"/>
          <c:yMode val="edge"/>
          <c:x val="4.6672402850908089E-2"/>
          <c:y val="7.8675956651425169E-2"/>
          <c:w val="0.95332759714909188"/>
          <c:h val="0.68658525945193949"/>
        </c:manualLayout>
      </c:layout>
      <c:barChart>
        <c:barDir val="col"/>
        <c:grouping val="stacked"/>
        <c:varyColors val="0"/>
        <c:ser>
          <c:idx val="2"/>
          <c:order val="0"/>
          <c:spPr>
            <a:noFill/>
            <a:ln>
              <a:noFill/>
            </a:ln>
          </c:spPr>
          <c:invertIfNegative val="0"/>
          <c:val>
            <c:numRef>
              <c:f>A2WE!$C$2:$C$40</c:f>
              <c:numCache>
                <c:formatCode>0</c:formatCode>
                <c:ptCount val="39"/>
                <c:pt idx="0">
                  <c:v>140</c:v>
                </c:pt>
                <c:pt idx="1">
                  <c:v>142.33333333333351</c:v>
                </c:pt>
                <c:pt idx="2">
                  <c:v>132.66666666666652</c:v>
                </c:pt>
                <c:pt idx="3">
                  <c:v>134</c:v>
                </c:pt>
                <c:pt idx="4">
                  <c:v>129</c:v>
                </c:pt>
                <c:pt idx="5">
                  <c:v>131</c:v>
                </c:pt>
                <c:pt idx="6">
                  <c:v>131.66666666666652</c:v>
                </c:pt>
                <c:pt idx="7">
                  <c:v>135.66666666666652</c:v>
                </c:pt>
                <c:pt idx="8">
                  <c:v>133.66666666666652</c:v>
                </c:pt>
                <c:pt idx="9">
                  <c:v>127.33333333333324</c:v>
                </c:pt>
                <c:pt idx="10">
                  <c:v>141.66666666666652</c:v>
                </c:pt>
                <c:pt idx="11">
                  <c:v>136.33333333333351</c:v>
                </c:pt>
                <c:pt idx="12">
                  <c:v>136</c:v>
                </c:pt>
                <c:pt idx="13">
                  <c:v>127</c:v>
                </c:pt>
                <c:pt idx="14">
                  <c:v>122.33333333333324</c:v>
                </c:pt>
                <c:pt idx="15">
                  <c:v>127</c:v>
                </c:pt>
                <c:pt idx="16">
                  <c:v>125.33333333333324</c:v>
                </c:pt>
                <c:pt idx="17">
                  <c:v>140</c:v>
                </c:pt>
                <c:pt idx="18">
                  <c:v>136.33333333333351</c:v>
                </c:pt>
                <c:pt idx="19">
                  <c:v>112.33333333333324</c:v>
                </c:pt>
                <c:pt idx="20">
                  <c:v>126.33333333333324</c:v>
                </c:pt>
                <c:pt idx="21">
                  <c:v>128.33333333333351</c:v>
                </c:pt>
                <c:pt idx="22">
                  <c:v>132.33333333333351</c:v>
                </c:pt>
                <c:pt idx="23">
                  <c:v>133.33333333333351</c:v>
                </c:pt>
                <c:pt idx="24">
                  <c:v>131.33333333333351</c:v>
                </c:pt>
                <c:pt idx="25">
                  <c:v>127</c:v>
                </c:pt>
                <c:pt idx="26">
                  <c:v>127.66666666666667</c:v>
                </c:pt>
                <c:pt idx="27">
                  <c:v>120</c:v>
                </c:pt>
                <c:pt idx="28">
                  <c:v>132.33333333333351</c:v>
                </c:pt>
                <c:pt idx="29">
                  <c:v>127.33333333333324</c:v>
                </c:pt>
                <c:pt idx="30">
                  <c:v>139</c:v>
                </c:pt>
                <c:pt idx="31">
                  <c:v>144</c:v>
                </c:pt>
                <c:pt idx="32">
                  <c:v>118.66666666666667</c:v>
                </c:pt>
                <c:pt idx="33">
                  <c:v>121</c:v>
                </c:pt>
                <c:pt idx="34">
                  <c:v>125</c:v>
                </c:pt>
                <c:pt idx="35">
                  <c:v>121.66666666666667</c:v>
                </c:pt>
                <c:pt idx="36">
                  <c:v>136.33333333333351</c:v>
                </c:pt>
                <c:pt idx="37">
                  <c:v>120.66666666666667</c:v>
                </c:pt>
                <c:pt idx="38">
                  <c:v>124.66666666666667</c:v>
                </c:pt>
              </c:numCache>
            </c:numRef>
          </c:val>
        </c:ser>
        <c:ser>
          <c:idx val="0"/>
          <c:order val="1"/>
          <c:tx>
            <c:strRef>
              <c:f>BaselineWE!$S$26</c:f>
              <c:strCache>
                <c:ptCount val="1"/>
                <c:pt idx="0">
                  <c:v>Watershed effects</c:v>
                </c:pt>
              </c:strCache>
            </c:strRef>
          </c:tx>
          <c:spPr>
            <a:solidFill>
              <a:srgbClr val="FF6969"/>
            </a:solidFill>
            <a:ln>
              <a:noFill/>
            </a:ln>
          </c:spPr>
          <c:invertIfNegative val="0"/>
          <c:cat>
            <c:numRef>
              <c:f>BaselineWE!$A$2:$A$40</c:f>
              <c:numCache>
                <c:formatCode>General</c:formatCode>
                <c:ptCount val="39"/>
                <c:pt idx="0">
                  <c:v>1966</c:v>
                </c:pt>
                <c:pt idx="1">
                  <c:v>1967</c:v>
                </c:pt>
                <c:pt idx="2">
                  <c:v>1968</c:v>
                </c:pt>
                <c:pt idx="3">
                  <c:v>1969</c:v>
                </c:pt>
                <c:pt idx="4">
                  <c:v>1970</c:v>
                </c:pt>
                <c:pt idx="5">
                  <c:v>1971</c:v>
                </c:pt>
                <c:pt idx="6">
                  <c:v>1972</c:v>
                </c:pt>
                <c:pt idx="7">
                  <c:v>1973</c:v>
                </c:pt>
                <c:pt idx="8">
                  <c:v>1974</c:v>
                </c:pt>
                <c:pt idx="9">
                  <c:v>1975</c:v>
                </c:pt>
                <c:pt idx="10">
                  <c:v>1976</c:v>
                </c:pt>
                <c:pt idx="11">
                  <c:v>1977</c:v>
                </c:pt>
                <c:pt idx="12">
                  <c:v>1978</c:v>
                </c:pt>
                <c:pt idx="13">
                  <c:v>1979</c:v>
                </c:pt>
                <c:pt idx="14">
                  <c:v>1980</c:v>
                </c:pt>
                <c:pt idx="15">
                  <c:v>1981</c:v>
                </c:pt>
                <c:pt idx="16">
                  <c:v>1982</c:v>
                </c:pt>
                <c:pt idx="17">
                  <c:v>1983</c:v>
                </c:pt>
                <c:pt idx="18">
                  <c:v>1984</c:v>
                </c:pt>
                <c:pt idx="19">
                  <c:v>1985</c:v>
                </c:pt>
                <c:pt idx="20">
                  <c:v>1986</c:v>
                </c:pt>
                <c:pt idx="21">
                  <c:v>1987</c:v>
                </c:pt>
                <c:pt idx="22">
                  <c:v>1988</c:v>
                </c:pt>
                <c:pt idx="23">
                  <c:v>1989</c:v>
                </c:pt>
                <c:pt idx="24">
                  <c:v>1990</c:v>
                </c:pt>
                <c:pt idx="25">
                  <c:v>1991</c:v>
                </c:pt>
                <c:pt idx="26">
                  <c:v>1992</c:v>
                </c:pt>
                <c:pt idx="27">
                  <c:v>1993</c:v>
                </c:pt>
                <c:pt idx="28">
                  <c:v>1994</c:v>
                </c:pt>
                <c:pt idx="29">
                  <c:v>1995</c:v>
                </c:pt>
                <c:pt idx="30">
                  <c:v>1996</c:v>
                </c:pt>
                <c:pt idx="31">
                  <c:v>1997</c:v>
                </c:pt>
                <c:pt idx="32">
                  <c:v>1998</c:v>
                </c:pt>
                <c:pt idx="33">
                  <c:v>1999</c:v>
                </c:pt>
                <c:pt idx="34">
                  <c:v>2000</c:v>
                </c:pt>
                <c:pt idx="35">
                  <c:v>2001</c:v>
                </c:pt>
                <c:pt idx="36">
                  <c:v>2002</c:v>
                </c:pt>
                <c:pt idx="37">
                  <c:v>2003</c:v>
                </c:pt>
                <c:pt idx="38">
                  <c:v>2004</c:v>
                </c:pt>
              </c:numCache>
            </c:numRef>
          </c:cat>
          <c:val>
            <c:numRef>
              <c:f>A2WE!$E$2:$E$40</c:f>
              <c:numCache>
                <c:formatCode>0</c:formatCode>
                <c:ptCount val="39"/>
                <c:pt idx="0">
                  <c:v>144.33333333333351</c:v>
                </c:pt>
                <c:pt idx="1">
                  <c:v>152</c:v>
                </c:pt>
                <c:pt idx="2">
                  <c:v>157</c:v>
                </c:pt>
                <c:pt idx="3">
                  <c:v>160</c:v>
                </c:pt>
                <c:pt idx="4">
                  <c:v>157</c:v>
                </c:pt>
                <c:pt idx="5">
                  <c:v>152.33333333333351</c:v>
                </c:pt>
                <c:pt idx="6">
                  <c:v>164.33333333333351</c:v>
                </c:pt>
                <c:pt idx="7">
                  <c:v>171.33333333333351</c:v>
                </c:pt>
                <c:pt idx="8">
                  <c:v>161.66666666666652</c:v>
                </c:pt>
                <c:pt idx="9">
                  <c:v>190.33333333333351</c:v>
                </c:pt>
                <c:pt idx="10">
                  <c:v>147.66666666666652</c:v>
                </c:pt>
                <c:pt idx="11">
                  <c:v>146</c:v>
                </c:pt>
                <c:pt idx="12">
                  <c:v>163.33333333333351</c:v>
                </c:pt>
                <c:pt idx="13">
                  <c:v>177</c:v>
                </c:pt>
                <c:pt idx="14">
                  <c:v>166.33333333333351</c:v>
                </c:pt>
                <c:pt idx="15">
                  <c:v>149</c:v>
                </c:pt>
                <c:pt idx="16">
                  <c:v>166.66666666666652</c:v>
                </c:pt>
                <c:pt idx="17">
                  <c:v>149.66666666666652</c:v>
                </c:pt>
                <c:pt idx="18">
                  <c:v>169.66666666666652</c:v>
                </c:pt>
                <c:pt idx="19">
                  <c:v>194.33333333333351</c:v>
                </c:pt>
                <c:pt idx="20">
                  <c:v>180.33333333333351</c:v>
                </c:pt>
                <c:pt idx="21">
                  <c:v>166</c:v>
                </c:pt>
                <c:pt idx="22">
                  <c:v>152.33333333333351</c:v>
                </c:pt>
                <c:pt idx="23">
                  <c:v>159</c:v>
                </c:pt>
                <c:pt idx="24">
                  <c:v>165</c:v>
                </c:pt>
                <c:pt idx="25">
                  <c:v>151.33333333333351</c:v>
                </c:pt>
                <c:pt idx="26">
                  <c:v>171.66666666666652</c:v>
                </c:pt>
                <c:pt idx="27">
                  <c:v>161</c:v>
                </c:pt>
                <c:pt idx="28">
                  <c:v>181</c:v>
                </c:pt>
                <c:pt idx="29">
                  <c:v>160</c:v>
                </c:pt>
                <c:pt idx="30">
                  <c:v>163</c:v>
                </c:pt>
                <c:pt idx="31">
                  <c:v>147.66666666666652</c:v>
                </c:pt>
                <c:pt idx="32">
                  <c:v>185.33333333333351</c:v>
                </c:pt>
                <c:pt idx="33">
                  <c:v>167.66666666666652</c:v>
                </c:pt>
                <c:pt idx="34">
                  <c:v>179.66666666666652</c:v>
                </c:pt>
                <c:pt idx="35">
                  <c:v>167.33333333333351</c:v>
                </c:pt>
                <c:pt idx="36">
                  <c:v>155.66666666666652</c:v>
                </c:pt>
                <c:pt idx="37">
                  <c:v>190.66666666666652</c:v>
                </c:pt>
                <c:pt idx="38">
                  <c:v>191.33333333333351</c:v>
                </c:pt>
              </c:numCache>
            </c:numRef>
          </c:val>
        </c:ser>
        <c:dLbls>
          <c:showLegendKey val="0"/>
          <c:showVal val="0"/>
          <c:showCatName val="0"/>
          <c:showSerName val="0"/>
          <c:showPercent val="0"/>
          <c:showBubbleSize val="0"/>
        </c:dLbls>
        <c:gapWidth val="47"/>
        <c:overlap val="100"/>
        <c:axId val="108638208"/>
        <c:axId val="108700224"/>
      </c:barChart>
      <c:barChart>
        <c:barDir val="col"/>
        <c:grouping val="stacked"/>
        <c:varyColors val="0"/>
        <c:ser>
          <c:idx val="1"/>
          <c:order val="2"/>
          <c:spPr>
            <a:noFill/>
            <a:ln>
              <a:noFill/>
            </a:ln>
          </c:spPr>
          <c:invertIfNegative val="0"/>
          <c:cat>
            <c:numRef>
              <c:f>BaselineWE!$A$2:$A$40</c:f>
              <c:numCache>
                <c:formatCode>General</c:formatCode>
                <c:ptCount val="39"/>
                <c:pt idx="0">
                  <c:v>1966</c:v>
                </c:pt>
                <c:pt idx="1">
                  <c:v>1967</c:v>
                </c:pt>
                <c:pt idx="2">
                  <c:v>1968</c:v>
                </c:pt>
                <c:pt idx="3">
                  <c:v>1969</c:v>
                </c:pt>
                <c:pt idx="4">
                  <c:v>1970</c:v>
                </c:pt>
                <c:pt idx="5">
                  <c:v>1971</c:v>
                </c:pt>
                <c:pt idx="6">
                  <c:v>1972</c:v>
                </c:pt>
                <c:pt idx="7">
                  <c:v>1973</c:v>
                </c:pt>
                <c:pt idx="8">
                  <c:v>1974</c:v>
                </c:pt>
                <c:pt idx="9">
                  <c:v>1975</c:v>
                </c:pt>
                <c:pt idx="10">
                  <c:v>1976</c:v>
                </c:pt>
                <c:pt idx="11">
                  <c:v>1977</c:v>
                </c:pt>
                <c:pt idx="12">
                  <c:v>1978</c:v>
                </c:pt>
                <c:pt idx="13">
                  <c:v>1979</c:v>
                </c:pt>
                <c:pt idx="14">
                  <c:v>1980</c:v>
                </c:pt>
                <c:pt idx="15">
                  <c:v>1981</c:v>
                </c:pt>
                <c:pt idx="16">
                  <c:v>1982</c:v>
                </c:pt>
                <c:pt idx="17">
                  <c:v>1983</c:v>
                </c:pt>
                <c:pt idx="18">
                  <c:v>1984</c:v>
                </c:pt>
                <c:pt idx="19">
                  <c:v>1985</c:v>
                </c:pt>
                <c:pt idx="20">
                  <c:v>1986</c:v>
                </c:pt>
                <c:pt idx="21">
                  <c:v>1987</c:v>
                </c:pt>
                <c:pt idx="22">
                  <c:v>1988</c:v>
                </c:pt>
                <c:pt idx="23">
                  <c:v>1989</c:v>
                </c:pt>
                <c:pt idx="24">
                  <c:v>1990</c:v>
                </c:pt>
                <c:pt idx="25">
                  <c:v>1991</c:v>
                </c:pt>
                <c:pt idx="26">
                  <c:v>1992</c:v>
                </c:pt>
                <c:pt idx="27">
                  <c:v>1993</c:v>
                </c:pt>
                <c:pt idx="28">
                  <c:v>1994</c:v>
                </c:pt>
                <c:pt idx="29">
                  <c:v>1995</c:v>
                </c:pt>
                <c:pt idx="30">
                  <c:v>1996</c:v>
                </c:pt>
                <c:pt idx="31">
                  <c:v>1997</c:v>
                </c:pt>
                <c:pt idx="32">
                  <c:v>1998</c:v>
                </c:pt>
                <c:pt idx="33">
                  <c:v>1999</c:v>
                </c:pt>
                <c:pt idx="34">
                  <c:v>2000</c:v>
                </c:pt>
                <c:pt idx="35">
                  <c:v>2001</c:v>
                </c:pt>
                <c:pt idx="36">
                  <c:v>2002</c:v>
                </c:pt>
                <c:pt idx="37">
                  <c:v>2003</c:v>
                </c:pt>
                <c:pt idx="38">
                  <c:v>2004</c:v>
                </c:pt>
              </c:numCache>
            </c:numRef>
          </c:cat>
          <c:val>
            <c:numRef>
              <c:f>BaselineWE!$C$2:$C$40</c:f>
              <c:numCache>
                <c:formatCode>General</c:formatCode>
                <c:ptCount val="39"/>
                <c:pt idx="0">
                  <c:v>140</c:v>
                </c:pt>
                <c:pt idx="1">
                  <c:v>147</c:v>
                </c:pt>
                <c:pt idx="2">
                  <c:v>124</c:v>
                </c:pt>
                <c:pt idx="3">
                  <c:v>118</c:v>
                </c:pt>
                <c:pt idx="4">
                  <c:v>129</c:v>
                </c:pt>
                <c:pt idx="5">
                  <c:v>131</c:v>
                </c:pt>
                <c:pt idx="6">
                  <c:v>131</c:v>
                </c:pt>
                <c:pt idx="7">
                  <c:v>139</c:v>
                </c:pt>
                <c:pt idx="8">
                  <c:v>134</c:v>
                </c:pt>
                <c:pt idx="9">
                  <c:v>127</c:v>
                </c:pt>
                <c:pt idx="10">
                  <c:v>148</c:v>
                </c:pt>
                <c:pt idx="11">
                  <c:v>137</c:v>
                </c:pt>
                <c:pt idx="12">
                  <c:v>136</c:v>
                </c:pt>
                <c:pt idx="13">
                  <c:v>127</c:v>
                </c:pt>
                <c:pt idx="14">
                  <c:v>123</c:v>
                </c:pt>
                <c:pt idx="15">
                  <c:v>128</c:v>
                </c:pt>
                <c:pt idx="16">
                  <c:v>125</c:v>
                </c:pt>
                <c:pt idx="17">
                  <c:v>140</c:v>
                </c:pt>
                <c:pt idx="18">
                  <c:v>141</c:v>
                </c:pt>
                <c:pt idx="19">
                  <c:v>111</c:v>
                </c:pt>
                <c:pt idx="20">
                  <c:v>126</c:v>
                </c:pt>
                <c:pt idx="21">
                  <c:v>128</c:v>
                </c:pt>
                <c:pt idx="22">
                  <c:v>132</c:v>
                </c:pt>
                <c:pt idx="23">
                  <c:v>133</c:v>
                </c:pt>
                <c:pt idx="24">
                  <c:v>132</c:v>
                </c:pt>
                <c:pt idx="25">
                  <c:v>126</c:v>
                </c:pt>
                <c:pt idx="26">
                  <c:v>127</c:v>
                </c:pt>
                <c:pt idx="27">
                  <c:v>119</c:v>
                </c:pt>
                <c:pt idx="28">
                  <c:v>134</c:v>
                </c:pt>
                <c:pt idx="29">
                  <c:v>131</c:v>
                </c:pt>
                <c:pt idx="30">
                  <c:v>139</c:v>
                </c:pt>
                <c:pt idx="31">
                  <c:v>144</c:v>
                </c:pt>
                <c:pt idx="32">
                  <c:v>119</c:v>
                </c:pt>
                <c:pt idx="33">
                  <c:v>121</c:v>
                </c:pt>
                <c:pt idx="34">
                  <c:v>125</c:v>
                </c:pt>
                <c:pt idx="35">
                  <c:v>120</c:v>
                </c:pt>
                <c:pt idx="36">
                  <c:v>124</c:v>
                </c:pt>
                <c:pt idx="37">
                  <c:v>119</c:v>
                </c:pt>
                <c:pt idx="38">
                  <c:v>121</c:v>
                </c:pt>
              </c:numCache>
            </c:numRef>
          </c:val>
        </c:ser>
        <c:ser>
          <c:idx val="3"/>
          <c:order val="3"/>
          <c:tx>
            <c:strRef>
              <c:f>BaselineWE!$S$25</c:f>
              <c:strCache>
                <c:ptCount val="1"/>
                <c:pt idx="0">
                  <c:v>Baseline</c:v>
                </c:pt>
              </c:strCache>
            </c:strRef>
          </c:tx>
          <c:spPr>
            <a:solidFill>
              <a:srgbClr val="002060"/>
            </a:solidFill>
            <a:ln>
              <a:noFill/>
            </a:ln>
          </c:spPr>
          <c:invertIfNegative val="0"/>
          <c:val>
            <c:numRef>
              <c:f>BaselineWE!$E$2:$E$40</c:f>
              <c:numCache>
                <c:formatCode>General</c:formatCode>
                <c:ptCount val="39"/>
                <c:pt idx="0">
                  <c:v>139</c:v>
                </c:pt>
                <c:pt idx="1">
                  <c:v>145</c:v>
                </c:pt>
                <c:pt idx="2">
                  <c:v>159</c:v>
                </c:pt>
                <c:pt idx="3">
                  <c:v>171</c:v>
                </c:pt>
                <c:pt idx="4">
                  <c:v>159</c:v>
                </c:pt>
                <c:pt idx="5">
                  <c:v>151</c:v>
                </c:pt>
                <c:pt idx="6">
                  <c:v>166</c:v>
                </c:pt>
                <c:pt idx="7">
                  <c:v>168</c:v>
                </c:pt>
                <c:pt idx="8">
                  <c:v>163</c:v>
                </c:pt>
                <c:pt idx="9">
                  <c:v>193</c:v>
                </c:pt>
                <c:pt idx="10">
                  <c:v>141</c:v>
                </c:pt>
                <c:pt idx="11">
                  <c:v>146</c:v>
                </c:pt>
                <c:pt idx="12">
                  <c:v>163</c:v>
                </c:pt>
                <c:pt idx="13">
                  <c:v>179</c:v>
                </c:pt>
                <c:pt idx="14">
                  <c:v>165</c:v>
                </c:pt>
                <c:pt idx="15">
                  <c:v>139</c:v>
                </c:pt>
                <c:pt idx="16">
                  <c:v>167</c:v>
                </c:pt>
                <c:pt idx="17">
                  <c:v>149</c:v>
                </c:pt>
                <c:pt idx="18">
                  <c:v>164</c:v>
                </c:pt>
                <c:pt idx="19">
                  <c:v>192</c:v>
                </c:pt>
                <c:pt idx="20">
                  <c:v>182</c:v>
                </c:pt>
                <c:pt idx="21">
                  <c:v>168</c:v>
                </c:pt>
                <c:pt idx="22">
                  <c:v>153</c:v>
                </c:pt>
                <c:pt idx="23">
                  <c:v>159</c:v>
                </c:pt>
                <c:pt idx="24">
                  <c:v>166</c:v>
                </c:pt>
                <c:pt idx="25">
                  <c:v>153</c:v>
                </c:pt>
                <c:pt idx="26">
                  <c:v>171</c:v>
                </c:pt>
                <c:pt idx="27">
                  <c:v>163</c:v>
                </c:pt>
                <c:pt idx="28">
                  <c:v>180</c:v>
                </c:pt>
                <c:pt idx="29">
                  <c:v>156</c:v>
                </c:pt>
                <c:pt idx="30">
                  <c:v>165</c:v>
                </c:pt>
                <c:pt idx="31">
                  <c:v>148</c:v>
                </c:pt>
                <c:pt idx="32">
                  <c:v>185</c:v>
                </c:pt>
                <c:pt idx="33">
                  <c:v>167</c:v>
                </c:pt>
                <c:pt idx="34">
                  <c:v>178</c:v>
                </c:pt>
                <c:pt idx="35">
                  <c:v>169</c:v>
                </c:pt>
                <c:pt idx="36">
                  <c:v>170</c:v>
                </c:pt>
                <c:pt idx="37">
                  <c:v>193</c:v>
                </c:pt>
                <c:pt idx="38">
                  <c:v>204</c:v>
                </c:pt>
              </c:numCache>
            </c:numRef>
          </c:val>
        </c:ser>
        <c:dLbls>
          <c:showLegendKey val="0"/>
          <c:showVal val="0"/>
          <c:showCatName val="0"/>
          <c:showSerName val="0"/>
          <c:showPercent val="0"/>
          <c:showBubbleSize val="0"/>
        </c:dLbls>
        <c:gapWidth val="200"/>
        <c:overlap val="100"/>
        <c:axId val="108640256"/>
        <c:axId val="108700800"/>
      </c:barChart>
      <c:catAx>
        <c:axId val="108638208"/>
        <c:scaling>
          <c:orientation val="minMax"/>
        </c:scaling>
        <c:delete val="0"/>
        <c:axPos val="b"/>
        <c:numFmt formatCode="General" sourceLinked="1"/>
        <c:majorTickMark val="out"/>
        <c:minorTickMark val="none"/>
        <c:tickLblPos val="nextTo"/>
        <c:txPr>
          <a:bodyPr rot="-5400000" vert="horz"/>
          <a:lstStyle/>
          <a:p>
            <a:pPr>
              <a:defRPr/>
            </a:pPr>
            <a:endParaRPr lang="en-US"/>
          </a:p>
        </c:txPr>
        <c:crossAx val="108700224"/>
        <c:crosses val="autoZero"/>
        <c:auto val="1"/>
        <c:lblAlgn val="ctr"/>
        <c:lblOffset val="100"/>
        <c:noMultiLvlLbl val="0"/>
      </c:catAx>
      <c:valAx>
        <c:axId val="108700224"/>
        <c:scaling>
          <c:orientation val="minMax"/>
          <c:max val="350"/>
          <c:min val="50"/>
        </c:scaling>
        <c:delete val="0"/>
        <c:axPos val="l"/>
        <c:majorGridlines>
          <c:spPr>
            <a:ln>
              <a:prstDash val="dash"/>
            </a:ln>
          </c:spPr>
        </c:majorGridlines>
        <c:numFmt formatCode="0" sourceLinked="1"/>
        <c:majorTickMark val="out"/>
        <c:minorTickMark val="none"/>
        <c:tickLblPos val="nextTo"/>
        <c:crossAx val="108638208"/>
        <c:crosses val="autoZero"/>
        <c:crossBetween val="between"/>
        <c:majorUnit val="50"/>
      </c:valAx>
      <c:valAx>
        <c:axId val="108700800"/>
        <c:scaling>
          <c:orientation val="minMax"/>
          <c:max val="350"/>
          <c:min val="50"/>
        </c:scaling>
        <c:delete val="0"/>
        <c:axPos val="r"/>
        <c:numFmt formatCode="General" sourceLinked="1"/>
        <c:majorTickMark val="none"/>
        <c:minorTickMark val="none"/>
        <c:tickLblPos val="none"/>
        <c:crossAx val="108640256"/>
        <c:crosses val="max"/>
        <c:crossBetween val="between"/>
      </c:valAx>
      <c:catAx>
        <c:axId val="108640256"/>
        <c:scaling>
          <c:orientation val="minMax"/>
        </c:scaling>
        <c:delete val="1"/>
        <c:axPos val="b"/>
        <c:numFmt formatCode="General" sourceLinked="1"/>
        <c:majorTickMark val="out"/>
        <c:minorTickMark val="none"/>
        <c:tickLblPos val="none"/>
        <c:crossAx val="108700800"/>
        <c:crosses val="autoZero"/>
        <c:auto val="1"/>
        <c:lblAlgn val="ctr"/>
        <c:lblOffset val="100"/>
        <c:noMultiLvlLbl val="0"/>
      </c:catAx>
      <c:spPr>
        <a:solidFill>
          <a:schemeClr val="bg1"/>
        </a:solidFill>
      </c:spPr>
    </c:plotArea>
    <c:legend>
      <c:legendPos val="t"/>
      <c:legendEntry>
        <c:idx val="0"/>
        <c:delete val="1"/>
      </c:legendEntry>
      <c:legendEntry>
        <c:idx val="2"/>
        <c:delete val="1"/>
      </c:legendEntry>
      <c:layout>
        <c:manualLayout>
          <c:xMode val="edge"/>
          <c:yMode val="edge"/>
          <c:x val="0.23046537787427779"/>
          <c:y val="0.64426210489680058"/>
          <c:w val="0.37105885020186508"/>
          <c:h val="0.11380055551986726"/>
        </c:manualLayout>
      </c:layout>
      <c:overlay val="0"/>
    </c:legend>
    <c:plotVisOnly val="1"/>
    <c:dispBlanksAs val="gap"/>
    <c:showDLblsOverMax val="0"/>
  </c:chart>
  <c:spPr>
    <a:ln>
      <a:solidFill>
        <a:srgbClr val="00B0F0"/>
      </a:solidFill>
    </a:ln>
  </c:spPr>
  <c:txPr>
    <a:bodyPr/>
    <a:lstStyle/>
    <a:p>
      <a:pPr>
        <a:defRPr sz="16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4034743" cy="351395"/>
          </a:xfrm>
          <a:prstGeom prst="rect">
            <a:avLst/>
          </a:prstGeom>
          <a:noFill/>
          <a:ln w="9525">
            <a:noFill/>
            <a:miter lim="800000"/>
            <a:headEnd/>
            <a:tailEnd/>
          </a:ln>
          <a:effectLst/>
        </p:spPr>
        <p:txBody>
          <a:bodyPr vert="horz" wrap="square" lIns="78334" tIns="39166" rIns="78334" bIns="39166" numCol="1" anchor="t" anchorCtr="0" compatLnSpc="1">
            <a:prstTxWarp prst="textNoShape">
              <a:avLst/>
            </a:prstTxWarp>
          </a:bodyPr>
          <a:lstStyle>
            <a:lvl1pPr eaLnBrk="1" hangingPunct="1">
              <a:defRPr sz="1100">
                <a:latin typeface="Arial" pitchFamily="34" charset="0"/>
              </a:defRPr>
            </a:lvl1pPr>
          </a:lstStyle>
          <a:p>
            <a:pPr>
              <a:defRPr/>
            </a:pPr>
            <a:endParaRPr lang="en-US"/>
          </a:p>
        </p:txBody>
      </p:sp>
      <p:sp>
        <p:nvSpPr>
          <p:cNvPr id="5123" name="Rectangle 3"/>
          <p:cNvSpPr>
            <a:spLocks noGrp="1" noChangeArrowheads="1"/>
          </p:cNvSpPr>
          <p:nvPr>
            <p:ph type="dt" sz="quarter" idx="1"/>
          </p:nvPr>
        </p:nvSpPr>
        <p:spPr bwMode="auto">
          <a:xfrm>
            <a:off x="5273358" y="0"/>
            <a:ext cx="4033743" cy="351395"/>
          </a:xfrm>
          <a:prstGeom prst="rect">
            <a:avLst/>
          </a:prstGeom>
          <a:noFill/>
          <a:ln w="9525">
            <a:noFill/>
            <a:miter lim="800000"/>
            <a:headEnd/>
            <a:tailEnd/>
          </a:ln>
          <a:effectLst/>
        </p:spPr>
        <p:txBody>
          <a:bodyPr vert="horz" wrap="square" lIns="78334" tIns="39166" rIns="78334" bIns="39166" numCol="1" anchor="t" anchorCtr="0" compatLnSpc="1">
            <a:prstTxWarp prst="textNoShape">
              <a:avLst/>
            </a:prstTxWarp>
          </a:bodyPr>
          <a:lstStyle>
            <a:lvl1pPr algn="r" eaLnBrk="1" hangingPunct="1">
              <a:defRPr sz="1100">
                <a:latin typeface="Arial" pitchFamily="34" charset="0"/>
              </a:defRPr>
            </a:lvl1pPr>
          </a:lstStyle>
          <a:p>
            <a:pPr>
              <a:defRPr/>
            </a:pPr>
            <a:endParaRPr lang="en-US"/>
          </a:p>
        </p:txBody>
      </p:sp>
      <p:sp>
        <p:nvSpPr>
          <p:cNvPr id="5124" name="Rectangle 4"/>
          <p:cNvSpPr>
            <a:spLocks noGrp="1" noChangeArrowheads="1"/>
          </p:cNvSpPr>
          <p:nvPr>
            <p:ph type="ftr" sz="quarter" idx="2"/>
          </p:nvPr>
        </p:nvSpPr>
        <p:spPr bwMode="auto">
          <a:xfrm>
            <a:off x="0" y="6670506"/>
            <a:ext cx="4034743" cy="351395"/>
          </a:xfrm>
          <a:prstGeom prst="rect">
            <a:avLst/>
          </a:prstGeom>
          <a:noFill/>
          <a:ln w="9525">
            <a:noFill/>
            <a:miter lim="800000"/>
            <a:headEnd/>
            <a:tailEnd/>
          </a:ln>
          <a:effectLst/>
        </p:spPr>
        <p:txBody>
          <a:bodyPr vert="horz" wrap="square" lIns="78334" tIns="39166" rIns="78334" bIns="39166" numCol="1" anchor="b" anchorCtr="0" compatLnSpc="1">
            <a:prstTxWarp prst="textNoShape">
              <a:avLst/>
            </a:prstTxWarp>
          </a:bodyPr>
          <a:lstStyle>
            <a:lvl1pPr eaLnBrk="1" hangingPunct="1">
              <a:defRPr sz="1100">
                <a:latin typeface="Arial" pitchFamily="34" charset="0"/>
              </a:defRPr>
            </a:lvl1pPr>
          </a:lstStyle>
          <a:p>
            <a:pPr>
              <a:defRPr/>
            </a:pPr>
            <a:endParaRPr lang="en-US"/>
          </a:p>
        </p:txBody>
      </p:sp>
      <p:sp>
        <p:nvSpPr>
          <p:cNvPr id="5125" name="Rectangle 5"/>
          <p:cNvSpPr>
            <a:spLocks noGrp="1" noChangeArrowheads="1"/>
          </p:cNvSpPr>
          <p:nvPr>
            <p:ph type="sldNum" sz="quarter" idx="3"/>
          </p:nvPr>
        </p:nvSpPr>
        <p:spPr bwMode="auto">
          <a:xfrm>
            <a:off x="5273358" y="6670506"/>
            <a:ext cx="4033743" cy="351395"/>
          </a:xfrm>
          <a:prstGeom prst="rect">
            <a:avLst/>
          </a:prstGeom>
          <a:noFill/>
          <a:ln w="9525">
            <a:noFill/>
            <a:miter lim="800000"/>
            <a:headEnd/>
            <a:tailEnd/>
          </a:ln>
          <a:effectLst/>
        </p:spPr>
        <p:txBody>
          <a:bodyPr vert="horz" wrap="square" lIns="78334" tIns="39166" rIns="78334" bIns="39166" numCol="1" anchor="b" anchorCtr="0" compatLnSpc="1">
            <a:prstTxWarp prst="textNoShape">
              <a:avLst/>
            </a:prstTxWarp>
          </a:bodyPr>
          <a:lstStyle>
            <a:lvl1pPr algn="r" eaLnBrk="1" hangingPunct="1">
              <a:defRPr sz="1100">
                <a:latin typeface="Arial" pitchFamily="34" charset="0"/>
              </a:defRPr>
            </a:lvl1pPr>
          </a:lstStyle>
          <a:p>
            <a:pPr>
              <a:defRPr/>
            </a:pPr>
            <a:fld id="{605A4DF2-E4B6-4AE1-B92D-AB4D42BD6CCB}" type="slidenum">
              <a:rPr lang="en-US"/>
              <a:pPr>
                <a:defRPr/>
              </a:pPr>
              <a:t>‹#›</a:t>
            </a:fld>
            <a:endParaRPr lang="en-US"/>
          </a:p>
        </p:txBody>
      </p:sp>
    </p:spTree>
    <p:extLst>
      <p:ext uri="{BB962C8B-B14F-4D97-AF65-F5344CB8AC3E}">
        <p14:creationId xmlns:p14="http://schemas.microsoft.com/office/powerpoint/2010/main" val="24670908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4034743" cy="351395"/>
          </a:xfrm>
          <a:prstGeom prst="rect">
            <a:avLst/>
          </a:prstGeom>
          <a:noFill/>
          <a:ln w="9525">
            <a:noFill/>
            <a:miter lim="800000"/>
            <a:headEnd/>
            <a:tailEnd/>
          </a:ln>
          <a:effectLst/>
        </p:spPr>
        <p:txBody>
          <a:bodyPr vert="horz" wrap="square" lIns="78334" tIns="39166" rIns="78334" bIns="39166" numCol="1" anchor="t" anchorCtr="0" compatLnSpc="1">
            <a:prstTxWarp prst="textNoShape">
              <a:avLst/>
            </a:prstTxWarp>
          </a:bodyPr>
          <a:lstStyle>
            <a:lvl1pPr eaLnBrk="1" hangingPunct="1">
              <a:defRPr sz="1100">
                <a:latin typeface="Arial" pitchFamily="34" charset="0"/>
              </a:defRPr>
            </a:lvl1pPr>
          </a:lstStyle>
          <a:p>
            <a:pPr>
              <a:defRPr/>
            </a:pPr>
            <a:endParaRPr lang="en-US"/>
          </a:p>
        </p:txBody>
      </p:sp>
      <p:sp>
        <p:nvSpPr>
          <p:cNvPr id="13315" name="Rectangle 3"/>
          <p:cNvSpPr>
            <a:spLocks noGrp="1" noChangeArrowheads="1"/>
          </p:cNvSpPr>
          <p:nvPr>
            <p:ph type="dt" idx="1"/>
          </p:nvPr>
        </p:nvSpPr>
        <p:spPr bwMode="auto">
          <a:xfrm>
            <a:off x="5273358" y="0"/>
            <a:ext cx="4033743" cy="351395"/>
          </a:xfrm>
          <a:prstGeom prst="rect">
            <a:avLst/>
          </a:prstGeom>
          <a:noFill/>
          <a:ln w="9525">
            <a:noFill/>
            <a:miter lim="800000"/>
            <a:headEnd/>
            <a:tailEnd/>
          </a:ln>
          <a:effectLst/>
        </p:spPr>
        <p:txBody>
          <a:bodyPr vert="horz" wrap="square" lIns="78334" tIns="39166" rIns="78334" bIns="39166" numCol="1" anchor="t" anchorCtr="0" compatLnSpc="1">
            <a:prstTxWarp prst="textNoShape">
              <a:avLst/>
            </a:prstTxWarp>
          </a:bodyPr>
          <a:lstStyle>
            <a:lvl1pPr algn="r" eaLnBrk="1" hangingPunct="1">
              <a:defRPr sz="1100">
                <a:latin typeface="Arial" pitchFamily="34" charset="0"/>
              </a:defRPr>
            </a:lvl1pPr>
          </a:lstStyle>
          <a:p>
            <a:pPr>
              <a:defRPr/>
            </a:pPr>
            <a:endParaRPr lang="en-US"/>
          </a:p>
        </p:txBody>
      </p:sp>
      <p:sp>
        <p:nvSpPr>
          <p:cNvPr id="4100" name="Rectangle 4"/>
          <p:cNvSpPr>
            <a:spLocks noGrp="1" noRot="1" noChangeAspect="1" noChangeArrowheads="1" noTextEdit="1"/>
          </p:cNvSpPr>
          <p:nvPr>
            <p:ph type="sldImg" idx="2"/>
          </p:nvPr>
        </p:nvSpPr>
        <p:spPr bwMode="auto">
          <a:xfrm>
            <a:off x="2605088" y="525463"/>
            <a:ext cx="4098925" cy="2635250"/>
          </a:xfrm>
          <a:prstGeom prst="rect">
            <a:avLst/>
          </a:prstGeom>
          <a:noFill/>
          <a:ln w="9525">
            <a:solidFill>
              <a:srgbClr val="000000"/>
            </a:solidFill>
            <a:miter lim="800000"/>
            <a:headEnd/>
            <a:tailEnd/>
          </a:ln>
        </p:spPr>
      </p:sp>
      <p:sp>
        <p:nvSpPr>
          <p:cNvPr id="13317" name="Rectangle 5"/>
          <p:cNvSpPr>
            <a:spLocks noGrp="1" noChangeArrowheads="1"/>
          </p:cNvSpPr>
          <p:nvPr>
            <p:ph type="body" sz="quarter" idx="3"/>
          </p:nvPr>
        </p:nvSpPr>
        <p:spPr bwMode="auto">
          <a:xfrm>
            <a:off x="931710" y="3336452"/>
            <a:ext cx="7445680" cy="3160156"/>
          </a:xfrm>
          <a:prstGeom prst="rect">
            <a:avLst/>
          </a:prstGeom>
          <a:noFill/>
          <a:ln w="9525">
            <a:noFill/>
            <a:miter lim="800000"/>
            <a:headEnd/>
            <a:tailEnd/>
          </a:ln>
          <a:effectLst/>
        </p:spPr>
        <p:txBody>
          <a:bodyPr vert="horz" wrap="square" lIns="78334" tIns="39166" rIns="78334" bIns="39166"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3318" name="Rectangle 6"/>
          <p:cNvSpPr>
            <a:spLocks noGrp="1" noChangeArrowheads="1"/>
          </p:cNvSpPr>
          <p:nvPr>
            <p:ph type="ftr" sz="quarter" idx="4"/>
          </p:nvPr>
        </p:nvSpPr>
        <p:spPr bwMode="auto">
          <a:xfrm>
            <a:off x="0" y="6670506"/>
            <a:ext cx="4034743" cy="351395"/>
          </a:xfrm>
          <a:prstGeom prst="rect">
            <a:avLst/>
          </a:prstGeom>
          <a:noFill/>
          <a:ln w="9525">
            <a:noFill/>
            <a:miter lim="800000"/>
            <a:headEnd/>
            <a:tailEnd/>
          </a:ln>
          <a:effectLst/>
        </p:spPr>
        <p:txBody>
          <a:bodyPr vert="horz" wrap="square" lIns="78334" tIns="39166" rIns="78334" bIns="39166" numCol="1" anchor="b" anchorCtr="0" compatLnSpc="1">
            <a:prstTxWarp prst="textNoShape">
              <a:avLst/>
            </a:prstTxWarp>
          </a:bodyPr>
          <a:lstStyle>
            <a:lvl1pPr eaLnBrk="1" hangingPunct="1">
              <a:defRPr sz="1100">
                <a:latin typeface="Arial" pitchFamily="34" charset="0"/>
              </a:defRPr>
            </a:lvl1pPr>
          </a:lstStyle>
          <a:p>
            <a:pPr>
              <a:defRPr/>
            </a:pPr>
            <a:endParaRPr lang="en-US"/>
          </a:p>
        </p:txBody>
      </p:sp>
      <p:sp>
        <p:nvSpPr>
          <p:cNvPr id="13319" name="Rectangle 7"/>
          <p:cNvSpPr>
            <a:spLocks noGrp="1" noChangeArrowheads="1"/>
          </p:cNvSpPr>
          <p:nvPr>
            <p:ph type="sldNum" sz="quarter" idx="5"/>
          </p:nvPr>
        </p:nvSpPr>
        <p:spPr bwMode="auto">
          <a:xfrm>
            <a:off x="5273358" y="6670506"/>
            <a:ext cx="4033743" cy="351395"/>
          </a:xfrm>
          <a:prstGeom prst="rect">
            <a:avLst/>
          </a:prstGeom>
          <a:noFill/>
          <a:ln w="9525">
            <a:noFill/>
            <a:miter lim="800000"/>
            <a:headEnd/>
            <a:tailEnd/>
          </a:ln>
          <a:effectLst/>
        </p:spPr>
        <p:txBody>
          <a:bodyPr vert="horz" wrap="square" lIns="78334" tIns="39166" rIns="78334" bIns="39166" numCol="1" anchor="b" anchorCtr="0" compatLnSpc="1">
            <a:prstTxWarp prst="textNoShape">
              <a:avLst/>
            </a:prstTxWarp>
          </a:bodyPr>
          <a:lstStyle>
            <a:lvl1pPr algn="r" eaLnBrk="1" hangingPunct="1">
              <a:defRPr sz="1100">
                <a:latin typeface="Arial" pitchFamily="34" charset="0"/>
              </a:defRPr>
            </a:lvl1pPr>
          </a:lstStyle>
          <a:p>
            <a:pPr>
              <a:defRPr/>
            </a:pPr>
            <a:fld id="{52D7F106-DE46-4E02-A6DA-46690EFF4E1D}" type="slidenum">
              <a:rPr lang="en-US"/>
              <a:pPr>
                <a:defRPr/>
              </a:pPr>
              <a:t>‹#›</a:t>
            </a:fld>
            <a:endParaRPr lang="en-US"/>
          </a:p>
        </p:txBody>
      </p:sp>
    </p:spTree>
    <p:extLst>
      <p:ext uri="{BB962C8B-B14F-4D97-AF65-F5344CB8AC3E}">
        <p14:creationId xmlns:p14="http://schemas.microsoft.com/office/powerpoint/2010/main" val="13211534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p>
            <a:fld id="{720AFDFD-14B7-4760-A0F0-BEB9623F9292}" type="slidenum">
              <a:rPr lang="en-US" smtClean="0">
                <a:latin typeface="Arial" charset="0"/>
              </a:rPr>
              <a:pPr/>
              <a:t>1</a:t>
            </a:fld>
            <a:endParaRPr lang="en-US" smtClean="0">
              <a:latin typeface="Arial" charset="0"/>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ln/>
        </p:spPr>
        <p:txBody>
          <a:bodyPr/>
          <a:lstStyle/>
          <a:p>
            <a:pPr eaLnBrk="1" hangingPunct="1"/>
            <a:endParaRPr lang="en-US" dirty="0"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163" y="10226675"/>
            <a:ext cx="43526075"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325" y="18653125"/>
            <a:ext cx="35845750"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7EB09F8-26B6-4ECC-9147-E7637BDFAAC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B2E267D-C533-416E-BA8E-B210D6FDD84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0" y="21153438"/>
            <a:ext cx="43526075"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0" y="13952538"/>
            <a:ext cx="43526075"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582F3C5-9756-4DA3-A612-9278195DCC9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60638" y="7680325"/>
            <a:ext cx="22966362"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5679400" y="7680325"/>
            <a:ext cx="22966363"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B3271F1-753A-4083-9E00-096E5CA80043}"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638" y="7369175"/>
            <a:ext cx="2262505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60638" y="10439400"/>
            <a:ext cx="2262505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775" y="7369175"/>
            <a:ext cx="22632988"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6012775" y="10439400"/>
            <a:ext cx="22632988"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950E796-6315-48F6-87A6-B4088DA73D6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EAFE936-25DA-41B8-9BCB-EA9FE07D0E17}"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4FDD746-71C8-4A53-9C40-640530DEA4DE}"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638" y="1311275"/>
            <a:ext cx="1684655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0019963" y="1311275"/>
            <a:ext cx="286258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638" y="6888163"/>
            <a:ext cx="1684655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7FABD27-3267-49BF-813C-0A68015F0029}"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175" y="23042563"/>
            <a:ext cx="30724475"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0036175" y="2941638"/>
            <a:ext cx="30724475"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0036175" y="25763538"/>
            <a:ext cx="30724475"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5A0E777-1707-431E-A3F5-3DA43E1ED1E4}"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EE0C143-491D-4396-8B86-783F97399E9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125275" y="1317625"/>
            <a:ext cx="11520488" cy="280876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60638" y="1317625"/>
            <a:ext cx="34412237" cy="280876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C27FD6E-355F-44E0-BC63-B8005C78648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163" y="10226675"/>
            <a:ext cx="43526075" cy="7054850"/>
          </a:xfrm>
        </p:spPr>
        <p:txBody>
          <a:bodyPr/>
          <a:lstStyle/>
          <a:p>
            <a:r>
              <a:rPr lang="en-US" smtClean="0"/>
              <a:t>Click to edit Master title style</a:t>
            </a:r>
            <a:endParaRPr lang="en-GB"/>
          </a:p>
        </p:txBody>
      </p:sp>
      <p:sp>
        <p:nvSpPr>
          <p:cNvPr id="3" name="Subtitle 2"/>
          <p:cNvSpPr>
            <a:spLocks noGrp="1"/>
          </p:cNvSpPr>
          <p:nvPr>
            <p:ph type="subTitle" idx="1"/>
          </p:nvPr>
        </p:nvSpPr>
        <p:spPr>
          <a:xfrm>
            <a:off x="7680325" y="18653125"/>
            <a:ext cx="35845750" cy="84137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06CB5FDD-F441-40A1-8978-5D4497DF1FB9}" type="datetimeFigureOut">
              <a:rPr lang="en-GB"/>
              <a:pPr>
                <a:defRPr/>
              </a:pPr>
              <a:t>24/10/2014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B2F62BCF-23FD-409C-AF0C-C89F16A78762}" type="slidenum">
              <a:rPr lang="en-GB"/>
              <a:pPr>
                <a:defRPr/>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248602F2-90A6-4E6E-A664-5CB43950E2B6}" type="datetimeFigureOut">
              <a:rPr lang="en-GB"/>
              <a:pPr>
                <a:defRPr/>
              </a:pPr>
              <a:t>24/10/2014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5B2FC3F-3FE7-42FD-A8F2-EFCB1AFFE79F}" type="slidenum">
              <a:rPr lang="en-GB"/>
              <a:pPr>
                <a:defRPr/>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0" y="21153438"/>
            <a:ext cx="43526075" cy="653732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4044950" y="13952538"/>
            <a:ext cx="43526075" cy="720090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DCD2AB0-62EE-4C96-862C-BF40C6B178AF}" type="datetimeFigureOut">
              <a:rPr lang="en-GB"/>
              <a:pPr>
                <a:defRPr/>
              </a:pPr>
              <a:t>24/10/2014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305BCBD-F4A7-42B5-8C2E-AA8187D45C40}" type="slidenum">
              <a:rPr lang="en-GB"/>
              <a:pPr>
                <a:defRPr/>
              </a:pPr>
              <a:t>‹#›</a:t>
            </a:fld>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60638" y="7680325"/>
            <a:ext cx="22966362"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5679400" y="7680325"/>
            <a:ext cx="22966363"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A8DBF27F-93DD-43A6-B0B4-4A25FDC2D91C}" type="datetimeFigureOut">
              <a:rPr lang="en-GB"/>
              <a:pPr>
                <a:defRPr/>
              </a:pPr>
              <a:t>24/10/2014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C0BFD75-F992-4D8B-9DFA-480D29760709}" type="slidenum">
              <a:rPr lang="en-GB"/>
              <a:pPr>
                <a:defRPr/>
              </a:pPr>
              <a:t>‹#›</a:t>
            </a:fld>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2560638" y="7369175"/>
            <a:ext cx="2262505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60638" y="10439400"/>
            <a:ext cx="2262505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26012775" y="7369175"/>
            <a:ext cx="22632988"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6012775" y="10439400"/>
            <a:ext cx="22632988"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CE78A45C-3BE7-4895-95C9-7E2463C8961A}" type="datetimeFigureOut">
              <a:rPr lang="en-GB"/>
              <a:pPr>
                <a:defRPr/>
              </a:pPr>
              <a:t>24/10/2014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E07F5CAF-0DF9-4E87-8FE7-19D8D24EB275}" type="slidenum">
              <a:rPr lang="en-GB"/>
              <a:pPr>
                <a:defRPr/>
              </a:pPr>
              <a:t>‹#›</a:t>
            </a:fld>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92002E7-602E-4D08-8EE6-6BC5B90C04C6}" type="datetimeFigureOut">
              <a:rPr lang="en-GB"/>
              <a:pPr>
                <a:defRPr/>
              </a:pPr>
              <a:t>24/10/2014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67465EB0-EABA-4348-A233-044813B2DD28}" type="slidenum">
              <a:rPr lang="en-GB"/>
              <a:pPr>
                <a:defRPr/>
              </a:pPr>
              <a:t>‹#›</a:t>
            </a:fld>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6DA98A8-1DA9-4EE8-90B4-94AA23CE90E1}" type="datetimeFigureOut">
              <a:rPr lang="en-GB"/>
              <a:pPr>
                <a:defRPr/>
              </a:pPr>
              <a:t>24/10/2014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880D60EF-6D35-4E8B-9BE8-8B74229EE45F}" type="slidenum">
              <a:rPr lang="en-GB"/>
              <a:pPr>
                <a:defRPr/>
              </a:pPr>
              <a:t>‹#›</a:t>
            </a:fld>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638" y="1311275"/>
            <a:ext cx="16846550" cy="5576888"/>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0019963" y="1311275"/>
            <a:ext cx="286258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2560638" y="6888163"/>
            <a:ext cx="1684655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6D00885-86E8-44C4-8976-D1316AF59162}" type="datetimeFigureOut">
              <a:rPr lang="en-GB"/>
              <a:pPr>
                <a:defRPr/>
              </a:pPr>
              <a:t>24/10/2014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195F63E-AFAB-4091-9A71-74098C6F0F34}" type="slidenum">
              <a:rPr lang="en-GB"/>
              <a:pPr>
                <a:defRPr/>
              </a:pPr>
              <a:t>‹#›</a:t>
            </a:fld>
            <a:endParaRPr lang="en-GB"/>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175" y="23042563"/>
            <a:ext cx="30724475" cy="2720975"/>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0036175" y="2941638"/>
            <a:ext cx="30724475" cy="1975008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0036175" y="25763538"/>
            <a:ext cx="30724475"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0AAF94E-084B-4C08-AF72-D8F2BD3CC669}" type="datetimeFigureOut">
              <a:rPr lang="en-GB"/>
              <a:pPr>
                <a:defRPr/>
              </a:pPr>
              <a:t>24/10/2014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10B2649B-D0C1-4B58-B8BA-C7ABABBF9613}" type="slidenum">
              <a:rPr lang="en-GB"/>
              <a:pPr>
                <a:defRPr/>
              </a:pPr>
              <a:t>‹#›</a:t>
            </a:fld>
            <a:endParaRPr lang="en-GB"/>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E30BD615-8CB9-4D7D-A855-A73C5301A1A5}" type="datetimeFigureOut">
              <a:rPr lang="en-GB"/>
              <a:pPr>
                <a:defRPr/>
              </a:pPr>
              <a:t>24/10/2014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DE1E5E9-E58C-472E-BA94-4EB1C8C2195F}" type="slidenum">
              <a:rPr lang="en-GB"/>
              <a:pPr>
                <a:defRPr/>
              </a:pPr>
              <a:t>‹#›</a:t>
            </a:fld>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125275" y="1317625"/>
            <a:ext cx="11520488" cy="280876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60638" y="1317625"/>
            <a:ext cx="34412237" cy="280876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72028E6B-35A8-47AF-B1F9-6BA0E4BB0DB6}" type="datetimeFigureOut">
              <a:rPr lang="en-GB"/>
              <a:pPr>
                <a:defRPr/>
              </a:pPr>
              <a:t>24/10/2014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0DBB3CE-E98B-46C4-84DD-D968FF2B7D32}"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560638" y="1317625"/>
            <a:ext cx="46085125" cy="5486400"/>
          </a:xfrm>
          <a:prstGeom prst="rect">
            <a:avLst/>
          </a:prstGeom>
          <a:noFill/>
          <a:ln w="9525">
            <a:noFill/>
            <a:miter lim="800000"/>
            <a:headEnd/>
            <a:tailEnd/>
          </a:ln>
        </p:spPr>
        <p:txBody>
          <a:bodyPr vert="horz" wrap="square" lIns="480567" tIns="240286" rIns="480567" bIns="240286"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2560638" y="7680325"/>
            <a:ext cx="46085125" cy="21724938"/>
          </a:xfrm>
          <a:prstGeom prst="rect">
            <a:avLst/>
          </a:prstGeom>
          <a:noFill/>
          <a:ln w="9525">
            <a:noFill/>
            <a:miter lim="800000"/>
            <a:headEnd/>
            <a:tailEnd/>
          </a:ln>
        </p:spPr>
        <p:txBody>
          <a:bodyPr vert="horz" wrap="square" lIns="480567" tIns="240286" rIns="480567" bIns="240286"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204" name="Rectangle 4"/>
          <p:cNvSpPr>
            <a:spLocks noGrp="1" noChangeArrowheads="1"/>
          </p:cNvSpPr>
          <p:nvPr>
            <p:ph type="dt" sz="half" idx="2"/>
          </p:nvPr>
        </p:nvSpPr>
        <p:spPr bwMode="auto">
          <a:xfrm>
            <a:off x="2560638" y="29976763"/>
            <a:ext cx="11947525" cy="2286000"/>
          </a:xfrm>
          <a:prstGeom prst="rect">
            <a:avLst/>
          </a:prstGeom>
          <a:noFill/>
          <a:ln w="9525">
            <a:noFill/>
            <a:miter lim="800000"/>
            <a:headEnd/>
            <a:tailEnd/>
          </a:ln>
          <a:effectLst/>
        </p:spPr>
        <p:txBody>
          <a:bodyPr vert="horz" wrap="square" lIns="480567" tIns="240286" rIns="480567" bIns="240286" numCol="1" anchor="t" anchorCtr="0" compatLnSpc="1">
            <a:prstTxWarp prst="textNoShape">
              <a:avLst/>
            </a:prstTxWarp>
          </a:bodyPr>
          <a:lstStyle>
            <a:lvl1pPr eaLnBrk="1" hangingPunct="1">
              <a:defRPr sz="7400">
                <a:latin typeface="Arial" charset="0"/>
              </a:defRPr>
            </a:lvl1pPr>
          </a:lstStyle>
          <a:p>
            <a:pPr>
              <a:defRPr/>
            </a:pPr>
            <a:endParaRPr lang="en-US"/>
          </a:p>
        </p:txBody>
      </p:sp>
      <p:sp>
        <p:nvSpPr>
          <p:cNvPr id="51205" name="Rectangle 5"/>
          <p:cNvSpPr>
            <a:spLocks noGrp="1" noChangeArrowheads="1"/>
          </p:cNvSpPr>
          <p:nvPr>
            <p:ph type="ftr" sz="quarter" idx="3"/>
          </p:nvPr>
        </p:nvSpPr>
        <p:spPr bwMode="auto">
          <a:xfrm>
            <a:off x="17495838" y="29976763"/>
            <a:ext cx="16214725" cy="2286000"/>
          </a:xfrm>
          <a:prstGeom prst="rect">
            <a:avLst/>
          </a:prstGeom>
          <a:noFill/>
          <a:ln w="9525">
            <a:noFill/>
            <a:miter lim="800000"/>
            <a:headEnd/>
            <a:tailEnd/>
          </a:ln>
          <a:effectLst/>
        </p:spPr>
        <p:txBody>
          <a:bodyPr vert="horz" wrap="square" lIns="480567" tIns="240286" rIns="480567" bIns="240286" numCol="1" anchor="t" anchorCtr="0" compatLnSpc="1">
            <a:prstTxWarp prst="textNoShape">
              <a:avLst/>
            </a:prstTxWarp>
          </a:bodyPr>
          <a:lstStyle>
            <a:lvl1pPr algn="ctr" eaLnBrk="1" hangingPunct="1">
              <a:defRPr sz="7400">
                <a:latin typeface="Arial" charset="0"/>
              </a:defRPr>
            </a:lvl1pPr>
          </a:lstStyle>
          <a:p>
            <a:pPr>
              <a:defRPr/>
            </a:pPr>
            <a:endParaRPr lang="en-US"/>
          </a:p>
        </p:txBody>
      </p:sp>
      <p:sp>
        <p:nvSpPr>
          <p:cNvPr id="51206" name="Rectangle 6"/>
          <p:cNvSpPr>
            <a:spLocks noGrp="1" noChangeArrowheads="1"/>
          </p:cNvSpPr>
          <p:nvPr>
            <p:ph type="sldNum" sz="quarter" idx="4"/>
          </p:nvPr>
        </p:nvSpPr>
        <p:spPr bwMode="auto">
          <a:xfrm>
            <a:off x="36698238" y="29976763"/>
            <a:ext cx="11947525" cy="2286000"/>
          </a:xfrm>
          <a:prstGeom prst="rect">
            <a:avLst/>
          </a:prstGeom>
          <a:noFill/>
          <a:ln w="9525">
            <a:noFill/>
            <a:miter lim="800000"/>
            <a:headEnd/>
            <a:tailEnd/>
          </a:ln>
          <a:effectLst/>
        </p:spPr>
        <p:txBody>
          <a:bodyPr vert="horz" wrap="square" lIns="480567" tIns="240286" rIns="480567" bIns="240286" numCol="1" anchor="t" anchorCtr="0" compatLnSpc="1">
            <a:prstTxWarp prst="textNoShape">
              <a:avLst/>
            </a:prstTxWarp>
          </a:bodyPr>
          <a:lstStyle>
            <a:lvl1pPr algn="r" eaLnBrk="1" hangingPunct="1">
              <a:defRPr sz="7400">
                <a:latin typeface="Arial" charset="0"/>
              </a:defRPr>
            </a:lvl1pPr>
          </a:lstStyle>
          <a:p>
            <a:pPr>
              <a:defRPr/>
            </a:pPr>
            <a:fld id="{43A7E266-B657-46A2-9964-FFAFFA4E07E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xStyles>
    <p:titleStyle>
      <a:lvl1pPr algn="ctr" defTabSz="4806950" rtl="0" eaLnBrk="0" fontAlgn="base" hangingPunct="0">
        <a:spcBef>
          <a:spcPct val="0"/>
        </a:spcBef>
        <a:spcAft>
          <a:spcPct val="0"/>
        </a:spcAft>
        <a:defRPr sz="23100">
          <a:solidFill>
            <a:schemeClr val="tx2"/>
          </a:solidFill>
          <a:latin typeface="+mj-lt"/>
          <a:ea typeface="+mj-ea"/>
          <a:cs typeface="+mj-cs"/>
        </a:defRPr>
      </a:lvl1pPr>
      <a:lvl2pPr algn="ctr" defTabSz="4806950" rtl="0" eaLnBrk="0" fontAlgn="base" hangingPunct="0">
        <a:spcBef>
          <a:spcPct val="0"/>
        </a:spcBef>
        <a:spcAft>
          <a:spcPct val="0"/>
        </a:spcAft>
        <a:defRPr sz="23100">
          <a:solidFill>
            <a:schemeClr val="tx2"/>
          </a:solidFill>
          <a:latin typeface="Arial" pitchFamily="34" charset="0"/>
        </a:defRPr>
      </a:lvl2pPr>
      <a:lvl3pPr algn="ctr" defTabSz="4806950" rtl="0" eaLnBrk="0" fontAlgn="base" hangingPunct="0">
        <a:spcBef>
          <a:spcPct val="0"/>
        </a:spcBef>
        <a:spcAft>
          <a:spcPct val="0"/>
        </a:spcAft>
        <a:defRPr sz="23100">
          <a:solidFill>
            <a:schemeClr val="tx2"/>
          </a:solidFill>
          <a:latin typeface="Arial" pitchFamily="34" charset="0"/>
        </a:defRPr>
      </a:lvl3pPr>
      <a:lvl4pPr algn="ctr" defTabSz="4806950" rtl="0" eaLnBrk="0" fontAlgn="base" hangingPunct="0">
        <a:spcBef>
          <a:spcPct val="0"/>
        </a:spcBef>
        <a:spcAft>
          <a:spcPct val="0"/>
        </a:spcAft>
        <a:defRPr sz="23100">
          <a:solidFill>
            <a:schemeClr val="tx2"/>
          </a:solidFill>
          <a:latin typeface="Arial" pitchFamily="34" charset="0"/>
        </a:defRPr>
      </a:lvl4pPr>
      <a:lvl5pPr algn="ctr" defTabSz="4806950" rtl="0" eaLnBrk="0" fontAlgn="base" hangingPunct="0">
        <a:spcBef>
          <a:spcPct val="0"/>
        </a:spcBef>
        <a:spcAft>
          <a:spcPct val="0"/>
        </a:spcAft>
        <a:defRPr sz="23100">
          <a:solidFill>
            <a:schemeClr val="tx2"/>
          </a:solidFill>
          <a:latin typeface="Arial" pitchFamily="34" charset="0"/>
        </a:defRPr>
      </a:lvl5pPr>
      <a:lvl6pPr marL="457200" algn="ctr" defTabSz="4806950" rtl="0" fontAlgn="base">
        <a:spcBef>
          <a:spcPct val="0"/>
        </a:spcBef>
        <a:spcAft>
          <a:spcPct val="0"/>
        </a:spcAft>
        <a:defRPr sz="23100">
          <a:solidFill>
            <a:schemeClr val="tx2"/>
          </a:solidFill>
          <a:latin typeface="Arial" pitchFamily="34" charset="0"/>
        </a:defRPr>
      </a:lvl6pPr>
      <a:lvl7pPr marL="914400" algn="ctr" defTabSz="4806950" rtl="0" fontAlgn="base">
        <a:spcBef>
          <a:spcPct val="0"/>
        </a:spcBef>
        <a:spcAft>
          <a:spcPct val="0"/>
        </a:spcAft>
        <a:defRPr sz="23100">
          <a:solidFill>
            <a:schemeClr val="tx2"/>
          </a:solidFill>
          <a:latin typeface="Arial" pitchFamily="34" charset="0"/>
        </a:defRPr>
      </a:lvl7pPr>
      <a:lvl8pPr marL="1371600" algn="ctr" defTabSz="4806950" rtl="0" fontAlgn="base">
        <a:spcBef>
          <a:spcPct val="0"/>
        </a:spcBef>
        <a:spcAft>
          <a:spcPct val="0"/>
        </a:spcAft>
        <a:defRPr sz="23100">
          <a:solidFill>
            <a:schemeClr val="tx2"/>
          </a:solidFill>
          <a:latin typeface="Arial" pitchFamily="34" charset="0"/>
        </a:defRPr>
      </a:lvl8pPr>
      <a:lvl9pPr marL="1828800" algn="ctr" defTabSz="4806950" rtl="0" fontAlgn="base">
        <a:spcBef>
          <a:spcPct val="0"/>
        </a:spcBef>
        <a:spcAft>
          <a:spcPct val="0"/>
        </a:spcAft>
        <a:defRPr sz="23100">
          <a:solidFill>
            <a:schemeClr val="tx2"/>
          </a:solidFill>
          <a:latin typeface="Arial" pitchFamily="34" charset="0"/>
        </a:defRPr>
      </a:lvl9pPr>
    </p:titleStyle>
    <p:bodyStyle>
      <a:lvl1pPr marL="1803400" indent="-1803400" algn="l" defTabSz="4806950" rtl="0" eaLnBrk="0" fontAlgn="base" hangingPunct="0">
        <a:spcBef>
          <a:spcPct val="20000"/>
        </a:spcBef>
        <a:spcAft>
          <a:spcPct val="0"/>
        </a:spcAft>
        <a:buChar char="•"/>
        <a:defRPr sz="16800">
          <a:solidFill>
            <a:schemeClr val="tx1"/>
          </a:solidFill>
          <a:latin typeface="+mn-lt"/>
          <a:ea typeface="+mn-ea"/>
          <a:cs typeface="+mn-cs"/>
        </a:defRPr>
      </a:lvl1pPr>
      <a:lvl2pPr marL="3905250" indent="-1501775" algn="l" defTabSz="4806950" rtl="0" eaLnBrk="0" fontAlgn="base" hangingPunct="0">
        <a:spcBef>
          <a:spcPct val="20000"/>
        </a:spcBef>
        <a:spcAft>
          <a:spcPct val="0"/>
        </a:spcAft>
        <a:buChar char="–"/>
        <a:defRPr sz="14700">
          <a:solidFill>
            <a:schemeClr val="tx1"/>
          </a:solidFill>
          <a:latin typeface="+mn-lt"/>
        </a:defRPr>
      </a:lvl2pPr>
      <a:lvl3pPr marL="6008688" indent="-1201738" algn="l" defTabSz="4806950" rtl="0" eaLnBrk="0" fontAlgn="base" hangingPunct="0">
        <a:spcBef>
          <a:spcPct val="20000"/>
        </a:spcBef>
        <a:spcAft>
          <a:spcPct val="0"/>
        </a:spcAft>
        <a:buChar char="•"/>
        <a:defRPr sz="12600">
          <a:solidFill>
            <a:schemeClr val="tx1"/>
          </a:solidFill>
          <a:latin typeface="+mn-lt"/>
        </a:defRPr>
      </a:lvl3pPr>
      <a:lvl4pPr marL="8412163" indent="-1201738" algn="l" defTabSz="4806950" rtl="0" eaLnBrk="0" fontAlgn="base" hangingPunct="0">
        <a:spcBef>
          <a:spcPct val="20000"/>
        </a:spcBef>
        <a:spcAft>
          <a:spcPct val="0"/>
        </a:spcAft>
        <a:buChar char="–"/>
        <a:defRPr sz="10500">
          <a:solidFill>
            <a:schemeClr val="tx1"/>
          </a:solidFill>
          <a:latin typeface="+mn-lt"/>
        </a:defRPr>
      </a:lvl4pPr>
      <a:lvl5pPr marL="10807700" indent="-1193800" algn="l" defTabSz="4806950" rtl="0" eaLnBrk="0" fontAlgn="base" hangingPunct="0">
        <a:spcBef>
          <a:spcPct val="20000"/>
        </a:spcBef>
        <a:spcAft>
          <a:spcPct val="0"/>
        </a:spcAft>
        <a:buChar char="»"/>
        <a:defRPr sz="10500">
          <a:solidFill>
            <a:schemeClr val="tx1"/>
          </a:solidFill>
          <a:latin typeface="+mn-lt"/>
        </a:defRPr>
      </a:lvl5pPr>
      <a:lvl6pPr marL="11264900" indent="-1193800" algn="l" defTabSz="4806950" rtl="0" fontAlgn="base">
        <a:spcBef>
          <a:spcPct val="20000"/>
        </a:spcBef>
        <a:spcAft>
          <a:spcPct val="0"/>
        </a:spcAft>
        <a:buChar char="»"/>
        <a:defRPr sz="10500">
          <a:solidFill>
            <a:schemeClr val="tx1"/>
          </a:solidFill>
          <a:latin typeface="+mn-lt"/>
        </a:defRPr>
      </a:lvl6pPr>
      <a:lvl7pPr marL="11722100" indent="-1193800" algn="l" defTabSz="4806950" rtl="0" fontAlgn="base">
        <a:spcBef>
          <a:spcPct val="20000"/>
        </a:spcBef>
        <a:spcAft>
          <a:spcPct val="0"/>
        </a:spcAft>
        <a:buChar char="»"/>
        <a:defRPr sz="10500">
          <a:solidFill>
            <a:schemeClr val="tx1"/>
          </a:solidFill>
          <a:latin typeface="+mn-lt"/>
        </a:defRPr>
      </a:lvl7pPr>
      <a:lvl8pPr marL="12179300" indent="-1193800" algn="l" defTabSz="4806950" rtl="0" fontAlgn="base">
        <a:spcBef>
          <a:spcPct val="20000"/>
        </a:spcBef>
        <a:spcAft>
          <a:spcPct val="0"/>
        </a:spcAft>
        <a:buChar char="»"/>
        <a:defRPr sz="10500">
          <a:solidFill>
            <a:schemeClr val="tx1"/>
          </a:solidFill>
          <a:latin typeface="+mn-lt"/>
        </a:defRPr>
      </a:lvl8pPr>
      <a:lvl9pPr marL="12636500" indent="-1193800" algn="l" defTabSz="4806950" rtl="0" fontAlgn="base">
        <a:spcBef>
          <a:spcPct val="20000"/>
        </a:spcBef>
        <a:spcAft>
          <a:spcPct val="0"/>
        </a:spcAft>
        <a:buChar char="»"/>
        <a:defRPr sz="105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2560638" y="1317625"/>
            <a:ext cx="46085125" cy="5486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2051" name="Text Placeholder 2"/>
          <p:cNvSpPr>
            <a:spLocks noGrp="1"/>
          </p:cNvSpPr>
          <p:nvPr>
            <p:ph type="body" idx="1"/>
          </p:nvPr>
        </p:nvSpPr>
        <p:spPr bwMode="auto">
          <a:xfrm>
            <a:off x="2560638" y="7680325"/>
            <a:ext cx="46085125" cy="217249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2560638" y="30510163"/>
            <a:ext cx="11947525" cy="1752600"/>
          </a:xfrm>
          <a:prstGeom prst="rect">
            <a:avLst/>
          </a:prstGeom>
        </p:spPr>
        <p:txBody>
          <a:bodyPr vert="horz" lIns="91440" tIns="45720" rIns="91440" bIns="45720" rtlCol="0" anchor="ctr"/>
          <a:lstStyle>
            <a:lvl1pPr algn="l" eaLnBrk="0" hangingPunct="0">
              <a:defRPr sz="1200">
                <a:solidFill>
                  <a:schemeClr val="tx1">
                    <a:tint val="75000"/>
                  </a:schemeClr>
                </a:solidFill>
              </a:defRPr>
            </a:lvl1pPr>
          </a:lstStyle>
          <a:p>
            <a:pPr>
              <a:defRPr/>
            </a:pPr>
            <a:fld id="{B24C311C-59B8-4A20-B629-0708AD9B64AF}" type="datetimeFigureOut">
              <a:rPr lang="en-GB"/>
              <a:pPr>
                <a:defRPr/>
              </a:pPr>
              <a:t>24/10/2014</a:t>
            </a:fld>
            <a:endParaRPr lang="en-GB"/>
          </a:p>
        </p:txBody>
      </p:sp>
      <p:sp>
        <p:nvSpPr>
          <p:cNvPr id="5" name="Footer Placeholder 4"/>
          <p:cNvSpPr>
            <a:spLocks noGrp="1"/>
          </p:cNvSpPr>
          <p:nvPr>
            <p:ph type="ftr" sz="quarter" idx="3"/>
          </p:nvPr>
        </p:nvSpPr>
        <p:spPr>
          <a:xfrm>
            <a:off x="17495838" y="30510163"/>
            <a:ext cx="16214725" cy="1752600"/>
          </a:xfrm>
          <a:prstGeom prst="rect">
            <a:avLst/>
          </a:prstGeom>
        </p:spPr>
        <p:txBody>
          <a:bodyPr vert="horz" lIns="91440" tIns="45720" rIns="91440" bIns="45720" rtlCol="0" anchor="ctr"/>
          <a:lstStyle>
            <a:lvl1pPr algn="ctr" eaLnBrk="0" hangingPunct="0">
              <a:defRPr sz="12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36698238" y="30510163"/>
            <a:ext cx="11947525" cy="1752600"/>
          </a:xfrm>
          <a:prstGeom prst="rect">
            <a:avLst/>
          </a:prstGeom>
        </p:spPr>
        <p:txBody>
          <a:bodyPr vert="horz" lIns="91440" tIns="45720" rIns="91440" bIns="45720" rtlCol="0" anchor="ctr"/>
          <a:lstStyle>
            <a:lvl1pPr algn="r" eaLnBrk="0" hangingPunct="0">
              <a:defRPr sz="1200">
                <a:solidFill>
                  <a:schemeClr val="tx1">
                    <a:tint val="75000"/>
                  </a:schemeClr>
                </a:solidFill>
              </a:defRPr>
            </a:lvl1pPr>
          </a:lstStyle>
          <a:p>
            <a:pPr>
              <a:defRPr/>
            </a:pPr>
            <a:fld id="{FD7C7162-A032-438A-B86F-FF21FDCCCB30}"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2.xml"/><Relationship Id="rId13" Type="http://schemas.openxmlformats.org/officeDocument/2006/relationships/image" Target="../media/image8.png"/><Relationship Id="rId18" Type="http://schemas.openxmlformats.org/officeDocument/2006/relationships/image" Target="../media/image13.png"/><Relationship Id="rId26" Type="http://schemas.openxmlformats.org/officeDocument/2006/relationships/image" Target="../media/image21.png"/><Relationship Id="rId3" Type="http://schemas.openxmlformats.org/officeDocument/2006/relationships/image" Target="../media/image1.png"/><Relationship Id="rId21" Type="http://schemas.openxmlformats.org/officeDocument/2006/relationships/image" Target="../media/image16.png"/><Relationship Id="rId7" Type="http://schemas.openxmlformats.org/officeDocument/2006/relationships/chart" Target="../charts/chart1.xml"/><Relationship Id="rId12" Type="http://schemas.openxmlformats.org/officeDocument/2006/relationships/image" Target="../media/image7.png"/><Relationship Id="rId17" Type="http://schemas.openxmlformats.org/officeDocument/2006/relationships/image" Target="../media/image12.png"/><Relationship Id="rId25" Type="http://schemas.openxmlformats.org/officeDocument/2006/relationships/image" Target="../media/image20.png"/><Relationship Id="rId2" Type="http://schemas.openxmlformats.org/officeDocument/2006/relationships/notesSlide" Target="../notesSlides/notesSlide1.xml"/><Relationship Id="rId16" Type="http://schemas.openxmlformats.org/officeDocument/2006/relationships/image" Target="../media/image11.png"/><Relationship Id="rId20"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6.png"/><Relationship Id="rId24" Type="http://schemas.openxmlformats.org/officeDocument/2006/relationships/image" Target="../media/image19.png"/><Relationship Id="rId5" Type="http://schemas.openxmlformats.org/officeDocument/2006/relationships/image" Target="../media/image3.png"/><Relationship Id="rId15" Type="http://schemas.openxmlformats.org/officeDocument/2006/relationships/image" Target="../media/image10.png"/><Relationship Id="rId23" Type="http://schemas.openxmlformats.org/officeDocument/2006/relationships/image" Target="../media/image18.png"/><Relationship Id="rId28" Type="http://schemas.openxmlformats.org/officeDocument/2006/relationships/image" Target="../media/image23.png"/><Relationship Id="rId10" Type="http://schemas.openxmlformats.org/officeDocument/2006/relationships/image" Target="../media/image5.png"/><Relationship Id="rId19" Type="http://schemas.openxmlformats.org/officeDocument/2006/relationships/image" Target="../media/image14.png"/><Relationship Id="rId4" Type="http://schemas.openxmlformats.org/officeDocument/2006/relationships/image" Target="../media/image2.png"/><Relationship Id="rId9" Type="http://schemas.openxmlformats.org/officeDocument/2006/relationships/chart" Target="../charts/chart3.xml"/><Relationship Id="rId14" Type="http://schemas.openxmlformats.org/officeDocument/2006/relationships/image" Target="../media/image9.png"/><Relationship Id="rId22" Type="http://schemas.openxmlformats.org/officeDocument/2006/relationships/image" Target="../media/image17.png"/><Relationship Id="rId27"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p:cNvSpPr txBox="1">
            <a:spLocks noChangeArrowheads="1"/>
          </p:cNvSpPr>
          <p:nvPr/>
        </p:nvSpPr>
        <p:spPr bwMode="auto">
          <a:xfrm>
            <a:off x="-53181" y="317719"/>
            <a:ext cx="51206400" cy="5139838"/>
          </a:xfrm>
          <a:prstGeom prst="rect">
            <a:avLst/>
          </a:prstGeom>
          <a:noFill/>
          <a:ln w="9525">
            <a:noFill/>
            <a:miter lim="800000"/>
            <a:headEnd/>
            <a:tailEnd/>
          </a:ln>
          <a:effectLst/>
        </p:spPr>
        <p:txBody>
          <a:bodyPr lIns="91416" tIns="45705" rIns="91416" bIns="45705">
            <a:spAutoFit/>
          </a:bodyPr>
          <a:lstStyle/>
          <a:p>
            <a:pPr algn="ctr"/>
            <a:r>
              <a:rPr lang="en-US" sz="8800" b="1" dirty="0" smtClean="0"/>
              <a:t>Sensitivity analysis on reservoir water temperature under future climate change </a:t>
            </a:r>
          </a:p>
          <a:p>
            <a:pPr algn="ctr"/>
            <a:r>
              <a:rPr lang="en-US" sz="4800" dirty="0" smtClean="0">
                <a:solidFill>
                  <a:srgbClr val="0099FF"/>
                </a:solidFill>
              </a:rPr>
              <a:t>          Nihar </a:t>
            </a:r>
            <a:r>
              <a:rPr lang="en-US" sz="4800" dirty="0" smtClean="0">
                <a:solidFill>
                  <a:srgbClr val="0099FF"/>
                </a:solidFill>
              </a:rPr>
              <a:t>R. Samal</a:t>
            </a:r>
            <a:r>
              <a:rPr lang="en-US" sz="4800" baseline="30000" dirty="0" smtClean="0">
                <a:solidFill>
                  <a:srgbClr val="0099FF"/>
                </a:solidFill>
              </a:rPr>
              <a:t>1</a:t>
            </a:r>
            <a:r>
              <a:rPr lang="en-US" sz="4800" dirty="0" smtClean="0">
                <a:solidFill>
                  <a:srgbClr val="0099FF"/>
                </a:solidFill>
              </a:rPr>
              <a:t>, Donald Pierson</a:t>
            </a:r>
            <a:r>
              <a:rPr lang="en-US" sz="4800" baseline="30000" dirty="0" smtClean="0">
                <a:solidFill>
                  <a:srgbClr val="0099FF"/>
                </a:solidFill>
              </a:rPr>
              <a:t>2</a:t>
            </a:r>
            <a:r>
              <a:rPr lang="en-US" sz="4800" dirty="0" smtClean="0">
                <a:solidFill>
                  <a:srgbClr val="0099FF"/>
                </a:solidFill>
              </a:rPr>
              <a:t>, Y. , M. S. Zion</a:t>
            </a:r>
            <a:r>
              <a:rPr lang="en-US" sz="4800" baseline="30000" dirty="0" smtClean="0">
                <a:solidFill>
                  <a:srgbClr val="0099FF"/>
                </a:solidFill>
              </a:rPr>
              <a:t>2</a:t>
            </a:r>
            <a:r>
              <a:rPr lang="en-US" sz="4800" dirty="0" smtClean="0">
                <a:solidFill>
                  <a:srgbClr val="0099FF"/>
                </a:solidFill>
              </a:rPr>
              <a:t>,</a:t>
            </a:r>
            <a:r>
              <a:rPr lang="en-US" sz="4800" dirty="0">
                <a:solidFill>
                  <a:srgbClr val="0099FF"/>
                </a:solidFill>
              </a:rPr>
              <a:t> Klaus D. </a:t>
            </a:r>
            <a:r>
              <a:rPr lang="en-US" sz="4800" dirty="0" smtClean="0">
                <a:solidFill>
                  <a:srgbClr val="0099FF"/>
                </a:solidFill>
              </a:rPr>
              <a:t>Joehnk</a:t>
            </a:r>
            <a:r>
              <a:rPr lang="en-US" sz="4800" baseline="30000" dirty="0" smtClean="0">
                <a:solidFill>
                  <a:srgbClr val="0099FF"/>
                </a:solidFill>
              </a:rPr>
              <a:t>3</a:t>
            </a:r>
            <a:r>
              <a:rPr lang="en-US" sz="4800" dirty="0" smtClean="0">
                <a:solidFill>
                  <a:srgbClr val="0099FF"/>
                </a:solidFill>
              </a:rPr>
              <a:t>, E. M. </a:t>
            </a:r>
            <a:r>
              <a:rPr lang="en-US" sz="4800" dirty="0" smtClean="0">
                <a:solidFill>
                  <a:srgbClr val="0099FF"/>
                </a:solidFill>
              </a:rPr>
              <a:t>Owens</a:t>
            </a:r>
            <a:r>
              <a:rPr lang="en-US" sz="4800" baseline="30000" dirty="0" smtClean="0">
                <a:solidFill>
                  <a:srgbClr val="0099FF"/>
                </a:solidFill>
              </a:rPr>
              <a:t>4</a:t>
            </a:r>
            <a:r>
              <a:rPr lang="en-US" sz="4800" dirty="0" smtClean="0">
                <a:solidFill>
                  <a:srgbClr val="0099FF"/>
                </a:solidFill>
              </a:rPr>
              <a:t>,</a:t>
            </a:r>
            <a:r>
              <a:rPr lang="en-US" sz="4800" baseline="30000" dirty="0" smtClean="0">
                <a:solidFill>
                  <a:srgbClr val="0099FF"/>
                </a:solidFill>
              </a:rPr>
              <a:t> </a:t>
            </a:r>
            <a:r>
              <a:rPr lang="en-US" sz="4800" dirty="0" smtClean="0">
                <a:solidFill>
                  <a:srgbClr val="0099FF"/>
                </a:solidFill>
              </a:rPr>
              <a:t>E</a:t>
            </a:r>
            <a:r>
              <a:rPr lang="en-US" sz="4800" dirty="0">
                <a:solidFill>
                  <a:srgbClr val="0099FF"/>
                </a:solidFill>
              </a:rPr>
              <a:t>. Schneiderman</a:t>
            </a:r>
            <a:r>
              <a:rPr lang="en-US" sz="4800" baseline="30000" dirty="0">
                <a:solidFill>
                  <a:srgbClr val="0099FF"/>
                </a:solidFill>
              </a:rPr>
              <a:t>2</a:t>
            </a:r>
            <a:r>
              <a:rPr lang="en-US" sz="4800" dirty="0">
                <a:solidFill>
                  <a:srgbClr val="0099FF"/>
                </a:solidFill>
              </a:rPr>
              <a:t> </a:t>
            </a:r>
            <a:r>
              <a:rPr lang="en-US" sz="4800" baseline="30000" dirty="0">
                <a:solidFill>
                  <a:srgbClr val="0099FF"/>
                </a:solidFill>
              </a:rPr>
              <a:t>	</a:t>
            </a:r>
            <a:r>
              <a:rPr lang="en-US" sz="4800" baseline="30000" dirty="0" smtClean="0">
                <a:solidFill>
                  <a:srgbClr val="0099FF"/>
                </a:solidFill>
              </a:rPr>
              <a:t>	</a:t>
            </a:r>
            <a:r>
              <a:rPr lang="en-US" sz="4800" dirty="0" smtClean="0">
                <a:solidFill>
                  <a:srgbClr val="0099FF"/>
                </a:solidFill>
              </a:rPr>
              <a:t> </a:t>
            </a:r>
          </a:p>
          <a:p>
            <a:pPr algn="ctr"/>
            <a:r>
              <a:rPr lang="en-US" sz="4800" dirty="0" smtClean="0">
                <a:solidFill>
                  <a:srgbClr val="0099FF"/>
                </a:solidFill>
              </a:rPr>
              <a:t>1 Earth </a:t>
            </a:r>
            <a:r>
              <a:rPr lang="en-US" sz="4800" dirty="0" smtClean="0">
                <a:solidFill>
                  <a:srgbClr val="0099FF"/>
                </a:solidFill>
              </a:rPr>
              <a:t>System Research Center, University of New Hampshire, Durham, </a:t>
            </a:r>
            <a:r>
              <a:rPr lang="en-US" sz="4800" dirty="0" smtClean="0">
                <a:solidFill>
                  <a:srgbClr val="0099FF"/>
                </a:solidFill>
              </a:rPr>
              <a:t>USA</a:t>
            </a:r>
          </a:p>
          <a:p>
            <a:pPr algn="ctr"/>
            <a:r>
              <a:rPr lang="en-US" sz="4800" dirty="0" smtClean="0">
                <a:solidFill>
                  <a:srgbClr val="0099FF"/>
                </a:solidFill>
              </a:rPr>
              <a:t>	2 Bureau </a:t>
            </a:r>
            <a:r>
              <a:rPr lang="en-US" sz="4800" dirty="0">
                <a:solidFill>
                  <a:srgbClr val="0099FF"/>
                </a:solidFill>
              </a:rPr>
              <a:t>of Water Supply, New York City Department of Environmental </a:t>
            </a:r>
            <a:r>
              <a:rPr lang="en-US" sz="4800" dirty="0" smtClean="0">
                <a:solidFill>
                  <a:srgbClr val="0099FF"/>
                </a:solidFill>
              </a:rPr>
              <a:t>Protectio</a:t>
            </a:r>
            <a:r>
              <a:rPr lang="en-US" sz="4800" dirty="0" smtClean="0">
                <a:solidFill>
                  <a:srgbClr val="0099FF"/>
                </a:solidFill>
              </a:rPr>
              <a:t>n</a:t>
            </a:r>
          </a:p>
          <a:p>
            <a:pPr>
              <a:tabLst>
                <a:tab pos="15111413" algn="l"/>
              </a:tabLst>
            </a:pPr>
            <a:r>
              <a:rPr lang="en-US" sz="4800" dirty="0" smtClean="0">
                <a:solidFill>
                  <a:srgbClr val="0099FF"/>
                </a:solidFill>
              </a:rPr>
              <a:t>                                                                                       3 CSIRO </a:t>
            </a:r>
            <a:r>
              <a:rPr lang="en-US" sz="4800" dirty="0">
                <a:solidFill>
                  <a:srgbClr val="0099FF"/>
                </a:solidFill>
              </a:rPr>
              <a:t>Land and Water, Black </a:t>
            </a:r>
            <a:r>
              <a:rPr lang="en-US" sz="4800" dirty="0" smtClean="0">
                <a:solidFill>
                  <a:srgbClr val="0099FF"/>
                </a:solidFill>
              </a:rPr>
              <a:t>Mo</a:t>
            </a:r>
            <a:r>
              <a:rPr lang="en-US" sz="4800" dirty="0" smtClean="0">
                <a:solidFill>
                  <a:srgbClr val="0099FF"/>
                </a:solidFill>
              </a:rPr>
              <a:t>untain</a:t>
            </a:r>
            <a:r>
              <a:rPr lang="en-US" sz="4800" dirty="0">
                <a:solidFill>
                  <a:srgbClr val="0099FF"/>
                </a:solidFill>
              </a:rPr>
              <a:t>, </a:t>
            </a:r>
            <a:r>
              <a:rPr lang="en-US" sz="4800" dirty="0" smtClean="0">
                <a:solidFill>
                  <a:srgbClr val="0099FF"/>
                </a:solidFill>
              </a:rPr>
              <a:t>Canberra </a:t>
            </a:r>
            <a:r>
              <a:rPr lang="en-US" sz="4800" dirty="0">
                <a:solidFill>
                  <a:srgbClr val="0099FF"/>
                </a:solidFill>
              </a:rPr>
              <a:t>ACT 2601, </a:t>
            </a:r>
            <a:r>
              <a:rPr lang="en-US" sz="4800" dirty="0" smtClean="0">
                <a:solidFill>
                  <a:srgbClr val="0099FF"/>
                </a:solidFill>
              </a:rPr>
              <a:t>Australia</a:t>
            </a:r>
          </a:p>
          <a:p>
            <a:pPr algn="ctr"/>
            <a:r>
              <a:rPr lang="en-US" sz="4800" dirty="0" smtClean="0">
                <a:solidFill>
                  <a:srgbClr val="0099FF"/>
                </a:solidFill>
              </a:rPr>
              <a:t>4 Upstate </a:t>
            </a:r>
            <a:r>
              <a:rPr lang="en-US" sz="4800" dirty="0">
                <a:solidFill>
                  <a:srgbClr val="0099FF"/>
                </a:solidFill>
              </a:rPr>
              <a:t>Freshwater Institute, </a:t>
            </a:r>
            <a:r>
              <a:rPr lang="en-US" sz="4800" dirty="0" smtClean="0">
                <a:solidFill>
                  <a:srgbClr val="0099FF"/>
                </a:solidFill>
              </a:rPr>
              <a:t>Syracuse</a:t>
            </a:r>
            <a:r>
              <a:rPr lang="en-US" sz="4800" dirty="0">
                <a:solidFill>
                  <a:srgbClr val="0099FF"/>
                </a:solidFill>
              </a:rPr>
              <a:t>, </a:t>
            </a:r>
            <a:r>
              <a:rPr lang="en-US" sz="4800" dirty="0" smtClean="0">
                <a:solidFill>
                  <a:srgbClr val="0099FF"/>
                </a:solidFill>
              </a:rPr>
              <a:t>USA, Contact</a:t>
            </a:r>
            <a:r>
              <a:rPr lang="en-US" sz="4800" dirty="0">
                <a:solidFill>
                  <a:srgbClr val="0099FF"/>
                </a:solidFill>
              </a:rPr>
              <a:t>: </a:t>
            </a:r>
            <a:r>
              <a:rPr lang="en-US" sz="4800" dirty="0" smtClean="0">
                <a:solidFill>
                  <a:srgbClr val="0099FF"/>
                </a:solidFill>
              </a:rPr>
              <a:t>nihar.samal@unh.edu</a:t>
            </a:r>
            <a:endParaRPr lang="en-US" sz="4400" dirty="0" smtClean="0">
              <a:solidFill>
                <a:srgbClr val="0099FF"/>
              </a:solidFill>
            </a:endParaRPr>
          </a:p>
        </p:txBody>
      </p:sp>
      <p:sp>
        <p:nvSpPr>
          <p:cNvPr id="3077" name="Line 120"/>
          <p:cNvSpPr>
            <a:spLocks noChangeShapeType="1"/>
          </p:cNvSpPr>
          <p:nvPr/>
        </p:nvSpPr>
        <p:spPr bwMode="auto">
          <a:xfrm>
            <a:off x="809625" y="5505478"/>
            <a:ext cx="49480788" cy="0"/>
          </a:xfrm>
          <a:prstGeom prst="line">
            <a:avLst/>
          </a:prstGeom>
          <a:noFill/>
          <a:ln w="127000" cmpd="thinThick">
            <a:solidFill>
              <a:srgbClr val="00B050"/>
            </a:solidFill>
            <a:round/>
            <a:headEnd/>
            <a:tailEnd/>
          </a:ln>
        </p:spPr>
        <p:txBody>
          <a:bodyPr/>
          <a:lstStyle/>
          <a:p>
            <a:endParaRPr lang="en-US"/>
          </a:p>
        </p:txBody>
      </p:sp>
      <p:sp>
        <p:nvSpPr>
          <p:cNvPr id="3078" name="Line 121"/>
          <p:cNvSpPr>
            <a:spLocks noChangeShapeType="1"/>
          </p:cNvSpPr>
          <p:nvPr/>
        </p:nvSpPr>
        <p:spPr bwMode="auto">
          <a:xfrm>
            <a:off x="809625" y="32400875"/>
            <a:ext cx="49409350" cy="0"/>
          </a:xfrm>
          <a:prstGeom prst="line">
            <a:avLst/>
          </a:prstGeom>
          <a:noFill/>
          <a:ln w="127000" cmpd="thinThick">
            <a:solidFill>
              <a:srgbClr val="00B050"/>
            </a:solidFill>
            <a:round/>
            <a:headEnd/>
            <a:tailEnd/>
          </a:ln>
        </p:spPr>
        <p:txBody>
          <a:bodyPr/>
          <a:lstStyle/>
          <a:p>
            <a:endParaRPr lang="en-US"/>
          </a:p>
        </p:txBody>
      </p:sp>
      <p:sp>
        <p:nvSpPr>
          <p:cNvPr id="3" name="Text Box 9"/>
          <p:cNvSpPr txBox="1">
            <a:spLocks noChangeArrowheads="1"/>
          </p:cNvSpPr>
          <p:nvPr/>
        </p:nvSpPr>
        <p:spPr bwMode="auto">
          <a:xfrm>
            <a:off x="779462" y="5550643"/>
            <a:ext cx="13715682" cy="7940605"/>
          </a:xfrm>
          <a:prstGeom prst="rect">
            <a:avLst/>
          </a:prstGeom>
          <a:noFill/>
          <a:ln w="9525">
            <a:noFill/>
            <a:miter lim="800000"/>
            <a:headEnd/>
            <a:tailEnd/>
          </a:ln>
          <a:effectLst/>
        </p:spPr>
        <p:txBody>
          <a:bodyPr wrap="square" lIns="91416" tIns="45705" rIns="91416" bIns="45705">
            <a:spAutoFit/>
          </a:bodyPr>
          <a:lstStyle/>
          <a:p>
            <a:pPr marL="50800" indent="7938" algn="just" defTabSz="4806950">
              <a:defRPr/>
            </a:pPr>
            <a:r>
              <a:rPr lang="en-US" sz="5800" b="1" dirty="0" smtClean="0">
                <a:latin typeface="+mj-lt"/>
                <a:cs typeface="Times New Roman" pitchFamily="18" charset="0"/>
              </a:rPr>
              <a:t>INTRODUCTION &amp; OBJECTIVES:</a:t>
            </a:r>
            <a:endParaRPr lang="en-US" sz="5800" b="1" dirty="0">
              <a:latin typeface="+mj-lt"/>
              <a:cs typeface="Times New Roman" pitchFamily="18" charset="0"/>
            </a:endParaRPr>
          </a:p>
          <a:p>
            <a:pPr algn="just" eaLnBrk="0" hangingPunct="0">
              <a:tabLst>
                <a:tab pos="465138" algn="l"/>
              </a:tabLst>
              <a:defRPr/>
            </a:pPr>
            <a:r>
              <a:rPr lang="en-US" sz="3600" dirty="0" smtClean="0"/>
              <a:t>The potential impact of climate change on lakes and reservoirs will be strongly influenced by changes in thermal stratification and mixing. However, systematic investigation of the effects  of climate change on reservoir hydrodynamics are not common.</a:t>
            </a:r>
          </a:p>
          <a:p>
            <a:pPr algn="just" eaLnBrk="0" hangingPunct="0">
              <a:tabLst>
                <a:tab pos="465138" algn="l"/>
              </a:tabLst>
              <a:defRPr/>
            </a:pPr>
            <a:endParaRPr lang="en-US" sz="2800" dirty="0" smtClean="0"/>
          </a:p>
          <a:p>
            <a:pPr algn="just" eaLnBrk="0" hangingPunct="0">
              <a:tabLst>
                <a:tab pos="465138" algn="l"/>
              </a:tabLst>
              <a:defRPr/>
            </a:pPr>
            <a:r>
              <a:rPr lang="en-US" sz="3600" dirty="0" smtClean="0"/>
              <a:t>In this study we perform a sensitivity analysis on reservoir water temperature considering the meteorological and watershed effects under present day climate data (baseline conditions) and future simulations (change factor adjusted baseline conditions) .</a:t>
            </a:r>
          </a:p>
          <a:p>
            <a:pPr algn="just" eaLnBrk="0" hangingPunct="0">
              <a:tabLst>
                <a:tab pos="465138" algn="l"/>
              </a:tabLst>
              <a:defRPr/>
            </a:pPr>
            <a:endParaRPr lang="en-US" sz="2800" dirty="0" smtClean="0"/>
          </a:p>
          <a:p>
            <a:pPr algn="just" eaLnBrk="0" hangingPunct="0">
              <a:tabLst>
                <a:tab pos="465138" algn="l"/>
              </a:tabLst>
              <a:defRPr/>
            </a:pPr>
            <a:r>
              <a:rPr lang="en-US" sz="3600" dirty="0" smtClean="0"/>
              <a:t>Identifying the dominate physical processes affecting the reservoir water temperature </a:t>
            </a:r>
            <a:r>
              <a:rPr lang="en-US" sz="3600" dirty="0" smtClean="0"/>
              <a:t>can </a:t>
            </a:r>
            <a:r>
              <a:rPr lang="en-US" sz="3600" dirty="0" smtClean="0"/>
              <a:t>provide guidance for others simulating the effects of climate change on lake and reservoir hydrodynamics.</a:t>
            </a:r>
          </a:p>
        </p:txBody>
      </p:sp>
      <p:sp>
        <p:nvSpPr>
          <p:cNvPr id="3081" name="Line 169"/>
          <p:cNvSpPr>
            <a:spLocks noChangeShapeType="1"/>
          </p:cNvSpPr>
          <p:nvPr/>
        </p:nvSpPr>
        <p:spPr bwMode="auto">
          <a:xfrm flipV="1">
            <a:off x="809625" y="421273"/>
            <a:ext cx="49453800" cy="76200"/>
          </a:xfrm>
          <a:prstGeom prst="line">
            <a:avLst/>
          </a:prstGeom>
          <a:noFill/>
          <a:ln w="127000" cmpd="thinThick">
            <a:solidFill>
              <a:srgbClr val="00B050"/>
            </a:solidFill>
            <a:round/>
            <a:headEnd/>
            <a:tailEnd/>
          </a:ln>
        </p:spPr>
        <p:txBody>
          <a:bodyPr/>
          <a:lstStyle/>
          <a:p>
            <a:endParaRPr lang="en-US"/>
          </a:p>
        </p:txBody>
      </p:sp>
      <p:sp>
        <p:nvSpPr>
          <p:cNvPr id="3082" name="Rectangle 1778"/>
          <p:cNvSpPr>
            <a:spLocks noChangeArrowheads="1"/>
          </p:cNvSpPr>
          <p:nvPr/>
        </p:nvSpPr>
        <p:spPr bwMode="auto">
          <a:xfrm>
            <a:off x="0" y="0"/>
            <a:ext cx="51206400" cy="0"/>
          </a:xfrm>
          <a:prstGeom prst="rect">
            <a:avLst/>
          </a:prstGeom>
          <a:noFill/>
          <a:ln w="9525">
            <a:noFill/>
            <a:miter lim="800000"/>
            <a:headEnd/>
            <a:tailEnd/>
          </a:ln>
        </p:spPr>
        <p:txBody>
          <a:bodyPr wrap="none" anchor="ctr">
            <a:spAutoFit/>
          </a:bodyPr>
          <a:lstStyle/>
          <a:p>
            <a:pPr eaLnBrk="0" hangingPunct="0"/>
            <a:endParaRPr lang="en-US"/>
          </a:p>
        </p:txBody>
      </p:sp>
      <p:sp>
        <p:nvSpPr>
          <p:cNvPr id="3083" name="Text Box 2405"/>
          <p:cNvSpPr txBox="1">
            <a:spLocks noChangeArrowheads="1"/>
          </p:cNvSpPr>
          <p:nvPr/>
        </p:nvSpPr>
        <p:spPr bwMode="auto">
          <a:xfrm>
            <a:off x="27759350" y="22309998"/>
            <a:ext cx="22531063" cy="10141207"/>
          </a:xfrm>
          <a:prstGeom prst="rect">
            <a:avLst/>
          </a:prstGeom>
          <a:noFill/>
          <a:ln w="9525">
            <a:noFill/>
            <a:miter lim="800000"/>
            <a:headEnd/>
            <a:tailEnd/>
          </a:ln>
        </p:spPr>
        <p:txBody>
          <a:bodyPr wrap="square" lIns="91416" tIns="45705" rIns="91416" bIns="45705">
            <a:spAutoFit/>
          </a:bodyPr>
          <a:lstStyle/>
          <a:p>
            <a:pPr defTabSz="4806950">
              <a:spcBef>
                <a:spcPct val="50000"/>
              </a:spcBef>
              <a:tabLst>
                <a:tab pos="192088" algn="l"/>
              </a:tabLst>
            </a:pPr>
            <a:r>
              <a:rPr lang="en-US" sz="7200" b="1" dirty="0" smtClean="0">
                <a:latin typeface="+mn-lt"/>
                <a:cs typeface="Arial" charset="0"/>
              </a:rPr>
              <a:t>CONCLUSIONS</a:t>
            </a:r>
          </a:p>
          <a:p>
            <a:pPr marL="742950" indent="-742950" defTabSz="4806950">
              <a:buFont typeface="Wingdings" pitchFamily="2" charset="2"/>
              <a:buChar char="ü"/>
              <a:tabLst>
                <a:tab pos="192088" algn="l"/>
              </a:tabLst>
            </a:pPr>
            <a:r>
              <a:rPr lang="en-US" sz="4800" dirty="0"/>
              <a:t>The inter-annual variability in air temperature is </a:t>
            </a:r>
            <a:r>
              <a:rPr lang="en-US" sz="4800" dirty="0" smtClean="0"/>
              <a:t>influencing </a:t>
            </a:r>
            <a:r>
              <a:rPr lang="en-US" sz="4800" dirty="0"/>
              <a:t>lake thermal characteristics </a:t>
            </a:r>
            <a:r>
              <a:rPr lang="en-US" sz="4800" dirty="0" smtClean="0"/>
              <a:t>more than </a:t>
            </a:r>
            <a:r>
              <a:rPr lang="en-US" sz="4800" dirty="0"/>
              <a:t>the inter-annual variability in solar radiation</a:t>
            </a:r>
            <a:r>
              <a:rPr lang="en-US" sz="4800" dirty="0" smtClean="0"/>
              <a:t>.</a:t>
            </a:r>
          </a:p>
          <a:p>
            <a:pPr marL="742950" indent="-742950" defTabSz="4806950">
              <a:buFont typeface="Wingdings" pitchFamily="2" charset="2"/>
              <a:buChar char="ü"/>
              <a:tabLst>
                <a:tab pos="192088" algn="l"/>
              </a:tabLst>
            </a:pPr>
            <a:endParaRPr lang="en-US" sz="500" dirty="0"/>
          </a:p>
          <a:p>
            <a:pPr marL="685800" indent="-685800">
              <a:buFont typeface="Wingdings" panose="05000000000000000000" pitchFamily="2" charset="2"/>
              <a:buChar char="ü"/>
            </a:pPr>
            <a:r>
              <a:rPr lang="en-US" sz="4800" dirty="0"/>
              <a:t>The sensitivity of future simulations of reservoir thermal stratification to changes in air temperature is therefore, related to two different </a:t>
            </a:r>
            <a:r>
              <a:rPr lang="en-US" sz="4800" dirty="0" smtClean="0"/>
              <a:t>causes:  </a:t>
            </a:r>
            <a:endParaRPr lang="en-US" sz="4800" dirty="0"/>
          </a:p>
          <a:p>
            <a:r>
              <a:rPr lang="en-US" sz="4800" dirty="0" smtClean="0"/>
              <a:t>	1</a:t>
            </a:r>
            <a:r>
              <a:rPr lang="en-US" sz="4800" dirty="0"/>
              <a:t>) Climate sensitivity of air temperature. </a:t>
            </a:r>
            <a:r>
              <a:rPr lang="en-US" sz="4800" dirty="0" smtClean="0"/>
              <a:t>It </a:t>
            </a:r>
            <a:r>
              <a:rPr lang="en-US" sz="4800" dirty="0"/>
              <a:t>is </a:t>
            </a:r>
            <a:r>
              <a:rPr lang="en-US" sz="4800" dirty="0" smtClean="0"/>
              <a:t>the </a:t>
            </a:r>
            <a:r>
              <a:rPr lang="en-US" sz="4800" dirty="0" smtClean="0"/>
              <a:t>change </a:t>
            </a:r>
            <a:r>
              <a:rPr lang="en-US" sz="4800" dirty="0"/>
              <a:t>in air temperature </a:t>
            </a:r>
            <a:r>
              <a:rPr lang="en-US" sz="4800" dirty="0" smtClean="0"/>
              <a:t>		</a:t>
            </a:r>
            <a:r>
              <a:rPr lang="en-US" sz="4800" dirty="0" smtClean="0"/>
              <a:t>	embodied </a:t>
            </a:r>
            <a:r>
              <a:rPr lang="en-US" sz="4800" dirty="0"/>
              <a:t>in the GCM data which </a:t>
            </a:r>
            <a:r>
              <a:rPr lang="en-US" sz="4800" dirty="0" smtClean="0"/>
              <a:t>is </a:t>
            </a:r>
            <a:r>
              <a:rPr lang="en-US" sz="4800" dirty="0"/>
              <a:t>predicted with the </a:t>
            </a:r>
            <a:r>
              <a:rPr lang="en-US" sz="4800" dirty="0" smtClean="0"/>
              <a:t>high </a:t>
            </a:r>
            <a:r>
              <a:rPr lang="en-US" sz="4800" dirty="0"/>
              <a:t>certainty, </a:t>
            </a:r>
            <a:r>
              <a:rPr lang="en-US" sz="4800" dirty="0" smtClean="0"/>
              <a:t>	</a:t>
            </a:r>
            <a:r>
              <a:rPr lang="en-US" sz="4800" dirty="0" smtClean="0"/>
              <a:t>	</a:t>
            </a:r>
            <a:r>
              <a:rPr lang="en-US" sz="4800" dirty="0" smtClean="0"/>
              <a:t>	</a:t>
            </a:r>
            <a:r>
              <a:rPr lang="en-US" sz="4800" dirty="0" smtClean="0"/>
              <a:t>	and </a:t>
            </a:r>
            <a:r>
              <a:rPr lang="en-US" sz="4800" dirty="0" smtClean="0"/>
              <a:t>which </a:t>
            </a:r>
            <a:r>
              <a:rPr lang="en-US" sz="4800" dirty="0" smtClean="0"/>
              <a:t>shows </a:t>
            </a:r>
            <a:r>
              <a:rPr lang="en-US" sz="4800" dirty="0"/>
              <a:t>the greatest change relative to other </a:t>
            </a:r>
            <a:r>
              <a:rPr lang="en-US" sz="4800" dirty="0"/>
              <a:t>meteorological </a:t>
            </a:r>
            <a:r>
              <a:rPr lang="en-US" sz="4800" dirty="0" smtClean="0"/>
              <a:t>				drivers of the reservoir </a:t>
            </a:r>
            <a:r>
              <a:rPr lang="en-US" sz="4800" dirty="0"/>
              <a:t>model </a:t>
            </a:r>
            <a:r>
              <a:rPr lang="en-US" sz="4800" dirty="0" smtClean="0"/>
              <a:t>				</a:t>
            </a:r>
            <a:r>
              <a:rPr lang="en-US" sz="4800" dirty="0" smtClean="0"/>
              <a:t>. </a:t>
            </a:r>
            <a:endParaRPr lang="en-US" sz="4800" dirty="0"/>
          </a:p>
          <a:p>
            <a:r>
              <a:rPr lang="en-US" sz="4800" dirty="0" smtClean="0"/>
              <a:t>	2</a:t>
            </a:r>
            <a:r>
              <a:rPr lang="en-US" sz="4800" dirty="0"/>
              <a:t>) Model sensitivity to changes in air temperature</a:t>
            </a:r>
            <a:r>
              <a:rPr lang="en-US" sz="4800" dirty="0" smtClean="0"/>
              <a:t>.</a:t>
            </a:r>
          </a:p>
          <a:p>
            <a:pPr marL="685800" indent="-685800">
              <a:buFont typeface="Wingdings" panose="05000000000000000000" pitchFamily="2" charset="2"/>
              <a:buChar char="ü"/>
            </a:pPr>
            <a:r>
              <a:rPr lang="en-US" sz="4800" dirty="0"/>
              <a:t>I</a:t>
            </a:r>
            <a:r>
              <a:rPr lang="en-US" sz="4800" dirty="0" smtClean="0"/>
              <a:t>t </a:t>
            </a:r>
            <a:r>
              <a:rPr lang="en-US" sz="4800" dirty="0"/>
              <a:t>appears </a:t>
            </a:r>
            <a:r>
              <a:rPr lang="en-US" sz="4800" dirty="0" smtClean="0"/>
              <a:t>that predictions </a:t>
            </a:r>
            <a:r>
              <a:rPr lang="en-US" sz="4800" dirty="0"/>
              <a:t>of changing thermal stratification can be made with a high level of certainty that is similar to that now attributed to future scenarios of air temperature</a:t>
            </a:r>
            <a:endParaRPr lang="en-US" sz="4800" dirty="0" smtClean="0">
              <a:latin typeface="+mn-lt"/>
            </a:endParaRPr>
          </a:p>
        </p:txBody>
      </p:sp>
      <p:pic>
        <p:nvPicPr>
          <p:cNvPr id="3087" name="Picture 81"/>
          <p:cNvPicPr>
            <a:picLocks noChangeAspect="1" noChangeArrowheads="1"/>
          </p:cNvPicPr>
          <p:nvPr/>
        </p:nvPicPr>
        <p:blipFill>
          <a:blip r:embed="rId3" cstate="print"/>
          <a:srcRect/>
          <a:stretch>
            <a:fillRect/>
          </a:stretch>
        </p:blipFill>
        <p:spPr bwMode="auto">
          <a:xfrm>
            <a:off x="45327426" y="1645958"/>
            <a:ext cx="4878849" cy="3753630"/>
          </a:xfrm>
          <a:prstGeom prst="rect">
            <a:avLst/>
          </a:prstGeom>
          <a:noFill/>
          <a:ln w="9525">
            <a:noFill/>
            <a:miter lim="800000"/>
            <a:headEnd/>
            <a:tailEnd/>
          </a:ln>
        </p:spPr>
      </p:pic>
      <p:sp>
        <p:nvSpPr>
          <p:cNvPr id="3093" name="Rectangle 90"/>
          <p:cNvSpPr>
            <a:spLocks noChangeArrowheads="1"/>
          </p:cNvSpPr>
          <p:nvPr/>
        </p:nvSpPr>
        <p:spPr bwMode="auto">
          <a:xfrm>
            <a:off x="0" y="0"/>
            <a:ext cx="51206400" cy="0"/>
          </a:xfrm>
          <a:prstGeom prst="rect">
            <a:avLst/>
          </a:prstGeom>
          <a:noFill/>
          <a:ln w="9525">
            <a:noFill/>
            <a:miter lim="800000"/>
            <a:headEnd/>
            <a:tailEnd/>
          </a:ln>
        </p:spPr>
        <p:txBody>
          <a:bodyPr wrap="none" anchor="ctr">
            <a:spAutoFit/>
          </a:bodyPr>
          <a:lstStyle/>
          <a:p>
            <a:pPr eaLnBrk="0" hangingPunct="0"/>
            <a:endParaRPr lang="en-GB"/>
          </a:p>
        </p:txBody>
      </p:sp>
      <p:sp>
        <p:nvSpPr>
          <p:cNvPr id="3094" name="Rectangle 92"/>
          <p:cNvSpPr>
            <a:spLocks noChangeArrowheads="1"/>
          </p:cNvSpPr>
          <p:nvPr/>
        </p:nvSpPr>
        <p:spPr bwMode="auto">
          <a:xfrm>
            <a:off x="0" y="0"/>
            <a:ext cx="51206400" cy="0"/>
          </a:xfrm>
          <a:prstGeom prst="rect">
            <a:avLst/>
          </a:prstGeom>
          <a:noFill/>
          <a:ln w="9525">
            <a:noFill/>
            <a:miter lim="800000"/>
            <a:headEnd/>
            <a:tailEnd/>
          </a:ln>
        </p:spPr>
        <p:txBody>
          <a:bodyPr wrap="none" anchor="ctr">
            <a:spAutoFit/>
          </a:bodyPr>
          <a:lstStyle/>
          <a:p>
            <a:pPr eaLnBrk="0" hangingPunct="0"/>
            <a:endParaRPr lang="en-GB"/>
          </a:p>
        </p:txBody>
      </p:sp>
      <p:sp>
        <p:nvSpPr>
          <p:cNvPr id="3095" name="Rectangle 94"/>
          <p:cNvSpPr>
            <a:spLocks noChangeArrowheads="1"/>
          </p:cNvSpPr>
          <p:nvPr/>
        </p:nvSpPr>
        <p:spPr bwMode="auto">
          <a:xfrm>
            <a:off x="0" y="0"/>
            <a:ext cx="51206400" cy="0"/>
          </a:xfrm>
          <a:prstGeom prst="rect">
            <a:avLst/>
          </a:prstGeom>
          <a:noFill/>
          <a:ln w="9525">
            <a:noFill/>
            <a:miter lim="800000"/>
            <a:headEnd/>
            <a:tailEnd/>
          </a:ln>
        </p:spPr>
        <p:txBody>
          <a:bodyPr wrap="none" anchor="ctr">
            <a:spAutoFit/>
          </a:bodyPr>
          <a:lstStyle/>
          <a:p>
            <a:pPr eaLnBrk="0" hangingPunct="0"/>
            <a:endParaRPr lang="en-GB"/>
          </a:p>
        </p:txBody>
      </p:sp>
      <p:sp>
        <p:nvSpPr>
          <p:cNvPr id="3096" name="Rectangle 96"/>
          <p:cNvSpPr>
            <a:spLocks noChangeArrowheads="1"/>
          </p:cNvSpPr>
          <p:nvPr/>
        </p:nvSpPr>
        <p:spPr bwMode="auto">
          <a:xfrm>
            <a:off x="0" y="0"/>
            <a:ext cx="51206400" cy="0"/>
          </a:xfrm>
          <a:prstGeom prst="rect">
            <a:avLst/>
          </a:prstGeom>
          <a:noFill/>
          <a:ln w="9525">
            <a:noFill/>
            <a:miter lim="800000"/>
            <a:headEnd/>
            <a:tailEnd/>
          </a:ln>
        </p:spPr>
        <p:txBody>
          <a:bodyPr wrap="none" anchor="ctr">
            <a:spAutoFit/>
          </a:bodyPr>
          <a:lstStyle/>
          <a:p>
            <a:pPr eaLnBrk="0" hangingPunct="0"/>
            <a:endParaRPr lang="en-GB"/>
          </a:p>
        </p:txBody>
      </p:sp>
      <p:sp>
        <p:nvSpPr>
          <p:cNvPr id="3098" name="Text Box 1725"/>
          <p:cNvSpPr txBox="1">
            <a:spLocks noChangeArrowheads="1"/>
          </p:cNvSpPr>
          <p:nvPr/>
        </p:nvSpPr>
        <p:spPr bwMode="auto">
          <a:xfrm>
            <a:off x="14871781" y="5505478"/>
            <a:ext cx="12601356" cy="2323683"/>
          </a:xfrm>
          <a:prstGeom prst="rect">
            <a:avLst/>
          </a:prstGeom>
          <a:noFill/>
          <a:ln w="9525">
            <a:noFill/>
            <a:miter lim="800000"/>
            <a:headEnd/>
            <a:tailEnd/>
          </a:ln>
        </p:spPr>
        <p:txBody>
          <a:bodyPr wrap="square" lIns="91416" tIns="45705" rIns="91416" bIns="45705">
            <a:spAutoFit/>
          </a:bodyPr>
          <a:lstStyle/>
          <a:p>
            <a:pPr defTabSz="4806950">
              <a:spcBef>
                <a:spcPct val="50000"/>
              </a:spcBef>
            </a:pPr>
            <a:r>
              <a:rPr lang="en-US" sz="5800" b="1" dirty="0" smtClean="0">
                <a:cs typeface="Arial" charset="0"/>
              </a:rPr>
              <a:t>RESULTS:</a:t>
            </a:r>
          </a:p>
          <a:p>
            <a:pPr defTabSz="4806950">
              <a:spcBef>
                <a:spcPct val="50000"/>
              </a:spcBef>
            </a:pPr>
            <a:endParaRPr lang="en-US" sz="5800" b="1" dirty="0" smtClean="0">
              <a:cs typeface="Arial" charset="0"/>
            </a:endParaRPr>
          </a:p>
        </p:txBody>
      </p:sp>
      <p:sp>
        <p:nvSpPr>
          <p:cNvPr id="41" name="Rectangle 40"/>
          <p:cNvSpPr/>
          <p:nvPr/>
        </p:nvSpPr>
        <p:spPr>
          <a:xfrm>
            <a:off x="27870150" y="5640934"/>
            <a:ext cx="10542438" cy="584775"/>
          </a:xfrm>
          <a:prstGeom prst="rect">
            <a:avLst/>
          </a:prstGeom>
        </p:spPr>
        <p:txBody>
          <a:bodyPr wrap="none">
            <a:spAutoFit/>
          </a:bodyPr>
          <a:lstStyle/>
          <a:p>
            <a:r>
              <a:rPr lang="en-US" sz="3200" b="1" dirty="0" smtClean="0">
                <a:solidFill>
                  <a:srgbClr val="0099FF"/>
                </a:solidFill>
              </a:rPr>
              <a:t>IV. Baseline </a:t>
            </a:r>
            <a:r>
              <a:rPr lang="en-US" sz="3200" b="1" dirty="0" smtClean="0">
                <a:solidFill>
                  <a:srgbClr val="0099FF"/>
                </a:solidFill>
              </a:rPr>
              <a:t>and Future (A2)Temperature distribution:</a:t>
            </a:r>
            <a:endParaRPr lang="en-US" sz="3200" b="1" dirty="0">
              <a:solidFill>
                <a:srgbClr val="0099FF"/>
              </a:solidFill>
            </a:endParaRPr>
          </a:p>
        </p:txBody>
      </p:sp>
      <p:pic>
        <p:nvPicPr>
          <p:cNvPr id="57" name="Picture 56"/>
          <p:cNvPicPr>
            <a:picLocks noChangeAspect="1" noChangeArrowheads="1"/>
          </p:cNvPicPr>
          <p:nvPr/>
        </p:nvPicPr>
        <p:blipFill>
          <a:blip r:embed="rId4" cstate="print"/>
          <a:srcRect/>
          <a:stretch>
            <a:fillRect/>
          </a:stretch>
        </p:blipFill>
        <p:spPr bwMode="auto">
          <a:xfrm>
            <a:off x="40690799" y="1711652"/>
            <a:ext cx="3543300" cy="3553196"/>
          </a:xfrm>
          <a:prstGeom prst="rect">
            <a:avLst/>
          </a:prstGeom>
          <a:noFill/>
          <a:ln w="9525">
            <a:noFill/>
            <a:miter lim="800000"/>
            <a:headEnd/>
            <a:tailEnd/>
          </a:ln>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9462" y="1371717"/>
            <a:ext cx="3353545" cy="38369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9462" y="25814021"/>
            <a:ext cx="12833514" cy="6384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ectangle 13"/>
          <p:cNvSpPr/>
          <p:nvPr/>
        </p:nvSpPr>
        <p:spPr>
          <a:xfrm>
            <a:off x="779462" y="24848623"/>
            <a:ext cx="10677923" cy="1077218"/>
          </a:xfrm>
          <a:prstGeom prst="rect">
            <a:avLst/>
          </a:prstGeom>
        </p:spPr>
        <p:txBody>
          <a:bodyPr wrap="none">
            <a:spAutoFit/>
          </a:bodyPr>
          <a:lstStyle/>
          <a:p>
            <a:r>
              <a:rPr lang="en-US" sz="3200" b="1" dirty="0">
                <a:solidFill>
                  <a:srgbClr val="0099FF"/>
                </a:solidFill>
              </a:rPr>
              <a:t>Coupling of hydrothermal and hydrological model </a:t>
            </a:r>
            <a:r>
              <a:rPr lang="en-US" sz="3200" b="1" dirty="0" smtClean="0">
                <a:solidFill>
                  <a:srgbClr val="0099FF"/>
                </a:solidFill>
              </a:rPr>
              <a:t>run</a:t>
            </a:r>
          </a:p>
          <a:p>
            <a:r>
              <a:rPr lang="en-US" sz="3200" b="1" dirty="0" smtClean="0">
                <a:solidFill>
                  <a:srgbClr val="0099FF"/>
                </a:solidFill>
              </a:rPr>
              <a:t> </a:t>
            </a:r>
            <a:r>
              <a:rPr lang="en-US" sz="3200" b="1" dirty="0">
                <a:solidFill>
                  <a:srgbClr val="0099FF"/>
                </a:solidFill>
              </a:rPr>
              <a:t>with climate data</a:t>
            </a:r>
          </a:p>
        </p:txBody>
      </p:sp>
      <p:graphicFrame>
        <p:nvGraphicFramePr>
          <p:cNvPr id="66" name="Chart 65"/>
          <p:cNvGraphicFramePr/>
          <p:nvPr>
            <p:extLst>
              <p:ext uri="{D42A27DB-BD31-4B8C-83A1-F6EECF244321}">
                <p14:modId xmlns:p14="http://schemas.microsoft.com/office/powerpoint/2010/main" val="1773410823"/>
              </p:ext>
            </p:extLst>
          </p:nvPr>
        </p:nvGraphicFramePr>
        <p:xfrm>
          <a:off x="14871782" y="7356601"/>
          <a:ext cx="12507734" cy="303592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8" name="Chart 77"/>
          <p:cNvGraphicFramePr/>
          <p:nvPr>
            <p:extLst>
              <p:ext uri="{D42A27DB-BD31-4B8C-83A1-F6EECF244321}">
                <p14:modId xmlns:p14="http://schemas.microsoft.com/office/powerpoint/2010/main" val="3132188176"/>
              </p:ext>
            </p:extLst>
          </p:nvPr>
        </p:nvGraphicFramePr>
        <p:xfrm>
          <a:off x="14871781" y="10518676"/>
          <a:ext cx="12507734" cy="3035923"/>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9" name="Chart 78"/>
          <p:cNvGraphicFramePr/>
          <p:nvPr>
            <p:extLst>
              <p:ext uri="{D42A27DB-BD31-4B8C-83A1-F6EECF244321}">
                <p14:modId xmlns:p14="http://schemas.microsoft.com/office/powerpoint/2010/main" val="1641811886"/>
              </p:ext>
            </p:extLst>
          </p:nvPr>
        </p:nvGraphicFramePr>
        <p:xfrm>
          <a:off x="14871781" y="13674500"/>
          <a:ext cx="12507734" cy="2974231"/>
        </p:xfrm>
        <a:graphic>
          <a:graphicData uri="http://schemas.openxmlformats.org/drawingml/2006/chart">
            <c:chart xmlns:c="http://schemas.openxmlformats.org/drawingml/2006/chart" xmlns:r="http://schemas.openxmlformats.org/officeDocument/2006/relationships" r:id="rId9"/>
          </a:graphicData>
        </a:graphic>
      </p:graphicFrame>
      <p:sp>
        <p:nvSpPr>
          <p:cNvPr id="15" name="TextBox 14"/>
          <p:cNvSpPr txBox="1"/>
          <p:nvPr/>
        </p:nvSpPr>
        <p:spPr>
          <a:xfrm>
            <a:off x="861762" y="18107998"/>
            <a:ext cx="11117179" cy="6586418"/>
          </a:xfrm>
          <a:prstGeom prst="rect">
            <a:avLst/>
          </a:prstGeom>
          <a:noFill/>
        </p:spPr>
        <p:txBody>
          <a:bodyPr wrap="square" rtlCol="0">
            <a:spAutoFit/>
          </a:bodyPr>
          <a:lstStyle/>
          <a:p>
            <a:r>
              <a:rPr lang="en-US" sz="3200" b="1" dirty="0" smtClean="0">
                <a:solidFill>
                  <a:srgbClr val="0099FF"/>
                </a:solidFill>
              </a:rPr>
              <a:t>Three Stage Analysis</a:t>
            </a:r>
            <a:r>
              <a:rPr lang="en-US" sz="3200" b="1" dirty="0" smtClean="0"/>
              <a:t>:</a:t>
            </a:r>
          </a:p>
          <a:p>
            <a:pPr marL="571500" indent="-571500">
              <a:buAutoNum type="romanUcPeriod"/>
            </a:pPr>
            <a:r>
              <a:rPr lang="en-US" sz="2900" b="1" dirty="0" smtClean="0"/>
              <a:t>Watershed </a:t>
            </a:r>
            <a:r>
              <a:rPr lang="en-US" sz="2900" b="1" dirty="0"/>
              <a:t>model </a:t>
            </a:r>
            <a:r>
              <a:rPr lang="en-US" sz="2900" b="1" dirty="0" smtClean="0"/>
              <a:t>(WSM) and </a:t>
            </a:r>
            <a:r>
              <a:rPr lang="en-US" sz="2900" b="1" dirty="0"/>
              <a:t>Reservoir </a:t>
            </a:r>
            <a:r>
              <a:rPr lang="en-US" sz="2900" b="1" dirty="0" smtClean="0"/>
              <a:t>model (RESM) </a:t>
            </a:r>
            <a:r>
              <a:rPr lang="en-US" sz="2900" b="1" dirty="0"/>
              <a:t>using baseline and A2 Scenarios meteorological </a:t>
            </a:r>
            <a:r>
              <a:rPr lang="en-US" sz="2900" b="1" dirty="0" smtClean="0"/>
              <a:t>forcing</a:t>
            </a:r>
          </a:p>
          <a:p>
            <a:r>
              <a:rPr lang="en-US" sz="2900" b="1" dirty="0" smtClean="0"/>
              <a:t>	</a:t>
            </a:r>
            <a:r>
              <a:rPr lang="en-US" sz="2900" dirty="0" smtClean="0"/>
              <a:t>A. </a:t>
            </a:r>
            <a:r>
              <a:rPr lang="en-US" sz="2900" dirty="0"/>
              <a:t>WSM:met-A2, RESM:met-A2</a:t>
            </a:r>
          </a:p>
          <a:p>
            <a:r>
              <a:rPr lang="en-US" sz="2900" dirty="0" smtClean="0"/>
              <a:t>	B. </a:t>
            </a:r>
            <a:r>
              <a:rPr lang="en-US" sz="2900" dirty="0" err="1" smtClean="0"/>
              <a:t>WSM:met-Bas</a:t>
            </a:r>
            <a:r>
              <a:rPr lang="en-US" sz="2900" dirty="0"/>
              <a:t>, RESM:met-A2</a:t>
            </a:r>
          </a:p>
          <a:p>
            <a:r>
              <a:rPr lang="en-US" sz="2900" dirty="0" smtClean="0"/>
              <a:t>	C. WSM:met-A2</a:t>
            </a:r>
            <a:r>
              <a:rPr lang="en-US" sz="2900" dirty="0"/>
              <a:t>, </a:t>
            </a:r>
            <a:r>
              <a:rPr lang="en-US" sz="2900" dirty="0" err="1"/>
              <a:t>RESM:met-Bas</a:t>
            </a:r>
            <a:endParaRPr lang="en-US" sz="2900" dirty="0"/>
          </a:p>
          <a:p>
            <a:pPr marL="571500" indent="-571500">
              <a:buAutoNum type="romanUcPeriod"/>
            </a:pPr>
            <a:endParaRPr lang="en-US" sz="1600" b="1" dirty="0" smtClean="0"/>
          </a:p>
          <a:p>
            <a:r>
              <a:rPr lang="en-US" sz="2900" b="1" dirty="0" smtClean="0"/>
              <a:t>II. </a:t>
            </a:r>
            <a:r>
              <a:rPr lang="en-US" sz="2900" b="1" dirty="0" err="1" smtClean="0"/>
              <a:t>Meteorologic</a:t>
            </a:r>
            <a:r>
              <a:rPr lang="en-US" sz="2900" b="1" dirty="0" smtClean="0"/>
              <a:t> change sensitivities (Change factors created  </a:t>
            </a:r>
          </a:p>
          <a:p>
            <a:r>
              <a:rPr lang="en-US" sz="2900" b="1" dirty="0"/>
              <a:t> </a:t>
            </a:r>
            <a:r>
              <a:rPr lang="en-US" sz="2900" b="1" dirty="0" smtClean="0"/>
              <a:t>   from baseline</a:t>
            </a:r>
          </a:p>
          <a:p>
            <a:r>
              <a:rPr lang="en-US" sz="2900" b="1" dirty="0" smtClean="0"/>
              <a:t>    Changed </a:t>
            </a:r>
            <a:r>
              <a:rPr lang="en-US" sz="2900" b="1" dirty="0"/>
              <a:t>Factors: </a:t>
            </a:r>
            <a:r>
              <a:rPr lang="en-US" sz="2900" cap="small" dirty="0" smtClean="0"/>
              <a:t>CF1</a:t>
            </a:r>
            <a:r>
              <a:rPr lang="en-US" sz="2900" cap="small" dirty="0"/>
              <a:t>= (95</a:t>
            </a:r>
            <a:r>
              <a:rPr lang="en-US" sz="2900" dirty="0"/>
              <a:t>thP-mean</a:t>
            </a:r>
            <a:r>
              <a:rPr lang="en-US" sz="2900" cap="small" dirty="0"/>
              <a:t>), CF2= 2(95</a:t>
            </a:r>
            <a:r>
              <a:rPr lang="en-US" sz="2900" dirty="0"/>
              <a:t>thP-mean</a:t>
            </a:r>
            <a:r>
              <a:rPr lang="en-US" sz="2900" cap="small" dirty="0" smtClean="0"/>
              <a:t>) </a:t>
            </a:r>
            <a:r>
              <a:rPr lang="en-US" sz="2900" cap="small" dirty="0" smtClean="0"/>
              <a:t>			</a:t>
            </a:r>
            <a:r>
              <a:rPr lang="en-US" sz="2900" cap="small" dirty="0" smtClean="0"/>
              <a:t>        CF3</a:t>
            </a:r>
            <a:r>
              <a:rPr lang="en-US" sz="2900" cap="small" dirty="0"/>
              <a:t>= - (</a:t>
            </a:r>
            <a:r>
              <a:rPr lang="en-US" sz="2900" dirty="0"/>
              <a:t>mean-5thP</a:t>
            </a:r>
            <a:r>
              <a:rPr lang="en-US" sz="2900" cap="small" dirty="0"/>
              <a:t>), CF4= - 2(</a:t>
            </a:r>
            <a:r>
              <a:rPr lang="en-US" sz="2900" dirty="0"/>
              <a:t>mean-5thP</a:t>
            </a:r>
            <a:r>
              <a:rPr lang="en-US" sz="2800" cap="small" dirty="0"/>
              <a:t>)</a:t>
            </a:r>
            <a:endParaRPr lang="en-US" sz="2800" dirty="0"/>
          </a:p>
          <a:p>
            <a:endParaRPr lang="en-US" sz="2800" b="1" dirty="0" smtClean="0"/>
          </a:p>
          <a:p>
            <a:r>
              <a:rPr lang="en-US" sz="2900" b="1" dirty="0" smtClean="0"/>
              <a:t>III</a:t>
            </a:r>
            <a:r>
              <a:rPr lang="en-US" sz="2900" b="1" dirty="0" smtClean="0"/>
              <a:t>. </a:t>
            </a:r>
            <a:r>
              <a:rPr lang="en-US" sz="2900" b="1" dirty="0"/>
              <a:t>Single future meteorology </a:t>
            </a:r>
            <a:r>
              <a:rPr lang="en-US" sz="2900" b="1" dirty="0" smtClean="0"/>
              <a:t>runs: </a:t>
            </a:r>
            <a:r>
              <a:rPr lang="en-US" sz="2900" dirty="0"/>
              <a:t>Only A2 specific </a:t>
            </a:r>
            <a:endParaRPr lang="en-US" sz="2900" dirty="0" smtClean="0"/>
          </a:p>
          <a:p>
            <a:r>
              <a:rPr lang="en-US" sz="2900" dirty="0"/>
              <a:t>	</a:t>
            </a:r>
            <a:r>
              <a:rPr lang="en-US" sz="2900" dirty="0" smtClean="0"/>
              <a:t>meteorological </a:t>
            </a:r>
            <a:r>
              <a:rPr lang="en-US" sz="2900" dirty="0"/>
              <a:t>parameter is changed in each run while </a:t>
            </a:r>
            <a:r>
              <a:rPr lang="en-US" sz="2900" dirty="0" smtClean="0"/>
              <a:t>	others are </a:t>
            </a:r>
            <a:r>
              <a:rPr lang="en-US" sz="2900" dirty="0"/>
              <a:t>baseline </a:t>
            </a:r>
          </a:p>
        </p:txBody>
      </p:sp>
      <p:sp>
        <p:nvSpPr>
          <p:cNvPr id="80" name="Rectangle 79"/>
          <p:cNvSpPr/>
          <p:nvPr/>
        </p:nvSpPr>
        <p:spPr>
          <a:xfrm>
            <a:off x="833444" y="13570427"/>
            <a:ext cx="11559773" cy="4447371"/>
          </a:xfrm>
          <a:prstGeom prst="rect">
            <a:avLst/>
          </a:prstGeom>
        </p:spPr>
        <p:txBody>
          <a:bodyPr wrap="square">
            <a:spAutoFit/>
          </a:bodyPr>
          <a:lstStyle/>
          <a:p>
            <a:pPr eaLnBrk="0" hangingPunct="0"/>
            <a:r>
              <a:rPr lang="en-US" sz="4800" b="1" dirty="0" smtClean="0">
                <a:cs typeface="Arial" charset="0"/>
              </a:rPr>
              <a:t>DATA AND METHODS</a:t>
            </a:r>
            <a:endParaRPr lang="en-US" sz="4800" b="1" dirty="0">
              <a:cs typeface="Arial" charset="0"/>
            </a:endParaRPr>
          </a:p>
          <a:p>
            <a:pPr marL="742950" indent="-742950" eaLnBrk="0" hangingPunct="0"/>
            <a:r>
              <a:rPr lang="en-US" sz="3600" dirty="0" smtClean="0"/>
              <a:t>Baseline </a:t>
            </a:r>
            <a:r>
              <a:rPr lang="en-US" sz="3600" dirty="0"/>
              <a:t>meteorological forcing (1966-2004</a:t>
            </a:r>
            <a:r>
              <a:rPr lang="en-US" sz="3600" dirty="0" smtClean="0"/>
              <a:t>):</a:t>
            </a:r>
          </a:p>
          <a:p>
            <a:pPr marL="742950" indent="-742950" eaLnBrk="0" hangingPunct="0"/>
            <a:r>
              <a:rPr lang="en-US" sz="3600" b="1" dirty="0" err="1" smtClean="0"/>
              <a:t>Cannonsville</a:t>
            </a:r>
            <a:r>
              <a:rPr lang="en-US" sz="3600" b="1" dirty="0" smtClean="0"/>
              <a:t> Reservoir in New York City Watersheds</a:t>
            </a:r>
          </a:p>
          <a:p>
            <a:pPr marL="742950" indent="-742950" eaLnBrk="0" hangingPunct="0"/>
            <a:endParaRPr lang="en-US" sz="1100" b="1" dirty="0"/>
          </a:p>
          <a:p>
            <a:pPr marL="742950" indent="-742950" algn="just" eaLnBrk="0" hangingPunct="0"/>
            <a:r>
              <a:rPr lang="en-US" sz="2900" b="1" dirty="0"/>
              <a:t>Global Circulation Models: (Avg. of all three A2 FOR </a:t>
            </a:r>
            <a:r>
              <a:rPr lang="en-US" sz="2900" b="1" dirty="0">
                <a:cs typeface="Arial" charset="0"/>
              </a:rPr>
              <a:t>2080-2100</a:t>
            </a:r>
            <a:r>
              <a:rPr lang="en-US" sz="2900" b="1" dirty="0"/>
              <a:t>)</a:t>
            </a:r>
          </a:p>
          <a:p>
            <a:pPr algn="just">
              <a:buFont typeface="Wingdings" pitchFamily="2" charset="2"/>
              <a:buChar char="ü"/>
            </a:pPr>
            <a:r>
              <a:rPr lang="en-US" sz="2900" b="1" dirty="0"/>
              <a:t> Canadian Center for Climate modeling and analysis (CGCM3)</a:t>
            </a:r>
          </a:p>
          <a:p>
            <a:pPr algn="just">
              <a:buFont typeface="Wingdings" pitchFamily="2" charset="2"/>
              <a:buChar char="ü"/>
            </a:pPr>
            <a:r>
              <a:rPr lang="en-US" sz="2900" b="1" dirty="0"/>
              <a:t> European Center Hamburg Model (ECHAM)</a:t>
            </a:r>
          </a:p>
          <a:p>
            <a:pPr algn="just">
              <a:buFont typeface="Wingdings" pitchFamily="2" charset="2"/>
              <a:buChar char="ü"/>
            </a:pPr>
            <a:r>
              <a:rPr lang="en-US" sz="2900" b="1" dirty="0"/>
              <a:t> Goddard Institute of Space Studies (GISS</a:t>
            </a:r>
            <a:r>
              <a:rPr lang="en-US" sz="2900" b="1" dirty="0" smtClean="0"/>
              <a:t>)</a:t>
            </a:r>
            <a:endParaRPr lang="en-US" dirty="0"/>
          </a:p>
        </p:txBody>
      </p:sp>
      <p:pic>
        <p:nvPicPr>
          <p:cNvPr id="56" name="Picture 55"/>
          <p:cNvPicPr/>
          <p:nvPr/>
        </p:nvPicPr>
        <p:blipFill>
          <a:blip r:embed="rId10" cstate="print"/>
          <a:srcRect/>
          <a:stretch>
            <a:fillRect/>
          </a:stretch>
        </p:blipFill>
        <p:spPr bwMode="auto">
          <a:xfrm>
            <a:off x="23715899" y="22848095"/>
            <a:ext cx="3677166" cy="2539137"/>
          </a:xfrm>
          <a:prstGeom prst="rect">
            <a:avLst/>
          </a:prstGeom>
          <a:noFill/>
          <a:ln w="9525">
            <a:noFill/>
            <a:miter lim="800000"/>
            <a:headEnd/>
            <a:tailEnd/>
          </a:ln>
        </p:spPr>
      </p:pic>
      <p:sp>
        <p:nvSpPr>
          <p:cNvPr id="4" name="Rectangle 3"/>
          <p:cNvSpPr/>
          <p:nvPr/>
        </p:nvSpPr>
        <p:spPr>
          <a:xfrm>
            <a:off x="13715239" y="25369574"/>
            <a:ext cx="5347939" cy="584775"/>
          </a:xfrm>
          <a:prstGeom prst="rect">
            <a:avLst/>
          </a:prstGeom>
        </p:spPr>
        <p:txBody>
          <a:bodyPr wrap="none">
            <a:spAutoFit/>
          </a:bodyPr>
          <a:lstStyle/>
          <a:p>
            <a:r>
              <a:rPr lang="en-US" sz="3200" b="1" dirty="0" smtClean="0">
                <a:solidFill>
                  <a:srgbClr val="0099FF"/>
                </a:solidFill>
              </a:rPr>
              <a:t>III. </a:t>
            </a:r>
            <a:r>
              <a:rPr lang="en-US" sz="3200" b="1" dirty="0" err="1" smtClean="0">
                <a:solidFill>
                  <a:srgbClr val="0099FF"/>
                </a:solidFill>
              </a:rPr>
              <a:t>Monin-Obukhov</a:t>
            </a:r>
            <a:r>
              <a:rPr lang="en-US" sz="3200" b="1" dirty="0" smtClean="0">
                <a:solidFill>
                  <a:srgbClr val="0099FF"/>
                </a:solidFill>
              </a:rPr>
              <a:t> </a:t>
            </a:r>
            <a:r>
              <a:rPr lang="en-US" sz="3200" b="1" dirty="0">
                <a:solidFill>
                  <a:srgbClr val="0099FF"/>
                </a:solidFill>
              </a:rPr>
              <a:t>length:</a:t>
            </a:r>
          </a:p>
        </p:txBody>
      </p:sp>
      <p:pic>
        <p:nvPicPr>
          <p:cNvPr id="59" name="Picture 58"/>
          <p:cNvPicPr/>
          <p:nvPr/>
        </p:nvPicPr>
        <p:blipFill>
          <a:blip r:embed="rId11" cstate="print"/>
          <a:srcRect/>
          <a:stretch>
            <a:fillRect/>
          </a:stretch>
        </p:blipFill>
        <p:spPr bwMode="auto">
          <a:xfrm>
            <a:off x="12396602" y="17202416"/>
            <a:ext cx="3806744" cy="2765190"/>
          </a:xfrm>
          <a:prstGeom prst="rect">
            <a:avLst/>
          </a:prstGeom>
          <a:noFill/>
          <a:ln w="9525">
            <a:noFill/>
            <a:miter lim="800000"/>
            <a:headEnd/>
            <a:tailEnd/>
          </a:ln>
        </p:spPr>
      </p:pic>
      <p:pic>
        <p:nvPicPr>
          <p:cNvPr id="60" name="Picture 59"/>
          <p:cNvPicPr/>
          <p:nvPr/>
        </p:nvPicPr>
        <p:blipFill>
          <a:blip r:embed="rId12" cstate="print"/>
          <a:srcRect/>
          <a:stretch>
            <a:fillRect/>
          </a:stretch>
        </p:blipFill>
        <p:spPr bwMode="auto">
          <a:xfrm>
            <a:off x="12393217" y="19960650"/>
            <a:ext cx="3806745" cy="2791661"/>
          </a:xfrm>
          <a:prstGeom prst="rect">
            <a:avLst/>
          </a:prstGeom>
          <a:noFill/>
          <a:ln w="9525">
            <a:noFill/>
            <a:miter lim="800000"/>
            <a:headEnd/>
            <a:tailEnd/>
          </a:ln>
        </p:spPr>
      </p:pic>
      <p:pic>
        <p:nvPicPr>
          <p:cNvPr id="67" name="Picture 66"/>
          <p:cNvPicPr/>
          <p:nvPr/>
        </p:nvPicPr>
        <p:blipFill>
          <a:blip r:embed="rId13" cstate="print"/>
          <a:srcRect/>
          <a:stretch>
            <a:fillRect/>
          </a:stretch>
        </p:blipFill>
        <p:spPr bwMode="auto">
          <a:xfrm>
            <a:off x="12371789" y="22672001"/>
            <a:ext cx="3806744" cy="2817765"/>
          </a:xfrm>
          <a:prstGeom prst="rect">
            <a:avLst/>
          </a:prstGeom>
          <a:noFill/>
          <a:ln w="9525">
            <a:noFill/>
            <a:miter lim="800000"/>
            <a:headEnd/>
            <a:tailEnd/>
          </a:ln>
        </p:spPr>
      </p:pic>
      <p:pic>
        <p:nvPicPr>
          <p:cNvPr id="68" name="Picture 67"/>
          <p:cNvPicPr/>
          <p:nvPr/>
        </p:nvPicPr>
        <p:blipFill>
          <a:blip r:embed="rId14" cstate="print"/>
          <a:srcRect/>
          <a:stretch>
            <a:fillRect/>
          </a:stretch>
        </p:blipFill>
        <p:spPr bwMode="auto">
          <a:xfrm>
            <a:off x="16224025" y="17190192"/>
            <a:ext cx="3803360" cy="2777414"/>
          </a:xfrm>
          <a:prstGeom prst="rect">
            <a:avLst/>
          </a:prstGeom>
          <a:noFill/>
          <a:ln w="9525">
            <a:noFill/>
            <a:miter lim="800000"/>
            <a:headEnd/>
            <a:tailEnd/>
          </a:ln>
        </p:spPr>
      </p:pic>
      <p:pic>
        <p:nvPicPr>
          <p:cNvPr id="72" name="Picture 71"/>
          <p:cNvPicPr/>
          <p:nvPr/>
        </p:nvPicPr>
        <p:blipFill>
          <a:blip r:embed="rId15" cstate="print"/>
          <a:srcRect/>
          <a:stretch>
            <a:fillRect/>
          </a:stretch>
        </p:blipFill>
        <p:spPr bwMode="auto">
          <a:xfrm>
            <a:off x="16184694" y="19985181"/>
            <a:ext cx="3737370" cy="2767130"/>
          </a:xfrm>
          <a:prstGeom prst="rect">
            <a:avLst/>
          </a:prstGeom>
          <a:noFill/>
          <a:ln w="9525">
            <a:noFill/>
            <a:miter lim="800000"/>
            <a:headEnd/>
            <a:tailEnd/>
          </a:ln>
        </p:spPr>
      </p:pic>
      <p:pic>
        <p:nvPicPr>
          <p:cNvPr id="73" name="Picture 72"/>
          <p:cNvPicPr/>
          <p:nvPr/>
        </p:nvPicPr>
        <p:blipFill>
          <a:blip r:embed="rId16" cstate="print"/>
          <a:srcRect/>
          <a:stretch>
            <a:fillRect/>
          </a:stretch>
        </p:blipFill>
        <p:spPr bwMode="auto">
          <a:xfrm>
            <a:off x="16226659" y="22787806"/>
            <a:ext cx="3737370" cy="2701960"/>
          </a:xfrm>
          <a:prstGeom prst="rect">
            <a:avLst/>
          </a:prstGeom>
          <a:noFill/>
          <a:ln w="9525">
            <a:noFill/>
            <a:miter lim="800000"/>
            <a:headEnd/>
            <a:tailEnd/>
          </a:ln>
        </p:spPr>
      </p:pic>
      <p:pic>
        <p:nvPicPr>
          <p:cNvPr id="74" name="Picture 73"/>
          <p:cNvPicPr/>
          <p:nvPr/>
        </p:nvPicPr>
        <p:blipFill>
          <a:blip r:embed="rId17" cstate="print"/>
          <a:srcRect/>
          <a:stretch>
            <a:fillRect/>
          </a:stretch>
        </p:blipFill>
        <p:spPr bwMode="auto">
          <a:xfrm>
            <a:off x="20027385" y="17237473"/>
            <a:ext cx="3740069" cy="2747708"/>
          </a:xfrm>
          <a:prstGeom prst="rect">
            <a:avLst/>
          </a:prstGeom>
          <a:noFill/>
          <a:ln w="9525">
            <a:noFill/>
            <a:miter lim="800000"/>
            <a:headEnd/>
            <a:tailEnd/>
          </a:ln>
        </p:spPr>
      </p:pic>
      <p:pic>
        <p:nvPicPr>
          <p:cNvPr id="75" name="Picture 74"/>
          <p:cNvPicPr/>
          <p:nvPr/>
        </p:nvPicPr>
        <p:blipFill>
          <a:blip r:embed="rId18" cstate="print"/>
          <a:srcRect/>
          <a:stretch>
            <a:fillRect/>
          </a:stretch>
        </p:blipFill>
        <p:spPr bwMode="auto">
          <a:xfrm>
            <a:off x="19964029" y="20006735"/>
            <a:ext cx="3850202" cy="2745576"/>
          </a:xfrm>
          <a:prstGeom prst="rect">
            <a:avLst/>
          </a:prstGeom>
          <a:noFill/>
          <a:ln w="9525">
            <a:noFill/>
            <a:miter lim="800000"/>
            <a:headEnd/>
            <a:tailEnd/>
          </a:ln>
        </p:spPr>
      </p:pic>
      <p:pic>
        <p:nvPicPr>
          <p:cNvPr id="76" name="Picture 75"/>
          <p:cNvPicPr/>
          <p:nvPr/>
        </p:nvPicPr>
        <p:blipFill>
          <a:blip r:embed="rId19" cstate="print"/>
          <a:srcRect/>
          <a:stretch>
            <a:fillRect/>
          </a:stretch>
        </p:blipFill>
        <p:spPr bwMode="auto">
          <a:xfrm>
            <a:off x="20081373" y="22859995"/>
            <a:ext cx="3762724" cy="2527237"/>
          </a:xfrm>
          <a:prstGeom prst="rect">
            <a:avLst/>
          </a:prstGeom>
          <a:noFill/>
          <a:ln w="9525">
            <a:noFill/>
            <a:miter lim="800000"/>
            <a:headEnd/>
            <a:tailEnd/>
          </a:ln>
        </p:spPr>
      </p:pic>
      <p:pic>
        <p:nvPicPr>
          <p:cNvPr id="77" name="Picture 76"/>
          <p:cNvPicPr/>
          <p:nvPr/>
        </p:nvPicPr>
        <p:blipFill>
          <a:blip r:embed="rId20" cstate="print"/>
          <a:srcRect/>
          <a:stretch>
            <a:fillRect/>
          </a:stretch>
        </p:blipFill>
        <p:spPr bwMode="auto">
          <a:xfrm>
            <a:off x="23795971" y="17164939"/>
            <a:ext cx="3677166" cy="2769607"/>
          </a:xfrm>
          <a:prstGeom prst="rect">
            <a:avLst/>
          </a:prstGeom>
          <a:noFill/>
          <a:ln w="9525">
            <a:noFill/>
            <a:miter lim="800000"/>
            <a:headEnd/>
            <a:tailEnd/>
          </a:ln>
        </p:spPr>
      </p:pic>
      <p:pic>
        <p:nvPicPr>
          <p:cNvPr id="81" name="Picture 80"/>
          <p:cNvPicPr/>
          <p:nvPr/>
        </p:nvPicPr>
        <p:blipFill>
          <a:blip r:embed="rId21" cstate="print"/>
          <a:srcRect/>
          <a:stretch>
            <a:fillRect/>
          </a:stretch>
        </p:blipFill>
        <p:spPr bwMode="auto">
          <a:xfrm>
            <a:off x="23795971" y="20079091"/>
            <a:ext cx="3677166" cy="2592910"/>
          </a:xfrm>
          <a:prstGeom prst="rect">
            <a:avLst/>
          </a:prstGeom>
          <a:noFill/>
          <a:ln w="9525">
            <a:noFill/>
            <a:miter lim="800000"/>
            <a:headEnd/>
            <a:tailEnd/>
          </a:ln>
        </p:spPr>
      </p:pic>
      <p:sp>
        <p:nvSpPr>
          <p:cNvPr id="5" name="Rectangle 4"/>
          <p:cNvSpPr/>
          <p:nvPr/>
        </p:nvSpPr>
        <p:spPr>
          <a:xfrm>
            <a:off x="12591549" y="16647320"/>
            <a:ext cx="15278601" cy="584775"/>
          </a:xfrm>
          <a:prstGeom prst="rect">
            <a:avLst/>
          </a:prstGeom>
        </p:spPr>
        <p:txBody>
          <a:bodyPr wrap="square">
            <a:spAutoFit/>
          </a:bodyPr>
          <a:lstStyle/>
          <a:p>
            <a:r>
              <a:rPr lang="en-US" sz="3200" b="1" dirty="0">
                <a:solidFill>
                  <a:srgbClr val="0099FF"/>
                </a:solidFill>
              </a:rPr>
              <a:t>II. </a:t>
            </a:r>
            <a:r>
              <a:rPr lang="en-US" sz="3200" b="1" dirty="0" err="1">
                <a:solidFill>
                  <a:srgbClr val="0099FF"/>
                </a:solidFill>
              </a:rPr>
              <a:t>Meteorologic</a:t>
            </a:r>
            <a:r>
              <a:rPr lang="en-US" sz="3200" b="1" dirty="0">
                <a:solidFill>
                  <a:srgbClr val="0099FF"/>
                </a:solidFill>
              </a:rPr>
              <a:t> change sensitivities (Change factors </a:t>
            </a:r>
            <a:r>
              <a:rPr lang="en-US" sz="3200" b="1" dirty="0" smtClean="0">
                <a:solidFill>
                  <a:srgbClr val="0099FF"/>
                </a:solidFill>
              </a:rPr>
              <a:t>created from </a:t>
            </a:r>
            <a:r>
              <a:rPr lang="en-US" sz="3200" b="1" dirty="0">
                <a:solidFill>
                  <a:srgbClr val="0099FF"/>
                </a:solidFill>
              </a:rPr>
              <a:t>baseline</a:t>
            </a:r>
          </a:p>
        </p:txBody>
      </p:sp>
      <p:sp>
        <p:nvSpPr>
          <p:cNvPr id="11" name="Rectangle 10"/>
          <p:cNvSpPr/>
          <p:nvPr/>
        </p:nvSpPr>
        <p:spPr>
          <a:xfrm>
            <a:off x="14871781" y="6300929"/>
            <a:ext cx="12601356" cy="1077218"/>
          </a:xfrm>
          <a:prstGeom prst="rect">
            <a:avLst/>
          </a:prstGeom>
        </p:spPr>
        <p:txBody>
          <a:bodyPr wrap="square">
            <a:spAutoFit/>
          </a:bodyPr>
          <a:lstStyle/>
          <a:p>
            <a:pPr marL="571500" indent="-571500">
              <a:buAutoNum type="romanUcPeriod"/>
            </a:pPr>
            <a:r>
              <a:rPr lang="en-US" sz="3200" b="1" dirty="0">
                <a:solidFill>
                  <a:srgbClr val="0099FF"/>
                </a:solidFill>
              </a:rPr>
              <a:t>Watershed model (WSM) and Reservoir model (RESM) using baseline </a:t>
            </a:r>
            <a:r>
              <a:rPr lang="en-US" sz="3200" b="1" dirty="0" smtClean="0">
                <a:solidFill>
                  <a:srgbClr val="0099FF"/>
                </a:solidFill>
              </a:rPr>
              <a:t>and A2 </a:t>
            </a:r>
            <a:r>
              <a:rPr lang="en-US" sz="3200" b="1" dirty="0">
                <a:solidFill>
                  <a:srgbClr val="0099FF"/>
                </a:solidFill>
              </a:rPr>
              <a:t>Scenarios meteorological forcing</a:t>
            </a:r>
          </a:p>
        </p:txBody>
      </p:sp>
      <p:pic>
        <p:nvPicPr>
          <p:cNvPr id="108" name="Picture 107" descr="C:\Documents and Settings\NSamal\My Documents\common filesexchanged_Nihartwo computer\Sensitivity_paper\Analysis_Jan 2013\ModelResults_Baseline_A2\Plot for Baseline &amp; A2\Baseline_+_AvgA2.png"/>
          <p:cNvPicPr/>
          <p:nvPr/>
        </p:nvPicPr>
        <p:blipFill>
          <a:blip r:embed="rId22" cstate="print"/>
          <a:srcRect/>
          <a:stretch>
            <a:fillRect/>
          </a:stretch>
        </p:blipFill>
        <p:spPr bwMode="auto">
          <a:xfrm>
            <a:off x="28018541" y="6191404"/>
            <a:ext cx="22159160" cy="6128932"/>
          </a:xfrm>
          <a:prstGeom prst="rect">
            <a:avLst/>
          </a:prstGeom>
          <a:noFill/>
          <a:ln w="9525">
            <a:noFill/>
            <a:miter lim="800000"/>
            <a:headEnd/>
            <a:tailEnd/>
          </a:ln>
        </p:spPr>
      </p:pic>
      <p:pic>
        <p:nvPicPr>
          <p:cNvPr id="109" name="Picture 108" descr="C:\Documents and Settings\NSamal\Local Settings\Temporary Internet Files\Content.Word\MO length_Baseline_A2.png"/>
          <p:cNvPicPr/>
          <p:nvPr/>
        </p:nvPicPr>
        <p:blipFill>
          <a:blip r:embed="rId23" cstate="print"/>
          <a:srcRect/>
          <a:stretch>
            <a:fillRect/>
          </a:stretch>
        </p:blipFill>
        <p:spPr bwMode="auto">
          <a:xfrm>
            <a:off x="14049447" y="26018919"/>
            <a:ext cx="12138285" cy="6267656"/>
          </a:xfrm>
          <a:prstGeom prst="rect">
            <a:avLst/>
          </a:prstGeom>
          <a:noFill/>
          <a:ln w="9525">
            <a:noFill/>
            <a:miter lim="800000"/>
            <a:headEnd/>
            <a:tailEnd/>
          </a:ln>
        </p:spPr>
      </p:pic>
      <p:pic>
        <p:nvPicPr>
          <p:cNvPr id="110" name="Picture 109"/>
          <p:cNvPicPr/>
          <p:nvPr/>
        </p:nvPicPr>
        <p:blipFill>
          <a:blip r:embed="rId24" cstate="print"/>
          <a:srcRect/>
          <a:stretch>
            <a:fillRect/>
          </a:stretch>
        </p:blipFill>
        <p:spPr bwMode="auto">
          <a:xfrm>
            <a:off x="28018541" y="12895727"/>
            <a:ext cx="7065543" cy="4697262"/>
          </a:xfrm>
          <a:prstGeom prst="rect">
            <a:avLst/>
          </a:prstGeom>
          <a:noFill/>
          <a:ln w="9525">
            <a:noFill/>
            <a:miter lim="800000"/>
            <a:headEnd/>
            <a:tailEnd/>
          </a:ln>
        </p:spPr>
      </p:pic>
      <p:pic>
        <p:nvPicPr>
          <p:cNvPr id="111" name="Picture 110"/>
          <p:cNvPicPr/>
          <p:nvPr/>
        </p:nvPicPr>
        <p:blipFill>
          <a:blip r:embed="rId25" cstate="print"/>
          <a:srcRect/>
          <a:stretch>
            <a:fillRect/>
          </a:stretch>
        </p:blipFill>
        <p:spPr bwMode="auto">
          <a:xfrm>
            <a:off x="35565344" y="12991978"/>
            <a:ext cx="6799423" cy="4789169"/>
          </a:xfrm>
          <a:prstGeom prst="rect">
            <a:avLst/>
          </a:prstGeom>
          <a:noFill/>
          <a:ln w="9525">
            <a:noFill/>
            <a:miter lim="800000"/>
            <a:headEnd/>
            <a:tailEnd/>
          </a:ln>
        </p:spPr>
      </p:pic>
      <p:pic>
        <p:nvPicPr>
          <p:cNvPr id="112" name="Picture 111"/>
          <p:cNvPicPr/>
          <p:nvPr/>
        </p:nvPicPr>
        <p:blipFill>
          <a:blip r:embed="rId26" cstate="print"/>
          <a:srcRect/>
          <a:stretch>
            <a:fillRect/>
          </a:stretch>
        </p:blipFill>
        <p:spPr bwMode="auto">
          <a:xfrm>
            <a:off x="28167103" y="17655447"/>
            <a:ext cx="7024400" cy="4650050"/>
          </a:xfrm>
          <a:prstGeom prst="rect">
            <a:avLst/>
          </a:prstGeom>
          <a:noFill/>
          <a:ln w="9525">
            <a:noFill/>
            <a:miter lim="800000"/>
            <a:headEnd/>
            <a:tailEnd/>
          </a:ln>
        </p:spPr>
      </p:pic>
      <p:sp>
        <p:nvSpPr>
          <p:cNvPr id="16" name="Rectangle 15"/>
          <p:cNvSpPr/>
          <p:nvPr/>
        </p:nvSpPr>
        <p:spPr>
          <a:xfrm>
            <a:off x="27870150" y="12271320"/>
            <a:ext cx="6727291" cy="584775"/>
          </a:xfrm>
          <a:prstGeom prst="rect">
            <a:avLst/>
          </a:prstGeom>
        </p:spPr>
        <p:txBody>
          <a:bodyPr wrap="none">
            <a:spAutoFit/>
          </a:bodyPr>
          <a:lstStyle/>
          <a:p>
            <a:r>
              <a:rPr lang="en-US" sz="3200" b="1" dirty="0" smtClean="0">
                <a:solidFill>
                  <a:srgbClr val="0099FF"/>
                </a:solidFill>
              </a:rPr>
              <a:t>V. </a:t>
            </a:r>
            <a:r>
              <a:rPr lang="en-US" sz="3200" b="1" dirty="0">
                <a:solidFill>
                  <a:srgbClr val="0099FF"/>
                </a:solidFill>
              </a:rPr>
              <a:t>Single future meteorology runs</a:t>
            </a:r>
            <a:endParaRPr lang="en-US" sz="3200" dirty="0">
              <a:solidFill>
                <a:srgbClr val="0099FF"/>
              </a:solidFill>
            </a:endParaRPr>
          </a:p>
        </p:txBody>
      </p:sp>
      <p:pic>
        <p:nvPicPr>
          <p:cNvPr id="113" name="Picture 112"/>
          <p:cNvPicPr/>
          <p:nvPr/>
        </p:nvPicPr>
        <p:blipFill>
          <a:blip r:embed="rId27" cstate="print"/>
          <a:srcRect/>
          <a:stretch>
            <a:fillRect/>
          </a:stretch>
        </p:blipFill>
        <p:spPr bwMode="auto">
          <a:xfrm>
            <a:off x="42618272" y="12914199"/>
            <a:ext cx="6871206" cy="4697262"/>
          </a:xfrm>
          <a:prstGeom prst="rect">
            <a:avLst/>
          </a:prstGeom>
          <a:noFill/>
          <a:ln w="9525">
            <a:noFill/>
            <a:miter lim="800000"/>
            <a:headEnd/>
            <a:tailEnd/>
          </a:ln>
        </p:spPr>
      </p:pic>
      <p:pic>
        <p:nvPicPr>
          <p:cNvPr id="114" name="Picture 113"/>
          <p:cNvPicPr/>
          <p:nvPr/>
        </p:nvPicPr>
        <p:blipFill>
          <a:blip r:embed="rId28" cstate="print"/>
          <a:srcRect/>
          <a:stretch>
            <a:fillRect/>
          </a:stretch>
        </p:blipFill>
        <p:spPr bwMode="auto">
          <a:xfrm>
            <a:off x="35432128" y="17829273"/>
            <a:ext cx="7024400" cy="4417642"/>
          </a:xfrm>
          <a:prstGeom prst="rect">
            <a:avLst/>
          </a:prstGeom>
          <a:noFill/>
          <a:ln w="9525">
            <a:noFill/>
            <a:miter lim="800000"/>
            <a:headEnd/>
            <a:tailEnd/>
          </a:ln>
        </p:spPr>
      </p:pic>
    </p:spTree>
    <p:extLst>
      <p:ext uri="{BB962C8B-B14F-4D97-AF65-F5344CB8AC3E}">
        <p14:creationId xmlns:p14="http://schemas.microsoft.com/office/powerpoint/2010/main" val="1602722520"/>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39536</TotalTime>
  <Words>379</Words>
  <Application>Microsoft Office PowerPoint</Application>
  <PresentationFormat>Custom</PresentationFormat>
  <Paragraphs>51</Paragraphs>
  <Slides>1</Slides>
  <Notes>1</Notes>
  <HiddenSlides>0</HiddenSlides>
  <MMClips>0</MMClips>
  <ScaleCrop>false</ScaleCrop>
  <HeadingPairs>
    <vt:vector size="4" baseType="variant">
      <vt:variant>
        <vt:lpstr>Theme</vt:lpstr>
      </vt:variant>
      <vt:variant>
        <vt:i4>2</vt:i4>
      </vt:variant>
      <vt:variant>
        <vt:lpstr>Slide Titles</vt:lpstr>
      </vt:variant>
      <vt:variant>
        <vt:i4>1</vt:i4>
      </vt:variant>
    </vt:vector>
  </HeadingPairs>
  <TitlesOfParts>
    <vt:vector size="3" baseType="lpstr">
      <vt:lpstr>Default Design</vt:lpstr>
      <vt:lpstr>Custom Design</vt:lpstr>
      <vt:lpstr>PowerPoint Presentation</vt:lpstr>
    </vt:vector>
  </TitlesOfParts>
  <Company>UGA Crop &amp; Soil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Karin Lichtenstein</dc:creator>
  <cp:lastModifiedBy>Nihar Samal</cp:lastModifiedBy>
  <cp:revision>1486</cp:revision>
  <dcterms:created xsi:type="dcterms:W3CDTF">2005-09-21T19:23:07Z</dcterms:created>
  <dcterms:modified xsi:type="dcterms:W3CDTF">2014-10-24T20:54:36Z</dcterms:modified>
</cp:coreProperties>
</file>