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43891200" cy="32918400"/>
  <p:notesSz cx="9144000" cy="6858000"/>
  <p:defaultTextStyle>
    <a:defPPr>
      <a:defRPr lang="en-US"/>
    </a:defPPr>
    <a:lvl1pPr marL="0" algn="l" defTabSz="2508062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1pPr>
    <a:lvl2pPr marL="2508062" algn="l" defTabSz="2508062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2pPr>
    <a:lvl3pPr marL="5016124" algn="l" defTabSz="2508062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3pPr>
    <a:lvl4pPr marL="7524186" algn="l" defTabSz="2508062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4pPr>
    <a:lvl5pPr marL="10032248" algn="l" defTabSz="2508062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5pPr>
    <a:lvl6pPr marL="12540310" algn="l" defTabSz="2508062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6pPr>
    <a:lvl7pPr marL="15048372" algn="l" defTabSz="2508062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7pPr>
    <a:lvl8pPr marL="17556434" algn="l" defTabSz="2508062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8pPr>
    <a:lvl9pPr marL="20064496" algn="l" defTabSz="2508062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5E480E"/>
    <a:srgbClr val="6C5210"/>
    <a:srgbClr val="816112"/>
    <a:srgbClr val="916D14"/>
    <a:srgbClr val="A17816"/>
    <a:srgbClr val="AE7F1A"/>
    <a:srgbClr val="AB6313"/>
    <a:srgbClr val="BF7D19"/>
    <a:srgbClr val="BF8513"/>
    <a:srgbClr val="9E89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1440" y="328"/>
      </p:cViewPr>
      <p:guideLst>
        <p:guide orient="horz" pos="3936"/>
        <p:guide pos="1342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4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08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01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524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0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540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0483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556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0644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450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347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1153122"/>
            <a:ext cx="37307520" cy="6537960"/>
          </a:xfrm>
        </p:spPr>
        <p:txBody>
          <a:bodyPr anchor="t"/>
          <a:lstStyle>
            <a:lvl1pPr algn="l">
              <a:defRPr sz="219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3952227"/>
            <a:ext cx="37307520" cy="7200897"/>
          </a:xfrm>
        </p:spPr>
        <p:txBody>
          <a:bodyPr anchor="b"/>
          <a:lstStyle>
            <a:lvl1pPr marL="0" indent="0">
              <a:buNone/>
              <a:defRPr sz="11000">
                <a:solidFill>
                  <a:schemeClr val="tx1">
                    <a:tint val="75000"/>
                  </a:schemeClr>
                </a:solidFill>
              </a:defRPr>
            </a:lvl1pPr>
            <a:lvl2pPr marL="2508062" indent="0">
              <a:buNone/>
              <a:defRPr sz="9900">
                <a:solidFill>
                  <a:schemeClr val="tx1">
                    <a:tint val="75000"/>
                  </a:schemeClr>
                </a:solidFill>
              </a:defRPr>
            </a:lvl2pPr>
            <a:lvl3pPr marL="501612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7524186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4pPr>
            <a:lvl5pPr marL="10032248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5pPr>
            <a:lvl6pPr marL="1254031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6pPr>
            <a:lvl7pPr marL="15048372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7pPr>
            <a:lvl8pPr marL="17556434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8pPr>
            <a:lvl9pPr marL="20064496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655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4"/>
            <a:ext cx="19385280" cy="21724622"/>
          </a:xfrm>
        </p:spPr>
        <p:txBody>
          <a:bodyPr/>
          <a:lstStyle>
            <a:lvl1pPr>
              <a:defRPr sz="15400"/>
            </a:lvl1pPr>
            <a:lvl2pPr>
              <a:defRPr sz="13200"/>
            </a:lvl2pPr>
            <a:lvl3pPr>
              <a:defRPr sz="11000"/>
            </a:lvl3pPr>
            <a:lvl4pPr>
              <a:defRPr sz="9900"/>
            </a:lvl4pPr>
            <a:lvl5pPr>
              <a:defRPr sz="9900"/>
            </a:lvl5pPr>
            <a:lvl6pPr>
              <a:defRPr sz="9900"/>
            </a:lvl6pPr>
            <a:lvl7pPr>
              <a:defRPr sz="9900"/>
            </a:lvl7pPr>
            <a:lvl8pPr>
              <a:defRPr sz="9900"/>
            </a:lvl8pPr>
            <a:lvl9pPr>
              <a:defRPr sz="9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4"/>
            <a:ext cx="19385280" cy="21724622"/>
          </a:xfrm>
        </p:spPr>
        <p:txBody>
          <a:bodyPr/>
          <a:lstStyle>
            <a:lvl1pPr>
              <a:defRPr sz="15400"/>
            </a:lvl1pPr>
            <a:lvl2pPr>
              <a:defRPr sz="13200"/>
            </a:lvl2pPr>
            <a:lvl3pPr>
              <a:defRPr sz="11000"/>
            </a:lvl3pPr>
            <a:lvl4pPr>
              <a:defRPr sz="9900"/>
            </a:lvl4pPr>
            <a:lvl5pPr>
              <a:defRPr sz="9900"/>
            </a:lvl5pPr>
            <a:lvl6pPr>
              <a:defRPr sz="9900"/>
            </a:lvl6pPr>
            <a:lvl7pPr>
              <a:defRPr sz="9900"/>
            </a:lvl7pPr>
            <a:lvl8pPr>
              <a:defRPr sz="9900"/>
            </a:lvl8pPr>
            <a:lvl9pPr>
              <a:defRPr sz="9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5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1" y="7368544"/>
            <a:ext cx="19392903" cy="3070857"/>
          </a:xfrm>
        </p:spPr>
        <p:txBody>
          <a:bodyPr anchor="b"/>
          <a:lstStyle>
            <a:lvl1pPr marL="0" indent="0">
              <a:buNone/>
              <a:defRPr sz="13200" b="1"/>
            </a:lvl1pPr>
            <a:lvl2pPr marL="2508062" indent="0">
              <a:buNone/>
              <a:defRPr sz="11000" b="1"/>
            </a:lvl2pPr>
            <a:lvl3pPr marL="5016124" indent="0">
              <a:buNone/>
              <a:defRPr sz="9900" b="1"/>
            </a:lvl3pPr>
            <a:lvl4pPr marL="7524186" indent="0">
              <a:buNone/>
              <a:defRPr sz="8800" b="1"/>
            </a:lvl4pPr>
            <a:lvl5pPr marL="10032248" indent="0">
              <a:buNone/>
              <a:defRPr sz="8800" b="1"/>
            </a:lvl5pPr>
            <a:lvl6pPr marL="12540310" indent="0">
              <a:buNone/>
              <a:defRPr sz="8800" b="1"/>
            </a:lvl6pPr>
            <a:lvl7pPr marL="15048372" indent="0">
              <a:buNone/>
              <a:defRPr sz="8800" b="1"/>
            </a:lvl7pPr>
            <a:lvl8pPr marL="17556434" indent="0">
              <a:buNone/>
              <a:defRPr sz="8800" b="1"/>
            </a:lvl8pPr>
            <a:lvl9pPr marL="20064496" indent="0">
              <a:buNone/>
              <a:defRPr sz="8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1" y="10439401"/>
            <a:ext cx="19392903" cy="18966183"/>
          </a:xfrm>
        </p:spPr>
        <p:txBody>
          <a:bodyPr/>
          <a:lstStyle>
            <a:lvl1pPr>
              <a:defRPr sz="13200"/>
            </a:lvl1pPr>
            <a:lvl2pPr>
              <a:defRPr sz="11000"/>
            </a:lvl2pPr>
            <a:lvl3pPr>
              <a:defRPr sz="990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3" y="7368544"/>
            <a:ext cx="19400520" cy="3070857"/>
          </a:xfrm>
        </p:spPr>
        <p:txBody>
          <a:bodyPr anchor="b"/>
          <a:lstStyle>
            <a:lvl1pPr marL="0" indent="0">
              <a:buNone/>
              <a:defRPr sz="13200" b="1"/>
            </a:lvl1pPr>
            <a:lvl2pPr marL="2508062" indent="0">
              <a:buNone/>
              <a:defRPr sz="11000" b="1"/>
            </a:lvl2pPr>
            <a:lvl3pPr marL="5016124" indent="0">
              <a:buNone/>
              <a:defRPr sz="9900" b="1"/>
            </a:lvl3pPr>
            <a:lvl4pPr marL="7524186" indent="0">
              <a:buNone/>
              <a:defRPr sz="8800" b="1"/>
            </a:lvl4pPr>
            <a:lvl5pPr marL="10032248" indent="0">
              <a:buNone/>
              <a:defRPr sz="8800" b="1"/>
            </a:lvl5pPr>
            <a:lvl6pPr marL="12540310" indent="0">
              <a:buNone/>
              <a:defRPr sz="8800" b="1"/>
            </a:lvl6pPr>
            <a:lvl7pPr marL="15048372" indent="0">
              <a:buNone/>
              <a:defRPr sz="8800" b="1"/>
            </a:lvl7pPr>
            <a:lvl8pPr marL="17556434" indent="0">
              <a:buNone/>
              <a:defRPr sz="8800" b="1"/>
            </a:lvl8pPr>
            <a:lvl9pPr marL="20064496" indent="0">
              <a:buNone/>
              <a:defRPr sz="8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3" y="10439401"/>
            <a:ext cx="19400520" cy="18966183"/>
          </a:xfrm>
        </p:spPr>
        <p:txBody>
          <a:bodyPr/>
          <a:lstStyle>
            <a:lvl1pPr>
              <a:defRPr sz="13200"/>
            </a:lvl1pPr>
            <a:lvl2pPr>
              <a:defRPr sz="11000"/>
            </a:lvl2pPr>
            <a:lvl3pPr>
              <a:defRPr sz="990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794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160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576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5" y="1310640"/>
            <a:ext cx="14439903" cy="5577840"/>
          </a:xfrm>
        </p:spPr>
        <p:txBody>
          <a:bodyPr anchor="b"/>
          <a:lstStyle>
            <a:lvl1pPr algn="l">
              <a:defRPr sz="11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4"/>
            <a:ext cx="24536400" cy="28094943"/>
          </a:xfrm>
        </p:spPr>
        <p:txBody>
          <a:bodyPr/>
          <a:lstStyle>
            <a:lvl1pPr>
              <a:defRPr sz="17600"/>
            </a:lvl1pPr>
            <a:lvl2pPr>
              <a:defRPr sz="15400"/>
            </a:lvl2pPr>
            <a:lvl3pPr>
              <a:defRPr sz="13200"/>
            </a:lvl3pPr>
            <a:lvl4pPr>
              <a:defRPr sz="11000"/>
            </a:lvl4pPr>
            <a:lvl5pPr>
              <a:defRPr sz="11000"/>
            </a:lvl5pPr>
            <a:lvl6pPr>
              <a:defRPr sz="11000"/>
            </a:lvl6pPr>
            <a:lvl7pPr>
              <a:defRPr sz="11000"/>
            </a:lvl7pPr>
            <a:lvl8pPr>
              <a:defRPr sz="11000"/>
            </a:lvl8pPr>
            <a:lvl9pPr>
              <a:defRPr sz="11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5" y="6888484"/>
            <a:ext cx="14439903" cy="22517103"/>
          </a:xfrm>
        </p:spPr>
        <p:txBody>
          <a:bodyPr/>
          <a:lstStyle>
            <a:lvl1pPr marL="0" indent="0">
              <a:buNone/>
              <a:defRPr sz="7700"/>
            </a:lvl1pPr>
            <a:lvl2pPr marL="2508062" indent="0">
              <a:buNone/>
              <a:defRPr sz="6600"/>
            </a:lvl2pPr>
            <a:lvl3pPr marL="5016124" indent="0">
              <a:buNone/>
              <a:defRPr sz="5500"/>
            </a:lvl3pPr>
            <a:lvl4pPr marL="7524186" indent="0">
              <a:buNone/>
              <a:defRPr sz="4900"/>
            </a:lvl4pPr>
            <a:lvl5pPr marL="10032248" indent="0">
              <a:buNone/>
              <a:defRPr sz="4900"/>
            </a:lvl5pPr>
            <a:lvl6pPr marL="12540310" indent="0">
              <a:buNone/>
              <a:defRPr sz="4900"/>
            </a:lvl6pPr>
            <a:lvl7pPr marL="15048372" indent="0">
              <a:buNone/>
              <a:defRPr sz="4900"/>
            </a:lvl7pPr>
            <a:lvl8pPr marL="17556434" indent="0">
              <a:buNone/>
              <a:defRPr sz="4900"/>
            </a:lvl8pPr>
            <a:lvl9pPr marL="2006449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595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3" y="23042882"/>
            <a:ext cx="26334720" cy="2720343"/>
          </a:xfrm>
        </p:spPr>
        <p:txBody>
          <a:bodyPr anchor="b"/>
          <a:lstStyle>
            <a:lvl1pPr algn="l">
              <a:defRPr sz="11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3" y="2941320"/>
            <a:ext cx="26334720" cy="19751040"/>
          </a:xfrm>
        </p:spPr>
        <p:txBody>
          <a:bodyPr/>
          <a:lstStyle>
            <a:lvl1pPr marL="0" indent="0">
              <a:buNone/>
              <a:defRPr sz="17600"/>
            </a:lvl1pPr>
            <a:lvl2pPr marL="2508062" indent="0">
              <a:buNone/>
              <a:defRPr sz="15400"/>
            </a:lvl2pPr>
            <a:lvl3pPr marL="5016124" indent="0">
              <a:buNone/>
              <a:defRPr sz="13200"/>
            </a:lvl3pPr>
            <a:lvl4pPr marL="7524186" indent="0">
              <a:buNone/>
              <a:defRPr sz="11000"/>
            </a:lvl4pPr>
            <a:lvl5pPr marL="10032248" indent="0">
              <a:buNone/>
              <a:defRPr sz="11000"/>
            </a:lvl5pPr>
            <a:lvl6pPr marL="12540310" indent="0">
              <a:buNone/>
              <a:defRPr sz="11000"/>
            </a:lvl6pPr>
            <a:lvl7pPr marL="15048372" indent="0">
              <a:buNone/>
              <a:defRPr sz="11000"/>
            </a:lvl7pPr>
            <a:lvl8pPr marL="17556434" indent="0">
              <a:buNone/>
              <a:defRPr sz="11000"/>
            </a:lvl8pPr>
            <a:lvl9pPr marL="20064496" indent="0">
              <a:buNone/>
              <a:defRPr sz="11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3" y="25763225"/>
            <a:ext cx="26334720" cy="3863337"/>
          </a:xfrm>
        </p:spPr>
        <p:txBody>
          <a:bodyPr/>
          <a:lstStyle>
            <a:lvl1pPr marL="0" indent="0">
              <a:buNone/>
              <a:defRPr sz="7700"/>
            </a:lvl1pPr>
            <a:lvl2pPr marL="2508062" indent="0">
              <a:buNone/>
              <a:defRPr sz="6600"/>
            </a:lvl2pPr>
            <a:lvl3pPr marL="5016124" indent="0">
              <a:buNone/>
              <a:defRPr sz="5500"/>
            </a:lvl3pPr>
            <a:lvl4pPr marL="7524186" indent="0">
              <a:buNone/>
              <a:defRPr sz="4900"/>
            </a:lvl4pPr>
            <a:lvl5pPr marL="10032248" indent="0">
              <a:buNone/>
              <a:defRPr sz="4900"/>
            </a:lvl5pPr>
            <a:lvl6pPr marL="12540310" indent="0">
              <a:buNone/>
              <a:defRPr sz="4900"/>
            </a:lvl6pPr>
            <a:lvl7pPr marL="15048372" indent="0">
              <a:buNone/>
              <a:defRPr sz="4900"/>
            </a:lvl7pPr>
            <a:lvl8pPr marL="17556434" indent="0">
              <a:buNone/>
              <a:defRPr sz="4900"/>
            </a:lvl8pPr>
            <a:lvl9pPr marL="2006449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86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9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661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  <a:prstGeom prst="rect">
            <a:avLst/>
          </a:prstGeom>
        </p:spPr>
        <p:txBody>
          <a:bodyPr vert="horz" lIns="501612" tIns="250806" rIns="501612" bIns="25080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4"/>
            <a:ext cx="39502080" cy="21724622"/>
          </a:xfrm>
          <a:prstGeom prst="rect">
            <a:avLst/>
          </a:prstGeom>
        </p:spPr>
        <p:txBody>
          <a:bodyPr vert="horz" lIns="501612" tIns="250806" rIns="501612" bIns="25080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3"/>
            <a:ext cx="10241280" cy="17526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l">
              <a:defRPr sz="6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59DAF-219B-B448-AEA6-5077731EDDD4}" type="datetimeFigureOut">
              <a:rPr lang="en-US" smtClean="0"/>
              <a:t>10/30/14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3"/>
            <a:ext cx="13898880" cy="17526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ctr">
              <a:defRPr sz="6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3"/>
            <a:ext cx="10241280" cy="1752600"/>
          </a:xfrm>
          <a:prstGeom prst="rect">
            <a:avLst/>
          </a:prstGeom>
        </p:spPr>
        <p:txBody>
          <a:bodyPr vert="horz" lIns="501612" tIns="250806" rIns="501612" bIns="250806" rtlCol="0" anchor="ctr"/>
          <a:lstStyle>
            <a:lvl1pPr algn="r">
              <a:defRPr sz="6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9A5B7-1CD0-6941-A83A-0545ACBD17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9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08062" rtl="0" eaLnBrk="1" latinLnBrk="0" hangingPunct="1">
        <a:spcBef>
          <a:spcPct val="0"/>
        </a:spcBef>
        <a:buNone/>
        <a:defRPr sz="2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1047" indent="-1881047" algn="l" defTabSz="2508062" rtl="0" eaLnBrk="1" latinLnBrk="0" hangingPunct="1">
        <a:spcBef>
          <a:spcPct val="20000"/>
        </a:spcBef>
        <a:buFont typeface="Arial"/>
        <a:buChar char="•"/>
        <a:defRPr sz="17600" kern="1200">
          <a:solidFill>
            <a:schemeClr val="tx1"/>
          </a:solidFill>
          <a:latin typeface="+mn-lt"/>
          <a:ea typeface="+mn-ea"/>
          <a:cs typeface="+mn-cs"/>
        </a:defRPr>
      </a:lvl1pPr>
      <a:lvl2pPr marL="4075601" indent="-1567539" algn="l" defTabSz="2508062" rtl="0" eaLnBrk="1" latinLnBrk="0" hangingPunct="1">
        <a:spcBef>
          <a:spcPct val="20000"/>
        </a:spcBef>
        <a:buFont typeface="Arial"/>
        <a:buChar char="–"/>
        <a:defRPr sz="15400" kern="1200">
          <a:solidFill>
            <a:schemeClr val="tx1"/>
          </a:solidFill>
          <a:latin typeface="+mn-lt"/>
          <a:ea typeface="+mn-ea"/>
          <a:cs typeface="+mn-cs"/>
        </a:defRPr>
      </a:lvl2pPr>
      <a:lvl3pPr marL="6270155" indent="-1254031" algn="l" defTabSz="2508062" rtl="0" eaLnBrk="1" latinLnBrk="0" hangingPunct="1">
        <a:spcBef>
          <a:spcPct val="20000"/>
        </a:spcBef>
        <a:buFont typeface="Arial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3pPr>
      <a:lvl4pPr marL="8778217" indent="-1254031" algn="l" defTabSz="2508062" rtl="0" eaLnBrk="1" latinLnBrk="0" hangingPunct="1">
        <a:spcBef>
          <a:spcPct val="20000"/>
        </a:spcBef>
        <a:buFont typeface="Arial"/>
        <a:buChar char="–"/>
        <a:defRPr sz="11000" kern="1200">
          <a:solidFill>
            <a:schemeClr val="tx1"/>
          </a:solidFill>
          <a:latin typeface="+mn-lt"/>
          <a:ea typeface="+mn-ea"/>
          <a:cs typeface="+mn-cs"/>
        </a:defRPr>
      </a:lvl4pPr>
      <a:lvl5pPr marL="11286279" indent="-1254031" algn="l" defTabSz="2508062" rtl="0" eaLnBrk="1" latinLnBrk="0" hangingPunct="1">
        <a:spcBef>
          <a:spcPct val="20000"/>
        </a:spcBef>
        <a:buFont typeface="Arial"/>
        <a:buChar char="»"/>
        <a:defRPr sz="11000" kern="1200">
          <a:solidFill>
            <a:schemeClr val="tx1"/>
          </a:solidFill>
          <a:latin typeface="+mn-lt"/>
          <a:ea typeface="+mn-ea"/>
          <a:cs typeface="+mn-cs"/>
        </a:defRPr>
      </a:lvl5pPr>
      <a:lvl6pPr marL="13794341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6pPr>
      <a:lvl7pPr marL="16302403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7pPr>
      <a:lvl8pPr marL="18810465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18527" indent="-1254031" algn="l" defTabSz="2508062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1pPr>
      <a:lvl2pPr marL="2508062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2pPr>
      <a:lvl3pPr marL="5016124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7524186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4pPr>
      <a:lvl5pPr marL="10032248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5pPr>
      <a:lvl6pPr marL="12540310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6pPr>
      <a:lvl7pPr marL="15048372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7pPr>
      <a:lvl8pPr marL="17556434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8pPr>
      <a:lvl9pPr marL="20064496" algn="l" defTabSz="2508062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480E"/>
            </a:gs>
            <a:gs pos="100000">
              <a:srgbClr val="FFFFFF"/>
            </a:gs>
          </a:gsLst>
          <a:lin ang="498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963888" y="457200"/>
            <a:ext cx="34073883" cy="4692125"/>
          </a:xfrm>
          <a:prstGeom prst="rect">
            <a:avLst/>
          </a:prstGeom>
        </p:spPr>
        <p:txBody>
          <a:bodyPr vert="horz" lIns="501612" tIns="250806" rIns="501612" bIns="250806" rtlCol="0" anchor="ctr">
            <a:normAutofit lnSpcReduction="10000"/>
          </a:bodyPr>
          <a:lstStyle>
            <a:lvl1pPr algn="ctr" defTabSz="2508062" rtl="0" eaLnBrk="1" latinLnBrk="0" hangingPunct="1">
              <a:spcBef>
                <a:spcPct val="0"/>
              </a:spcBef>
              <a:buNone/>
              <a:defRPr sz="24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 smtClean="0">
                <a:solidFill>
                  <a:schemeClr val="bg1"/>
                </a:solidFill>
              </a:rPr>
              <a:t>Rightsizing Project Management with </a:t>
            </a:r>
            <a:r>
              <a:rPr lang="en-US" sz="9600" b="1" dirty="0" err="1" smtClean="0">
                <a:solidFill>
                  <a:schemeClr val="bg1"/>
                </a:solidFill>
              </a:rPr>
              <a:t>EasyProjects</a:t>
            </a:r>
            <a:r>
              <a:rPr lang="en-US" sz="9600" b="1" dirty="0" smtClean="0">
                <a:solidFill>
                  <a:schemeClr val="bg1"/>
                </a:solidFill>
                <a:cs typeface="Helvetica"/>
              </a:rPr>
              <a:t/>
            </a:r>
            <a:br>
              <a:rPr lang="en-US" sz="9600" b="1" dirty="0" smtClean="0">
                <a:solidFill>
                  <a:schemeClr val="bg1"/>
                </a:solidFill>
                <a:cs typeface="Helvetica"/>
              </a:rPr>
            </a:br>
            <a:r>
              <a:rPr lang="en-US" sz="6000" b="1" dirty="0" smtClean="0">
                <a:solidFill>
                  <a:schemeClr val="bg1"/>
                </a:solidFill>
                <a:cs typeface="Helvetica"/>
              </a:rPr>
              <a:t/>
            </a:r>
            <a:br>
              <a:rPr lang="en-US" sz="6000" b="1" dirty="0" smtClean="0">
                <a:solidFill>
                  <a:schemeClr val="bg1"/>
                </a:solidFill>
                <a:cs typeface="Helvetica"/>
              </a:rPr>
            </a:br>
            <a:r>
              <a:rPr lang="en-US" sz="6000" b="1" dirty="0" smtClean="0">
                <a:solidFill>
                  <a:schemeClr val="bg1"/>
                </a:solidFill>
                <a:cs typeface="Helvetica"/>
              </a:rPr>
              <a:t>Val Harper, Faculty Fellow for Project Management</a:t>
            </a:r>
          </a:p>
          <a:p>
            <a:r>
              <a:rPr lang="en-US" sz="6000" b="1" dirty="0" smtClean="0">
                <a:solidFill>
                  <a:schemeClr val="bg1"/>
                </a:solidFill>
                <a:cs typeface="Helvetica"/>
              </a:rPr>
              <a:t>University Library, University of New Hampshire</a:t>
            </a:r>
            <a:endParaRPr lang="en-US" sz="6000" b="1" dirty="0">
              <a:solidFill>
                <a:schemeClr val="bg1"/>
              </a:solidFill>
              <a:cs typeface="Helvetic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96379" y="29918270"/>
            <a:ext cx="9651821" cy="21619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4600" y="7924801"/>
            <a:ext cx="12115800" cy="16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</a:t>
            </a:r>
            <a:endParaRPr lang="en-US" dirty="0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919008" y="6477000"/>
            <a:ext cx="11349192" cy="7759048"/>
          </a:xfrm>
          <a:prstGeom prst="rect">
            <a:avLst/>
          </a:prstGeom>
          <a:ln>
            <a:solidFill>
              <a:schemeClr val="dk1">
                <a:alpha val="0"/>
              </a:schemeClr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Aft>
                <a:spcPts val="600"/>
              </a:spcAft>
            </a:pPr>
            <a:r>
              <a:rPr lang="en-US" sz="3600" b="1" dirty="0" smtClean="0">
                <a:solidFill>
                  <a:schemeClr val="tx1"/>
                </a:solidFill>
                <a:latin typeface="Cambria"/>
                <a:cs typeface="Garamond"/>
              </a:rPr>
              <a:t>Problem: </a:t>
            </a:r>
          </a:p>
          <a:p>
            <a:pPr algn="l">
              <a:spcAft>
                <a:spcPts val="600"/>
              </a:spcAft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The University Library is using project management methods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to implement new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services and manage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new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initiatives. Librarians and staff expressed a clear desire 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to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prevent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“scope creep”,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inadequate project handoff, increased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workloads, and poor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prioritizing. Two projects were just about to begin: a 3-year IMLS grant project to create a geospatial search interface to some of our digital collections, and the closing of a branch library and integration of its collections into the main library. Each project had its own project team.</a:t>
            </a:r>
            <a:endParaRPr lang="en-US" sz="3600" dirty="0">
              <a:solidFill>
                <a:schemeClr val="tx1"/>
              </a:solidFill>
              <a:latin typeface="Cambria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919008" y="15331913"/>
            <a:ext cx="11349192" cy="12557287"/>
          </a:xfrm>
          <a:prstGeom prst="rect">
            <a:avLst/>
          </a:prstGeom>
          <a:ln>
            <a:solidFill>
              <a:schemeClr val="dk1">
                <a:alpha val="0"/>
              </a:schemeClr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en-US" sz="3600" b="1" dirty="0" smtClean="0">
                <a:solidFill>
                  <a:schemeClr val="tx1"/>
                </a:solidFill>
                <a:latin typeface="Cambria"/>
              </a:rPr>
              <a:t>Needs and solution:</a:t>
            </a:r>
          </a:p>
          <a:p>
            <a:pPr lvl="0" algn="l"/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Project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teams wanted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a tool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like Microsoft Project that they could access, add tasks to, view milestones,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and check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off completed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tasks.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Several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packages were examined - </a:t>
            </a:r>
            <a:r>
              <a:rPr lang="en-US" sz="3600" dirty="0" err="1" smtClean="0">
                <a:solidFill>
                  <a:schemeClr val="tx1"/>
                </a:solidFill>
                <a:latin typeface="Cambria"/>
              </a:rPr>
              <a:t>EasyProjects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was our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choice.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Web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-based,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hosted service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Included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guest seats for free, allowing the Library Dean or others to view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project progress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Customizable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– could add our own data fields, remove those we did not wish to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use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Project team members could set up own “dashboards” for customized views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Less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costly than similar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applications - 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Very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easy to set up and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use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Included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data storage for group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documents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Features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included </a:t>
            </a:r>
            <a:r>
              <a:rPr lang="en-US" sz="3600" dirty="0" err="1">
                <a:solidFill>
                  <a:schemeClr val="tx1"/>
                </a:solidFill>
                <a:latin typeface="Cambria"/>
              </a:rPr>
              <a:t>Gannt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 charts, calendars, milestones,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reports, task assignments, weekly project updates by email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Support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was excellent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30403800" y="17145000"/>
            <a:ext cx="12415992" cy="11449290"/>
          </a:xfrm>
          <a:prstGeom prst="rect">
            <a:avLst/>
          </a:prstGeom>
          <a:ln>
            <a:solidFill>
              <a:schemeClr val="dk1">
                <a:alpha val="0"/>
              </a:schemeClr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en-US" sz="3600" b="1" dirty="0" smtClean="0">
                <a:solidFill>
                  <a:schemeClr val="tx1"/>
                </a:solidFill>
                <a:latin typeface="Cambria"/>
              </a:rPr>
              <a:t>Outcomes: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One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project team (IMLS grant) reviews the project site at every bi-weekly executive team meeting to chart progress, modify due dates, add tasks. Group members beginning to add own tasks to plan and mark off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tasks accomplished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.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Faculty group members who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delegated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tasks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to staff seemed more inclined to view the project in </a:t>
            </a:r>
            <a:r>
              <a:rPr lang="en-US" sz="3600" dirty="0" err="1" smtClean="0">
                <a:solidFill>
                  <a:schemeClr val="tx1"/>
                </a:solidFill>
                <a:latin typeface="Cambria"/>
              </a:rPr>
              <a:t>EasyProjects</a:t>
            </a:r>
            <a:endParaRPr lang="en-US" sz="3600" dirty="0" smtClean="0">
              <a:solidFill>
                <a:schemeClr val="tx1"/>
              </a:solidFill>
              <a:latin typeface="Cambria"/>
            </a:endParaRP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Other team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(branch library move) was more content to let the project manager maintain and report out at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meetings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While timelines were flexible, project teams were more aware of deadlines and strove to meet them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Terms of the project plan were more closely followed – scope maintained, timelines realistic, risks and dependencies identified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Projects in forthcoming year will continue to use </a:t>
            </a:r>
            <a:r>
              <a:rPr lang="en-US" sz="3600" dirty="0" err="1" smtClean="0">
                <a:solidFill>
                  <a:schemeClr val="tx1"/>
                </a:solidFill>
                <a:latin typeface="Cambria"/>
              </a:rPr>
              <a:t>EasyProjects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 and make use of more of its potential</a:t>
            </a:r>
            <a:endParaRPr lang="en-US" sz="3600" dirty="0">
              <a:solidFill>
                <a:schemeClr val="tx1"/>
              </a:solidFill>
              <a:latin typeface="Cambria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30403800" y="6400800"/>
            <a:ext cx="12492192" cy="9787297"/>
          </a:xfrm>
          <a:prstGeom prst="rect">
            <a:avLst/>
          </a:prstGeom>
          <a:ln>
            <a:solidFill>
              <a:schemeClr val="dk1">
                <a:alpha val="0"/>
              </a:schemeClr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438912" tIns="457200" rIns="438912" bIns="457200" rtlCol="0">
            <a:spAutoFit/>
          </a:bodyPr>
          <a:lstStyle>
            <a:lvl1pPr marL="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945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3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1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2194560" rtl="0" eaLnBrk="1" latinLnBrk="0" hangingPunct="1">
              <a:spcBef>
                <a:spcPct val="20000"/>
              </a:spcBef>
              <a:buFont typeface="Arial"/>
              <a:buNone/>
              <a:defRPr sz="9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en-US" sz="3600" b="1" dirty="0" smtClean="0">
                <a:solidFill>
                  <a:schemeClr val="tx1"/>
                </a:solidFill>
                <a:latin typeface="Cambria"/>
              </a:rPr>
              <a:t>Rightsizing </a:t>
            </a:r>
            <a:r>
              <a:rPr lang="en-US" sz="3600" b="1" dirty="0">
                <a:solidFill>
                  <a:schemeClr val="tx1"/>
                </a:solidFill>
                <a:latin typeface="Cambria"/>
              </a:rPr>
              <a:t>for the </a:t>
            </a:r>
            <a:r>
              <a:rPr lang="en-US" sz="3600" b="1" dirty="0" smtClean="0">
                <a:solidFill>
                  <a:schemeClr val="tx1"/>
                </a:solidFill>
                <a:latin typeface="Cambria"/>
              </a:rPr>
              <a:t>library: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Chose not to use financial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indicators (job role rates, expense tracking, etc.)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– the grant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budget was being handled by our campus business center, and the branch library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move budget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was handled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by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campus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planners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Every task assigned to a team member, emphasizing responsibility, authority, and accountability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Allowed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all project team members full editing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privileges</a:t>
            </a:r>
          </a:p>
          <a:p>
            <a:pPr marL="571500" lvl="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Allowed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a fair amount of extra time to tasks, recognizing that projects were on top of regularly assigned duties for many project team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members</a:t>
            </a:r>
          </a:p>
          <a:p>
            <a:pPr marL="571500" indent="-571500" algn="l">
              <a:buFont typeface="Wingdings" charset="2"/>
              <a:buChar char="§"/>
            </a:pP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Chose not to input dependencies, critical paths, </a:t>
            </a:r>
            <a:r>
              <a:rPr lang="en-US" sz="3600" dirty="0">
                <a:solidFill>
                  <a:schemeClr val="tx1"/>
                </a:solidFill>
                <a:latin typeface="Cambria"/>
              </a:rPr>
              <a:t>hourly time </a:t>
            </a:r>
            <a:r>
              <a:rPr lang="en-US" sz="3600" dirty="0" smtClean="0">
                <a:solidFill>
                  <a:schemeClr val="tx1"/>
                </a:solidFill>
                <a:latin typeface="Cambria"/>
              </a:rPr>
              <a:t>recording but to concentrate on task assignment and due dates for now. Team members picked up on risks and dependencies without tool</a:t>
            </a:r>
            <a:endParaRPr lang="en-US" sz="3600" dirty="0">
              <a:solidFill>
                <a:schemeClr val="tx1"/>
              </a:solidFill>
              <a:latin typeface="Cambria"/>
            </a:endParaRPr>
          </a:p>
        </p:txBody>
      </p:sp>
      <p:pic>
        <p:nvPicPr>
          <p:cNvPr id="6" name="Picture 5" descr="Screen Shot 2014-10-28 at 4.14.44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9725" y="17526000"/>
            <a:ext cx="16017275" cy="9408906"/>
          </a:xfrm>
          <a:prstGeom prst="rect">
            <a:avLst/>
          </a:prstGeom>
          <a:effectLst/>
        </p:spPr>
      </p:pic>
      <p:pic>
        <p:nvPicPr>
          <p:cNvPr id="13" name="Picture 12" descr="Voila_Capture 2014-10-28_04-01-50_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9040" y="7315200"/>
            <a:ext cx="15997960" cy="8153400"/>
          </a:xfrm>
          <a:prstGeom prst="rect">
            <a:avLst/>
          </a:prstGeom>
          <a:effectLst/>
        </p:spPr>
      </p:pic>
      <p:sp>
        <p:nvSpPr>
          <p:cNvPr id="15" name="TextBox 14"/>
          <p:cNvSpPr txBox="1"/>
          <p:nvPr/>
        </p:nvSpPr>
        <p:spPr>
          <a:xfrm>
            <a:off x="18030675" y="15773400"/>
            <a:ext cx="65819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/>
              <a:t>Activity Center view – all projects</a:t>
            </a:r>
            <a:endParaRPr lang="en-US" sz="3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8698550" y="27355800"/>
            <a:ext cx="5380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/>
              <a:t>Work breakdown </a:t>
            </a:r>
            <a:r>
              <a:rPr lang="en-US" sz="3600" b="1" dirty="0"/>
              <a:t>s</a:t>
            </a:r>
            <a:r>
              <a:rPr lang="en-US" sz="3600" b="1" dirty="0" smtClean="0"/>
              <a:t>tructure</a:t>
            </a:r>
            <a:endParaRPr lang="en-US" sz="3600" b="1" dirty="0"/>
          </a:p>
        </p:txBody>
      </p:sp>
      <p:pic>
        <p:nvPicPr>
          <p:cNvPr id="5" name="Picture 4" descr="ep-logo-large[1]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9252243"/>
            <a:ext cx="5865876" cy="325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418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512</Words>
  <Application>Microsoft Macintosh PowerPoint</Application>
  <PresentationFormat>Custom</PresentationFormat>
  <Paragraphs>30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Manager/>
  <Company>Univ. of New Hampshire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Val Harper</dc:creator>
  <cp:keywords/>
  <dc:description/>
  <cp:lastModifiedBy>Val Harper</cp:lastModifiedBy>
  <cp:revision>46</cp:revision>
  <cp:lastPrinted>2014-10-28T21:00:33Z</cp:lastPrinted>
  <dcterms:created xsi:type="dcterms:W3CDTF">2014-10-26T20:56:30Z</dcterms:created>
  <dcterms:modified xsi:type="dcterms:W3CDTF">2014-10-30T12:51:57Z</dcterms:modified>
  <cp:category/>
</cp:coreProperties>
</file>