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handoutMasterIdLst>
    <p:handoutMasterId r:id="rId4"/>
  </p:handoutMasterIdLst>
  <p:sldIdLst>
    <p:sldId id="256" r:id="rId2"/>
  </p:sldIdLst>
  <p:sldSz cx="43891200" cy="32918400"/>
  <p:notesSz cx="7315200" cy="9601200"/>
  <p:defaultTextStyle>
    <a:defPPr>
      <a:defRPr lang="en-US"/>
    </a:defPPr>
    <a:lvl1pPr algn="l" rtl="0" fontAlgn="base">
      <a:spcBef>
        <a:spcPct val="0"/>
      </a:spcBef>
      <a:spcAft>
        <a:spcPct val="0"/>
      </a:spcAft>
      <a:defRPr sz="2400" kern="1200">
        <a:solidFill>
          <a:schemeClr val="tx1"/>
        </a:solidFill>
        <a:latin typeface="Calibri" pitchFamily="34" charset="0"/>
        <a:ea typeface="+mn-ea"/>
        <a:cs typeface="Arial" charset="0"/>
      </a:defRPr>
    </a:lvl1pPr>
    <a:lvl2pPr marL="457200" algn="l" rtl="0" fontAlgn="base">
      <a:spcBef>
        <a:spcPct val="0"/>
      </a:spcBef>
      <a:spcAft>
        <a:spcPct val="0"/>
      </a:spcAft>
      <a:defRPr sz="2400" kern="1200">
        <a:solidFill>
          <a:schemeClr val="tx1"/>
        </a:solidFill>
        <a:latin typeface="Calibri" pitchFamily="34" charset="0"/>
        <a:ea typeface="+mn-ea"/>
        <a:cs typeface="Arial" charset="0"/>
      </a:defRPr>
    </a:lvl2pPr>
    <a:lvl3pPr marL="914400" algn="l" rtl="0" fontAlgn="base">
      <a:spcBef>
        <a:spcPct val="0"/>
      </a:spcBef>
      <a:spcAft>
        <a:spcPct val="0"/>
      </a:spcAft>
      <a:defRPr sz="2400" kern="1200">
        <a:solidFill>
          <a:schemeClr val="tx1"/>
        </a:solidFill>
        <a:latin typeface="Calibri" pitchFamily="34" charset="0"/>
        <a:ea typeface="+mn-ea"/>
        <a:cs typeface="Arial" charset="0"/>
      </a:defRPr>
    </a:lvl3pPr>
    <a:lvl4pPr marL="1371600" algn="l" rtl="0" fontAlgn="base">
      <a:spcBef>
        <a:spcPct val="0"/>
      </a:spcBef>
      <a:spcAft>
        <a:spcPct val="0"/>
      </a:spcAft>
      <a:defRPr sz="2400" kern="1200">
        <a:solidFill>
          <a:schemeClr val="tx1"/>
        </a:solidFill>
        <a:latin typeface="Calibri" pitchFamily="34" charset="0"/>
        <a:ea typeface="+mn-ea"/>
        <a:cs typeface="Arial" charset="0"/>
      </a:defRPr>
    </a:lvl4pPr>
    <a:lvl5pPr marL="1828800" algn="l" rtl="0" fontAlgn="base">
      <a:spcBef>
        <a:spcPct val="0"/>
      </a:spcBef>
      <a:spcAft>
        <a:spcPct val="0"/>
      </a:spcAft>
      <a:defRPr sz="2400" kern="1200">
        <a:solidFill>
          <a:schemeClr val="tx1"/>
        </a:solidFill>
        <a:latin typeface="Calibri" pitchFamily="34" charset="0"/>
        <a:ea typeface="+mn-ea"/>
        <a:cs typeface="Arial" charset="0"/>
      </a:defRPr>
    </a:lvl5pPr>
    <a:lvl6pPr marL="2286000" algn="l" defTabSz="914400" rtl="0" eaLnBrk="1" latinLnBrk="0" hangingPunct="1">
      <a:defRPr sz="2400" kern="1200">
        <a:solidFill>
          <a:schemeClr val="tx1"/>
        </a:solidFill>
        <a:latin typeface="Calibri" pitchFamily="34" charset="0"/>
        <a:ea typeface="+mn-ea"/>
        <a:cs typeface="Arial" charset="0"/>
      </a:defRPr>
    </a:lvl6pPr>
    <a:lvl7pPr marL="2743200" algn="l" defTabSz="914400" rtl="0" eaLnBrk="1" latinLnBrk="0" hangingPunct="1">
      <a:defRPr sz="2400" kern="1200">
        <a:solidFill>
          <a:schemeClr val="tx1"/>
        </a:solidFill>
        <a:latin typeface="Calibri" pitchFamily="34" charset="0"/>
        <a:ea typeface="+mn-ea"/>
        <a:cs typeface="Arial" charset="0"/>
      </a:defRPr>
    </a:lvl7pPr>
    <a:lvl8pPr marL="3200400" algn="l" defTabSz="914400" rtl="0" eaLnBrk="1" latinLnBrk="0" hangingPunct="1">
      <a:defRPr sz="2400" kern="1200">
        <a:solidFill>
          <a:schemeClr val="tx1"/>
        </a:solidFill>
        <a:latin typeface="Calibri" pitchFamily="34" charset="0"/>
        <a:ea typeface="+mn-ea"/>
        <a:cs typeface="Arial" charset="0"/>
      </a:defRPr>
    </a:lvl8pPr>
    <a:lvl9pPr marL="3657600" algn="l" defTabSz="914400" rtl="0" eaLnBrk="1" latinLnBrk="0" hangingPunct="1">
      <a:defRPr sz="2400" kern="1200">
        <a:solidFill>
          <a:schemeClr val="tx1"/>
        </a:solidFill>
        <a:latin typeface="Calibri" pitchFamily="34"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2774"/>
    <a:srgbClr val="000066"/>
    <a:srgbClr val="003366"/>
    <a:srgbClr val="FF0000"/>
    <a:srgbClr val="BECBB7"/>
    <a:srgbClr val="BECB53"/>
    <a:srgbClr val="001B5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426" autoAdjust="0"/>
    <p:restoredTop sz="92883" autoAdjust="0"/>
  </p:normalViewPr>
  <p:slideViewPr>
    <p:cSldViewPr>
      <p:cViewPr varScale="1">
        <p:scale>
          <a:sx n="23" d="100"/>
          <a:sy n="23" d="100"/>
        </p:scale>
        <p:origin x="-3168" y="-102"/>
      </p:cViewPr>
      <p:guideLst>
        <p:guide orient="horz" pos="10368"/>
        <p:guide pos="13824"/>
      </p:guideLst>
    </p:cSldViewPr>
  </p:slideViewPr>
  <p:outlineViewPr>
    <p:cViewPr>
      <p:scale>
        <a:sx n="33" d="100"/>
        <a:sy n="33" d="100"/>
      </p:scale>
      <p:origin x="0"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1" tIns="48326" rIns="96651" bIns="48326" numCol="1" anchor="t" anchorCtr="0" compatLnSpc="1">
            <a:prstTxWarp prst="textNoShape">
              <a:avLst/>
            </a:prstTxWarp>
          </a:bodyPr>
          <a:lstStyle>
            <a:lvl1pPr defTabSz="966788">
              <a:defRPr sz="1300">
                <a:latin typeface="Times New Roman" pitchFamily="18" charset="0"/>
                <a:cs typeface="+mn-cs"/>
              </a:defRPr>
            </a:lvl1pPr>
          </a:lstStyle>
          <a:p>
            <a:pPr>
              <a:defRPr/>
            </a:pPr>
            <a:endParaRPr lang="en-US"/>
          </a:p>
        </p:txBody>
      </p:sp>
      <p:sp>
        <p:nvSpPr>
          <p:cNvPr id="4099" name="Rectangle 3"/>
          <p:cNvSpPr>
            <a:spLocks noGrp="1" noChangeArrowheads="1"/>
          </p:cNvSpPr>
          <p:nvPr>
            <p:ph type="dt" sz="quarter" idx="1"/>
          </p:nvPr>
        </p:nvSpPr>
        <p:spPr bwMode="auto">
          <a:xfrm>
            <a:off x="4144963" y="0"/>
            <a:ext cx="3170237" cy="479425"/>
          </a:xfrm>
          <a:prstGeom prst="rect">
            <a:avLst/>
          </a:prstGeom>
          <a:noFill/>
          <a:ln w="9525">
            <a:noFill/>
            <a:miter lim="800000"/>
            <a:headEnd/>
            <a:tailEnd/>
          </a:ln>
          <a:effectLst/>
        </p:spPr>
        <p:txBody>
          <a:bodyPr vert="horz" wrap="square" lIns="96651" tIns="48326" rIns="96651" bIns="48326" numCol="1" anchor="t" anchorCtr="0" compatLnSpc="1">
            <a:prstTxWarp prst="textNoShape">
              <a:avLst/>
            </a:prstTxWarp>
          </a:bodyPr>
          <a:lstStyle>
            <a:lvl1pPr algn="r" defTabSz="966788">
              <a:defRPr sz="1300">
                <a:latin typeface="Times New Roman" pitchFamily="18" charset="0"/>
                <a:cs typeface="+mn-cs"/>
              </a:defRPr>
            </a:lvl1pPr>
          </a:lstStyle>
          <a:p>
            <a:pPr>
              <a:defRPr/>
            </a:pPr>
            <a:endParaRPr lang="en-US"/>
          </a:p>
        </p:txBody>
      </p:sp>
      <p:sp>
        <p:nvSpPr>
          <p:cNvPr id="4100" name="Rectangle 4"/>
          <p:cNvSpPr>
            <a:spLocks noGrp="1" noChangeArrowheads="1"/>
          </p:cNvSpPr>
          <p:nvPr>
            <p:ph type="ftr" sz="quarter" idx="2"/>
          </p:nvPr>
        </p:nvSpPr>
        <p:spPr bwMode="auto">
          <a:xfrm>
            <a:off x="0" y="9121775"/>
            <a:ext cx="3170238" cy="479425"/>
          </a:xfrm>
          <a:prstGeom prst="rect">
            <a:avLst/>
          </a:prstGeom>
          <a:noFill/>
          <a:ln w="9525">
            <a:noFill/>
            <a:miter lim="800000"/>
            <a:headEnd/>
            <a:tailEnd/>
          </a:ln>
          <a:effectLst/>
        </p:spPr>
        <p:txBody>
          <a:bodyPr vert="horz" wrap="square" lIns="96651" tIns="48326" rIns="96651" bIns="48326" numCol="1" anchor="b" anchorCtr="0" compatLnSpc="1">
            <a:prstTxWarp prst="textNoShape">
              <a:avLst/>
            </a:prstTxWarp>
          </a:bodyPr>
          <a:lstStyle>
            <a:lvl1pPr defTabSz="966788">
              <a:defRPr sz="1300">
                <a:latin typeface="Times New Roman" pitchFamily="18" charset="0"/>
                <a:cs typeface="+mn-cs"/>
              </a:defRPr>
            </a:lvl1pPr>
          </a:lstStyle>
          <a:p>
            <a:pPr>
              <a:defRPr/>
            </a:pPr>
            <a:endParaRPr lang="en-US"/>
          </a:p>
        </p:txBody>
      </p:sp>
      <p:sp>
        <p:nvSpPr>
          <p:cNvPr id="4101" name="Rectangle 5"/>
          <p:cNvSpPr>
            <a:spLocks noGrp="1" noChangeArrowheads="1"/>
          </p:cNvSpPr>
          <p:nvPr>
            <p:ph type="sldNum" sz="quarter" idx="3"/>
          </p:nvPr>
        </p:nvSpPr>
        <p:spPr bwMode="auto">
          <a:xfrm>
            <a:off x="4144963" y="9121775"/>
            <a:ext cx="3170237" cy="479425"/>
          </a:xfrm>
          <a:prstGeom prst="rect">
            <a:avLst/>
          </a:prstGeom>
          <a:noFill/>
          <a:ln w="9525">
            <a:noFill/>
            <a:miter lim="800000"/>
            <a:headEnd/>
            <a:tailEnd/>
          </a:ln>
          <a:effectLst/>
        </p:spPr>
        <p:txBody>
          <a:bodyPr vert="horz" wrap="square" lIns="96651" tIns="48326" rIns="96651" bIns="48326" numCol="1" anchor="b" anchorCtr="0" compatLnSpc="1">
            <a:prstTxWarp prst="textNoShape">
              <a:avLst/>
            </a:prstTxWarp>
          </a:bodyPr>
          <a:lstStyle>
            <a:lvl1pPr algn="r" defTabSz="966788">
              <a:defRPr sz="1300">
                <a:latin typeface="Times New Roman" panose="02020603050405020304" pitchFamily="18" charset="0"/>
                <a:cs typeface="+mn-cs"/>
              </a:defRPr>
            </a:lvl1pPr>
          </a:lstStyle>
          <a:p>
            <a:pPr>
              <a:defRPr/>
            </a:pPr>
            <a:fld id="{6C1375DC-8C37-4444-880E-4864403C7C14}"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1026"/>
          <p:cNvSpPr>
            <a:spLocks noGrp="1" noChangeArrowheads="1"/>
          </p:cNvSpPr>
          <p:nvPr>
            <p:ph type="hdr" sz="quarter"/>
          </p:nvPr>
        </p:nvSpPr>
        <p:spPr bwMode="auto">
          <a:xfrm>
            <a:off x="0" y="0"/>
            <a:ext cx="3176588" cy="488950"/>
          </a:xfrm>
          <a:prstGeom prst="rect">
            <a:avLst/>
          </a:prstGeom>
          <a:noFill/>
          <a:ln w="9525">
            <a:noFill/>
            <a:miter lim="800000"/>
            <a:headEnd/>
            <a:tailEnd/>
          </a:ln>
          <a:effectLst/>
        </p:spPr>
        <p:txBody>
          <a:bodyPr vert="horz" wrap="square" lIns="20382" tIns="10191" rIns="20382" bIns="10191" numCol="1" anchor="t" anchorCtr="0" compatLnSpc="1">
            <a:prstTxWarp prst="textNoShape">
              <a:avLst/>
            </a:prstTxWarp>
          </a:bodyPr>
          <a:lstStyle>
            <a:lvl1pPr defTabSz="203200">
              <a:defRPr sz="300">
                <a:latin typeface="Times New Roman" pitchFamily="18" charset="0"/>
                <a:cs typeface="+mn-cs"/>
              </a:defRPr>
            </a:lvl1pPr>
          </a:lstStyle>
          <a:p>
            <a:pPr>
              <a:defRPr/>
            </a:pPr>
            <a:endParaRPr lang="en-US"/>
          </a:p>
        </p:txBody>
      </p:sp>
      <p:sp>
        <p:nvSpPr>
          <p:cNvPr id="5123" name="Rectangle 1027"/>
          <p:cNvSpPr>
            <a:spLocks noGrp="1" noChangeArrowheads="1"/>
          </p:cNvSpPr>
          <p:nvPr>
            <p:ph type="dt" idx="1"/>
          </p:nvPr>
        </p:nvSpPr>
        <p:spPr bwMode="auto">
          <a:xfrm>
            <a:off x="4138613" y="0"/>
            <a:ext cx="3176587" cy="488950"/>
          </a:xfrm>
          <a:prstGeom prst="rect">
            <a:avLst/>
          </a:prstGeom>
          <a:noFill/>
          <a:ln w="9525">
            <a:noFill/>
            <a:miter lim="800000"/>
            <a:headEnd/>
            <a:tailEnd/>
          </a:ln>
          <a:effectLst/>
        </p:spPr>
        <p:txBody>
          <a:bodyPr vert="horz" wrap="square" lIns="20382" tIns="10191" rIns="20382" bIns="10191" numCol="1" anchor="t" anchorCtr="0" compatLnSpc="1">
            <a:prstTxWarp prst="textNoShape">
              <a:avLst/>
            </a:prstTxWarp>
          </a:bodyPr>
          <a:lstStyle>
            <a:lvl1pPr algn="r" defTabSz="203200">
              <a:defRPr sz="300">
                <a:latin typeface="Times New Roman" pitchFamily="18" charset="0"/>
                <a:cs typeface="+mn-cs"/>
              </a:defRPr>
            </a:lvl1pPr>
          </a:lstStyle>
          <a:p>
            <a:pPr>
              <a:defRPr/>
            </a:pPr>
            <a:endParaRPr lang="en-US"/>
          </a:p>
        </p:txBody>
      </p:sp>
      <p:sp>
        <p:nvSpPr>
          <p:cNvPr id="13316" name="Rectangle 1028"/>
          <p:cNvSpPr>
            <a:spLocks noGrp="1" noRot="1" noChangeAspect="1" noChangeArrowheads="1" noTextEdit="1"/>
          </p:cNvSpPr>
          <p:nvPr>
            <p:ph type="sldImg" idx="2"/>
          </p:nvPr>
        </p:nvSpPr>
        <p:spPr bwMode="auto">
          <a:xfrm>
            <a:off x="1265238" y="723900"/>
            <a:ext cx="4786312" cy="3589338"/>
          </a:xfrm>
          <a:prstGeom prst="rect">
            <a:avLst/>
          </a:prstGeom>
          <a:noFill/>
          <a:ln w="9525">
            <a:solidFill>
              <a:srgbClr val="000000"/>
            </a:solidFill>
            <a:miter lim="800000"/>
            <a:headEnd/>
            <a:tailEnd/>
          </a:ln>
        </p:spPr>
      </p:sp>
      <p:sp>
        <p:nvSpPr>
          <p:cNvPr id="5125" name="Rectangle 1029"/>
          <p:cNvSpPr>
            <a:spLocks noGrp="1" noChangeArrowheads="1"/>
          </p:cNvSpPr>
          <p:nvPr>
            <p:ph type="body" sz="quarter" idx="3"/>
          </p:nvPr>
        </p:nvSpPr>
        <p:spPr bwMode="auto">
          <a:xfrm>
            <a:off x="979488" y="4565650"/>
            <a:ext cx="5356225" cy="4313238"/>
          </a:xfrm>
          <a:prstGeom prst="rect">
            <a:avLst/>
          </a:prstGeom>
          <a:noFill/>
          <a:ln w="9525">
            <a:noFill/>
            <a:miter lim="800000"/>
            <a:headEnd/>
            <a:tailEnd/>
          </a:ln>
          <a:effectLst/>
        </p:spPr>
        <p:txBody>
          <a:bodyPr vert="horz" wrap="square" lIns="20382" tIns="10191" rIns="20382" bIns="10191"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5126" name="Rectangle 1030"/>
          <p:cNvSpPr>
            <a:spLocks noGrp="1" noChangeArrowheads="1"/>
          </p:cNvSpPr>
          <p:nvPr>
            <p:ph type="ftr" sz="quarter" idx="4"/>
          </p:nvPr>
        </p:nvSpPr>
        <p:spPr bwMode="auto">
          <a:xfrm>
            <a:off x="0" y="9115425"/>
            <a:ext cx="3176588" cy="488950"/>
          </a:xfrm>
          <a:prstGeom prst="rect">
            <a:avLst/>
          </a:prstGeom>
          <a:noFill/>
          <a:ln w="9525">
            <a:noFill/>
            <a:miter lim="800000"/>
            <a:headEnd/>
            <a:tailEnd/>
          </a:ln>
          <a:effectLst/>
        </p:spPr>
        <p:txBody>
          <a:bodyPr vert="horz" wrap="square" lIns="20382" tIns="10191" rIns="20382" bIns="10191" numCol="1" anchor="b" anchorCtr="0" compatLnSpc="1">
            <a:prstTxWarp prst="textNoShape">
              <a:avLst/>
            </a:prstTxWarp>
          </a:bodyPr>
          <a:lstStyle>
            <a:lvl1pPr defTabSz="203200">
              <a:defRPr sz="300">
                <a:latin typeface="Times New Roman" pitchFamily="18" charset="0"/>
                <a:cs typeface="+mn-cs"/>
              </a:defRPr>
            </a:lvl1pPr>
          </a:lstStyle>
          <a:p>
            <a:pPr>
              <a:defRPr/>
            </a:pPr>
            <a:endParaRPr lang="en-US"/>
          </a:p>
        </p:txBody>
      </p:sp>
      <p:sp>
        <p:nvSpPr>
          <p:cNvPr id="5127" name="Rectangle 1031"/>
          <p:cNvSpPr>
            <a:spLocks noGrp="1" noChangeArrowheads="1"/>
          </p:cNvSpPr>
          <p:nvPr>
            <p:ph type="sldNum" sz="quarter" idx="5"/>
          </p:nvPr>
        </p:nvSpPr>
        <p:spPr bwMode="auto">
          <a:xfrm>
            <a:off x="4138613" y="9115425"/>
            <a:ext cx="3176587" cy="488950"/>
          </a:xfrm>
          <a:prstGeom prst="rect">
            <a:avLst/>
          </a:prstGeom>
          <a:noFill/>
          <a:ln w="9525">
            <a:noFill/>
            <a:miter lim="800000"/>
            <a:headEnd/>
            <a:tailEnd/>
          </a:ln>
          <a:effectLst/>
        </p:spPr>
        <p:txBody>
          <a:bodyPr vert="horz" wrap="square" lIns="20382" tIns="10191" rIns="20382" bIns="10191" numCol="1" anchor="b" anchorCtr="0" compatLnSpc="1">
            <a:prstTxWarp prst="textNoShape">
              <a:avLst/>
            </a:prstTxWarp>
          </a:bodyPr>
          <a:lstStyle>
            <a:lvl1pPr algn="r" defTabSz="203200">
              <a:defRPr sz="300">
                <a:latin typeface="Times New Roman" panose="02020603050405020304" pitchFamily="18" charset="0"/>
                <a:cs typeface="+mn-cs"/>
              </a:defRPr>
            </a:lvl1pPr>
          </a:lstStyle>
          <a:p>
            <a:pPr>
              <a:defRPr/>
            </a:pPr>
            <a:fld id="{379CF470-661B-4E09-A4CD-0A60BE97AA1A}"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1031"/>
          <p:cNvSpPr>
            <a:spLocks noGrp="1" noChangeArrowheads="1"/>
          </p:cNvSpPr>
          <p:nvPr>
            <p:ph type="sldNum" sz="quarter" idx="5"/>
          </p:nvPr>
        </p:nvSpPr>
        <p:spPr>
          <a:noFill/>
        </p:spPr>
        <p:txBody>
          <a:bodyPr/>
          <a:lstStyle/>
          <a:p>
            <a:fld id="{4047E2E8-5113-4AE9-8F34-8013DC31D26E}" type="slidenum">
              <a:rPr lang="en-US" altLang="en-US" smtClean="0">
                <a:cs typeface="Arial" charset="0"/>
              </a:rPr>
              <a:pPr/>
              <a:t>1</a:t>
            </a:fld>
            <a:endParaRPr lang="en-US" altLang="en-US" smtClean="0">
              <a:cs typeface="Arial" charset="0"/>
            </a:endParaRPr>
          </a:p>
        </p:txBody>
      </p:sp>
      <p:sp>
        <p:nvSpPr>
          <p:cNvPr id="16386" name="Rectangle 2"/>
          <p:cNvSpPr>
            <a:spLocks noGrp="1" noRot="1" noChangeAspect="1" noChangeArrowheads="1" noTextEdit="1"/>
          </p:cNvSpPr>
          <p:nvPr>
            <p:ph type="sldImg"/>
          </p:nvPr>
        </p:nvSpPr>
        <p:spPr>
          <a:ln/>
        </p:spPr>
      </p:sp>
      <p:sp>
        <p:nvSpPr>
          <p:cNvPr id="16387" name="Rectangle 3"/>
          <p:cNvSpPr>
            <a:spLocks noGrp="1" noChangeArrowheads="1"/>
          </p:cNvSpPr>
          <p:nvPr>
            <p:ph type="body" idx="1"/>
          </p:nvPr>
        </p:nvSpPr>
        <p:spPr>
          <a:noFill/>
          <a:ln/>
        </p:spPr>
        <p:txBody>
          <a:bodyPr/>
          <a:lstStyle/>
          <a:p>
            <a:pPr eaLnBrk="1" hangingPunct="1"/>
            <a:endParaRPr lang="en-US"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5" y="10226675"/>
            <a:ext cx="37306250" cy="705485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363" y="18653125"/>
            <a:ext cx="30724475"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0543296-466D-461C-BE0E-BFC2BC03EFFF}" type="slidenum">
              <a:rPr lang="en-US" altLang="en-US"/>
              <a:pPr>
                <a:defRPr/>
              </a:pPr>
              <a:t>‹#›</a:t>
            </a:fld>
            <a:endParaRPr lang="en-US"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7D0E3D0-D60E-47C2-98DD-808000D67F57}" type="slidenum">
              <a:rPr lang="en-US" altLang="en-US"/>
              <a:pPr>
                <a:defRPr/>
              </a:pPr>
              <a:t>‹#›</a:t>
            </a:fld>
            <a:endParaRPr lang="en-US"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438"/>
            <a:ext cx="37307838" cy="653732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0" y="13952538"/>
            <a:ext cx="3730783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3BF318B-391E-4EC1-9AD6-1B6BBD2C2D78}" type="slidenum">
              <a:rPr lang="en-US" altLang="en-US"/>
              <a:pPr>
                <a:defRPr/>
              </a:pPr>
              <a:t>‹#›</a:t>
            </a:fld>
            <a:endParaRPr lang="en-US"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292475" y="9509125"/>
            <a:ext cx="18576925" cy="197516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021800" y="9509125"/>
            <a:ext cx="18576925" cy="197516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F83AFFC4-B41A-4763-95DA-326DFE00A006}" type="slidenum">
              <a:rPr lang="en-US" altLang="en-US"/>
              <a:pPr>
                <a:defRPr/>
              </a:pPr>
              <a:t>‹#›</a:t>
            </a:fld>
            <a:endParaRPr lang="en-US"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3925" y="7369175"/>
            <a:ext cx="19392900"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193925" y="10439400"/>
            <a:ext cx="19392900"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438" y="7369175"/>
            <a:ext cx="19400837"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2296438" y="10439400"/>
            <a:ext cx="19400837"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675EFBCC-333F-462D-8985-CDACEE047B89}" type="slidenum">
              <a:rPr lang="en-US" altLang="en-US"/>
              <a:pPr>
                <a:defRPr/>
              </a:pPr>
              <a:t>‹#›</a:t>
            </a:fld>
            <a:endParaRPr lang="en-US"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1CEE4FA7-0BFF-4DDA-918C-E4F86A01F162}" type="slidenum">
              <a:rPr lang="en-US" altLang="en-US"/>
              <a:pPr>
                <a:defRPr/>
              </a:pPr>
              <a:t>‹#›</a:t>
            </a:fld>
            <a:endParaRPr lang="en-US"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C02174F0-3462-4265-8822-481516E2FEC4}" type="slidenum">
              <a:rPr lang="en-US" altLang="en-US"/>
              <a:pPr>
                <a:defRPr/>
              </a:pPr>
              <a:t>‹#›</a:t>
            </a:fld>
            <a:endParaRPr lang="en-US"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1275"/>
            <a:ext cx="14439900" cy="557688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7160875" y="1311275"/>
            <a:ext cx="245364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3925" y="6888163"/>
            <a:ext cx="14439900"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01CFE5E-C836-4907-A3AA-BC30290C5E47}" type="slidenum">
              <a:rPr lang="en-US" altLang="en-US"/>
              <a:pPr>
                <a:defRPr/>
              </a:pPr>
              <a:t>‹#›</a:t>
            </a:fld>
            <a:endParaRPr lang="en-US"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3" y="23042563"/>
            <a:ext cx="26335037" cy="27209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8602663" y="2941638"/>
            <a:ext cx="2633503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8602663" y="25763538"/>
            <a:ext cx="2633503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E7487921-3543-4862-8455-F5595DD94E43}" type="slidenum">
              <a:rPr lang="en-US" altLang="en-US"/>
              <a:pPr>
                <a:defRPr/>
              </a:pPr>
              <a:t>‹#›</a:t>
            </a:fld>
            <a:endParaRPr lang="en-US"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DDE7544-67F1-45E5-9811-AD499418E0EF}" type="slidenum">
              <a:rPr lang="en-US" altLang="en-US"/>
              <a:pPr>
                <a:defRPr/>
              </a:pPr>
              <a:t>‹#›</a:t>
            </a:fld>
            <a:endParaRPr lang="en-US"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272163" y="2925763"/>
            <a:ext cx="9326562" cy="2633503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292475" y="2925763"/>
            <a:ext cx="27827288" cy="263350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CCC2C29-B89D-4745-B9FC-B9683C24FC11}" type="slidenum">
              <a:rPr lang="en-US" altLang="en-US"/>
              <a:pPr>
                <a:defRPr/>
              </a:pPr>
              <a:t>‹#›</a:t>
            </a:fld>
            <a:endParaRPr lang="en-US"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292475" y="2925763"/>
            <a:ext cx="37306250" cy="5486400"/>
          </a:xfrm>
          <a:prstGeom prst="rect">
            <a:avLst/>
          </a:prstGeom>
          <a:noFill/>
          <a:ln w="9525">
            <a:noFill/>
            <a:miter lim="800000"/>
            <a:headEnd/>
            <a:tailEnd/>
          </a:ln>
        </p:spPr>
        <p:txBody>
          <a:bodyPr vert="horz" wrap="square" lIns="438912" tIns="219456" rIns="438912" bIns="219456"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3292475" y="9509125"/>
            <a:ext cx="37306250" cy="19751675"/>
          </a:xfrm>
          <a:prstGeom prst="rect">
            <a:avLst/>
          </a:prstGeom>
          <a:noFill/>
          <a:ln w="9525">
            <a:noFill/>
            <a:miter lim="800000"/>
            <a:headEnd/>
            <a:tailEnd/>
          </a:ln>
        </p:spPr>
        <p:txBody>
          <a:bodyPr vert="horz" wrap="square" lIns="438912" tIns="219456" rIns="438912" bIns="219456"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3292475" y="29992638"/>
            <a:ext cx="9144000" cy="2193925"/>
          </a:xfrm>
          <a:prstGeom prst="rect">
            <a:avLst/>
          </a:prstGeom>
          <a:noFill/>
          <a:ln w="9525">
            <a:noFill/>
            <a:miter lim="800000"/>
            <a:headEnd/>
            <a:tailEnd/>
          </a:ln>
          <a:effectLst/>
        </p:spPr>
        <p:txBody>
          <a:bodyPr vert="horz" wrap="square" lIns="438912" tIns="219456" rIns="438912" bIns="219456" numCol="1" anchor="t" anchorCtr="0" compatLnSpc="1">
            <a:prstTxWarp prst="textNoShape">
              <a:avLst/>
            </a:prstTxWarp>
          </a:bodyPr>
          <a:lstStyle>
            <a:lvl1pPr>
              <a:defRPr sz="6700">
                <a:latin typeface="Times New Roman" pitchFamily="18" charset="0"/>
                <a:cs typeface="+mn-cs"/>
              </a:defRPr>
            </a:lvl1pPr>
          </a:lstStyle>
          <a:p>
            <a:pPr>
              <a:defRPr/>
            </a:pPr>
            <a:endParaRPr lang="en-US"/>
          </a:p>
        </p:txBody>
      </p:sp>
      <p:sp>
        <p:nvSpPr>
          <p:cNvPr id="1029" name="Rectangle 5"/>
          <p:cNvSpPr>
            <a:spLocks noGrp="1" noChangeArrowheads="1"/>
          </p:cNvSpPr>
          <p:nvPr>
            <p:ph type="ftr" sz="quarter" idx="3"/>
          </p:nvPr>
        </p:nvSpPr>
        <p:spPr bwMode="auto">
          <a:xfrm>
            <a:off x="14995525" y="29992638"/>
            <a:ext cx="13900150" cy="2193925"/>
          </a:xfrm>
          <a:prstGeom prst="rect">
            <a:avLst/>
          </a:prstGeom>
          <a:noFill/>
          <a:ln w="9525">
            <a:noFill/>
            <a:miter lim="800000"/>
            <a:headEnd/>
            <a:tailEnd/>
          </a:ln>
          <a:effectLst/>
        </p:spPr>
        <p:txBody>
          <a:bodyPr vert="horz" wrap="square" lIns="438912" tIns="219456" rIns="438912" bIns="219456" numCol="1" anchor="t" anchorCtr="0" compatLnSpc="1">
            <a:prstTxWarp prst="textNoShape">
              <a:avLst/>
            </a:prstTxWarp>
          </a:bodyPr>
          <a:lstStyle>
            <a:lvl1pPr algn="ctr">
              <a:defRPr sz="6700">
                <a:latin typeface="Times New Roman" pitchFamily="18" charset="0"/>
                <a:cs typeface="+mn-cs"/>
              </a:defRPr>
            </a:lvl1pPr>
          </a:lstStyle>
          <a:p>
            <a:pPr>
              <a:defRPr/>
            </a:pPr>
            <a:endParaRPr lang="en-US"/>
          </a:p>
        </p:txBody>
      </p:sp>
      <p:sp>
        <p:nvSpPr>
          <p:cNvPr id="1030" name="Rectangle 6"/>
          <p:cNvSpPr>
            <a:spLocks noGrp="1" noChangeArrowheads="1"/>
          </p:cNvSpPr>
          <p:nvPr>
            <p:ph type="sldNum" sz="quarter" idx="4"/>
          </p:nvPr>
        </p:nvSpPr>
        <p:spPr bwMode="auto">
          <a:xfrm>
            <a:off x="31454725" y="29992638"/>
            <a:ext cx="9144000" cy="2193925"/>
          </a:xfrm>
          <a:prstGeom prst="rect">
            <a:avLst/>
          </a:prstGeom>
          <a:noFill/>
          <a:ln w="9525">
            <a:noFill/>
            <a:miter lim="800000"/>
            <a:headEnd/>
            <a:tailEnd/>
          </a:ln>
          <a:effectLst/>
        </p:spPr>
        <p:txBody>
          <a:bodyPr vert="horz" wrap="square" lIns="438912" tIns="219456" rIns="438912" bIns="219456" numCol="1" anchor="t" anchorCtr="0" compatLnSpc="1">
            <a:prstTxWarp prst="textNoShape">
              <a:avLst/>
            </a:prstTxWarp>
          </a:bodyPr>
          <a:lstStyle>
            <a:lvl1pPr algn="r">
              <a:defRPr sz="6700">
                <a:latin typeface="Times New Roman" panose="02020603050405020304" pitchFamily="18" charset="0"/>
                <a:cs typeface="+mn-cs"/>
              </a:defRPr>
            </a:lvl1pPr>
          </a:lstStyle>
          <a:p>
            <a:pPr>
              <a:defRPr/>
            </a:pPr>
            <a:fld id="{8521D24F-06A6-4A00-B92F-DA259AF72EED}"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89438" rtl="0" eaLnBrk="0" fontAlgn="base" hangingPunct="0">
        <a:spcBef>
          <a:spcPct val="0"/>
        </a:spcBef>
        <a:spcAft>
          <a:spcPct val="0"/>
        </a:spcAft>
        <a:defRPr sz="21100">
          <a:solidFill>
            <a:schemeClr val="tx2"/>
          </a:solidFill>
          <a:latin typeface="+mj-lt"/>
          <a:ea typeface="+mj-ea"/>
          <a:cs typeface="+mj-cs"/>
        </a:defRPr>
      </a:lvl1pPr>
      <a:lvl2pPr algn="ctr" defTabSz="4389438" rtl="0" eaLnBrk="0" fontAlgn="base" hangingPunct="0">
        <a:spcBef>
          <a:spcPct val="0"/>
        </a:spcBef>
        <a:spcAft>
          <a:spcPct val="0"/>
        </a:spcAft>
        <a:defRPr sz="21100">
          <a:solidFill>
            <a:schemeClr val="tx2"/>
          </a:solidFill>
          <a:latin typeface="Times New Roman" pitchFamily="18" charset="0"/>
        </a:defRPr>
      </a:lvl2pPr>
      <a:lvl3pPr algn="ctr" defTabSz="4389438" rtl="0" eaLnBrk="0" fontAlgn="base" hangingPunct="0">
        <a:spcBef>
          <a:spcPct val="0"/>
        </a:spcBef>
        <a:spcAft>
          <a:spcPct val="0"/>
        </a:spcAft>
        <a:defRPr sz="21100">
          <a:solidFill>
            <a:schemeClr val="tx2"/>
          </a:solidFill>
          <a:latin typeface="Times New Roman" pitchFamily="18" charset="0"/>
        </a:defRPr>
      </a:lvl3pPr>
      <a:lvl4pPr algn="ctr" defTabSz="4389438" rtl="0" eaLnBrk="0" fontAlgn="base" hangingPunct="0">
        <a:spcBef>
          <a:spcPct val="0"/>
        </a:spcBef>
        <a:spcAft>
          <a:spcPct val="0"/>
        </a:spcAft>
        <a:defRPr sz="21100">
          <a:solidFill>
            <a:schemeClr val="tx2"/>
          </a:solidFill>
          <a:latin typeface="Times New Roman" pitchFamily="18" charset="0"/>
        </a:defRPr>
      </a:lvl4pPr>
      <a:lvl5pPr algn="ctr" defTabSz="4389438" rtl="0" eaLnBrk="0" fontAlgn="base" hangingPunct="0">
        <a:spcBef>
          <a:spcPct val="0"/>
        </a:spcBef>
        <a:spcAft>
          <a:spcPct val="0"/>
        </a:spcAft>
        <a:defRPr sz="21100">
          <a:solidFill>
            <a:schemeClr val="tx2"/>
          </a:solidFill>
          <a:latin typeface="Times New Roman" pitchFamily="18" charset="0"/>
        </a:defRPr>
      </a:lvl5pPr>
      <a:lvl6pPr marL="457200" algn="ctr" defTabSz="4389438" rtl="0" fontAlgn="base">
        <a:spcBef>
          <a:spcPct val="0"/>
        </a:spcBef>
        <a:spcAft>
          <a:spcPct val="0"/>
        </a:spcAft>
        <a:defRPr sz="21100">
          <a:solidFill>
            <a:schemeClr val="tx2"/>
          </a:solidFill>
          <a:latin typeface="Times New Roman" pitchFamily="18" charset="0"/>
        </a:defRPr>
      </a:lvl6pPr>
      <a:lvl7pPr marL="914400" algn="ctr" defTabSz="4389438" rtl="0" fontAlgn="base">
        <a:spcBef>
          <a:spcPct val="0"/>
        </a:spcBef>
        <a:spcAft>
          <a:spcPct val="0"/>
        </a:spcAft>
        <a:defRPr sz="21100">
          <a:solidFill>
            <a:schemeClr val="tx2"/>
          </a:solidFill>
          <a:latin typeface="Times New Roman" pitchFamily="18" charset="0"/>
        </a:defRPr>
      </a:lvl7pPr>
      <a:lvl8pPr marL="1371600" algn="ctr" defTabSz="4389438" rtl="0" fontAlgn="base">
        <a:spcBef>
          <a:spcPct val="0"/>
        </a:spcBef>
        <a:spcAft>
          <a:spcPct val="0"/>
        </a:spcAft>
        <a:defRPr sz="21100">
          <a:solidFill>
            <a:schemeClr val="tx2"/>
          </a:solidFill>
          <a:latin typeface="Times New Roman" pitchFamily="18" charset="0"/>
        </a:defRPr>
      </a:lvl8pPr>
      <a:lvl9pPr marL="1828800" algn="ctr" defTabSz="4389438" rtl="0" fontAlgn="base">
        <a:spcBef>
          <a:spcPct val="0"/>
        </a:spcBef>
        <a:spcAft>
          <a:spcPct val="0"/>
        </a:spcAft>
        <a:defRPr sz="21100">
          <a:solidFill>
            <a:schemeClr val="tx2"/>
          </a:solidFill>
          <a:latin typeface="Times New Roman" pitchFamily="18" charset="0"/>
        </a:defRPr>
      </a:lvl9pPr>
    </p:titleStyle>
    <p:bodyStyle>
      <a:lvl1pPr marL="1646238" indent="-1646238" algn="l" defTabSz="4389438" rtl="0" eaLnBrk="0" fontAlgn="base" hangingPunct="0">
        <a:spcBef>
          <a:spcPct val="20000"/>
        </a:spcBef>
        <a:spcAft>
          <a:spcPct val="0"/>
        </a:spcAft>
        <a:buChar char="•"/>
        <a:defRPr sz="15400">
          <a:solidFill>
            <a:schemeClr val="tx1"/>
          </a:solidFill>
          <a:latin typeface="+mn-lt"/>
          <a:ea typeface="+mn-ea"/>
          <a:cs typeface="+mn-cs"/>
        </a:defRPr>
      </a:lvl1pPr>
      <a:lvl2pPr marL="3565525" indent="-1371600" algn="l" defTabSz="4389438" rtl="0" eaLnBrk="0" fontAlgn="base" hangingPunct="0">
        <a:spcBef>
          <a:spcPct val="20000"/>
        </a:spcBef>
        <a:spcAft>
          <a:spcPct val="0"/>
        </a:spcAft>
        <a:buChar char="–"/>
        <a:defRPr sz="13400">
          <a:solidFill>
            <a:schemeClr val="tx1"/>
          </a:solidFill>
          <a:latin typeface="+mn-lt"/>
        </a:defRPr>
      </a:lvl2pPr>
      <a:lvl3pPr marL="5486400" indent="-1096963" algn="l" defTabSz="4389438" rtl="0" eaLnBrk="0" fontAlgn="base" hangingPunct="0">
        <a:spcBef>
          <a:spcPct val="20000"/>
        </a:spcBef>
        <a:spcAft>
          <a:spcPct val="0"/>
        </a:spcAft>
        <a:buChar char="•"/>
        <a:defRPr sz="11500">
          <a:solidFill>
            <a:schemeClr val="tx1"/>
          </a:solidFill>
          <a:latin typeface="+mn-lt"/>
        </a:defRPr>
      </a:lvl3pPr>
      <a:lvl4pPr marL="7680325" indent="-1096963" algn="l" defTabSz="4389438" rtl="0" eaLnBrk="0" fontAlgn="base" hangingPunct="0">
        <a:spcBef>
          <a:spcPct val="20000"/>
        </a:spcBef>
        <a:spcAft>
          <a:spcPct val="0"/>
        </a:spcAft>
        <a:buChar char="–"/>
        <a:defRPr sz="9600">
          <a:solidFill>
            <a:schemeClr val="tx1"/>
          </a:solidFill>
          <a:latin typeface="+mn-lt"/>
        </a:defRPr>
      </a:lvl4pPr>
      <a:lvl5pPr marL="9875838" indent="-1096963" algn="l" defTabSz="4389438" rtl="0" eaLnBrk="0" fontAlgn="base" hangingPunct="0">
        <a:spcBef>
          <a:spcPct val="20000"/>
        </a:spcBef>
        <a:spcAft>
          <a:spcPct val="0"/>
        </a:spcAft>
        <a:buChar char="»"/>
        <a:defRPr sz="9600">
          <a:solidFill>
            <a:schemeClr val="tx1"/>
          </a:solidFill>
          <a:latin typeface="+mn-lt"/>
        </a:defRPr>
      </a:lvl5pPr>
      <a:lvl6pPr marL="10333038" indent="-1096963" algn="l" defTabSz="4389438" rtl="0" fontAlgn="base">
        <a:spcBef>
          <a:spcPct val="20000"/>
        </a:spcBef>
        <a:spcAft>
          <a:spcPct val="0"/>
        </a:spcAft>
        <a:buChar char="»"/>
        <a:defRPr sz="9600">
          <a:solidFill>
            <a:schemeClr val="tx1"/>
          </a:solidFill>
          <a:latin typeface="+mn-lt"/>
        </a:defRPr>
      </a:lvl6pPr>
      <a:lvl7pPr marL="10790238" indent="-1096963" algn="l" defTabSz="4389438" rtl="0" fontAlgn="base">
        <a:spcBef>
          <a:spcPct val="20000"/>
        </a:spcBef>
        <a:spcAft>
          <a:spcPct val="0"/>
        </a:spcAft>
        <a:buChar char="»"/>
        <a:defRPr sz="9600">
          <a:solidFill>
            <a:schemeClr val="tx1"/>
          </a:solidFill>
          <a:latin typeface="+mn-lt"/>
        </a:defRPr>
      </a:lvl7pPr>
      <a:lvl8pPr marL="11247438" indent="-1096963" algn="l" defTabSz="4389438" rtl="0" fontAlgn="base">
        <a:spcBef>
          <a:spcPct val="20000"/>
        </a:spcBef>
        <a:spcAft>
          <a:spcPct val="0"/>
        </a:spcAft>
        <a:buChar char="»"/>
        <a:defRPr sz="9600">
          <a:solidFill>
            <a:schemeClr val="tx1"/>
          </a:solidFill>
          <a:latin typeface="+mn-lt"/>
        </a:defRPr>
      </a:lvl8pPr>
      <a:lvl9pPr marL="11704638" indent="-1096963" algn="l" defTabSz="4389438" rtl="0" fontAlgn="base">
        <a:spcBef>
          <a:spcPct val="20000"/>
        </a:spcBef>
        <a:spcAft>
          <a:spcPct val="0"/>
        </a:spcAft>
        <a:buChar char="»"/>
        <a:defRPr sz="9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18" Type="http://schemas.openxmlformats.org/officeDocument/2006/relationships/image" Target="../media/image16.jpeg"/><Relationship Id="rId3" Type="http://schemas.openxmlformats.org/officeDocument/2006/relationships/image" Target="../media/image1.png"/><Relationship Id="rId21" Type="http://schemas.openxmlformats.org/officeDocument/2006/relationships/image" Target="../media/image19.png"/><Relationship Id="rId7" Type="http://schemas.openxmlformats.org/officeDocument/2006/relationships/image" Target="../media/image5.png"/><Relationship Id="rId12" Type="http://schemas.openxmlformats.org/officeDocument/2006/relationships/image" Target="../media/image10.png"/><Relationship Id="rId17" Type="http://schemas.openxmlformats.org/officeDocument/2006/relationships/image" Target="../media/image15.jpeg"/><Relationship Id="rId2" Type="http://schemas.openxmlformats.org/officeDocument/2006/relationships/notesSlide" Target="../notesSlides/notesSlide1.xml"/><Relationship Id="rId16" Type="http://schemas.openxmlformats.org/officeDocument/2006/relationships/image" Target="../media/image14.png"/><Relationship Id="rId20" Type="http://schemas.openxmlformats.org/officeDocument/2006/relationships/image" Target="../media/image18.jpeg"/><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wmf"/><Relationship Id="rId24" Type="http://schemas.openxmlformats.org/officeDocument/2006/relationships/image" Target="../media/image22.jpeg"/><Relationship Id="rId5" Type="http://schemas.openxmlformats.org/officeDocument/2006/relationships/image" Target="../media/image3.png"/><Relationship Id="rId15" Type="http://schemas.openxmlformats.org/officeDocument/2006/relationships/image" Target="../media/image13.png"/><Relationship Id="rId23" Type="http://schemas.openxmlformats.org/officeDocument/2006/relationships/image" Target="../media/image21.jpeg"/><Relationship Id="rId10" Type="http://schemas.openxmlformats.org/officeDocument/2006/relationships/image" Target="../media/image8.png"/><Relationship Id="rId19" Type="http://schemas.openxmlformats.org/officeDocument/2006/relationships/image" Target="../media/image17.jpe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 Id="rId22" Type="http://schemas.openxmlformats.org/officeDocument/2006/relationships/image" Target="../media/image20.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1B50"/>
        </a:solidFill>
        <a:effectLst/>
      </p:bgPr>
    </p:bg>
    <p:spTree>
      <p:nvGrpSpPr>
        <p:cNvPr id="1" name=""/>
        <p:cNvGrpSpPr/>
        <p:nvPr/>
      </p:nvGrpSpPr>
      <p:grpSpPr>
        <a:xfrm>
          <a:off x="0" y="0"/>
          <a:ext cx="0" cy="0"/>
          <a:chOff x="0" y="0"/>
          <a:chExt cx="0" cy="0"/>
        </a:xfrm>
      </p:grpSpPr>
      <p:sp>
        <p:nvSpPr>
          <p:cNvPr id="15362" name="Rectangle 243"/>
          <p:cNvSpPr>
            <a:spLocks noChangeArrowheads="1"/>
          </p:cNvSpPr>
          <p:nvPr/>
        </p:nvSpPr>
        <p:spPr bwMode="auto">
          <a:xfrm rot="-5400000">
            <a:off x="32896969" y="3159919"/>
            <a:ext cx="7493000" cy="12663488"/>
          </a:xfrm>
          <a:prstGeom prst="rect">
            <a:avLst/>
          </a:prstGeom>
          <a:solidFill>
            <a:schemeClr val="bg1"/>
          </a:solidFill>
          <a:ln w="9525">
            <a:noFill/>
            <a:miter lim="800000"/>
            <a:headEnd/>
            <a:tailEnd/>
          </a:ln>
        </p:spPr>
        <p:txBody>
          <a:bodyPr rot="10800000" wrap="none" anchor="ctr"/>
          <a:lstStyle/>
          <a:p>
            <a:endParaRPr lang="en-US" altLang="en-US"/>
          </a:p>
        </p:txBody>
      </p:sp>
      <p:sp>
        <p:nvSpPr>
          <p:cNvPr id="15363" name="Rectangle 243"/>
          <p:cNvSpPr>
            <a:spLocks noChangeArrowheads="1"/>
          </p:cNvSpPr>
          <p:nvPr/>
        </p:nvSpPr>
        <p:spPr bwMode="auto">
          <a:xfrm rot="-5400000">
            <a:off x="17462501" y="20285075"/>
            <a:ext cx="9561512" cy="14028737"/>
          </a:xfrm>
          <a:prstGeom prst="rect">
            <a:avLst/>
          </a:prstGeom>
          <a:solidFill>
            <a:schemeClr val="bg1"/>
          </a:solidFill>
          <a:ln w="9525">
            <a:noFill/>
            <a:miter lim="800000"/>
            <a:headEnd/>
            <a:tailEnd/>
          </a:ln>
        </p:spPr>
        <p:txBody>
          <a:bodyPr rot="10800000" wrap="none" anchor="ctr"/>
          <a:lstStyle/>
          <a:p>
            <a:endParaRPr lang="en-US" altLang="en-US"/>
          </a:p>
        </p:txBody>
      </p:sp>
      <p:sp>
        <p:nvSpPr>
          <p:cNvPr id="15364" name="Rectangle 243"/>
          <p:cNvSpPr>
            <a:spLocks noChangeArrowheads="1"/>
          </p:cNvSpPr>
          <p:nvPr/>
        </p:nvSpPr>
        <p:spPr bwMode="auto">
          <a:xfrm rot="-5400000">
            <a:off x="18091150" y="10895013"/>
            <a:ext cx="8304213" cy="14028737"/>
          </a:xfrm>
          <a:prstGeom prst="rect">
            <a:avLst/>
          </a:prstGeom>
          <a:solidFill>
            <a:schemeClr val="bg1"/>
          </a:solidFill>
          <a:ln w="9525">
            <a:noFill/>
            <a:miter lim="800000"/>
            <a:headEnd/>
            <a:tailEnd/>
          </a:ln>
        </p:spPr>
        <p:txBody>
          <a:bodyPr rot="10800000" wrap="none" anchor="ctr"/>
          <a:lstStyle/>
          <a:p>
            <a:endParaRPr lang="en-US" altLang="en-US"/>
          </a:p>
        </p:txBody>
      </p:sp>
      <p:sp>
        <p:nvSpPr>
          <p:cNvPr id="15365" name="Rectangle 243"/>
          <p:cNvSpPr>
            <a:spLocks noChangeArrowheads="1"/>
          </p:cNvSpPr>
          <p:nvPr/>
        </p:nvSpPr>
        <p:spPr bwMode="auto">
          <a:xfrm rot="-5400000">
            <a:off x="1894682" y="19796919"/>
            <a:ext cx="11055350" cy="13584237"/>
          </a:xfrm>
          <a:prstGeom prst="rect">
            <a:avLst/>
          </a:prstGeom>
          <a:solidFill>
            <a:schemeClr val="bg1"/>
          </a:solidFill>
          <a:ln w="9525">
            <a:noFill/>
            <a:miter lim="800000"/>
            <a:headEnd/>
            <a:tailEnd/>
          </a:ln>
        </p:spPr>
        <p:txBody>
          <a:bodyPr rot="10800000" wrap="none" anchor="ctr"/>
          <a:lstStyle/>
          <a:p>
            <a:endParaRPr lang="en-US" altLang="en-US" sz="4000"/>
          </a:p>
        </p:txBody>
      </p:sp>
      <p:sp>
        <p:nvSpPr>
          <p:cNvPr id="15366" name="Rectangle 243"/>
          <p:cNvSpPr>
            <a:spLocks noChangeArrowheads="1"/>
          </p:cNvSpPr>
          <p:nvPr/>
        </p:nvSpPr>
        <p:spPr bwMode="auto">
          <a:xfrm rot="-5400000">
            <a:off x="3549650" y="10021888"/>
            <a:ext cx="7772400" cy="13411200"/>
          </a:xfrm>
          <a:prstGeom prst="rect">
            <a:avLst/>
          </a:prstGeom>
          <a:solidFill>
            <a:schemeClr val="bg1"/>
          </a:solidFill>
          <a:ln w="9525">
            <a:noFill/>
            <a:miter lim="800000"/>
            <a:headEnd/>
            <a:tailEnd/>
          </a:ln>
        </p:spPr>
        <p:txBody>
          <a:bodyPr rot="10800000" wrap="none" anchor="ctr"/>
          <a:lstStyle/>
          <a:p>
            <a:endParaRPr lang="en-US" altLang="en-US" sz="4000"/>
          </a:p>
        </p:txBody>
      </p:sp>
      <p:sp>
        <p:nvSpPr>
          <p:cNvPr id="15367" name="Rectangle 280"/>
          <p:cNvSpPr>
            <a:spLocks noChangeArrowheads="1"/>
          </p:cNvSpPr>
          <p:nvPr/>
        </p:nvSpPr>
        <p:spPr bwMode="auto">
          <a:xfrm>
            <a:off x="31965900" y="147638"/>
            <a:ext cx="10972800" cy="5168900"/>
          </a:xfrm>
          <a:prstGeom prst="rect">
            <a:avLst/>
          </a:prstGeom>
          <a:solidFill>
            <a:schemeClr val="bg1"/>
          </a:solidFill>
          <a:ln w="9525">
            <a:noFill/>
            <a:miter lim="800000"/>
            <a:headEnd/>
            <a:tailEnd/>
          </a:ln>
        </p:spPr>
        <p:txBody>
          <a:bodyPr wrap="none" anchor="ctr"/>
          <a:lstStyle/>
          <a:p>
            <a:endParaRPr lang="en-US" altLang="en-US"/>
          </a:p>
        </p:txBody>
      </p:sp>
      <p:sp>
        <p:nvSpPr>
          <p:cNvPr id="15368" name="Text Box 2"/>
          <p:cNvSpPr txBox="1">
            <a:spLocks noChangeArrowheads="1"/>
          </p:cNvSpPr>
          <p:nvPr/>
        </p:nvSpPr>
        <p:spPr bwMode="auto">
          <a:xfrm>
            <a:off x="1333500" y="1039813"/>
            <a:ext cx="30213300" cy="1311275"/>
          </a:xfrm>
          <a:prstGeom prst="rect">
            <a:avLst/>
          </a:prstGeom>
          <a:noFill/>
          <a:ln w="9525">
            <a:noFill/>
            <a:miter lim="800000"/>
            <a:headEnd/>
            <a:tailEnd/>
          </a:ln>
        </p:spPr>
        <p:txBody>
          <a:bodyPr>
            <a:spAutoFit/>
          </a:bodyPr>
          <a:lstStyle/>
          <a:p>
            <a:r>
              <a:rPr lang="en-US" sz="8000">
                <a:solidFill>
                  <a:schemeClr val="bg1"/>
                </a:solidFill>
              </a:rPr>
              <a:t>Land-Climate Interactions Across 4 Land Cover Types in New Hampshire</a:t>
            </a:r>
            <a:endParaRPr lang="en-US" altLang="en-US" sz="8000" b="1">
              <a:solidFill>
                <a:schemeClr val="bg1"/>
              </a:solidFill>
            </a:endParaRPr>
          </a:p>
        </p:txBody>
      </p:sp>
      <p:grpSp>
        <p:nvGrpSpPr>
          <p:cNvPr id="15369" name="Group 196"/>
          <p:cNvGrpSpPr>
            <a:grpSpLocks noChangeAspect="1"/>
          </p:cNvGrpSpPr>
          <p:nvPr/>
        </p:nvGrpSpPr>
        <p:grpSpPr bwMode="auto">
          <a:xfrm>
            <a:off x="41313100" y="3373438"/>
            <a:ext cx="1143000" cy="955675"/>
            <a:chOff x="2124" y="1533"/>
            <a:chExt cx="1512" cy="1253"/>
          </a:xfrm>
        </p:grpSpPr>
        <p:sp>
          <p:nvSpPr>
            <p:cNvPr id="15461" name="Oval 197"/>
            <p:cNvSpPr>
              <a:spLocks noChangeAspect="1" noChangeArrowheads="1"/>
            </p:cNvSpPr>
            <p:nvPr/>
          </p:nvSpPr>
          <p:spPr bwMode="auto">
            <a:xfrm>
              <a:off x="2199" y="1536"/>
              <a:ext cx="1248" cy="1248"/>
            </a:xfrm>
            <a:prstGeom prst="ellipse">
              <a:avLst/>
            </a:prstGeom>
            <a:solidFill>
              <a:schemeClr val="bg1"/>
            </a:solidFill>
            <a:ln w="9525">
              <a:noFill/>
              <a:round/>
              <a:headEnd/>
              <a:tailEnd/>
            </a:ln>
          </p:spPr>
          <p:txBody>
            <a:bodyPr wrap="none" anchor="ctr"/>
            <a:lstStyle/>
            <a:p>
              <a:endParaRPr lang="en-US" altLang="en-US"/>
            </a:p>
          </p:txBody>
        </p:sp>
        <p:pic>
          <p:nvPicPr>
            <p:cNvPr id="15462" name="Picture 198" descr="nasalogo2"/>
            <p:cNvPicPr preferRelativeResize="0">
              <a:picLocks noChangeAspect="1" noChangeArrowheads="1"/>
            </p:cNvPicPr>
            <p:nvPr/>
          </p:nvPicPr>
          <p:blipFill>
            <a:blip r:embed="rId3"/>
            <a:srcRect/>
            <a:stretch>
              <a:fillRect/>
            </a:stretch>
          </p:blipFill>
          <p:spPr bwMode="auto">
            <a:xfrm>
              <a:off x="2124" y="1533"/>
              <a:ext cx="1512" cy="1253"/>
            </a:xfrm>
            <a:prstGeom prst="rect">
              <a:avLst/>
            </a:prstGeom>
            <a:noFill/>
            <a:ln w="9525">
              <a:noFill/>
              <a:miter lim="800000"/>
              <a:headEnd/>
              <a:tailEnd/>
            </a:ln>
          </p:spPr>
        </p:pic>
      </p:grpSp>
      <p:pic>
        <p:nvPicPr>
          <p:cNvPr id="15370" name="Picture 184" descr="ecosystems_and_society_log"/>
          <p:cNvPicPr>
            <a:picLocks noChangeAspect="1" noChangeArrowheads="1"/>
          </p:cNvPicPr>
          <p:nvPr/>
        </p:nvPicPr>
        <p:blipFill>
          <a:blip r:embed="rId4"/>
          <a:srcRect/>
          <a:stretch>
            <a:fillRect/>
          </a:stretch>
        </p:blipFill>
        <p:spPr bwMode="auto">
          <a:xfrm>
            <a:off x="36115625" y="3157538"/>
            <a:ext cx="1828800" cy="1514475"/>
          </a:xfrm>
          <a:prstGeom prst="rect">
            <a:avLst/>
          </a:prstGeom>
          <a:noFill/>
          <a:ln w="9525">
            <a:noFill/>
            <a:miter lim="800000"/>
            <a:headEnd/>
            <a:tailEnd/>
          </a:ln>
        </p:spPr>
      </p:pic>
      <p:sp>
        <p:nvSpPr>
          <p:cNvPr id="15371" name="Text Box 194"/>
          <p:cNvSpPr txBox="1">
            <a:spLocks noChangeArrowheads="1"/>
          </p:cNvSpPr>
          <p:nvPr/>
        </p:nvSpPr>
        <p:spPr bwMode="auto">
          <a:xfrm>
            <a:off x="5073650" y="14136688"/>
            <a:ext cx="4827588" cy="641350"/>
          </a:xfrm>
          <a:prstGeom prst="rect">
            <a:avLst/>
          </a:prstGeom>
          <a:noFill/>
          <a:ln w="9525">
            <a:noFill/>
            <a:miter lim="800000"/>
            <a:headEnd/>
            <a:tailEnd/>
          </a:ln>
        </p:spPr>
        <p:txBody>
          <a:bodyPr wrap="none">
            <a:spAutoFit/>
          </a:bodyPr>
          <a:lstStyle/>
          <a:p>
            <a:r>
              <a:rPr lang="en-US" altLang="en-US" sz="3600" b="1"/>
              <a:t>Latent and sensible heat</a:t>
            </a:r>
          </a:p>
        </p:txBody>
      </p:sp>
      <p:pic>
        <p:nvPicPr>
          <p:cNvPr id="15372" name="Picture 203"/>
          <p:cNvPicPr>
            <a:picLocks noChangeAspect="1" noChangeArrowheads="1"/>
          </p:cNvPicPr>
          <p:nvPr/>
        </p:nvPicPr>
        <p:blipFill>
          <a:blip r:embed="rId5"/>
          <a:srcRect/>
          <a:stretch>
            <a:fillRect/>
          </a:stretch>
        </p:blipFill>
        <p:spPr bwMode="auto">
          <a:xfrm>
            <a:off x="33147000" y="2052638"/>
            <a:ext cx="8534400" cy="1201737"/>
          </a:xfrm>
          <a:prstGeom prst="rect">
            <a:avLst/>
          </a:prstGeom>
          <a:noFill/>
          <a:ln w="9525">
            <a:noFill/>
            <a:miter lim="800000"/>
            <a:headEnd/>
            <a:tailEnd/>
          </a:ln>
        </p:spPr>
      </p:pic>
      <p:pic>
        <p:nvPicPr>
          <p:cNvPr id="15373" name="Picture 204" descr="NSF_logo"/>
          <p:cNvPicPr>
            <a:picLocks noChangeAspect="1" noChangeArrowheads="1"/>
          </p:cNvPicPr>
          <p:nvPr/>
        </p:nvPicPr>
        <p:blipFill>
          <a:blip r:embed="rId6"/>
          <a:srcRect/>
          <a:stretch>
            <a:fillRect/>
          </a:stretch>
        </p:blipFill>
        <p:spPr bwMode="auto">
          <a:xfrm>
            <a:off x="38742938" y="3101975"/>
            <a:ext cx="1752600" cy="1649413"/>
          </a:xfrm>
          <a:prstGeom prst="rect">
            <a:avLst/>
          </a:prstGeom>
          <a:noFill/>
          <a:ln w="9525">
            <a:noFill/>
            <a:miter lim="800000"/>
            <a:headEnd/>
            <a:tailEnd/>
          </a:ln>
        </p:spPr>
      </p:pic>
      <p:pic>
        <p:nvPicPr>
          <p:cNvPr id="15374" name="Picture 205" descr="NH_EPSCoR_logo"/>
          <p:cNvPicPr>
            <a:picLocks noChangeAspect="1" noChangeArrowheads="1"/>
          </p:cNvPicPr>
          <p:nvPr/>
        </p:nvPicPr>
        <p:blipFill>
          <a:blip r:embed="rId7"/>
          <a:srcRect/>
          <a:stretch>
            <a:fillRect/>
          </a:stretch>
        </p:blipFill>
        <p:spPr bwMode="auto">
          <a:xfrm>
            <a:off x="32532638" y="3127375"/>
            <a:ext cx="2757487" cy="1473200"/>
          </a:xfrm>
          <a:prstGeom prst="rect">
            <a:avLst/>
          </a:prstGeom>
          <a:noFill/>
          <a:ln w="9525">
            <a:noFill/>
            <a:miter lim="800000"/>
            <a:headEnd/>
            <a:tailEnd/>
          </a:ln>
        </p:spPr>
      </p:pic>
      <p:sp>
        <p:nvSpPr>
          <p:cNvPr id="15375" name="Rectangle 243"/>
          <p:cNvSpPr>
            <a:spLocks noChangeArrowheads="1"/>
          </p:cNvSpPr>
          <p:nvPr/>
        </p:nvSpPr>
        <p:spPr bwMode="auto">
          <a:xfrm rot="-5400000">
            <a:off x="18562638" y="2490787"/>
            <a:ext cx="7493000" cy="13896975"/>
          </a:xfrm>
          <a:prstGeom prst="rect">
            <a:avLst/>
          </a:prstGeom>
          <a:solidFill>
            <a:schemeClr val="bg1"/>
          </a:solidFill>
          <a:ln w="9525">
            <a:noFill/>
            <a:miter lim="800000"/>
            <a:headEnd/>
            <a:tailEnd/>
          </a:ln>
        </p:spPr>
        <p:txBody>
          <a:bodyPr rot="10800000" wrap="none" anchor="ctr"/>
          <a:lstStyle/>
          <a:p>
            <a:endParaRPr lang="en-US" altLang="en-US"/>
          </a:p>
        </p:txBody>
      </p:sp>
      <p:pic>
        <p:nvPicPr>
          <p:cNvPr id="15376" name="Picture 222" descr="snow road"/>
          <p:cNvPicPr>
            <a:picLocks noChangeAspect="1" noChangeArrowheads="1"/>
          </p:cNvPicPr>
          <p:nvPr/>
        </p:nvPicPr>
        <p:blipFill>
          <a:blip r:embed="rId8"/>
          <a:srcRect/>
          <a:stretch>
            <a:fillRect/>
          </a:stretch>
        </p:blipFill>
        <p:spPr bwMode="auto">
          <a:xfrm>
            <a:off x="-14705013" y="22037675"/>
            <a:ext cx="3352800" cy="2095500"/>
          </a:xfrm>
          <a:prstGeom prst="rect">
            <a:avLst/>
          </a:prstGeom>
          <a:noFill/>
          <a:ln w="9525">
            <a:noFill/>
            <a:miter lim="800000"/>
            <a:headEnd/>
            <a:tailEnd/>
          </a:ln>
        </p:spPr>
      </p:pic>
      <p:sp>
        <p:nvSpPr>
          <p:cNvPr id="15377" name="Freeform 231"/>
          <p:cNvSpPr>
            <a:spLocks/>
          </p:cNvSpPr>
          <p:nvPr/>
        </p:nvSpPr>
        <p:spPr bwMode="auto">
          <a:xfrm>
            <a:off x="692150" y="19661188"/>
            <a:ext cx="13487400" cy="947737"/>
          </a:xfrm>
          <a:custGeom>
            <a:avLst/>
            <a:gdLst>
              <a:gd name="T0" fmla="*/ 0 w 15840"/>
              <a:gd name="T1" fmla="*/ 1247508752 h 720"/>
              <a:gd name="T2" fmla="*/ 2147483647 w 15840"/>
              <a:gd name="T3" fmla="*/ 0 h 720"/>
              <a:gd name="T4" fmla="*/ 2147483647 w 15840"/>
              <a:gd name="T5" fmla="*/ 1247508752 h 720"/>
              <a:gd name="T6" fmla="*/ 0 w 15840"/>
              <a:gd name="T7" fmla="*/ 1247508752 h 720"/>
              <a:gd name="T8" fmla="*/ 0 60000 65536"/>
              <a:gd name="T9" fmla="*/ 0 60000 65536"/>
              <a:gd name="T10" fmla="*/ 0 60000 65536"/>
              <a:gd name="T11" fmla="*/ 0 60000 65536"/>
              <a:gd name="T12" fmla="*/ 0 w 15840"/>
              <a:gd name="T13" fmla="*/ 0 h 720"/>
              <a:gd name="T14" fmla="*/ 15840 w 15840"/>
              <a:gd name="T15" fmla="*/ 720 h 720"/>
            </a:gdLst>
            <a:ahLst/>
            <a:cxnLst>
              <a:cxn ang="T8">
                <a:pos x="T0" y="T1"/>
              </a:cxn>
              <a:cxn ang="T9">
                <a:pos x="T2" y="T3"/>
              </a:cxn>
              <a:cxn ang="T10">
                <a:pos x="T4" y="T5"/>
              </a:cxn>
              <a:cxn ang="T11">
                <a:pos x="T6" y="T7"/>
              </a:cxn>
            </a:cxnLst>
            <a:rect l="T12" t="T13" r="T14" b="T15"/>
            <a:pathLst>
              <a:path w="15840" h="720">
                <a:moveTo>
                  <a:pt x="0" y="720"/>
                </a:moveTo>
                <a:cubicBezTo>
                  <a:pt x="2550" y="360"/>
                  <a:pt x="5100" y="0"/>
                  <a:pt x="7740" y="0"/>
                </a:cubicBezTo>
                <a:cubicBezTo>
                  <a:pt x="10380" y="0"/>
                  <a:pt x="14490" y="600"/>
                  <a:pt x="15840" y="720"/>
                </a:cubicBezTo>
                <a:cubicBezTo>
                  <a:pt x="15840" y="720"/>
                  <a:pt x="0" y="720"/>
                  <a:pt x="0" y="720"/>
                </a:cubicBezTo>
                <a:close/>
              </a:path>
            </a:pathLst>
          </a:custGeom>
          <a:solidFill>
            <a:srgbClr val="CCFFCC"/>
          </a:solidFill>
          <a:ln w="9525">
            <a:solidFill>
              <a:srgbClr val="000000"/>
            </a:solidFill>
            <a:round/>
            <a:headEnd/>
            <a:tailEnd/>
          </a:ln>
        </p:spPr>
        <p:txBody>
          <a:bodyPr/>
          <a:lstStyle/>
          <a:p>
            <a:endParaRPr lang="en-US"/>
          </a:p>
        </p:txBody>
      </p:sp>
      <p:grpSp>
        <p:nvGrpSpPr>
          <p:cNvPr id="15378" name="Group 247"/>
          <p:cNvGrpSpPr>
            <a:grpSpLocks/>
          </p:cNvGrpSpPr>
          <p:nvPr/>
        </p:nvGrpSpPr>
        <p:grpSpPr bwMode="auto">
          <a:xfrm>
            <a:off x="3016250" y="13984288"/>
            <a:ext cx="2362200" cy="5853112"/>
            <a:chOff x="3336" y="9863"/>
            <a:chExt cx="1714" cy="4167"/>
          </a:xfrm>
        </p:grpSpPr>
        <p:pic>
          <p:nvPicPr>
            <p:cNvPr id="15455" name="Picture 230" descr="MC900432591[1]"/>
            <p:cNvPicPr>
              <a:picLocks noChangeAspect="1" noChangeArrowheads="1"/>
            </p:cNvPicPr>
            <p:nvPr/>
          </p:nvPicPr>
          <p:blipFill>
            <a:blip r:embed="rId9"/>
            <a:srcRect/>
            <a:stretch>
              <a:fillRect/>
            </a:stretch>
          </p:blipFill>
          <p:spPr bwMode="auto">
            <a:xfrm>
              <a:off x="3408" y="11808"/>
              <a:ext cx="1440" cy="1339"/>
            </a:xfrm>
            <a:prstGeom prst="rect">
              <a:avLst/>
            </a:prstGeom>
            <a:noFill/>
            <a:ln w="9525">
              <a:noFill/>
              <a:miter lim="800000"/>
              <a:headEnd/>
              <a:tailEnd/>
            </a:ln>
          </p:spPr>
        </p:pic>
        <p:pic>
          <p:nvPicPr>
            <p:cNvPr id="15456" name="Picture 232" descr="MC900432589[1]"/>
            <p:cNvPicPr>
              <a:picLocks noChangeAspect="1" noChangeArrowheads="1"/>
            </p:cNvPicPr>
            <p:nvPr/>
          </p:nvPicPr>
          <p:blipFill>
            <a:blip r:embed="rId10"/>
            <a:srcRect/>
            <a:stretch>
              <a:fillRect/>
            </a:stretch>
          </p:blipFill>
          <p:spPr bwMode="auto">
            <a:xfrm>
              <a:off x="3336" y="9863"/>
              <a:ext cx="1152" cy="1152"/>
            </a:xfrm>
            <a:prstGeom prst="rect">
              <a:avLst/>
            </a:prstGeom>
            <a:noFill/>
            <a:ln w="9525">
              <a:noFill/>
              <a:miter lim="800000"/>
              <a:headEnd/>
              <a:tailEnd/>
            </a:ln>
          </p:spPr>
        </p:pic>
        <p:sp>
          <p:nvSpPr>
            <p:cNvPr id="15457" name="AutoShape 233"/>
            <p:cNvSpPr>
              <a:spLocks noChangeArrowheads="1"/>
            </p:cNvSpPr>
            <p:nvPr/>
          </p:nvSpPr>
          <p:spPr bwMode="auto">
            <a:xfrm rot="-835139">
              <a:off x="4344" y="13033"/>
              <a:ext cx="360" cy="997"/>
            </a:xfrm>
            <a:prstGeom prst="downArrow">
              <a:avLst>
                <a:gd name="adj1" fmla="val 50000"/>
                <a:gd name="adj2" fmla="val 69236"/>
              </a:avLst>
            </a:prstGeom>
            <a:solidFill>
              <a:srgbClr val="FFFF99"/>
            </a:solidFill>
            <a:ln w="9525">
              <a:solidFill>
                <a:srgbClr val="000000"/>
              </a:solidFill>
              <a:miter lim="800000"/>
              <a:headEnd/>
              <a:tailEnd/>
            </a:ln>
          </p:spPr>
          <p:txBody>
            <a:bodyPr/>
            <a:lstStyle/>
            <a:p>
              <a:endParaRPr lang="en-US"/>
            </a:p>
          </p:txBody>
        </p:sp>
        <p:sp>
          <p:nvSpPr>
            <p:cNvPr id="15458" name="AutoShape 234"/>
            <p:cNvSpPr>
              <a:spLocks noChangeArrowheads="1"/>
            </p:cNvSpPr>
            <p:nvPr/>
          </p:nvSpPr>
          <p:spPr bwMode="auto">
            <a:xfrm rot="10800000">
              <a:off x="4848" y="12889"/>
              <a:ext cx="202" cy="1008"/>
            </a:xfrm>
            <a:prstGeom prst="downArrow">
              <a:avLst>
                <a:gd name="adj1" fmla="val 50000"/>
                <a:gd name="adj2" fmla="val 124752"/>
              </a:avLst>
            </a:prstGeom>
            <a:solidFill>
              <a:srgbClr val="FFFF99"/>
            </a:solidFill>
            <a:ln w="9525">
              <a:solidFill>
                <a:srgbClr val="000000"/>
              </a:solidFill>
              <a:miter lim="800000"/>
              <a:headEnd/>
              <a:tailEnd/>
            </a:ln>
          </p:spPr>
          <p:txBody>
            <a:bodyPr/>
            <a:lstStyle/>
            <a:p>
              <a:endParaRPr lang="en-US"/>
            </a:p>
          </p:txBody>
        </p:sp>
        <p:sp>
          <p:nvSpPr>
            <p:cNvPr id="15459" name="AutoShape 236"/>
            <p:cNvSpPr>
              <a:spLocks noChangeArrowheads="1"/>
            </p:cNvSpPr>
            <p:nvPr/>
          </p:nvSpPr>
          <p:spPr bwMode="auto">
            <a:xfrm rot="-869279">
              <a:off x="3696" y="11015"/>
              <a:ext cx="552" cy="792"/>
            </a:xfrm>
            <a:prstGeom prst="downArrow">
              <a:avLst>
                <a:gd name="adj1" fmla="val 50000"/>
                <a:gd name="adj2" fmla="val 35870"/>
              </a:avLst>
            </a:prstGeom>
            <a:solidFill>
              <a:srgbClr val="FFFF99"/>
            </a:solidFill>
            <a:ln w="9525">
              <a:solidFill>
                <a:srgbClr val="000000"/>
              </a:solidFill>
              <a:miter lim="800000"/>
              <a:headEnd/>
              <a:tailEnd/>
            </a:ln>
          </p:spPr>
          <p:txBody>
            <a:bodyPr/>
            <a:lstStyle/>
            <a:p>
              <a:endParaRPr lang="en-US"/>
            </a:p>
          </p:txBody>
        </p:sp>
        <p:sp>
          <p:nvSpPr>
            <p:cNvPr id="15460" name="AutoShape 237"/>
            <p:cNvSpPr>
              <a:spLocks noChangeArrowheads="1"/>
            </p:cNvSpPr>
            <p:nvPr/>
          </p:nvSpPr>
          <p:spPr bwMode="auto">
            <a:xfrm rot="10800000">
              <a:off x="4416" y="10799"/>
              <a:ext cx="202" cy="864"/>
            </a:xfrm>
            <a:prstGeom prst="downArrow">
              <a:avLst>
                <a:gd name="adj1" fmla="val 50000"/>
                <a:gd name="adj2" fmla="val 106931"/>
              </a:avLst>
            </a:prstGeom>
            <a:solidFill>
              <a:srgbClr val="FFFF99"/>
            </a:solidFill>
            <a:ln w="9525">
              <a:solidFill>
                <a:srgbClr val="000000"/>
              </a:solidFill>
              <a:miter lim="800000"/>
              <a:headEnd/>
              <a:tailEnd/>
            </a:ln>
          </p:spPr>
          <p:txBody>
            <a:bodyPr/>
            <a:lstStyle/>
            <a:p>
              <a:endParaRPr lang="en-US"/>
            </a:p>
          </p:txBody>
        </p:sp>
      </p:grpSp>
      <p:sp>
        <p:nvSpPr>
          <p:cNvPr id="15379" name="AutoShape 238"/>
          <p:cNvSpPr>
            <a:spLocks noChangeAspect="1" noChangeArrowheads="1"/>
          </p:cNvSpPr>
          <p:nvPr/>
        </p:nvSpPr>
        <p:spPr bwMode="auto">
          <a:xfrm rot="10800000">
            <a:off x="6718300" y="18156238"/>
            <a:ext cx="328613" cy="1535112"/>
          </a:xfrm>
          <a:prstGeom prst="downArrow">
            <a:avLst>
              <a:gd name="adj1" fmla="val 50000"/>
              <a:gd name="adj2" fmla="val 116787"/>
            </a:avLst>
          </a:prstGeom>
          <a:solidFill>
            <a:srgbClr val="3366FF"/>
          </a:solidFill>
          <a:ln w="9525">
            <a:solidFill>
              <a:srgbClr val="000000"/>
            </a:solidFill>
            <a:miter lim="800000"/>
            <a:headEnd/>
            <a:tailEnd/>
          </a:ln>
        </p:spPr>
        <p:txBody>
          <a:bodyPr/>
          <a:lstStyle/>
          <a:p>
            <a:endParaRPr lang="en-US"/>
          </a:p>
        </p:txBody>
      </p:sp>
      <p:sp>
        <p:nvSpPr>
          <p:cNvPr id="15380" name="Text Box 241"/>
          <p:cNvSpPr txBox="1">
            <a:spLocks noChangeArrowheads="1"/>
          </p:cNvSpPr>
          <p:nvPr/>
        </p:nvSpPr>
        <p:spPr bwMode="auto">
          <a:xfrm>
            <a:off x="6078538" y="14941550"/>
            <a:ext cx="2819400" cy="642938"/>
          </a:xfrm>
          <a:prstGeom prst="rect">
            <a:avLst/>
          </a:prstGeom>
          <a:solidFill>
            <a:srgbClr val="FFFFFF"/>
          </a:solidFill>
          <a:ln w="9525">
            <a:noFill/>
            <a:miter lim="800000"/>
            <a:headEnd/>
            <a:tailEnd/>
          </a:ln>
        </p:spPr>
        <p:txBody>
          <a:bodyPr/>
          <a:lstStyle/>
          <a:p>
            <a:pPr algn="ctr"/>
            <a:r>
              <a:rPr lang="en-US" altLang="en-US" sz="2800" b="1"/>
              <a:t>“Sweating”</a:t>
            </a:r>
            <a:endParaRPr lang="en-US" altLang="en-US" sz="2800"/>
          </a:p>
        </p:txBody>
      </p:sp>
      <p:grpSp>
        <p:nvGrpSpPr>
          <p:cNvPr id="15381" name="Group 248"/>
          <p:cNvGrpSpPr>
            <a:grpSpLocks/>
          </p:cNvGrpSpPr>
          <p:nvPr/>
        </p:nvGrpSpPr>
        <p:grpSpPr bwMode="auto">
          <a:xfrm>
            <a:off x="10213975" y="15103475"/>
            <a:ext cx="2990850" cy="4862513"/>
            <a:chOff x="7704" y="10873"/>
            <a:chExt cx="1884" cy="3063"/>
          </a:xfrm>
        </p:grpSpPr>
        <p:sp>
          <p:nvSpPr>
            <p:cNvPr id="2283" name="Cloud"/>
            <p:cNvSpPr>
              <a:spLocks noChangeAspect="1" noEditPoints="1" noChangeArrowheads="1"/>
            </p:cNvSpPr>
            <p:nvPr/>
          </p:nvSpPr>
          <p:spPr bwMode="auto">
            <a:xfrm>
              <a:off x="7928" y="11377"/>
              <a:ext cx="1660" cy="1158"/>
            </a:xfrm>
            <a:custGeom>
              <a:avLst/>
              <a:gdLst>
                <a:gd name="T0" fmla="*/ 67 w 21600"/>
                <a:gd name="T1" fmla="*/ 10800 h 21600"/>
                <a:gd name="T2" fmla="*/ 10800 w 21600"/>
                <a:gd name="T3" fmla="*/ 21577 h 21600"/>
                <a:gd name="T4" fmla="*/ 21582 w 21600"/>
                <a:gd name="T5" fmla="*/ 10800 h 21600"/>
                <a:gd name="T6" fmla="*/ 10800 w 21600"/>
                <a:gd name="T7" fmla="*/ 1235 h 21600"/>
                <a:gd name="T8" fmla="*/ 2977 w 21600"/>
                <a:gd name="T9" fmla="*/ 3262 h 21600"/>
                <a:gd name="T10" fmla="*/ 17087 w 21600"/>
                <a:gd name="T11" fmla="*/ 17337 h 21600"/>
              </a:gdLst>
              <a:ahLst/>
              <a:cxnLst>
                <a:cxn ang="0">
                  <a:pos x="T0" y="T1"/>
                </a:cxn>
                <a:cxn ang="0">
                  <a:pos x="T2" y="T3"/>
                </a:cxn>
                <a:cxn ang="0">
                  <a:pos x="T4" y="T5"/>
                </a:cxn>
                <a:cxn ang="0">
                  <a:pos x="T6" y="T7"/>
                </a:cxn>
              </a:cxnLst>
              <a:rect l="T8" t="T9" r="T10" b="T11"/>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1"/>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300"/>
                    <a:pt x="7635" y="20039"/>
                    <a:pt x="8235" y="19546"/>
                  </a:cubicBezTo>
                  <a:lnTo>
                    <a:pt x="8229" y="19550"/>
                  </a:lnTo>
                  <a:cubicBezTo>
                    <a:pt x="8855" y="20829"/>
                    <a:pt x="9908" y="21597"/>
                    <a:pt x="11036" y="21597"/>
                  </a:cubicBezTo>
                  <a:cubicBezTo>
                    <a:pt x="12523" y="21597"/>
                    <a:pt x="13836" y="20267"/>
                    <a:pt x="14267" y="18324"/>
                  </a:cubicBezTo>
                  <a:lnTo>
                    <a:pt x="14270" y="18350"/>
                  </a:lnTo>
                  <a:cubicBezTo>
                    <a:pt x="14730" y="18740"/>
                    <a:pt x="15260" y="18947"/>
                    <a:pt x="15802" y="18947"/>
                  </a:cubicBezTo>
                  <a:cubicBezTo>
                    <a:pt x="17390" y="18947"/>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close/>
                </a:path>
                <a:path w="21600" h="21600" fill="none" extrusionOk="0">
                  <a:moveTo>
                    <a:pt x="1074" y="12702"/>
                  </a:moveTo>
                  <a:cubicBezTo>
                    <a:pt x="1407" y="12969"/>
                    <a:pt x="1786" y="13110"/>
                    <a:pt x="2172" y="13110"/>
                  </a:cubicBezTo>
                  <a:cubicBezTo>
                    <a:pt x="2228" y="13110"/>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solidFill>
              <a:srgbClr val="FFBE7D"/>
            </a:solidFill>
            <a:ln w="9525">
              <a:solidFill>
                <a:srgbClr val="000000"/>
              </a:solidFill>
              <a:miter lim="800000"/>
              <a:headEnd/>
              <a:tailEnd/>
            </a:ln>
            <a:effectLst>
              <a:outerShdw dist="107763" dir="2700000" algn="ctr" rotWithShape="0">
                <a:srgbClr val="808080"/>
              </a:outerShdw>
            </a:effectLst>
          </p:spPr>
          <p:txBody>
            <a:bodyPr/>
            <a:lstStyle/>
            <a:p>
              <a:pPr algn="ctr">
                <a:defRPr/>
              </a:pPr>
              <a:endParaRPr lang="en-US" altLang="en-US" sz="1400" b="1">
                <a:latin typeface="Times New Roman" panose="02020603050405020304" pitchFamily="18" charset="0"/>
                <a:cs typeface="+mn-cs"/>
              </a:endParaRPr>
            </a:p>
            <a:p>
              <a:pPr algn="ctr">
                <a:defRPr/>
              </a:pPr>
              <a:r>
                <a:rPr lang="en-US" altLang="en-US" b="1">
                  <a:cs typeface="+mn-cs"/>
                </a:rPr>
                <a:t>Greenhouse Gases</a:t>
              </a:r>
            </a:p>
            <a:p>
              <a:pPr>
                <a:defRPr/>
              </a:pPr>
              <a:endParaRPr lang="en-US" altLang="en-US">
                <a:cs typeface="+mn-cs"/>
              </a:endParaRPr>
            </a:p>
          </p:txBody>
        </p:sp>
        <p:sp>
          <p:nvSpPr>
            <p:cNvPr id="15451" name="Text Box 242"/>
            <p:cNvSpPr txBox="1">
              <a:spLocks noChangeArrowheads="1"/>
            </p:cNvSpPr>
            <p:nvPr/>
          </p:nvSpPr>
          <p:spPr bwMode="auto">
            <a:xfrm>
              <a:off x="8064" y="13392"/>
              <a:ext cx="1008" cy="504"/>
            </a:xfrm>
            <a:prstGeom prst="rect">
              <a:avLst/>
            </a:prstGeom>
            <a:solidFill>
              <a:srgbClr val="FFFFFF"/>
            </a:solidFill>
            <a:ln w="9525">
              <a:noFill/>
              <a:miter lim="800000"/>
              <a:headEnd/>
              <a:tailEnd/>
            </a:ln>
          </p:spPr>
          <p:txBody>
            <a:bodyPr/>
            <a:lstStyle/>
            <a:p>
              <a:pPr algn="ctr"/>
              <a:r>
                <a:rPr lang="en-US" altLang="en-US" b="1"/>
                <a:t>Longwave</a:t>
              </a:r>
            </a:p>
            <a:p>
              <a:pPr algn="ctr"/>
              <a:r>
                <a:rPr lang="en-US" altLang="en-US" b="1"/>
                <a:t>Radiation</a:t>
              </a:r>
              <a:endParaRPr lang="en-US" altLang="en-US"/>
            </a:p>
          </p:txBody>
        </p:sp>
        <p:sp>
          <p:nvSpPr>
            <p:cNvPr id="15452" name="AutoShape 243"/>
            <p:cNvSpPr>
              <a:spLocks noChangeArrowheads="1"/>
            </p:cNvSpPr>
            <p:nvPr/>
          </p:nvSpPr>
          <p:spPr bwMode="auto">
            <a:xfrm>
              <a:off x="7704" y="12601"/>
              <a:ext cx="306" cy="1335"/>
            </a:xfrm>
            <a:prstGeom prst="upArrow">
              <a:avLst>
                <a:gd name="adj1" fmla="val 50000"/>
                <a:gd name="adj2" fmla="val 109069"/>
              </a:avLst>
            </a:prstGeom>
            <a:solidFill>
              <a:srgbClr val="C0C0C0"/>
            </a:solidFill>
            <a:ln w="9525">
              <a:solidFill>
                <a:srgbClr val="000000"/>
              </a:solidFill>
              <a:miter lim="800000"/>
              <a:headEnd/>
              <a:tailEnd/>
            </a:ln>
          </p:spPr>
          <p:txBody>
            <a:bodyPr/>
            <a:lstStyle/>
            <a:p>
              <a:endParaRPr lang="en-US"/>
            </a:p>
          </p:txBody>
        </p:sp>
        <p:sp>
          <p:nvSpPr>
            <p:cNvPr id="15453" name="AutoShape 244"/>
            <p:cNvSpPr>
              <a:spLocks noChangeArrowheads="1"/>
            </p:cNvSpPr>
            <p:nvPr/>
          </p:nvSpPr>
          <p:spPr bwMode="auto">
            <a:xfrm>
              <a:off x="7780" y="10873"/>
              <a:ext cx="162" cy="1335"/>
            </a:xfrm>
            <a:prstGeom prst="upArrow">
              <a:avLst>
                <a:gd name="adj1" fmla="val 50000"/>
                <a:gd name="adj2" fmla="val 206019"/>
              </a:avLst>
            </a:prstGeom>
            <a:solidFill>
              <a:srgbClr val="C0C0C0"/>
            </a:solidFill>
            <a:ln w="9525">
              <a:solidFill>
                <a:srgbClr val="000000"/>
              </a:solidFill>
              <a:miter lim="800000"/>
              <a:headEnd/>
              <a:tailEnd/>
            </a:ln>
          </p:spPr>
          <p:txBody>
            <a:bodyPr/>
            <a:lstStyle/>
            <a:p>
              <a:endParaRPr lang="en-US"/>
            </a:p>
          </p:txBody>
        </p:sp>
        <p:sp>
          <p:nvSpPr>
            <p:cNvPr id="15454" name="AutoShape 245"/>
            <p:cNvSpPr>
              <a:spLocks noChangeArrowheads="1"/>
            </p:cNvSpPr>
            <p:nvPr/>
          </p:nvSpPr>
          <p:spPr bwMode="auto">
            <a:xfrm>
              <a:off x="7992" y="12601"/>
              <a:ext cx="936" cy="360"/>
            </a:xfrm>
            <a:prstGeom prst="curvedUpArrow">
              <a:avLst>
                <a:gd name="adj1" fmla="val 52000"/>
                <a:gd name="adj2" fmla="val 104000"/>
                <a:gd name="adj3" fmla="val 33333"/>
              </a:avLst>
            </a:prstGeom>
            <a:solidFill>
              <a:srgbClr val="FFCC99"/>
            </a:solidFill>
            <a:ln w="9525">
              <a:solidFill>
                <a:srgbClr val="000000"/>
              </a:solidFill>
              <a:miter lim="800000"/>
              <a:headEnd/>
              <a:tailEnd/>
            </a:ln>
          </p:spPr>
          <p:txBody>
            <a:bodyPr/>
            <a:lstStyle/>
            <a:p>
              <a:endParaRPr lang="en-US"/>
            </a:p>
          </p:txBody>
        </p:sp>
      </p:grpSp>
      <p:sp>
        <p:nvSpPr>
          <p:cNvPr id="15382" name="Text Box 246"/>
          <p:cNvSpPr txBox="1">
            <a:spLocks noChangeArrowheads="1"/>
          </p:cNvSpPr>
          <p:nvPr/>
        </p:nvSpPr>
        <p:spPr bwMode="auto">
          <a:xfrm>
            <a:off x="1303338" y="14136688"/>
            <a:ext cx="1543050" cy="641350"/>
          </a:xfrm>
          <a:prstGeom prst="rect">
            <a:avLst/>
          </a:prstGeom>
          <a:noFill/>
          <a:ln w="9525">
            <a:noFill/>
            <a:miter lim="800000"/>
            <a:headEnd/>
            <a:tailEnd/>
          </a:ln>
        </p:spPr>
        <p:txBody>
          <a:bodyPr wrap="none">
            <a:spAutoFit/>
          </a:bodyPr>
          <a:lstStyle/>
          <a:p>
            <a:r>
              <a:rPr lang="en-US" altLang="en-US" sz="3600" b="1"/>
              <a:t>Albedo</a:t>
            </a:r>
          </a:p>
        </p:txBody>
      </p:sp>
      <p:sp>
        <p:nvSpPr>
          <p:cNvPr id="15383" name="Text Box 249"/>
          <p:cNvSpPr txBox="1">
            <a:spLocks noChangeArrowheads="1"/>
          </p:cNvSpPr>
          <p:nvPr/>
        </p:nvSpPr>
        <p:spPr bwMode="auto">
          <a:xfrm>
            <a:off x="11477625" y="14898688"/>
            <a:ext cx="1935163" cy="519112"/>
          </a:xfrm>
          <a:prstGeom prst="rect">
            <a:avLst/>
          </a:prstGeom>
          <a:noFill/>
          <a:ln w="9525">
            <a:noFill/>
            <a:miter lim="800000"/>
            <a:headEnd/>
            <a:tailEnd/>
          </a:ln>
        </p:spPr>
        <p:txBody>
          <a:bodyPr wrap="none">
            <a:spAutoFit/>
          </a:bodyPr>
          <a:lstStyle/>
          <a:p>
            <a:r>
              <a:rPr lang="en-US" altLang="en-US" sz="2800" b="1"/>
              <a:t>“Breathing”</a:t>
            </a:r>
          </a:p>
        </p:txBody>
      </p:sp>
      <p:sp>
        <p:nvSpPr>
          <p:cNvPr id="15384" name="Text Box 252"/>
          <p:cNvSpPr txBox="1">
            <a:spLocks noChangeArrowheads="1"/>
          </p:cNvSpPr>
          <p:nvPr/>
        </p:nvSpPr>
        <p:spPr bwMode="auto">
          <a:xfrm>
            <a:off x="787400" y="14898688"/>
            <a:ext cx="2576513" cy="685800"/>
          </a:xfrm>
          <a:prstGeom prst="rect">
            <a:avLst/>
          </a:prstGeom>
          <a:noFill/>
          <a:ln w="9525">
            <a:noFill/>
            <a:miter lim="800000"/>
            <a:headEnd/>
            <a:tailEnd/>
          </a:ln>
        </p:spPr>
        <p:txBody>
          <a:bodyPr/>
          <a:lstStyle/>
          <a:p>
            <a:pPr algn="ctr"/>
            <a:r>
              <a:rPr lang="en-US" altLang="en-US" sz="2800" b="1"/>
              <a:t>“Reflectivity”</a:t>
            </a:r>
            <a:endParaRPr lang="en-US" altLang="en-US" sz="2800"/>
          </a:p>
        </p:txBody>
      </p:sp>
      <p:pic>
        <p:nvPicPr>
          <p:cNvPr id="15385" name="Picture 254" descr="MC900215338[1]"/>
          <p:cNvPicPr>
            <a:picLocks noChangeAspect="1" noChangeArrowheads="1"/>
          </p:cNvPicPr>
          <p:nvPr/>
        </p:nvPicPr>
        <p:blipFill>
          <a:blip r:embed="rId11"/>
          <a:srcRect l="-9590" t="43071" r="66434"/>
          <a:stretch>
            <a:fillRect/>
          </a:stretch>
        </p:blipFill>
        <p:spPr bwMode="auto">
          <a:xfrm>
            <a:off x="6489700" y="17214850"/>
            <a:ext cx="346075" cy="458788"/>
          </a:xfrm>
          <a:prstGeom prst="rect">
            <a:avLst/>
          </a:prstGeom>
          <a:noFill/>
          <a:ln w="9525">
            <a:noFill/>
            <a:miter lim="800000"/>
            <a:headEnd/>
            <a:tailEnd/>
          </a:ln>
        </p:spPr>
      </p:pic>
      <p:pic>
        <p:nvPicPr>
          <p:cNvPr id="15386" name="Picture 255" descr="MC900215338[1]"/>
          <p:cNvPicPr>
            <a:picLocks noChangeAspect="1" noChangeArrowheads="1"/>
          </p:cNvPicPr>
          <p:nvPr/>
        </p:nvPicPr>
        <p:blipFill>
          <a:blip r:embed="rId11"/>
          <a:srcRect l="-9590" t="43071" r="66434"/>
          <a:stretch>
            <a:fillRect/>
          </a:stretch>
        </p:blipFill>
        <p:spPr bwMode="auto">
          <a:xfrm>
            <a:off x="6794500" y="16833850"/>
            <a:ext cx="346075" cy="458788"/>
          </a:xfrm>
          <a:prstGeom prst="rect">
            <a:avLst/>
          </a:prstGeom>
          <a:noFill/>
          <a:ln w="9525">
            <a:noFill/>
            <a:miter lim="800000"/>
            <a:headEnd/>
            <a:tailEnd/>
          </a:ln>
        </p:spPr>
      </p:pic>
      <p:pic>
        <p:nvPicPr>
          <p:cNvPr id="15387" name="Picture 256" descr="MC900215338[1]"/>
          <p:cNvPicPr>
            <a:picLocks noChangeAspect="1" noChangeArrowheads="1"/>
          </p:cNvPicPr>
          <p:nvPr/>
        </p:nvPicPr>
        <p:blipFill>
          <a:blip r:embed="rId11"/>
          <a:srcRect l="-9590" t="43071" r="66434"/>
          <a:stretch>
            <a:fillRect/>
          </a:stretch>
        </p:blipFill>
        <p:spPr bwMode="auto">
          <a:xfrm>
            <a:off x="6337300" y="16376650"/>
            <a:ext cx="346075" cy="458788"/>
          </a:xfrm>
          <a:prstGeom prst="rect">
            <a:avLst/>
          </a:prstGeom>
          <a:noFill/>
          <a:ln w="9525">
            <a:noFill/>
            <a:miter lim="800000"/>
            <a:headEnd/>
            <a:tailEnd/>
          </a:ln>
        </p:spPr>
      </p:pic>
      <p:pic>
        <p:nvPicPr>
          <p:cNvPr id="15388" name="Picture 2385" descr="UNH_blue_pc"/>
          <p:cNvPicPr>
            <a:picLocks noChangeAspect="1" noChangeArrowheads="1"/>
          </p:cNvPicPr>
          <p:nvPr/>
        </p:nvPicPr>
        <p:blipFill>
          <a:blip r:embed="rId12"/>
          <a:srcRect/>
          <a:stretch>
            <a:fillRect/>
          </a:stretch>
        </p:blipFill>
        <p:spPr bwMode="auto">
          <a:xfrm>
            <a:off x="32486600" y="1720850"/>
            <a:ext cx="9906000" cy="558800"/>
          </a:xfrm>
          <a:prstGeom prst="rect">
            <a:avLst/>
          </a:prstGeom>
          <a:noFill/>
          <a:ln w="9525">
            <a:noFill/>
            <a:miter lim="800000"/>
            <a:headEnd/>
            <a:tailEnd/>
          </a:ln>
        </p:spPr>
      </p:pic>
      <p:pic>
        <p:nvPicPr>
          <p:cNvPr id="15389" name="Picture 2386" descr="Logo_blue_pc"/>
          <p:cNvPicPr>
            <a:picLocks noChangeAspect="1" noChangeArrowheads="1"/>
          </p:cNvPicPr>
          <p:nvPr/>
        </p:nvPicPr>
        <p:blipFill>
          <a:blip r:embed="rId13"/>
          <a:srcRect/>
          <a:stretch>
            <a:fillRect/>
          </a:stretch>
        </p:blipFill>
        <p:spPr bwMode="auto">
          <a:xfrm>
            <a:off x="36490275" y="214313"/>
            <a:ext cx="1444625" cy="1366837"/>
          </a:xfrm>
          <a:prstGeom prst="rect">
            <a:avLst/>
          </a:prstGeom>
          <a:noFill/>
          <a:ln w="9525">
            <a:noFill/>
            <a:miter lim="800000"/>
            <a:headEnd/>
            <a:tailEnd/>
          </a:ln>
        </p:spPr>
      </p:pic>
      <p:sp>
        <p:nvSpPr>
          <p:cNvPr id="15390" name="Rectangle 243"/>
          <p:cNvSpPr>
            <a:spLocks noChangeArrowheads="1"/>
          </p:cNvSpPr>
          <p:nvPr/>
        </p:nvSpPr>
        <p:spPr bwMode="auto">
          <a:xfrm rot="-5400000">
            <a:off x="4364037" y="2225676"/>
            <a:ext cx="6289675" cy="13411200"/>
          </a:xfrm>
          <a:prstGeom prst="rect">
            <a:avLst/>
          </a:prstGeom>
          <a:solidFill>
            <a:schemeClr val="bg1"/>
          </a:solidFill>
          <a:ln w="9525">
            <a:noFill/>
            <a:miter lim="800000"/>
            <a:headEnd/>
            <a:tailEnd/>
          </a:ln>
        </p:spPr>
        <p:txBody>
          <a:bodyPr rot="10800000" wrap="none" anchor="ctr"/>
          <a:lstStyle/>
          <a:p>
            <a:endParaRPr lang="en-US" altLang="en-US" sz="2800"/>
          </a:p>
        </p:txBody>
      </p:sp>
      <p:sp>
        <p:nvSpPr>
          <p:cNvPr id="15391" name="Text Box 282"/>
          <p:cNvSpPr txBox="1">
            <a:spLocks noChangeArrowheads="1"/>
          </p:cNvSpPr>
          <p:nvPr/>
        </p:nvSpPr>
        <p:spPr bwMode="auto">
          <a:xfrm>
            <a:off x="1412875" y="6853238"/>
            <a:ext cx="12182475" cy="4965700"/>
          </a:xfrm>
          <a:prstGeom prst="rect">
            <a:avLst/>
          </a:prstGeom>
          <a:noFill/>
          <a:ln w="9525">
            <a:noFill/>
            <a:miter lim="800000"/>
            <a:headEnd/>
            <a:tailEnd/>
          </a:ln>
        </p:spPr>
        <p:txBody>
          <a:bodyPr>
            <a:spAutoFit/>
          </a:bodyPr>
          <a:lstStyle/>
          <a:p>
            <a:pPr>
              <a:spcBef>
                <a:spcPct val="50000"/>
              </a:spcBef>
            </a:pPr>
            <a:r>
              <a:rPr lang="en-US" sz="3200"/>
              <a:t>To better assess land-climate interactions in NH under future change scenarios, we are measuring greenhouse gas, energy, and radiation fluxes across 4 different land cover types that broadly represent the NH landscape: forest, field/pasture, corn/agriculture, residential/paved.  In the simplest terms, these fluxes can be thought of as breathing (respiring CO</a:t>
            </a:r>
            <a:r>
              <a:rPr lang="en-US" sz="3200" baseline="-25000"/>
              <a:t>2</a:t>
            </a:r>
            <a:r>
              <a:rPr lang="en-US" sz="3200"/>
              <a:t> and other greenhouse gases), reflecting (albedo), and sweating (evapotranspiration. Here we present data from eddy covariance towers and biometeorological sensors across the 4 land cover types, highlighting the land-climate interactions of each land cover type and their effect on local and global climate.</a:t>
            </a:r>
            <a:endParaRPr lang="en-US" altLang="en-US" sz="3200"/>
          </a:p>
        </p:txBody>
      </p:sp>
      <p:sp>
        <p:nvSpPr>
          <p:cNvPr id="15392" name="Text Box 284"/>
          <p:cNvSpPr txBox="1">
            <a:spLocks noChangeArrowheads="1"/>
          </p:cNvSpPr>
          <p:nvPr/>
        </p:nvSpPr>
        <p:spPr bwMode="auto">
          <a:xfrm>
            <a:off x="952500" y="5881688"/>
            <a:ext cx="13185775" cy="762000"/>
          </a:xfrm>
          <a:prstGeom prst="rect">
            <a:avLst/>
          </a:prstGeom>
          <a:solidFill>
            <a:srgbClr val="001B50"/>
          </a:solidFill>
          <a:ln w="9525">
            <a:noFill/>
            <a:miter lim="800000"/>
            <a:headEnd/>
            <a:tailEnd/>
          </a:ln>
        </p:spPr>
        <p:txBody>
          <a:bodyPr>
            <a:spAutoFit/>
          </a:bodyPr>
          <a:lstStyle/>
          <a:p>
            <a:r>
              <a:rPr lang="en-US" altLang="en-US" sz="4400" b="1">
                <a:solidFill>
                  <a:schemeClr val="bg1"/>
                </a:solidFill>
              </a:rPr>
              <a:t>Abstract</a:t>
            </a:r>
          </a:p>
        </p:txBody>
      </p:sp>
      <p:sp>
        <p:nvSpPr>
          <p:cNvPr id="15393" name="Text Box 285"/>
          <p:cNvSpPr txBox="1">
            <a:spLocks noChangeArrowheads="1"/>
          </p:cNvSpPr>
          <p:nvPr/>
        </p:nvSpPr>
        <p:spPr bwMode="auto">
          <a:xfrm>
            <a:off x="879475" y="12974638"/>
            <a:ext cx="13185775" cy="762000"/>
          </a:xfrm>
          <a:prstGeom prst="rect">
            <a:avLst/>
          </a:prstGeom>
          <a:solidFill>
            <a:srgbClr val="001B50"/>
          </a:solidFill>
          <a:ln w="9525">
            <a:noFill/>
            <a:miter lim="800000"/>
            <a:headEnd/>
            <a:tailEnd/>
          </a:ln>
        </p:spPr>
        <p:txBody>
          <a:bodyPr>
            <a:spAutoFit/>
          </a:bodyPr>
          <a:lstStyle/>
          <a:p>
            <a:r>
              <a:rPr lang="en-US" altLang="en-US" sz="4400" b="1">
                <a:solidFill>
                  <a:schemeClr val="bg1"/>
                </a:solidFill>
              </a:rPr>
              <a:t>Land-Climate Interactions</a:t>
            </a:r>
          </a:p>
        </p:txBody>
      </p:sp>
      <p:sp>
        <p:nvSpPr>
          <p:cNvPr id="15394" name="Text Box 286"/>
          <p:cNvSpPr txBox="1">
            <a:spLocks noChangeArrowheads="1"/>
          </p:cNvSpPr>
          <p:nvPr/>
        </p:nvSpPr>
        <p:spPr bwMode="auto">
          <a:xfrm>
            <a:off x="11052175" y="14136688"/>
            <a:ext cx="2784475" cy="641350"/>
          </a:xfrm>
          <a:prstGeom prst="rect">
            <a:avLst/>
          </a:prstGeom>
          <a:noFill/>
          <a:ln w="9525">
            <a:noFill/>
            <a:miter lim="800000"/>
            <a:headEnd/>
            <a:tailEnd/>
          </a:ln>
        </p:spPr>
        <p:txBody>
          <a:bodyPr wrap="none">
            <a:spAutoFit/>
          </a:bodyPr>
          <a:lstStyle/>
          <a:p>
            <a:r>
              <a:rPr lang="en-US" altLang="en-US" sz="3600" b="1"/>
              <a:t>Gas exchange</a:t>
            </a:r>
          </a:p>
        </p:txBody>
      </p:sp>
      <p:sp>
        <p:nvSpPr>
          <p:cNvPr id="15395" name="Text Box 288"/>
          <p:cNvSpPr txBox="1">
            <a:spLocks noChangeArrowheads="1"/>
          </p:cNvSpPr>
          <p:nvPr/>
        </p:nvSpPr>
        <p:spPr bwMode="auto">
          <a:xfrm>
            <a:off x="15470188" y="5842000"/>
            <a:ext cx="13646150" cy="763588"/>
          </a:xfrm>
          <a:prstGeom prst="rect">
            <a:avLst/>
          </a:prstGeom>
          <a:solidFill>
            <a:srgbClr val="001B50"/>
          </a:solidFill>
          <a:ln w="9525">
            <a:noFill/>
            <a:miter lim="800000"/>
            <a:headEnd/>
            <a:tailEnd/>
          </a:ln>
        </p:spPr>
        <p:txBody>
          <a:bodyPr>
            <a:spAutoFit/>
          </a:bodyPr>
          <a:lstStyle/>
          <a:p>
            <a:r>
              <a:rPr lang="en-US" altLang="en-US" sz="4400" b="1">
                <a:solidFill>
                  <a:schemeClr val="bg1"/>
                </a:solidFill>
              </a:rPr>
              <a:t>How can we measure these interactions?</a:t>
            </a:r>
          </a:p>
        </p:txBody>
      </p:sp>
      <p:pic>
        <p:nvPicPr>
          <p:cNvPr id="15396" name="Picture 291" descr="flux_system"/>
          <p:cNvPicPr>
            <a:picLocks noChangeAspect="1" noChangeArrowheads="1"/>
          </p:cNvPicPr>
          <p:nvPr/>
        </p:nvPicPr>
        <p:blipFill>
          <a:blip r:embed="rId14"/>
          <a:srcRect t="1064"/>
          <a:stretch>
            <a:fillRect/>
          </a:stretch>
        </p:blipFill>
        <p:spPr bwMode="auto">
          <a:xfrm>
            <a:off x="23882350" y="8213725"/>
            <a:ext cx="4611688" cy="4754563"/>
          </a:xfrm>
          <a:prstGeom prst="rect">
            <a:avLst/>
          </a:prstGeom>
          <a:noFill/>
          <a:ln w="9525">
            <a:noFill/>
            <a:miter lim="800000"/>
            <a:headEnd/>
            <a:tailEnd/>
          </a:ln>
        </p:spPr>
      </p:pic>
      <p:sp>
        <p:nvSpPr>
          <p:cNvPr id="15397" name="Text Box 292"/>
          <p:cNvSpPr txBox="1">
            <a:spLocks noChangeArrowheads="1"/>
          </p:cNvSpPr>
          <p:nvPr/>
        </p:nvSpPr>
        <p:spPr bwMode="auto">
          <a:xfrm>
            <a:off x="-14514513" y="24437975"/>
            <a:ext cx="3162300" cy="2647950"/>
          </a:xfrm>
          <a:prstGeom prst="rect">
            <a:avLst/>
          </a:prstGeom>
          <a:noFill/>
          <a:ln w="9525">
            <a:noFill/>
            <a:miter lim="800000"/>
            <a:headEnd/>
            <a:tailEnd/>
          </a:ln>
        </p:spPr>
        <p:txBody>
          <a:bodyPr>
            <a:spAutoFit/>
          </a:bodyPr>
          <a:lstStyle/>
          <a:p>
            <a:pPr>
              <a:spcBef>
                <a:spcPct val="50000"/>
              </a:spcBef>
            </a:pPr>
            <a:r>
              <a:rPr lang="en-US" altLang="en-US"/>
              <a:t>Albedo is the ratio of incoming to reflected shortwave solar energy, with values ranging between 1 (100% reflectivity) and 0 (100% absorbance).</a:t>
            </a:r>
          </a:p>
        </p:txBody>
      </p:sp>
      <p:pic>
        <p:nvPicPr>
          <p:cNvPr id="15398" name="Picture 22" descr="EddyCovariance_diagram_1"/>
          <p:cNvPicPr>
            <a:picLocks noChangeAspect="1" noChangeArrowheads="1"/>
          </p:cNvPicPr>
          <p:nvPr/>
        </p:nvPicPr>
        <p:blipFill>
          <a:blip r:embed="rId15"/>
          <a:srcRect/>
          <a:stretch>
            <a:fillRect/>
          </a:stretch>
        </p:blipFill>
        <p:spPr bwMode="auto">
          <a:xfrm>
            <a:off x="15787688" y="8262938"/>
            <a:ext cx="5410200" cy="2632075"/>
          </a:xfrm>
          <a:prstGeom prst="rect">
            <a:avLst/>
          </a:prstGeom>
          <a:noFill/>
          <a:ln w="9525">
            <a:noFill/>
            <a:miter lim="800000"/>
            <a:headEnd/>
            <a:tailEnd/>
          </a:ln>
        </p:spPr>
      </p:pic>
      <p:sp>
        <p:nvSpPr>
          <p:cNvPr id="15399" name="Text Box 26"/>
          <p:cNvSpPr txBox="1">
            <a:spLocks noChangeArrowheads="1"/>
          </p:cNvSpPr>
          <p:nvPr/>
        </p:nvSpPr>
        <p:spPr bwMode="auto">
          <a:xfrm>
            <a:off x="15787688" y="6719888"/>
            <a:ext cx="10250487" cy="1570037"/>
          </a:xfrm>
          <a:prstGeom prst="rect">
            <a:avLst/>
          </a:prstGeom>
          <a:noFill/>
          <a:ln w="9525">
            <a:noFill/>
            <a:miter lim="800000"/>
            <a:headEnd/>
            <a:tailEnd/>
          </a:ln>
        </p:spPr>
        <p:txBody>
          <a:bodyPr>
            <a:spAutoFit/>
          </a:bodyPr>
          <a:lstStyle/>
          <a:p>
            <a:pPr>
              <a:spcBef>
                <a:spcPct val="50000"/>
              </a:spcBef>
            </a:pPr>
            <a:r>
              <a:rPr lang="en-US" altLang="en-US"/>
              <a:t>Eddy flux systems use the eddy covariance method to measure covariance of H</a:t>
            </a:r>
            <a:r>
              <a:rPr lang="en-US" altLang="en-US" baseline="-25000"/>
              <a:t>2</a:t>
            </a:r>
            <a:r>
              <a:rPr lang="en-US" altLang="en-US"/>
              <a:t>O and CO</a:t>
            </a:r>
            <a:r>
              <a:rPr lang="en-US" altLang="en-US" baseline="-25000"/>
              <a:t>2</a:t>
            </a:r>
            <a:r>
              <a:rPr lang="en-US" altLang="en-US"/>
              <a:t> concentrations and vertical wind speed in eddies over the land surface, and allow for measurements of greenhouse gas fluxes and sensible heat and latent heat (e.g. evaporative water loss).</a:t>
            </a:r>
          </a:p>
        </p:txBody>
      </p:sp>
      <p:sp>
        <p:nvSpPr>
          <p:cNvPr id="15400" name="Text Box 299"/>
          <p:cNvSpPr txBox="1">
            <a:spLocks noChangeArrowheads="1"/>
          </p:cNvSpPr>
          <p:nvPr/>
        </p:nvSpPr>
        <p:spPr bwMode="auto">
          <a:xfrm>
            <a:off x="15941675" y="11066463"/>
            <a:ext cx="6970713" cy="641350"/>
          </a:xfrm>
          <a:prstGeom prst="rect">
            <a:avLst/>
          </a:prstGeom>
          <a:noFill/>
          <a:ln w="9525">
            <a:noFill/>
            <a:miter lim="800000"/>
            <a:headEnd/>
            <a:tailEnd/>
          </a:ln>
        </p:spPr>
        <p:txBody>
          <a:bodyPr>
            <a:spAutoFit/>
          </a:bodyPr>
          <a:lstStyle/>
          <a:p>
            <a:r>
              <a:rPr lang="en-US" altLang="en-US" sz="1800"/>
              <a:t>A suite of meteorological, solar radiation, soil and canopy sensors will help interpret these flux data, and gapfill:</a:t>
            </a:r>
          </a:p>
        </p:txBody>
      </p:sp>
      <p:pic>
        <p:nvPicPr>
          <p:cNvPr id="15401" name="Picture 323" descr="li-cor_logo"/>
          <p:cNvPicPr>
            <a:picLocks noChangeAspect="1" noChangeArrowheads="1"/>
          </p:cNvPicPr>
          <p:nvPr/>
        </p:nvPicPr>
        <p:blipFill>
          <a:blip r:embed="rId16"/>
          <a:srcRect/>
          <a:stretch>
            <a:fillRect/>
          </a:stretch>
        </p:blipFill>
        <p:spPr bwMode="auto">
          <a:xfrm>
            <a:off x="24029988" y="12753975"/>
            <a:ext cx="476250" cy="139700"/>
          </a:xfrm>
          <a:prstGeom prst="rect">
            <a:avLst/>
          </a:prstGeom>
          <a:noFill/>
          <a:ln w="9525">
            <a:noFill/>
            <a:miter lim="800000"/>
            <a:headEnd/>
            <a:tailEnd/>
          </a:ln>
        </p:spPr>
      </p:pic>
      <p:sp>
        <p:nvSpPr>
          <p:cNvPr id="15402" name="Text Box 325"/>
          <p:cNvSpPr txBox="1">
            <a:spLocks noChangeArrowheads="1"/>
          </p:cNvSpPr>
          <p:nvPr/>
        </p:nvSpPr>
        <p:spPr bwMode="auto">
          <a:xfrm>
            <a:off x="15957550" y="11715750"/>
            <a:ext cx="7159625" cy="1311275"/>
          </a:xfrm>
          <a:prstGeom prst="rect">
            <a:avLst/>
          </a:prstGeom>
          <a:noFill/>
          <a:ln w="9525">
            <a:noFill/>
            <a:miter lim="800000"/>
            <a:headEnd/>
            <a:tailEnd/>
          </a:ln>
        </p:spPr>
        <p:txBody>
          <a:bodyPr>
            <a:spAutoFit/>
          </a:bodyPr>
          <a:lstStyle/>
          <a:p>
            <a:pPr marL="119063" indent="-119063">
              <a:lnSpc>
                <a:spcPct val="110000"/>
              </a:lnSpc>
              <a:buFontTx/>
              <a:buChar char="•"/>
            </a:pPr>
            <a:r>
              <a:rPr lang="en-US" altLang="en-US" sz="1800"/>
              <a:t>Incoming and outgoing short and long-wave radiation</a:t>
            </a:r>
          </a:p>
          <a:p>
            <a:pPr marL="119063" indent="-119063">
              <a:lnSpc>
                <a:spcPct val="110000"/>
              </a:lnSpc>
              <a:buFontTx/>
              <a:buChar char="•"/>
            </a:pPr>
            <a:r>
              <a:rPr lang="en-US" altLang="en-US" sz="1800"/>
              <a:t>Incoming photosynthetically-active radiation</a:t>
            </a:r>
          </a:p>
          <a:p>
            <a:pPr marL="119063" indent="-119063">
              <a:lnSpc>
                <a:spcPct val="110000"/>
              </a:lnSpc>
              <a:buFontTx/>
              <a:buChar char="•"/>
            </a:pPr>
            <a:r>
              <a:rPr lang="en-US" altLang="en-US" sz="1800"/>
              <a:t>Soil and air temperature and humidity probes</a:t>
            </a:r>
          </a:p>
          <a:p>
            <a:pPr marL="119063" indent="-119063">
              <a:lnSpc>
                <a:spcPct val="110000"/>
              </a:lnSpc>
              <a:buFontTx/>
              <a:buChar char="•"/>
            </a:pPr>
            <a:r>
              <a:rPr lang="en-US" altLang="en-US" sz="1800"/>
              <a:t>Rain gauge tipping bucket</a:t>
            </a:r>
          </a:p>
        </p:txBody>
      </p:sp>
      <p:sp>
        <p:nvSpPr>
          <p:cNvPr id="15403" name="Text Box 330"/>
          <p:cNvSpPr txBox="1">
            <a:spLocks noChangeArrowheads="1"/>
          </p:cNvSpPr>
          <p:nvPr/>
        </p:nvSpPr>
        <p:spPr bwMode="auto">
          <a:xfrm>
            <a:off x="35661600" y="25498425"/>
            <a:ext cx="6781800" cy="1917700"/>
          </a:xfrm>
          <a:prstGeom prst="rect">
            <a:avLst/>
          </a:prstGeom>
          <a:noFill/>
          <a:ln w="9525">
            <a:noFill/>
            <a:miter lim="800000"/>
            <a:headEnd/>
            <a:tailEnd/>
          </a:ln>
        </p:spPr>
        <p:txBody>
          <a:bodyPr>
            <a:spAutoFit/>
          </a:bodyPr>
          <a:lstStyle/>
          <a:p>
            <a:r>
              <a:rPr lang="en-US" altLang="en-US"/>
              <a:t>The eddy flux systems and data they capture will also provide opportunities for undergraduate and graduate research projects, as well as middle and high school science and technology projects and internships.</a:t>
            </a:r>
          </a:p>
        </p:txBody>
      </p:sp>
      <p:sp>
        <p:nvSpPr>
          <p:cNvPr id="15404" name="AutoShape 239"/>
          <p:cNvSpPr>
            <a:spLocks noChangeAspect="1" noChangeArrowheads="1"/>
          </p:cNvSpPr>
          <p:nvPr/>
        </p:nvSpPr>
        <p:spPr bwMode="auto">
          <a:xfrm rot="10800000">
            <a:off x="7937500" y="18172113"/>
            <a:ext cx="306388" cy="1527175"/>
          </a:xfrm>
          <a:prstGeom prst="downArrow">
            <a:avLst>
              <a:gd name="adj1" fmla="val 50000"/>
              <a:gd name="adj2" fmla="val 124611"/>
            </a:avLst>
          </a:prstGeom>
          <a:solidFill>
            <a:srgbClr val="FF0000"/>
          </a:solidFill>
          <a:ln w="9525">
            <a:solidFill>
              <a:srgbClr val="000000"/>
            </a:solidFill>
            <a:miter lim="800000"/>
            <a:headEnd/>
            <a:tailEnd/>
          </a:ln>
        </p:spPr>
        <p:txBody>
          <a:bodyPr/>
          <a:lstStyle/>
          <a:p>
            <a:endParaRPr lang="en-US"/>
          </a:p>
        </p:txBody>
      </p:sp>
      <p:pic>
        <p:nvPicPr>
          <p:cNvPr id="15405" name="Picture 257" descr="MC900215338[1]"/>
          <p:cNvPicPr>
            <a:picLocks noChangeAspect="1" noChangeArrowheads="1"/>
          </p:cNvPicPr>
          <p:nvPr/>
        </p:nvPicPr>
        <p:blipFill>
          <a:blip r:embed="rId11"/>
          <a:srcRect l="-9590" t="43071" r="66434"/>
          <a:stretch>
            <a:fillRect/>
          </a:stretch>
        </p:blipFill>
        <p:spPr bwMode="auto">
          <a:xfrm>
            <a:off x="6870700" y="16181388"/>
            <a:ext cx="346075" cy="458787"/>
          </a:xfrm>
          <a:prstGeom prst="rect">
            <a:avLst/>
          </a:prstGeom>
          <a:noFill/>
          <a:ln w="9525">
            <a:noFill/>
            <a:miter lim="800000"/>
            <a:headEnd/>
            <a:tailEnd/>
          </a:ln>
        </p:spPr>
      </p:pic>
      <p:sp>
        <p:nvSpPr>
          <p:cNvPr id="15406" name="Text Box 258"/>
          <p:cNvSpPr txBox="1">
            <a:spLocks noChangeArrowheads="1"/>
          </p:cNvSpPr>
          <p:nvPr/>
        </p:nvSpPr>
        <p:spPr bwMode="auto">
          <a:xfrm rot="-5400000">
            <a:off x="7632700" y="16219488"/>
            <a:ext cx="184150" cy="1098550"/>
          </a:xfrm>
          <a:prstGeom prst="rect">
            <a:avLst/>
          </a:prstGeom>
          <a:noFill/>
          <a:ln w="9525">
            <a:noFill/>
            <a:miter lim="800000"/>
            <a:headEnd/>
            <a:tailEnd/>
          </a:ln>
        </p:spPr>
        <p:txBody>
          <a:bodyPr>
            <a:spAutoFit/>
          </a:bodyPr>
          <a:lstStyle/>
          <a:p>
            <a:r>
              <a:rPr lang="en-US" altLang="en-US" sz="6600" b="1">
                <a:solidFill>
                  <a:srgbClr val="FF0000"/>
                </a:solidFill>
                <a:latin typeface="Times New Roman" pitchFamily="18" charset="0"/>
              </a:rPr>
              <a:t>~</a:t>
            </a:r>
          </a:p>
        </p:txBody>
      </p:sp>
      <p:sp>
        <p:nvSpPr>
          <p:cNvPr id="15407" name="Text Box 259"/>
          <p:cNvSpPr txBox="1">
            <a:spLocks noChangeArrowheads="1"/>
          </p:cNvSpPr>
          <p:nvPr/>
        </p:nvSpPr>
        <p:spPr bwMode="auto">
          <a:xfrm rot="-5400000">
            <a:off x="8013700" y="15989300"/>
            <a:ext cx="184150" cy="1098550"/>
          </a:xfrm>
          <a:prstGeom prst="rect">
            <a:avLst/>
          </a:prstGeom>
          <a:noFill/>
          <a:ln w="9525">
            <a:noFill/>
            <a:miter lim="800000"/>
            <a:headEnd/>
            <a:tailEnd/>
          </a:ln>
        </p:spPr>
        <p:txBody>
          <a:bodyPr>
            <a:spAutoFit/>
          </a:bodyPr>
          <a:lstStyle/>
          <a:p>
            <a:r>
              <a:rPr lang="en-US" altLang="en-US" sz="6600" b="1">
                <a:solidFill>
                  <a:srgbClr val="FF0000"/>
                </a:solidFill>
                <a:latin typeface="Times New Roman" pitchFamily="18" charset="0"/>
              </a:rPr>
              <a:t>~</a:t>
            </a:r>
          </a:p>
        </p:txBody>
      </p:sp>
      <p:sp>
        <p:nvSpPr>
          <p:cNvPr id="15408" name="Text Box 260"/>
          <p:cNvSpPr txBox="1">
            <a:spLocks noChangeArrowheads="1"/>
          </p:cNvSpPr>
          <p:nvPr/>
        </p:nvSpPr>
        <p:spPr bwMode="auto">
          <a:xfrm rot="-5400000">
            <a:off x="8013700" y="16676688"/>
            <a:ext cx="184150" cy="1098550"/>
          </a:xfrm>
          <a:prstGeom prst="rect">
            <a:avLst/>
          </a:prstGeom>
          <a:noFill/>
          <a:ln w="9525">
            <a:noFill/>
            <a:miter lim="800000"/>
            <a:headEnd/>
            <a:tailEnd/>
          </a:ln>
        </p:spPr>
        <p:txBody>
          <a:bodyPr>
            <a:spAutoFit/>
          </a:bodyPr>
          <a:lstStyle/>
          <a:p>
            <a:r>
              <a:rPr lang="en-US" altLang="en-US" sz="6600" b="1">
                <a:solidFill>
                  <a:srgbClr val="FF0000"/>
                </a:solidFill>
                <a:latin typeface="Times New Roman" pitchFamily="18" charset="0"/>
              </a:rPr>
              <a:t>~</a:t>
            </a:r>
          </a:p>
        </p:txBody>
      </p:sp>
      <p:sp>
        <p:nvSpPr>
          <p:cNvPr id="15409" name="Text Box 261"/>
          <p:cNvSpPr txBox="1">
            <a:spLocks noChangeArrowheads="1"/>
          </p:cNvSpPr>
          <p:nvPr/>
        </p:nvSpPr>
        <p:spPr bwMode="auto">
          <a:xfrm rot="-5400000">
            <a:off x="7708900" y="17057688"/>
            <a:ext cx="184150" cy="1098550"/>
          </a:xfrm>
          <a:prstGeom prst="rect">
            <a:avLst/>
          </a:prstGeom>
          <a:noFill/>
          <a:ln w="9525">
            <a:noFill/>
            <a:miter lim="800000"/>
            <a:headEnd/>
            <a:tailEnd/>
          </a:ln>
        </p:spPr>
        <p:txBody>
          <a:bodyPr>
            <a:spAutoFit/>
          </a:bodyPr>
          <a:lstStyle/>
          <a:p>
            <a:r>
              <a:rPr lang="en-US" altLang="en-US" sz="6600" b="1">
                <a:solidFill>
                  <a:srgbClr val="FF0000"/>
                </a:solidFill>
                <a:latin typeface="Times New Roman" pitchFamily="18" charset="0"/>
              </a:rPr>
              <a:t>~</a:t>
            </a:r>
          </a:p>
        </p:txBody>
      </p:sp>
      <p:sp>
        <p:nvSpPr>
          <p:cNvPr id="15410" name="Text Box 334"/>
          <p:cNvSpPr txBox="1">
            <a:spLocks noChangeArrowheads="1"/>
          </p:cNvSpPr>
          <p:nvPr/>
        </p:nvSpPr>
        <p:spPr bwMode="auto">
          <a:xfrm rot="-5400000">
            <a:off x="7778750" y="16305213"/>
            <a:ext cx="501650" cy="1098550"/>
          </a:xfrm>
          <a:prstGeom prst="rect">
            <a:avLst/>
          </a:prstGeom>
          <a:noFill/>
          <a:ln w="9525">
            <a:noFill/>
            <a:miter lim="800000"/>
            <a:headEnd/>
            <a:tailEnd/>
          </a:ln>
        </p:spPr>
        <p:txBody>
          <a:bodyPr>
            <a:spAutoFit/>
          </a:bodyPr>
          <a:lstStyle/>
          <a:p>
            <a:r>
              <a:rPr lang="en-US" altLang="en-US" sz="6600" b="1">
                <a:solidFill>
                  <a:srgbClr val="FF0000"/>
                </a:solidFill>
                <a:latin typeface="Times New Roman" pitchFamily="18" charset="0"/>
              </a:rPr>
              <a:t>~</a:t>
            </a:r>
          </a:p>
        </p:txBody>
      </p:sp>
      <p:sp>
        <p:nvSpPr>
          <p:cNvPr id="15411" name="Text Box 335"/>
          <p:cNvSpPr txBox="1">
            <a:spLocks noChangeArrowheads="1"/>
          </p:cNvSpPr>
          <p:nvPr/>
        </p:nvSpPr>
        <p:spPr bwMode="auto">
          <a:xfrm rot="-5400000">
            <a:off x="7778750" y="16991013"/>
            <a:ext cx="501650" cy="1098550"/>
          </a:xfrm>
          <a:prstGeom prst="rect">
            <a:avLst/>
          </a:prstGeom>
          <a:noFill/>
          <a:ln w="9525">
            <a:noFill/>
            <a:miter lim="800000"/>
            <a:headEnd/>
            <a:tailEnd/>
          </a:ln>
        </p:spPr>
        <p:txBody>
          <a:bodyPr>
            <a:spAutoFit/>
          </a:bodyPr>
          <a:lstStyle/>
          <a:p>
            <a:r>
              <a:rPr lang="en-US" altLang="en-US" sz="6600" b="1">
                <a:solidFill>
                  <a:srgbClr val="FF0000"/>
                </a:solidFill>
                <a:latin typeface="Times New Roman" pitchFamily="18" charset="0"/>
              </a:rPr>
              <a:t>~</a:t>
            </a:r>
          </a:p>
        </p:txBody>
      </p:sp>
      <p:sp>
        <p:nvSpPr>
          <p:cNvPr id="15412" name="Text Box 351"/>
          <p:cNvSpPr txBox="1">
            <a:spLocks noChangeArrowheads="1"/>
          </p:cNvSpPr>
          <p:nvPr/>
        </p:nvSpPr>
        <p:spPr bwMode="auto">
          <a:xfrm>
            <a:off x="31242000" y="27943175"/>
            <a:ext cx="9829800" cy="2676525"/>
          </a:xfrm>
          <a:prstGeom prst="rect">
            <a:avLst/>
          </a:prstGeom>
          <a:noFill/>
          <a:ln w="9525">
            <a:noFill/>
            <a:miter lim="800000"/>
            <a:headEnd/>
            <a:tailEnd/>
          </a:ln>
        </p:spPr>
        <p:txBody>
          <a:bodyPr>
            <a:spAutoFit/>
          </a:bodyPr>
          <a:lstStyle/>
          <a:p>
            <a:r>
              <a:rPr lang="en-US" altLang="en-US"/>
              <a:t>Data derived from the eddy flux systems have direct relevance to the EPSCoR Ecosystems &amp; Society project, as they will be used not only by terrestrial and hydrologic modeling groups, but also to assess climate and future land-use scenarios. By understanding how each component of the landscape contributes to the surface energy budget, we will be better able to estimate climate forcing under various land-use scenarios.  This knowledge will help inform decisions about future land use.</a:t>
            </a:r>
          </a:p>
        </p:txBody>
      </p:sp>
      <p:sp>
        <p:nvSpPr>
          <p:cNvPr id="15413" name="Rectangle 3"/>
          <p:cNvSpPr>
            <a:spLocks noChangeArrowheads="1"/>
          </p:cNvSpPr>
          <p:nvPr/>
        </p:nvSpPr>
        <p:spPr bwMode="auto">
          <a:xfrm>
            <a:off x="1414463" y="2371725"/>
            <a:ext cx="20920075" cy="769938"/>
          </a:xfrm>
          <a:prstGeom prst="rect">
            <a:avLst/>
          </a:prstGeom>
          <a:noFill/>
          <a:ln w="9525">
            <a:noFill/>
            <a:miter lim="800000"/>
            <a:headEnd/>
            <a:tailEnd/>
          </a:ln>
        </p:spPr>
        <p:txBody>
          <a:bodyPr>
            <a:spAutoFit/>
          </a:bodyPr>
          <a:lstStyle/>
          <a:p>
            <a:r>
              <a:rPr lang="en-US" altLang="en-US" sz="4400">
                <a:solidFill>
                  <a:schemeClr val="bg1"/>
                </a:solidFill>
                <a:cs typeface="Times New Roman" pitchFamily="18" charset="0"/>
              </a:rPr>
              <a:t>Andrew Ouimette, Lucie Lepine, Mary Martin, Scott Ollinger</a:t>
            </a:r>
          </a:p>
        </p:txBody>
      </p:sp>
      <p:sp>
        <p:nvSpPr>
          <p:cNvPr id="15414" name="Rectangle 3"/>
          <p:cNvSpPr>
            <a:spLocks noChangeArrowheads="1"/>
          </p:cNvSpPr>
          <p:nvPr/>
        </p:nvSpPr>
        <p:spPr bwMode="auto">
          <a:xfrm>
            <a:off x="1414463" y="2981325"/>
            <a:ext cx="20985162" cy="769938"/>
          </a:xfrm>
          <a:prstGeom prst="rect">
            <a:avLst/>
          </a:prstGeom>
          <a:noFill/>
          <a:ln w="9525">
            <a:noFill/>
            <a:miter lim="800000"/>
            <a:headEnd/>
            <a:tailEnd/>
          </a:ln>
        </p:spPr>
        <p:txBody>
          <a:bodyPr>
            <a:spAutoFit/>
          </a:bodyPr>
          <a:lstStyle/>
          <a:p>
            <a:r>
              <a:rPr lang="en-US" altLang="en-US" sz="4400">
                <a:solidFill>
                  <a:schemeClr val="bg1"/>
                </a:solidFill>
                <a:cs typeface="Times New Roman" pitchFamily="18" charset="0"/>
              </a:rPr>
              <a:t>Earth Systems Research Center, University of New Hampshire, Durham, NH 03824, USA</a:t>
            </a:r>
          </a:p>
        </p:txBody>
      </p:sp>
      <p:sp>
        <p:nvSpPr>
          <p:cNvPr id="15415" name="Rectangle 3"/>
          <p:cNvSpPr>
            <a:spLocks noChangeArrowheads="1"/>
          </p:cNvSpPr>
          <p:nvPr/>
        </p:nvSpPr>
        <p:spPr bwMode="auto">
          <a:xfrm>
            <a:off x="1414463" y="3824288"/>
            <a:ext cx="20985162" cy="646112"/>
          </a:xfrm>
          <a:prstGeom prst="rect">
            <a:avLst/>
          </a:prstGeom>
          <a:noFill/>
          <a:ln w="9525">
            <a:noFill/>
            <a:miter lim="800000"/>
            <a:headEnd/>
            <a:tailEnd/>
          </a:ln>
        </p:spPr>
        <p:txBody>
          <a:bodyPr>
            <a:spAutoFit/>
          </a:bodyPr>
          <a:lstStyle/>
          <a:p>
            <a:r>
              <a:rPr lang="en-US" altLang="en-US" sz="3600">
                <a:solidFill>
                  <a:schemeClr val="bg1"/>
                </a:solidFill>
                <a:cs typeface="Times New Roman" pitchFamily="18" charset="0"/>
              </a:rPr>
              <a:t>andrew.ouimette@unh.edu, lucie.lepine@unh.edu, mary.martin@unh.edu, scott.ollinger@unh.edu</a:t>
            </a:r>
          </a:p>
        </p:txBody>
      </p:sp>
      <p:pic>
        <p:nvPicPr>
          <p:cNvPr id="15416" name="Picture 142"/>
          <p:cNvPicPr>
            <a:picLocks noChangeAspect="1"/>
          </p:cNvPicPr>
          <p:nvPr/>
        </p:nvPicPr>
        <p:blipFill>
          <a:blip r:embed="rId17"/>
          <a:srcRect/>
          <a:stretch>
            <a:fillRect/>
          </a:stretch>
        </p:blipFill>
        <p:spPr bwMode="auto">
          <a:xfrm>
            <a:off x="7578725" y="22083713"/>
            <a:ext cx="6400800" cy="4779962"/>
          </a:xfrm>
          <a:prstGeom prst="rect">
            <a:avLst/>
          </a:prstGeom>
          <a:noFill/>
          <a:ln w="9525">
            <a:noFill/>
            <a:miter lim="800000"/>
            <a:headEnd/>
            <a:tailEnd/>
          </a:ln>
        </p:spPr>
      </p:pic>
      <p:sp>
        <p:nvSpPr>
          <p:cNvPr id="15417" name="Text Box 342"/>
          <p:cNvSpPr txBox="1">
            <a:spLocks noChangeArrowheads="1"/>
          </p:cNvSpPr>
          <p:nvPr/>
        </p:nvSpPr>
        <p:spPr bwMode="auto">
          <a:xfrm>
            <a:off x="8853488" y="21972588"/>
            <a:ext cx="5318125" cy="585787"/>
          </a:xfrm>
          <a:prstGeom prst="rect">
            <a:avLst/>
          </a:prstGeom>
          <a:noFill/>
          <a:ln w="9525">
            <a:noFill/>
            <a:miter lim="800000"/>
            <a:headEnd/>
            <a:tailEnd/>
          </a:ln>
        </p:spPr>
        <p:txBody>
          <a:bodyPr>
            <a:spAutoFit/>
          </a:bodyPr>
          <a:lstStyle/>
          <a:p>
            <a:pPr>
              <a:spcBef>
                <a:spcPct val="50000"/>
              </a:spcBef>
            </a:pPr>
            <a:r>
              <a:rPr lang="en-US" altLang="en-US" sz="3200" b="1"/>
              <a:t>Moore Cornfield, Durham, NH</a:t>
            </a:r>
          </a:p>
        </p:txBody>
      </p:sp>
      <p:pic>
        <p:nvPicPr>
          <p:cNvPr id="15418" name="Picture 144"/>
          <p:cNvPicPr>
            <a:picLocks noChangeAspect="1"/>
          </p:cNvPicPr>
          <p:nvPr/>
        </p:nvPicPr>
        <p:blipFill>
          <a:blip r:embed="rId18"/>
          <a:srcRect/>
          <a:stretch>
            <a:fillRect/>
          </a:stretch>
        </p:blipFill>
        <p:spPr bwMode="auto">
          <a:xfrm>
            <a:off x="698500" y="22072600"/>
            <a:ext cx="6400800" cy="4800600"/>
          </a:xfrm>
          <a:prstGeom prst="rect">
            <a:avLst/>
          </a:prstGeom>
          <a:noFill/>
          <a:ln w="9525">
            <a:noFill/>
            <a:miter lim="800000"/>
            <a:headEnd/>
            <a:tailEnd/>
          </a:ln>
        </p:spPr>
      </p:pic>
      <p:sp>
        <p:nvSpPr>
          <p:cNvPr id="15419" name="Text Box 340"/>
          <p:cNvSpPr txBox="1">
            <a:spLocks noChangeArrowheads="1"/>
          </p:cNvSpPr>
          <p:nvPr/>
        </p:nvSpPr>
        <p:spPr bwMode="auto">
          <a:xfrm>
            <a:off x="668338" y="22055138"/>
            <a:ext cx="6486525" cy="584200"/>
          </a:xfrm>
          <a:prstGeom prst="rect">
            <a:avLst/>
          </a:prstGeom>
          <a:noFill/>
          <a:ln w="9525">
            <a:noFill/>
            <a:miter lim="800000"/>
            <a:headEnd/>
            <a:tailEnd/>
          </a:ln>
        </p:spPr>
        <p:txBody>
          <a:bodyPr>
            <a:spAutoFit/>
          </a:bodyPr>
          <a:lstStyle/>
          <a:p>
            <a:pPr>
              <a:spcBef>
                <a:spcPct val="50000"/>
              </a:spcBef>
            </a:pPr>
            <a:r>
              <a:rPr lang="en-US" altLang="en-US" sz="3200" b="1"/>
              <a:t>Thompson Forest, Durham, NH</a:t>
            </a:r>
          </a:p>
        </p:txBody>
      </p:sp>
      <p:pic>
        <p:nvPicPr>
          <p:cNvPr id="15420" name="Picture 146"/>
          <p:cNvPicPr>
            <a:picLocks noChangeAspect="1"/>
          </p:cNvPicPr>
          <p:nvPr/>
        </p:nvPicPr>
        <p:blipFill>
          <a:blip r:embed="rId19"/>
          <a:srcRect/>
          <a:stretch>
            <a:fillRect/>
          </a:stretch>
        </p:blipFill>
        <p:spPr bwMode="auto">
          <a:xfrm>
            <a:off x="727075" y="27104975"/>
            <a:ext cx="6400800" cy="4779963"/>
          </a:xfrm>
          <a:prstGeom prst="rect">
            <a:avLst/>
          </a:prstGeom>
          <a:noFill/>
          <a:ln w="9525">
            <a:noFill/>
            <a:miter lim="800000"/>
            <a:headEnd/>
            <a:tailEnd/>
          </a:ln>
        </p:spPr>
      </p:pic>
      <p:sp>
        <p:nvSpPr>
          <p:cNvPr id="15421" name="Text Box 341"/>
          <p:cNvSpPr txBox="1">
            <a:spLocks noChangeArrowheads="1"/>
          </p:cNvSpPr>
          <p:nvPr/>
        </p:nvSpPr>
        <p:spPr bwMode="auto">
          <a:xfrm>
            <a:off x="692150" y="26985913"/>
            <a:ext cx="6296025" cy="584200"/>
          </a:xfrm>
          <a:prstGeom prst="rect">
            <a:avLst/>
          </a:prstGeom>
          <a:noFill/>
          <a:ln w="9525">
            <a:noFill/>
            <a:miter lim="800000"/>
            <a:headEnd/>
            <a:tailEnd/>
          </a:ln>
        </p:spPr>
        <p:txBody>
          <a:bodyPr>
            <a:spAutoFit/>
          </a:bodyPr>
          <a:lstStyle/>
          <a:p>
            <a:pPr>
              <a:spcBef>
                <a:spcPct val="50000"/>
              </a:spcBef>
            </a:pPr>
            <a:r>
              <a:rPr lang="en-US" altLang="en-US" sz="3200" b="1"/>
              <a:t>Kingman Hayfield, Madbury, NH</a:t>
            </a:r>
          </a:p>
        </p:txBody>
      </p:sp>
      <p:sp>
        <p:nvSpPr>
          <p:cNvPr id="15422" name="Line 349"/>
          <p:cNvSpPr>
            <a:spLocks noChangeShapeType="1"/>
          </p:cNvSpPr>
          <p:nvPr/>
        </p:nvSpPr>
        <p:spPr bwMode="auto">
          <a:xfrm flipV="1">
            <a:off x="8358188" y="27085925"/>
            <a:ext cx="207962" cy="261938"/>
          </a:xfrm>
          <a:prstGeom prst="line">
            <a:avLst/>
          </a:prstGeom>
          <a:noFill/>
          <a:ln w="9525">
            <a:solidFill>
              <a:schemeClr val="tx1"/>
            </a:solidFill>
            <a:round/>
            <a:headEnd/>
            <a:tailEnd/>
          </a:ln>
        </p:spPr>
        <p:txBody>
          <a:bodyPr/>
          <a:lstStyle/>
          <a:p>
            <a:endParaRPr lang="en-US"/>
          </a:p>
        </p:txBody>
      </p:sp>
      <p:pic>
        <p:nvPicPr>
          <p:cNvPr id="15423" name="Picture 150"/>
          <p:cNvPicPr>
            <a:picLocks noChangeAspect="1"/>
          </p:cNvPicPr>
          <p:nvPr/>
        </p:nvPicPr>
        <p:blipFill>
          <a:blip r:embed="rId20"/>
          <a:srcRect l="33051" t="16537" r="10547" b="8499"/>
          <a:stretch>
            <a:fillRect/>
          </a:stretch>
        </p:blipFill>
        <p:spPr bwMode="auto">
          <a:xfrm>
            <a:off x="7578725" y="27085925"/>
            <a:ext cx="6400800" cy="4779963"/>
          </a:xfrm>
          <a:prstGeom prst="rect">
            <a:avLst/>
          </a:prstGeom>
          <a:noFill/>
          <a:ln w="9525">
            <a:noFill/>
            <a:miter lim="800000"/>
            <a:headEnd/>
            <a:tailEnd/>
          </a:ln>
        </p:spPr>
      </p:pic>
      <p:sp>
        <p:nvSpPr>
          <p:cNvPr id="15424" name="Text Box 343"/>
          <p:cNvSpPr txBox="1">
            <a:spLocks noChangeArrowheads="1"/>
          </p:cNvSpPr>
          <p:nvPr/>
        </p:nvSpPr>
        <p:spPr bwMode="auto">
          <a:xfrm>
            <a:off x="10556875" y="27120850"/>
            <a:ext cx="3381375" cy="1077913"/>
          </a:xfrm>
          <a:prstGeom prst="rect">
            <a:avLst/>
          </a:prstGeom>
          <a:solidFill>
            <a:schemeClr val="bg1"/>
          </a:solidFill>
          <a:ln w="9525">
            <a:noFill/>
            <a:miter lim="800000"/>
            <a:headEnd/>
            <a:tailEnd/>
          </a:ln>
        </p:spPr>
        <p:txBody>
          <a:bodyPr>
            <a:spAutoFit/>
          </a:bodyPr>
          <a:lstStyle/>
          <a:p>
            <a:pPr>
              <a:spcBef>
                <a:spcPct val="50000"/>
              </a:spcBef>
            </a:pPr>
            <a:r>
              <a:rPr lang="en-US" altLang="en-US" sz="3200" b="1"/>
              <a:t>West Edge Parking Lot, Durham, NH</a:t>
            </a:r>
          </a:p>
        </p:txBody>
      </p:sp>
      <p:sp>
        <p:nvSpPr>
          <p:cNvPr id="15425" name="Text Box 285"/>
          <p:cNvSpPr txBox="1">
            <a:spLocks noChangeArrowheads="1"/>
          </p:cNvSpPr>
          <p:nvPr/>
        </p:nvSpPr>
        <p:spPr bwMode="auto">
          <a:xfrm>
            <a:off x="730250" y="21156613"/>
            <a:ext cx="13366750" cy="768350"/>
          </a:xfrm>
          <a:prstGeom prst="rect">
            <a:avLst/>
          </a:prstGeom>
          <a:solidFill>
            <a:srgbClr val="001B50"/>
          </a:solidFill>
          <a:ln w="9525">
            <a:noFill/>
            <a:miter lim="800000"/>
            <a:headEnd/>
            <a:tailEnd/>
          </a:ln>
        </p:spPr>
        <p:txBody>
          <a:bodyPr>
            <a:spAutoFit/>
          </a:bodyPr>
          <a:lstStyle/>
          <a:p>
            <a:r>
              <a:rPr lang="en-US" altLang="en-US" sz="4400" b="1">
                <a:solidFill>
                  <a:schemeClr val="bg1"/>
                </a:solidFill>
              </a:rPr>
              <a:t>Eddy Flux Tower Sites</a:t>
            </a:r>
          </a:p>
        </p:txBody>
      </p:sp>
      <p:sp>
        <p:nvSpPr>
          <p:cNvPr id="15426" name="Rectangle 243"/>
          <p:cNvSpPr>
            <a:spLocks noChangeArrowheads="1"/>
          </p:cNvSpPr>
          <p:nvPr/>
        </p:nvSpPr>
        <p:spPr bwMode="auto">
          <a:xfrm rot="-5400000">
            <a:off x="32488981" y="11575257"/>
            <a:ext cx="8308975" cy="12663488"/>
          </a:xfrm>
          <a:prstGeom prst="rect">
            <a:avLst/>
          </a:prstGeom>
          <a:solidFill>
            <a:schemeClr val="bg1"/>
          </a:solidFill>
          <a:ln w="9525">
            <a:noFill/>
            <a:miter lim="800000"/>
            <a:headEnd/>
            <a:tailEnd/>
          </a:ln>
        </p:spPr>
        <p:txBody>
          <a:bodyPr rot="10800000" wrap="none" anchor="ctr"/>
          <a:lstStyle/>
          <a:p>
            <a:endParaRPr lang="en-US" altLang="en-US"/>
          </a:p>
        </p:txBody>
      </p:sp>
      <p:pic>
        <p:nvPicPr>
          <p:cNvPr id="154" name="Picture 3"/>
          <p:cNvPicPr>
            <a:picLocks noChangeAspect="1" noChangeArrowheads="1"/>
          </p:cNvPicPr>
          <p:nvPr/>
        </p:nvPicPr>
        <p:blipFill>
          <a:blip r:embed="rId21"/>
          <a:srcRect/>
          <a:stretch>
            <a:fillRect/>
          </a:stretch>
        </p:blipFill>
        <p:spPr bwMode="auto">
          <a:xfrm>
            <a:off x="31865888" y="15111413"/>
            <a:ext cx="10313987" cy="5600700"/>
          </a:xfrm>
          <a:prstGeom prst="rect">
            <a:avLst/>
          </a:prstGeom>
          <a:noFill/>
          <a:ln w="9525">
            <a:noFill/>
            <a:miter lim="800000"/>
            <a:headEnd/>
            <a:tailEnd/>
          </a:ln>
        </p:spPr>
      </p:pic>
      <p:cxnSp>
        <p:nvCxnSpPr>
          <p:cNvPr id="155" name="Straight Arrow Connector 154"/>
          <p:cNvCxnSpPr/>
          <p:nvPr/>
        </p:nvCxnSpPr>
        <p:spPr>
          <a:xfrm flipH="1">
            <a:off x="39727188" y="15778163"/>
            <a:ext cx="1587" cy="854075"/>
          </a:xfrm>
          <a:prstGeom prst="straightConnector1">
            <a:avLst/>
          </a:prstGeom>
          <a:ln w="50800">
            <a:solidFill>
              <a:srgbClr val="0000FF"/>
            </a:solidFill>
            <a:tailEnd type="arrow"/>
          </a:ln>
        </p:spPr>
        <p:style>
          <a:lnRef idx="3">
            <a:schemeClr val="accent2"/>
          </a:lnRef>
          <a:fillRef idx="0">
            <a:schemeClr val="accent2"/>
          </a:fillRef>
          <a:effectRef idx="2">
            <a:schemeClr val="accent2"/>
          </a:effectRef>
          <a:fontRef idx="minor">
            <a:schemeClr val="tx1"/>
          </a:fontRef>
        </p:style>
      </p:cxnSp>
      <p:cxnSp>
        <p:nvCxnSpPr>
          <p:cNvPr id="160" name="Straight Arrow Connector 159"/>
          <p:cNvCxnSpPr/>
          <p:nvPr/>
        </p:nvCxnSpPr>
        <p:spPr>
          <a:xfrm flipH="1">
            <a:off x="41022588" y="16022638"/>
            <a:ext cx="14287" cy="966787"/>
          </a:xfrm>
          <a:prstGeom prst="straightConnector1">
            <a:avLst/>
          </a:prstGeom>
          <a:ln w="50800">
            <a:solidFill>
              <a:srgbClr val="FF0000"/>
            </a:solidFill>
            <a:tailEnd type="arrow"/>
          </a:ln>
        </p:spPr>
        <p:style>
          <a:lnRef idx="3">
            <a:schemeClr val="accent2"/>
          </a:lnRef>
          <a:fillRef idx="0">
            <a:schemeClr val="accent2"/>
          </a:fillRef>
          <a:effectRef idx="2">
            <a:schemeClr val="accent2"/>
          </a:effectRef>
          <a:fontRef idx="minor">
            <a:schemeClr val="tx1"/>
          </a:fontRef>
        </p:style>
      </p:cxnSp>
      <p:cxnSp>
        <p:nvCxnSpPr>
          <p:cNvPr id="162" name="Straight Arrow Connector 161"/>
          <p:cNvCxnSpPr/>
          <p:nvPr/>
        </p:nvCxnSpPr>
        <p:spPr>
          <a:xfrm>
            <a:off x="38987413" y="16065500"/>
            <a:ext cx="79375" cy="862013"/>
          </a:xfrm>
          <a:prstGeom prst="straightConnector1">
            <a:avLst/>
          </a:prstGeom>
          <a:ln w="50800">
            <a:solidFill>
              <a:srgbClr val="FF0000"/>
            </a:solidFill>
            <a:tailEnd type="arrow"/>
          </a:ln>
        </p:spPr>
        <p:style>
          <a:lnRef idx="3">
            <a:schemeClr val="accent2"/>
          </a:lnRef>
          <a:fillRef idx="0">
            <a:schemeClr val="accent2"/>
          </a:fillRef>
          <a:effectRef idx="2">
            <a:schemeClr val="accent2"/>
          </a:effectRef>
          <a:fontRef idx="minor">
            <a:schemeClr val="tx1"/>
          </a:fontRef>
        </p:style>
      </p:cxnSp>
      <p:sp>
        <p:nvSpPr>
          <p:cNvPr id="15431" name="TextBox 164"/>
          <p:cNvSpPr txBox="1">
            <a:spLocks noChangeArrowheads="1"/>
          </p:cNvSpPr>
          <p:nvPr/>
        </p:nvSpPr>
        <p:spPr bwMode="auto">
          <a:xfrm>
            <a:off x="38803263" y="14576425"/>
            <a:ext cx="2495550" cy="954088"/>
          </a:xfrm>
          <a:prstGeom prst="rect">
            <a:avLst/>
          </a:prstGeom>
          <a:solidFill>
            <a:schemeClr val="bg1"/>
          </a:solidFill>
          <a:ln w="9525">
            <a:noFill/>
            <a:miter lim="800000"/>
            <a:headEnd/>
            <a:tailEnd/>
          </a:ln>
        </p:spPr>
        <p:txBody>
          <a:bodyPr>
            <a:spAutoFit/>
          </a:bodyPr>
          <a:lstStyle/>
          <a:p>
            <a:pPr algn="ctr"/>
            <a:r>
              <a:rPr lang="en-US" sz="2800" b="1">
                <a:solidFill>
                  <a:srgbClr val="0000FF"/>
                </a:solidFill>
              </a:rPr>
              <a:t>Liquid manure application</a:t>
            </a:r>
          </a:p>
        </p:txBody>
      </p:sp>
      <p:sp>
        <p:nvSpPr>
          <p:cNvPr id="15432" name="TextBox 8"/>
          <p:cNvSpPr txBox="1">
            <a:spLocks noChangeArrowheads="1"/>
          </p:cNvSpPr>
          <p:nvPr/>
        </p:nvSpPr>
        <p:spPr bwMode="auto">
          <a:xfrm>
            <a:off x="37582475" y="15567025"/>
            <a:ext cx="1409700" cy="522288"/>
          </a:xfrm>
          <a:prstGeom prst="rect">
            <a:avLst/>
          </a:prstGeom>
          <a:solidFill>
            <a:schemeClr val="bg1"/>
          </a:solidFill>
          <a:ln w="9525">
            <a:noFill/>
            <a:miter lim="800000"/>
            <a:headEnd/>
            <a:tailEnd/>
          </a:ln>
        </p:spPr>
        <p:txBody>
          <a:bodyPr wrap="none">
            <a:spAutoFit/>
          </a:bodyPr>
          <a:lstStyle/>
          <a:p>
            <a:r>
              <a:rPr lang="en-US" sz="2800" b="1">
                <a:solidFill>
                  <a:srgbClr val="FF0000"/>
                </a:solidFill>
              </a:rPr>
              <a:t>Mowing</a:t>
            </a:r>
          </a:p>
        </p:txBody>
      </p:sp>
      <p:sp>
        <p:nvSpPr>
          <p:cNvPr id="15433" name="TextBox 163"/>
          <p:cNvSpPr txBox="1">
            <a:spLocks noChangeArrowheads="1"/>
          </p:cNvSpPr>
          <p:nvPr/>
        </p:nvSpPr>
        <p:spPr bwMode="auto">
          <a:xfrm>
            <a:off x="40830500" y="15409863"/>
            <a:ext cx="1409700" cy="522287"/>
          </a:xfrm>
          <a:prstGeom prst="rect">
            <a:avLst/>
          </a:prstGeom>
          <a:solidFill>
            <a:schemeClr val="bg1"/>
          </a:solidFill>
          <a:ln w="9525">
            <a:noFill/>
            <a:miter lim="800000"/>
            <a:headEnd/>
            <a:tailEnd/>
          </a:ln>
        </p:spPr>
        <p:txBody>
          <a:bodyPr wrap="none">
            <a:spAutoFit/>
          </a:bodyPr>
          <a:lstStyle/>
          <a:p>
            <a:r>
              <a:rPr lang="en-US" sz="2800" b="1">
                <a:solidFill>
                  <a:srgbClr val="FF0000"/>
                </a:solidFill>
              </a:rPr>
              <a:t>Mowing</a:t>
            </a:r>
          </a:p>
        </p:txBody>
      </p:sp>
      <p:sp>
        <p:nvSpPr>
          <p:cNvPr id="15434" name="Text Box 288"/>
          <p:cNvSpPr txBox="1">
            <a:spLocks noChangeArrowheads="1"/>
          </p:cNvSpPr>
          <p:nvPr/>
        </p:nvSpPr>
        <p:spPr bwMode="auto">
          <a:xfrm>
            <a:off x="30621288" y="13847763"/>
            <a:ext cx="11520487" cy="769937"/>
          </a:xfrm>
          <a:prstGeom prst="rect">
            <a:avLst/>
          </a:prstGeom>
          <a:solidFill>
            <a:srgbClr val="001B50"/>
          </a:solidFill>
          <a:ln w="9525">
            <a:noFill/>
            <a:miter lim="800000"/>
            <a:headEnd/>
            <a:tailEnd/>
          </a:ln>
        </p:spPr>
        <p:txBody>
          <a:bodyPr>
            <a:spAutoFit/>
          </a:bodyPr>
          <a:lstStyle/>
          <a:p>
            <a:r>
              <a:rPr lang="en-US" altLang="en-US" sz="4400" b="1">
                <a:solidFill>
                  <a:schemeClr val="bg1"/>
                </a:solidFill>
              </a:rPr>
              <a:t>Impacts of Land Management on Carbon Fluxes</a:t>
            </a:r>
          </a:p>
        </p:txBody>
      </p:sp>
      <p:sp>
        <p:nvSpPr>
          <p:cNvPr id="15435" name="TextBox 9"/>
          <p:cNvSpPr txBox="1">
            <a:spLocks noChangeArrowheads="1"/>
          </p:cNvSpPr>
          <p:nvPr/>
        </p:nvSpPr>
        <p:spPr bwMode="auto">
          <a:xfrm>
            <a:off x="30840363" y="20916900"/>
            <a:ext cx="11728450" cy="930275"/>
          </a:xfrm>
          <a:prstGeom prst="rect">
            <a:avLst/>
          </a:prstGeom>
          <a:solidFill>
            <a:schemeClr val="bg1"/>
          </a:solidFill>
          <a:ln w="9525">
            <a:solidFill>
              <a:schemeClr val="tx1"/>
            </a:solidFill>
            <a:miter lim="800000"/>
            <a:headEnd/>
            <a:tailEnd/>
          </a:ln>
        </p:spPr>
        <p:txBody>
          <a:bodyPr>
            <a:spAutoFit/>
          </a:bodyPr>
          <a:lstStyle/>
          <a:p>
            <a:r>
              <a:rPr lang="en-US" sz="1800"/>
              <a:t>Net ecosystem exchange (NEE) at Kingman Hayfield during 2014.  Negative values indicate carbon (C) uptake by the land surface (photosynthesis) while positive values indicate C release.  Data shown are only for daytime.  Mowing resulted in a decrease of C uptake by the land surface while fertilization was coincident with an increase in C uptake. </a:t>
            </a:r>
          </a:p>
        </p:txBody>
      </p:sp>
      <p:pic>
        <p:nvPicPr>
          <p:cNvPr id="15436" name="Picture 10"/>
          <p:cNvPicPr>
            <a:picLocks noChangeAspect="1"/>
          </p:cNvPicPr>
          <p:nvPr/>
        </p:nvPicPr>
        <p:blipFill>
          <a:blip r:embed="rId22"/>
          <a:srcRect/>
          <a:stretch>
            <a:fillRect/>
          </a:stretch>
        </p:blipFill>
        <p:spPr bwMode="auto">
          <a:xfrm>
            <a:off x="15601950" y="14984413"/>
            <a:ext cx="13655675" cy="5775325"/>
          </a:xfrm>
          <a:prstGeom prst="rect">
            <a:avLst/>
          </a:prstGeom>
          <a:noFill/>
          <a:ln w="9525">
            <a:noFill/>
            <a:miter lim="800000"/>
            <a:headEnd/>
            <a:tailEnd/>
          </a:ln>
        </p:spPr>
      </p:pic>
      <p:sp>
        <p:nvSpPr>
          <p:cNvPr id="15437" name="TextBox 101"/>
          <p:cNvSpPr txBox="1">
            <a:spLocks noChangeArrowheads="1"/>
          </p:cNvSpPr>
          <p:nvPr/>
        </p:nvSpPr>
        <p:spPr bwMode="auto">
          <a:xfrm>
            <a:off x="16790988" y="20942300"/>
            <a:ext cx="11174412" cy="923925"/>
          </a:xfrm>
          <a:prstGeom prst="rect">
            <a:avLst/>
          </a:prstGeom>
          <a:solidFill>
            <a:schemeClr val="bg1"/>
          </a:solidFill>
          <a:ln w="9525">
            <a:solidFill>
              <a:schemeClr val="tx1"/>
            </a:solidFill>
            <a:miter lim="800000"/>
            <a:headEnd/>
            <a:tailEnd/>
          </a:ln>
        </p:spPr>
        <p:txBody>
          <a:bodyPr>
            <a:spAutoFit/>
          </a:bodyPr>
          <a:lstStyle/>
          <a:p>
            <a:r>
              <a:rPr lang="en-US" sz="1800"/>
              <a:t>Comparison evapotranspiration rates of the 3 vegetated ecosystems during early summer.  The Thompson Farm mixed forest site has the highest water vapor flux rates presumably due to the larger leaf area index and deeper rooting depth of the forest stand.  Not shown is West Edge Parking Lot where evapotranspiration rates are nearly zero.</a:t>
            </a:r>
          </a:p>
        </p:txBody>
      </p:sp>
      <p:pic>
        <p:nvPicPr>
          <p:cNvPr id="15438" name="Picture 1"/>
          <p:cNvPicPr>
            <a:picLocks noChangeAspect="1"/>
          </p:cNvPicPr>
          <p:nvPr/>
        </p:nvPicPr>
        <p:blipFill>
          <a:blip r:embed="rId23"/>
          <a:srcRect/>
          <a:stretch>
            <a:fillRect/>
          </a:stretch>
        </p:blipFill>
        <p:spPr bwMode="auto">
          <a:xfrm>
            <a:off x="31313438" y="6986588"/>
            <a:ext cx="10423525" cy="5256212"/>
          </a:xfrm>
          <a:prstGeom prst="rect">
            <a:avLst/>
          </a:prstGeom>
          <a:noFill/>
          <a:ln w="9525">
            <a:noFill/>
            <a:miter lim="800000"/>
            <a:headEnd/>
            <a:tailEnd/>
          </a:ln>
        </p:spPr>
      </p:pic>
      <p:sp>
        <p:nvSpPr>
          <p:cNvPr id="15439" name="Text Box 288"/>
          <p:cNvSpPr txBox="1">
            <a:spLocks noChangeArrowheads="1"/>
          </p:cNvSpPr>
          <p:nvPr/>
        </p:nvSpPr>
        <p:spPr bwMode="auto">
          <a:xfrm>
            <a:off x="15508288" y="13847763"/>
            <a:ext cx="13608050" cy="769937"/>
          </a:xfrm>
          <a:prstGeom prst="rect">
            <a:avLst/>
          </a:prstGeom>
          <a:solidFill>
            <a:srgbClr val="001B50"/>
          </a:solidFill>
          <a:ln w="9525">
            <a:noFill/>
            <a:miter lim="800000"/>
            <a:headEnd/>
            <a:tailEnd/>
          </a:ln>
        </p:spPr>
        <p:txBody>
          <a:bodyPr>
            <a:spAutoFit/>
          </a:bodyPr>
          <a:lstStyle/>
          <a:p>
            <a:r>
              <a:rPr lang="en-US" altLang="en-US" sz="4400" b="1">
                <a:solidFill>
                  <a:schemeClr val="bg1"/>
                </a:solidFill>
              </a:rPr>
              <a:t>Differences in “Sweating” rates across sites</a:t>
            </a:r>
          </a:p>
        </p:txBody>
      </p:sp>
      <p:pic>
        <p:nvPicPr>
          <p:cNvPr id="15440" name="Picture 2"/>
          <p:cNvPicPr>
            <a:picLocks noChangeAspect="1"/>
          </p:cNvPicPr>
          <p:nvPr/>
        </p:nvPicPr>
        <p:blipFill>
          <a:blip r:embed="rId24"/>
          <a:srcRect/>
          <a:stretch>
            <a:fillRect/>
          </a:stretch>
        </p:blipFill>
        <p:spPr bwMode="auto">
          <a:xfrm>
            <a:off x="16733838" y="24133175"/>
            <a:ext cx="10604500" cy="6897688"/>
          </a:xfrm>
          <a:prstGeom prst="rect">
            <a:avLst/>
          </a:prstGeom>
          <a:noFill/>
          <a:ln w="9525">
            <a:noFill/>
            <a:miter lim="800000"/>
            <a:headEnd/>
            <a:tailEnd/>
          </a:ln>
        </p:spPr>
      </p:pic>
      <p:sp>
        <p:nvSpPr>
          <p:cNvPr id="15441" name="Text Box 288"/>
          <p:cNvSpPr txBox="1">
            <a:spLocks noChangeArrowheads="1"/>
          </p:cNvSpPr>
          <p:nvPr/>
        </p:nvSpPr>
        <p:spPr bwMode="auto">
          <a:xfrm>
            <a:off x="15508288" y="22602825"/>
            <a:ext cx="13608050" cy="769938"/>
          </a:xfrm>
          <a:prstGeom prst="rect">
            <a:avLst/>
          </a:prstGeom>
          <a:solidFill>
            <a:srgbClr val="001B50"/>
          </a:solidFill>
          <a:ln w="9525">
            <a:noFill/>
            <a:miter lim="800000"/>
            <a:headEnd/>
            <a:tailEnd/>
          </a:ln>
        </p:spPr>
        <p:txBody>
          <a:bodyPr>
            <a:spAutoFit/>
          </a:bodyPr>
          <a:lstStyle/>
          <a:p>
            <a:r>
              <a:rPr lang="en-US" altLang="en-US" sz="4400" b="1">
                <a:solidFill>
                  <a:schemeClr val="bg1"/>
                </a:solidFill>
              </a:rPr>
              <a:t>Urban Heat Island</a:t>
            </a:r>
          </a:p>
        </p:txBody>
      </p:sp>
      <p:sp>
        <p:nvSpPr>
          <p:cNvPr id="15442" name="Rectangle 243"/>
          <p:cNvSpPr>
            <a:spLocks noChangeArrowheads="1"/>
          </p:cNvSpPr>
          <p:nvPr/>
        </p:nvSpPr>
        <p:spPr bwMode="auto">
          <a:xfrm rot="-5400000">
            <a:off x="31862713" y="20967700"/>
            <a:ext cx="9561512" cy="12663488"/>
          </a:xfrm>
          <a:prstGeom prst="rect">
            <a:avLst/>
          </a:prstGeom>
          <a:solidFill>
            <a:schemeClr val="bg1"/>
          </a:solidFill>
          <a:ln w="9525">
            <a:noFill/>
            <a:miter lim="800000"/>
            <a:headEnd/>
            <a:tailEnd/>
          </a:ln>
        </p:spPr>
        <p:txBody>
          <a:bodyPr rot="10800000" wrap="none" anchor="ctr"/>
          <a:lstStyle/>
          <a:p>
            <a:endParaRPr lang="en-US" altLang="en-US"/>
          </a:p>
        </p:txBody>
      </p:sp>
      <p:sp>
        <p:nvSpPr>
          <p:cNvPr id="15443" name="Text Box 288"/>
          <p:cNvSpPr txBox="1">
            <a:spLocks noChangeArrowheads="1"/>
          </p:cNvSpPr>
          <p:nvPr/>
        </p:nvSpPr>
        <p:spPr bwMode="auto">
          <a:xfrm>
            <a:off x="30621288" y="22602825"/>
            <a:ext cx="12242800" cy="769938"/>
          </a:xfrm>
          <a:prstGeom prst="rect">
            <a:avLst/>
          </a:prstGeom>
          <a:solidFill>
            <a:srgbClr val="001B50"/>
          </a:solidFill>
          <a:ln w="9525">
            <a:noFill/>
            <a:miter lim="800000"/>
            <a:headEnd/>
            <a:tailEnd/>
          </a:ln>
        </p:spPr>
        <p:txBody>
          <a:bodyPr>
            <a:spAutoFit/>
          </a:bodyPr>
          <a:lstStyle/>
          <a:p>
            <a:r>
              <a:rPr lang="en-US" altLang="en-US" sz="4400" b="1">
                <a:solidFill>
                  <a:schemeClr val="bg1"/>
                </a:solidFill>
              </a:rPr>
              <a:t>Future Directions</a:t>
            </a:r>
          </a:p>
        </p:txBody>
      </p:sp>
      <p:sp>
        <p:nvSpPr>
          <p:cNvPr id="15444" name="Text Box 288"/>
          <p:cNvSpPr txBox="1">
            <a:spLocks noChangeArrowheads="1"/>
          </p:cNvSpPr>
          <p:nvPr/>
        </p:nvSpPr>
        <p:spPr bwMode="auto">
          <a:xfrm>
            <a:off x="30621288" y="5842000"/>
            <a:ext cx="11263312" cy="769938"/>
          </a:xfrm>
          <a:prstGeom prst="rect">
            <a:avLst/>
          </a:prstGeom>
          <a:solidFill>
            <a:srgbClr val="001B50"/>
          </a:solidFill>
          <a:ln w="9525">
            <a:noFill/>
            <a:miter lim="800000"/>
            <a:headEnd/>
            <a:tailEnd/>
          </a:ln>
        </p:spPr>
        <p:txBody>
          <a:bodyPr>
            <a:spAutoFit/>
          </a:bodyPr>
          <a:lstStyle/>
          <a:p>
            <a:r>
              <a:rPr lang="en-US" altLang="en-US" sz="4400" b="1">
                <a:solidFill>
                  <a:schemeClr val="bg1"/>
                </a:solidFill>
              </a:rPr>
              <a:t>Carbon Fluxes over time</a:t>
            </a:r>
          </a:p>
        </p:txBody>
      </p:sp>
      <p:sp>
        <p:nvSpPr>
          <p:cNvPr id="15445" name="TextBox 97"/>
          <p:cNvSpPr txBox="1">
            <a:spLocks noChangeArrowheads="1"/>
          </p:cNvSpPr>
          <p:nvPr/>
        </p:nvSpPr>
        <p:spPr bwMode="auto">
          <a:xfrm>
            <a:off x="16078200" y="30962600"/>
            <a:ext cx="12649200" cy="922338"/>
          </a:xfrm>
          <a:prstGeom prst="rect">
            <a:avLst/>
          </a:prstGeom>
          <a:solidFill>
            <a:schemeClr val="bg1"/>
          </a:solidFill>
          <a:ln w="9525">
            <a:solidFill>
              <a:schemeClr val="tx1"/>
            </a:solidFill>
            <a:miter lim="800000"/>
            <a:headEnd/>
            <a:tailEnd/>
          </a:ln>
        </p:spPr>
        <p:txBody>
          <a:bodyPr>
            <a:spAutoFit/>
          </a:bodyPr>
          <a:lstStyle/>
          <a:p>
            <a:r>
              <a:rPr lang="en-US" sz="1800"/>
              <a:t>Comparison of the difference between land surface temperature and air temperature for Kingman Hayfield, Thompson Forest, and West Edge parking lot during a typical July day.  The inability of non-vegetated surfaces to “sweat” or evapo-transpire results in warmer surface temperatures (urban heat island effect) and the release of proportionally more energy through sensible heat loss.</a:t>
            </a:r>
          </a:p>
        </p:txBody>
      </p:sp>
      <p:sp>
        <p:nvSpPr>
          <p:cNvPr id="15446" name="TextBox 98"/>
          <p:cNvSpPr txBox="1">
            <a:spLocks noChangeArrowheads="1"/>
          </p:cNvSpPr>
          <p:nvPr/>
        </p:nvSpPr>
        <p:spPr bwMode="auto">
          <a:xfrm>
            <a:off x="30778450" y="12185650"/>
            <a:ext cx="11728450" cy="923925"/>
          </a:xfrm>
          <a:prstGeom prst="rect">
            <a:avLst/>
          </a:prstGeom>
          <a:solidFill>
            <a:schemeClr val="bg1"/>
          </a:solidFill>
          <a:ln w="9525">
            <a:solidFill>
              <a:schemeClr val="tx1"/>
            </a:solidFill>
            <a:miter lim="800000"/>
            <a:headEnd/>
            <a:tailEnd/>
          </a:ln>
        </p:spPr>
        <p:txBody>
          <a:bodyPr>
            <a:spAutoFit/>
          </a:bodyPr>
          <a:lstStyle/>
          <a:p>
            <a:r>
              <a:rPr lang="en-US" sz="1800"/>
              <a:t>Net ecosystem exchange (NEE) at Moore Cornfields during 2014.  Negative values indicate carbon (C) uptake by the land surface (photosynthesis) while positive values indicate C release.  An early season overnight frost event (day 263 or Sept 20</a:t>
            </a:r>
            <a:r>
              <a:rPr lang="en-US" sz="1800" baseline="30000"/>
              <a:t>th</a:t>
            </a:r>
            <a:r>
              <a:rPr lang="en-US" sz="1800"/>
              <a:t>) killed the corn shutting down C uptake for the year.  (Air Temperature shown in red, CO</a:t>
            </a:r>
            <a:r>
              <a:rPr lang="en-US" sz="1800" baseline="-25000"/>
              <a:t>2</a:t>
            </a:r>
            <a:r>
              <a:rPr lang="en-US" sz="1800"/>
              <a:t> flux in blue) </a:t>
            </a:r>
          </a:p>
        </p:txBody>
      </p:sp>
      <p:sp>
        <p:nvSpPr>
          <p:cNvPr id="15447" name="TextBox 3"/>
          <p:cNvSpPr txBox="1">
            <a:spLocks noChangeArrowheads="1"/>
          </p:cNvSpPr>
          <p:nvPr/>
        </p:nvSpPr>
        <p:spPr bwMode="auto">
          <a:xfrm>
            <a:off x="33024763" y="4600575"/>
            <a:ext cx="8377237" cy="646113"/>
          </a:xfrm>
          <a:prstGeom prst="rect">
            <a:avLst/>
          </a:prstGeom>
          <a:solidFill>
            <a:schemeClr val="bg1"/>
          </a:solidFill>
          <a:ln w="9525">
            <a:noFill/>
            <a:miter lim="800000"/>
            <a:headEnd/>
            <a:tailEnd/>
          </a:ln>
        </p:spPr>
        <p:txBody>
          <a:bodyPr>
            <a:spAutoFit/>
          </a:bodyPr>
          <a:lstStyle/>
          <a:p>
            <a:pPr algn="ctr"/>
            <a:r>
              <a:rPr lang="en-US" sz="1800"/>
              <a:t>Support for the NH EPSCoR Program is provided by the National Science Foundation's Research Infrastructure Improvement Award # EPS 1101245.</a:t>
            </a:r>
          </a:p>
        </p:txBody>
      </p:sp>
      <p:sp>
        <p:nvSpPr>
          <p:cNvPr id="15448" name="TextBox 4"/>
          <p:cNvSpPr txBox="1">
            <a:spLocks noChangeArrowheads="1"/>
          </p:cNvSpPr>
          <p:nvPr/>
        </p:nvSpPr>
        <p:spPr bwMode="auto">
          <a:xfrm>
            <a:off x="30657800" y="23456900"/>
            <a:ext cx="11969750" cy="8524875"/>
          </a:xfrm>
          <a:prstGeom prst="rect">
            <a:avLst/>
          </a:prstGeom>
          <a:noFill/>
          <a:ln w="9525">
            <a:noFill/>
            <a:miter lim="800000"/>
            <a:headEnd/>
            <a:tailEnd/>
          </a:ln>
        </p:spPr>
        <p:txBody>
          <a:bodyPr>
            <a:spAutoFit/>
          </a:bodyPr>
          <a:lstStyle/>
          <a:p>
            <a:pPr marL="342900" indent="-342900">
              <a:buFont typeface="Arial" charset="0"/>
              <a:buChar char="•"/>
            </a:pPr>
            <a:r>
              <a:rPr lang="en-US" sz="2800"/>
              <a:t>Design and apply data filters to clean up data including: </a:t>
            </a:r>
          </a:p>
          <a:p>
            <a:pPr marL="800100" lvl="1" indent="-342900">
              <a:buFont typeface="Arial" charset="0"/>
              <a:buChar char="•"/>
            </a:pPr>
            <a:r>
              <a:rPr lang="en-US" sz="2800"/>
              <a:t>1) logical filters to exclude values that are outside of the range of values that are reasonable, </a:t>
            </a:r>
          </a:p>
          <a:p>
            <a:pPr marL="800100" lvl="1" indent="-342900">
              <a:buFont typeface="Arial" charset="0"/>
              <a:buChar char="•"/>
            </a:pPr>
            <a:r>
              <a:rPr lang="en-US" sz="2800"/>
              <a:t>2) ustar filtering to remove data when wind conditions are inadequate to create sufficient to meet method assumptions, </a:t>
            </a:r>
          </a:p>
          <a:p>
            <a:pPr marL="800100" lvl="1" indent="-342900">
              <a:buFont typeface="Arial" charset="0"/>
              <a:buChar char="•"/>
            </a:pPr>
            <a:r>
              <a:rPr lang="en-US" sz="2800"/>
              <a:t>3) footprint filtering to remove data that represent land area outside of the land cover type of interest.</a:t>
            </a:r>
          </a:p>
          <a:p>
            <a:pPr marL="800100" lvl="1" indent="-342900">
              <a:buFont typeface="Arial" charset="0"/>
              <a:buChar char="•"/>
            </a:pPr>
            <a:endParaRPr lang="en-US"/>
          </a:p>
          <a:p>
            <a:pPr marL="342900" indent="-342900">
              <a:buFont typeface="Arial" charset="0"/>
              <a:buChar char="•"/>
            </a:pPr>
            <a:r>
              <a:rPr lang="en-US" sz="2800"/>
              <a:t>Gapfill missing values and provide annual radiation, energy, and greenhouse gas flux estimates across the 4 land cover types.</a:t>
            </a:r>
          </a:p>
          <a:p>
            <a:pPr marL="342900" indent="-342900">
              <a:buFont typeface="Arial" charset="0"/>
              <a:buChar char="•"/>
            </a:pPr>
            <a:endParaRPr lang="en-US" sz="1200"/>
          </a:p>
          <a:p>
            <a:pPr marL="342900" indent="-342900">
              <a:buFont typeface="Arial" charset="0"/>
              <a:buChar char="•"/>
            </a:pPr>
            <a:r>
              <a:rPr lang="en-US" sz="2800"/>
              <a:t>Partition net ecosystem exchange (NEE) into gross primary production (GPP) and ecosystem respiration (Re).</a:t>
            </a:r>
          </a:p>
          <a:p>
            <a:pPr marL="342900" indent="-342900">
              <a:buFont typeface="Arial" charset="0"/>
              <a:buChar char="•"/>
            </a:pPr>
            <a:endParaRPr lang="en-US" sz="1200"/>
          </a:p>
          <a:p>
            <a:pPr marL="342900" indent="-342900">
              <a:buFont typeface="Arial" charset="0"/>
              <a:buChar char="•"/>
            </a:pPr>
            <a:r>
              <a:rPr lang="en-US" sz="2800"/>
              <a:t>Determine the drivers of radition, energy, and carbon fluxes across the 4 land cover types using supporting meterological and biometric data.</a:t>
            </a:r>
          </a:p>
          <a:p>
            <a:pPr marL="342900" indent="-342900">
              <a:buFont typeface="Arial" charset="0"/>
              <a:buChar char="•"/>
            </a:pPr>
            <a:endParaRPr lang="en-US" sz="1200"/>
          </a:p>
          <a:p>
            <a:pPr marL="342900" indent="-342900">
              <a:buFont typeface="Arial" charset="0"/>
              <a:buChar char="•"/>
            </a:pPr>
            <a:r>
              <a:rPr lang="en-US" sz="2800"/>
              <a:t>Compare the climate forcing of the 4 different landcover types under present climate to derive a climate forcing for the state of New Hampshire.</a:t>
            </a:r>
          </a:p>
          <a:p>
            <a:pPr marL="342900" indent="-342900">
              <a:buFont typeface="Arial" charset="0"/>
              <a:buChar char="•"/>
            </a:pPr>
            <a:endParaRPr lang="en-US" sz="1200"/>
          </a:p>
          <a:p>
            <a:pPr marL="342900" indent="-342900">
              <a:buFont typeface="Arial" charset="0"/>
              <a:buChar char="•"/>
            </a:pPr>
            <a:r>
              <a:rPr lang="en-US" sz="2800"/>
              <a:t>Use future scenarios to estimate future climate forcing of New Hampshire under various future land use scenarios  </a:t>
            </a:r>
          </a:p>
        </p:txBody>
      </p:sp>
      <p:pic>
        <p:nvPicPr>
          <p:cNvPr id="15449" name="Picture 323" descr="li-cor_logo"/>
          <p:cNvPicPr>
            <a:picLocks noChangeAspect="1" noChangeArrowheads="1"/>
          </p:cNvPicPr>
          <p:nvPr/>
        </p:nvPicPr>
        <p:blipFill>
          <a:blip r:embed="rId16"/>
          <a:srcRect/>
          <a:stretch>
            <a:fillRect/>
          </a:stretch>
        </p:blipFill>
        <p:spPr bwMode="auto">
          <a:xfrm>
            <a:off x="20574000" y="10609263"/>
            <a:ext cx="476250" cy="1397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5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55"/>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60"/>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6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14498</TotalTime>
  <Words>806</Words>
  <Application>Microsoft Office PowerPoint</Application>
  <PresentationFormat>Custom</PresentationFormat>
  <Paragraphs>66</Paragraphs>
  <Slides>1</Slides>
  <Notes>1</Notes>
  <HiddenSlides>0</HiddenSlides>
  <MMClips>0</MMClips>
  <ScaleCrop>false</ScaleCrop>
  <HeadingPairs>
    <vt:vector size="6" baseType="variant">
      <vt:variant>
        <vt:lpstr>Fonts Used</vt:lpstr>
      </vt:variant>
      <vt:variant>
        <vt:i4>3</vt:i4>
      </vt:variant>
      <vt:variant>
        <vt:lpstr>Design Template</vt:lpstr>
      </vt:variant>
      <vt:variant>
        <vt:i4>1</vt:i4>
      </vt:variant>
      <vt:variant>
        <vt:lpstr>Slide Titles</vt:lpstr>
      </vt:variant>
      <vt:variant>
        <vt:i4>1</vt:i4>
      </vt:variant>
    </vt:vector>
  </HeadingPairs>
  <TitlesOfParts>
    <vt:vector size="5" baseType="lpstr">
      <vt:lpstr>Calibri</vt:lpstr>
      <vt:lpstr>Arial</vt:lpstr>
      <vt:lpstr>Times New Roman</vt:lpstr>
      <vt:lpstr>Default Design</vt:lpstr>
      <vt:lpstr>Slide 1</vt:lpstr>
    </vt:vector>
  </TitlesOfParts>
  <Company>Complex Systems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Scott Ollinger</dc:creator>
  <cp:lastModifiedBy>lucie</cp:lastModifiedBy>
  <cp:revision>623</cp:revision>
  <dcterms:created xsi:type="dcterms:W3CDTF">2006-08-18T20:05:05Z</dcterms:created>
  <dcterms:modified xsi:type="dcterms:W3CDTF">2014-11-18T14:35:39Z</dcterms:modified>
</cp:coreProperties>
</file>