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8404800" cy="29260800"/>
  <p:notesSz cx="6858000" cy="9144000"/>
  <p:defaultTextStyle>
    <a:defPPr>
      <a:defRPr lang="en-US"/>
    </a:defPPr>
    <a:lvl1pPr marL="0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1pPr>
    <a:lvl2pPr marL="1933270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2pPr>
    <a:lvl3pPr marL="3866540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3pPr>
    <a:lvl4pPr marL="5799811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4pPr>
    <a:lvl5pPr marL="7733081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5pPr>
    <a:lvl6pPr marL="9666351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6pPr>
    <a:lvl7pPr marL="11599621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7pPr>
    <a:lvl8pPr marL="13532891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8pPr>
    <a:lvl9pPr marL="15466162" algn="l" defTabSz="3866540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2466" y="-126"/>
      </p:cViewPr>
      <p:guideLst>
        <p:guide orient="horz" pos="9216"/>
        <p:guide pos="12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2400" dirty="0"/>
              <a:t>Connectivity</a:t>
            </a:r>
            <a:r>
              <a:rPr lang="en-US" baseline="0" dirty="0"/>
              <a:t> </a:t>
            </a:r>
            <a:r>
              <a:rPr lang="en-US" sz="2400" baseline="0" dirty="0"/>
              <a:t>(</a:t>
            </a:r>
            <a:r>
              <a:rPr lang="el-GR" sz="2400" baseline="0" dirty="0">
                <a:latin typeface="Calibri"/>
              </a:rPr>
              <a:t>α</a:t>
            </a:r>
            <a:r>
              <a:rPr lang="en-US" sz="2400" baseline="0" dirty="0">
                <a:latin typeface="Calibri"/>
              </a:rPr>
              <a:t>)</a:t>
            </a:r>
            <a:r>
              <a:rPr lang="en-US" baseline="0" dirty="0">
                <a:latin typeface="Calibri"/>
              </a:rPr>
              <a:t> </a:t>
            </a:r>
            <a:r>
              <a:rPr lang="en-US" sz="2400" baseline="0" dirty="0"/>
              <a:t>Varies by </a:t>
            </a:r>
            <a:r>
              <a:rPr lang="en-US" sz="2400" baseline="0" dirty="0" smtClean="0"/>
              <a:t>Site </a:t>
            </a:r>
            <a:r>
              <a:rPr lang="en-US" sz="2400" baseline="0" dirty="0"/>
              <a:t>&amp; Season</a:t>
            </a:r>
            <a:endParaRPr lang="en-US" sz="2400" dirty="0"/>
          </a:p>
        </c:rich>
      </c:tx>
      <c:layout>
        <c:manualLayout>
          <c:xMode val="edge"/>
          <c:yMode val="edge"/>
          <c:x val="0.32030963520864242"/>
          <c:y val="2.766251728907330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6321564357575034E-2"/>
          <c:y val="0.13292311490109382"/>
          <c:w val="0.88980264060584335"/>
          <c:h val="0.72866904085122142"/>
        </c:manualLayout>
      </c:layout>
      <c:scatterChart>
        <c:scatterStyle val="lineMarker"/>
        <c:varyColors val="0"/>
        <c:ser>
          <c:idx val="1"/>
          <c:order val="1"/>
          <c:tx>
            <c:v>Forested Catchment</c:v>
          </c:tx>
          <c:spPr>
            <a:ln w="28575">
              <a:noFill/>
            </a:ln>
          </c:spPr>
          <c:marker>
            <c:symbol val="circle"/>
            <c:size val="11"/>
          </c:marker>
          <c:xVal>
            <c:numRef>
              <c:f>SBM!$E$2:$E$18</c:f>
              <c:numCache>
                <c:formatCode>mm/dd/yyyy\ hh:mm</c:formatCode>
                <c:ptCount val="17"/>
                <c:pt idx="0">
                  <c:v>41415.708333333336</c:v>
                </c:pt>
                <c:pt idx="1">
                  <c:v>41432.375</c:v>
                </c:pt>
                <c:pt idx="2">
                  <c:v>41436.041666666664</c:v>
                </c:pt>
                <c:pt idx="3">
                  <c:v>41456.875</c:v>
                </c:pt>
                <c:pt idx="4">
                  <c:v>41488</c:v>
                </c:pt>
                <c:pt idx="5">
                  <c:v>41495.291666666664</c:v>
                </c:pt>
                <c:pt idx="6">
                  <c:v>41605.208333333336</c:v>
                </c:pt>
                <c:pt idx="7">
                  <c:v>41629.041666666664</c:v>
                </c:pt>
                <c:pt idx="8">
                  <c:v>41631.541666666664</c:v>
                </c:pt>
                <c:pt idx="9">
                  <c:v>41637.708333333336</c:v>
                </c:pt>
                <c:pt idx="10">
                  <c:v>41744.458333333336</c:v>
                </c:pt>
                <c:pt idx="11">
                  <c:v>41759.458333333336</c:v>
                </c:pt>
                <c:pt idx="12">
                  <c:v>41775.5</c:v>
                </c:pt>
                <c:pt idx="13">
                  <c:v>41782.791666666664</c:v>
                </c:pt>
                <c:pt idx="14">
                  <c:v>41803.208333333336</c:v>
                </c:pt>
                <c:pt idx="15">
                  <c:v>41815.916666666664</c:v>
                </c:pt>
                <c:pt idx="16">
                  <c:v>41843.625</c:v>
                </c:pt>
              </c:numCache>
            </c:numRef>
          </c:xVal>
          <c:yVal>
            <c:numRef>
              <c:f>SBM!$I$2:$I$18</c:f>
              <c:numCache>
                <c:formatCode>General</c:formatCode>
                <c:ptCount val="17"/>
                <c:pt idx="0">
                  <c:v>8.0655999999999999</c:v>
                </c:pt>
                <c:pt idx="1">
                  <c:v>6.9549000000000003</c:v>
                </c:pt>
                <c:pt idx="2">
                  <c:v>6.0606</c:v>
                </c:pt>
                <c:pt idx="3">
                  <c:v>7.0308000000000002</c:v>
                </c:pt>
                <c:pt idx="4">
                  <c:v>4.9577999999999998</c:v>
                </c:pt>
                <c:pt idx="5">
                  <c:v>1.2773000000000001</c:v>
                </c:pt>
                <c:pt idx="6">
                  <c:v>3.0185</c:v>
                </c:pt>
                <c:pt idx="7">
                  <c:v>4.0490000000000004</c:v>
                </c:pt>
                <c:pt idx="8">
                  <c:v>4.5221999999999998</c:v>
                </c:pt>
                <c:pt idx="9">
                  <c:v>3.6758000000000002</c:v>
                </c:pt>
                <c:pt idx="10">
                  <c:v>4.0162000000000004</c:v>
                </c:pt>
                <c:pt idx="11">
                  <c:v>4.1734</c:v>
                </c:pt>
                <c:pt idx="12">
                  <c:v>6.0976999999999997</c:v>
                </c:pt>
                <c:pt idx="13">
                  <c:v>7.3758999999999997</c:v>
                </c:pt>
                <c:pt idx="14">
                  <c:v>4.0922000000000001</c:v>
                </c:pt>
                <c:pt idx="15">
                  <c:v>4.6712999999999996</c:v>
                </c:pt>
                <c:pt idx="16">
                  <c:v>2.1255000000000002</c:v>
                </c:pt>
              </c:numCache>
            </c:numRef>
          </c:yVal>
          <c:smooth val="0"/>
        </c:ser>
        <c:ser>
          <c:idx val="0"/>
          <c:order val="0"/>
          <c:tx>
            <c:v>Agricultural Catchment</c:v>
          </c:tx>
          <c:spPr>
            <a:ln w="28575">
              <a:noFill/>
            </a:ln>
          </c:spPr>
          <c:marker>
            <c:symbol val="circle"/>
            <c:size val="10"/>
          </c:marker>
          <c:xVal>
            <c:numRef>
              <c:f>BDF!$E$2:$E$17</c:f>
              <c:numCache>
                <c:formatCode>mm/dd/yyyy\ hh:mm</c:formatCode>
                <c:ptCount val="16"/>
                <c:pt idx="0">
                  <c:v>41384.125</c:v>
                </c:pt>
                <c:pt idx="1">
                  <c:v>41435.916666666664</c:v>
                </c:pt>
                <c:pt idx="2">
                  <c:v>41436.791666666664</c:v>
                </c:pt>
                <c:pt idx="3">
                  <c:v>41452.791666666664</c:v>
                </c:pt>
                <c:pt idx="4">
                  <c:v>41456.583333333336</c:v>
                </c:pt>
                <c:pt idx="5">
                  <c:v>41465.666666666664</c:v>
                </c:pt>
                <c:pt idx="6">
                  <c:v>41474.458333333336</c:v>
                </c:pt>
                <c:pt idx="7">
                  <c:v>41488.041666666664</c:v>
                </c:pt>
                <c:pt idx="8">
                  <c:v>41495.625</c:v>
                </c:pt>
                <c:pt idx="9">
                  <c:v>41518.666666666664</c:v>
                </c:pt>
                <c:pt idx="10">
                  <c:v>41529.458333333336</c:v>
                </c:pt>
                <c:pt idx="11">
                  <c:v>41539.208333333336</c:v>
                </c:pt>
                <c:pt idx="12">
                  <c:v>41744.458333333336</c:v>
                </c:pt>
                <c:pt idx="13">
                  <c:v>41759.875</c:v>
                </c:pt>
                <c:pt idx="14">
                  <c:v>41775.916666666664</c:v>
                </c:pt>
                <c:pt idx="15">
                  <c:v>41852.541666666664</c:v>
                </c:pt>
              </c:numCache>
            </c:numRef>
          </c:xVal>
          <c:yVal>
            <c:numRef>
              <c:f>BDF!$I$2:$I$17</c:f>
              <c:numCache>
                <c:formatCode>General</c:formatCode>
                <c:ptCount val="16"/>
                <c:pt idx="0">
                  <c:v>10.919</c:v>
                </c:pt>
                <c:pt idx="1">
                  <c:v>16.056000000000001</c:v>
                </c:pt>
                <c:pt idx="2">
                  <c:v>45.965000000000003</c:v>
                </c:pt>
                <c:pt idx="3">
                  <c:v>20.218</c:v>
                </c:pt>
                <c:pt idx="4">
                  <c:v>21.344000000000001</c:v>
                </c:pt>
                <c:pt idx="5">
                  <c:v>13.606999999999999</c:v>
                </c:pt>
                <c:pt idx="6">
                  <c:v>4.6910999999999996</c:v>
                </c:pt>
                <c:pt idx="7">
                  <c:v>4.7789000000000001</c:v>
                </c:pt>
                <c:pt idx="8">
                  <c:v>13.959</c:v>
                </c:pt>
                <c:pt idx="9">
                  <c:v>9.5731999999999999</c:v>
                </c:pt>
                <c:pt idx="10">
                  <c:v>12.52</c:v>
                </c:pt>
                <c:pt idx="11">
                  <c:v>8.5195000000000007</c:v>
                </c:pt>
                <c:pt idx="12">
                  <c:v>18.738</c:v>
                </c:pt>
                <c:pt idx="13">
                  <c:v>9.7720000000000002</c:v>
                </c:pt>
                <c:pt idx="14">
                  <c:v>5.5191999999999997</c:v>
                </c:pt>
                <c:pt idx="15">
                  <c:v>4.7881999999999998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8039808"/>
        <c:axId val="88041728"/>
      </c:scatterChart>
      <c:valAx>
        <c:axId val="880398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2000"/>
                  <a:t>Month/Year</a:t>
                </a:r>
              </a:p>
            </c:rich>
          </c:tx>
          <c:layout/>
          <c:overlay val="0"/>
        </c:title>
        <c:numFmt formatCode="mm/yy" sourceLinked="0"/>
        <c:majorTickMark val="out"/>
        <c:minorTickMark val="none"/>
        <c:tickLblPos val="nextTo"/>
        <c:txPr>
          <a:bodyPr/>
          <a:lstStyle/>
          <a:p>
            <a:pPr>
              <a:defRPr sz="2000" baseline="0"/>
            </a:pPr>
            <a:endParaRPr lang="en-US"/>
          </a:p>
        </c:txPr>
        <c:crossAx val="88041728"/>
        <c:crosses val="autoZero"/>
        <c:crossBetween val="midCat"/>
        <c:majorUnit val="50"/>
      </c:valAx>
      <c:valAx>
        <c:axId val="8804172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800" b="1" i="0" baseline="0">
                    <a:effectLst/>
                  </a:rPr>
                  <a:t>α Value</a:t>
                </a:r>
                <a:endParaRPr lang="en-US">
                  <a:effectLst/>
                </a:endParaRP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8803980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65987571536694511"/>
          <c:y val="0.21964358189666125"/>
          <c:w val="0.31113870041118386"/>
          <c:h val="0.11127999041613575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3550DD-ACF3-4E1C-A8EE-F36E11688F78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685800"/>
            <a:ext cx="45021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2F4D59-B762-471A-A94C-9089761559D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549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1pPr>
    <a:lvl2pPr marL="1933270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2pPr>
    <a:lvl3pPr marL="3866540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3pPr>
    <a:lvl4pPr marL="5799811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4pPr>
    <a:lvl5pPr marL="7733081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5pPr>
    <a:lvl6pPr marL="9666351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6pPr>
    <a:lvl7pPr marL="11599621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7pPr>
    <a:lvl8pPr marL="13532891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8pPr>
    <a:lvl9pPr marL="15466162" algn="l" defTabSz="3866540" rtl="0" eaLnBrk="1" latinLnBrk="0" hangingPunct="1">
      <a:defRPr sz="5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360" y="9089815"/>
            <a:ext cx="3264408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720" y="16581120"/>
            <a:ext cx="2688336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33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866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799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733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666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5996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53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46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5" y="18802775"/>
            <a:ext cx="32644080" cy="5811520"/>
          </a:xfrm>
        </p:spPr>
        <p:txBody>
          <a:bodyPr anchor="t"/>
          <a:lstStyle>
            <a:lvl1pPr algn="l">
              <a:defRPr sz="16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5" y="12401978"/>
            <a:ext cx="32644080" cy="6400798"/>
          </a:xfrm>
        </p:spPr>
        <p:txBody>
          <a:bodyPr anchor="b"/>
          <a:lstStyle>
            <a:lvl1pPr marL="0" indent="0"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1pPr>
            <a:lvl2pPr marL="1933270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2pPr>
            <a:lvl3pPr marL="3866540" indent="0">
              <a:buNone/>
              <a:defRPr sz="6800">
                <a:solidFill>
                  <a:schemeClr val="tx1">
                    <a:tint val="75000"/>
                  </a:schemeClr>
                </a:solidFill>
              </a:defRPr>
            </a:lvl3pPr>
            <a:lvl4pPr marL="5799811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4pPr>
            <a:lvl5pPr marL="7733081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5pPr>
            <a:lvl6pPr marL="9666351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6pPr>
            <a:lvl7pPr marL="11599621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7pPr>
            <a:lvl8pPr marL="13532891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8pPr>
            <a:lvl9pPr marL="15466162" indent="0">
              <a:buNone/>
              <a:defRPr sz="5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67677" y="29132109"/>
            <a:ext cx="72262365" cy="82390827"/>
          </a:xfrm>
        </p:spPr>
        <p:txBody>
          <a:bodyPr/>
          <a:lstStyle>
            <a:lvl1pPr>
              <a:defRPr sz="11800"/>
            </a:lvl1pPr>
            <a:lvl2pPr>
              <a:defRPr sz="101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970122" y="29132109"/>
            <a:ext cx="72262365" cy="82390827"/>
          </a:xfrm>
        </p:spPr>
        <p:txBody>
          <a:bodyPr/>
          <a:lstStyle>
            <a:lvl1pPr>
              <a:defRPr sz="11800"/>
            </a:lvl1pPr>
            <a:lvl2pPr>
              <a:defRPr sz="101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0" y="1171789"/>
            <a:ext cx="3456432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549816"/>
            <a:ext cx="16968790" cy="2729651"/>
          </a:xfrm>
        </p:spPr>
        <p:txBody>
          <a:bodyPr anchor="b"/>
          <a:lstStyle>
            <a:lvl1pPr marL="0" indent="0">
              <a:buNone/>
              <a:defRPr sz="10100" b="1"/>
            </a:lvl1pPr>
            <a:lvl2pPr marL="1933270" indent="0">
              <a:buNone/>
              <a:defRPr sz="8500" b="1"/>
            </a:lvl2pPr>
            <a:lvl3pPr marL="3866540" indent="0">
              <a:buNone/>
              <a:defRPr sz="7600" b="1"/>
            </a:lvl3pPr>
            <a:lvl4pPr marL="5799811" indent="0">
              <a:buNone/>
              <a:defRPr sz="6800" b="1"/>
            </a:lvl4pPr>
            <a:lvl5pPr marL="7733081" indent="0">
              <a:buNone/>
              <a:defRPr sz="6800" b="1"/>
            </a:lvl5pPr>
            <a:lvl6pPr marL="9666351" indent="0">
              <a:buNone/>
              <a:defRPr sz="6800" b="1"/>
            </a:lvl6pPr>
            <a:lvl7pPr marL="11599621" indent="0">
              <a:buNone/>
              <a:defRPr sz="6800" b="1"/>
            </a:lvl7pPr>
            <a:lvl8pPr marL="13532891" indent="0">
              <a:buNone/>
              <a:defRPr sz="6800" b="1"/>
            </a:lvl8pPr>
            <a:lvl9pPr marL="15466162" indent="0">
              <a:buNone/>
              <a:defRPr sz="6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0" y="9279467"/>
            <a:ext cx="16968790" cy="16858829"/>
          </a:xfrm>
        </p:spPr>
        <p:txBody>
          <a:bodyPr/>
          <a:lstStyle>
            <a:lvl1pPr>
              <a:defRPr sz="10100"/>
            </a:lvl1pPr>
            <a:lvl2pPr>
              <a:defRPr sz="8500"/>
            </a:lvl2pPr>
            <a:lvl3pPr>
              <a:defRPr sz="7600"/>
            </a:lvl3pPr>
            <a:lvl4pPr>
              <a:defRPr sz="6800"/>
            </a:lvl4pPr>
            <a:lvl5pPr>
              <a:defRPr sz="6800"/>
            </a:lvl5pPr>
            <a:lvl6pPr>
              <a:defRPr sz="6800"/>
            </a:lvl6pPr>
            <a:lvl7pPr>
              <a:defRPr sz="6800"/>
            </a:lvl7pPr>
            <a:lvl8pPr>
              <a:defRPr sz="6800"/>
            </a:lvl8pPr>
            <a:lvl9pPr>
              <a:defRPr sz="6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107" y="6549816"/>
            <a:ext cx="16975455" cy="2729651"/>
          </a:xfrm>
        </p:spPr>
        <p:txBody>
          <a:bodyPr anchor="b"/>
          <a:lstStyle>
            <a:lvl1pPr marL="0" indent="0">
              <a:buNone/>
              <a:defRPr sz="10100" b="1"/>
            </a:lvl1pPr>
            <a:lvl2pPr marL="1933270" indent="0">
              <a:buNone/>
              <a:defRPr sz="8500" b="1"/>
            </a:lvl2pPr>
            <a:lvl3pPr marL="3866540" indent="0">
              <a:buNone/>
              <a:defRPr sz="7600" b="1"/>
            </a:lvl3pPr>
            <a:lvl4pPr marL="5799811" indent="0">
              <a:buNone/>
              <a:defRPr sz="6800" b="1"/>
            </a:lvl4pPr>
            <a:lvl5pPr marL="7733081" indent="0">
              <a:buNone/>
              <a:defRPr sz="6800" b="1"/>
            </a:lvl5pPr>
            <a:lvl6pPr marL="9666351" indent="0">
              <a:buNone/>
              <a:defRPr sz="6800" b="1"/>
            </a:lvl6pPr>
            <a:lvl7pPr marL="11599621" indent="0">
              <a:buNone/>
              <a:defRPr sz="6800" b="1"/>
            </a:lvl7pPr>
            <a:lvl8pPr marL="13532891" indent="0">
              <a:buNone/>
              <a:defRPr sz="6800" b="1"/>
            </a:lvl8pPr>
            <a:lvl9pPr marL="15466162" indent="0">
              <a:buNone/>
              <a:defRPr sz="6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107" y="9279467"/>
            <a:ext cx="16975455" cy="16858829"/>
          </a:xfrm>
        </p:spPr>
        <p:txBody>
          <a:bodyPr/>
          <a:lstStyle>
            <a:lvl1pPr>
              <a:defRPr sz="10100"/>
            </a:lvl1pPr>
            <a:lvl2pPr>
              <a:defRPr sz="8500"/>
            </a:lvl2pPr>
            <a:lvl3pPr>
              <a:defRPr sz="7600"/>
            </a:lvl3pPr>
            <a:lvl4pPr>
              <a:defRPr sz="6800"/>
            </a:lvl4pPr>
            <a:lvl5pPr>
              <a:defRPr sz="6800"/>
            </a:lvl5pPr>
            <a:lvl6pPr>
              <a:defRPr sz="6800"/>
            </a:lvl6pPr>
            <a:lvl7pPr>
              <a:defRPr sz="6800"/>
            </a:lvl7pPr>
            <a:lvl8pPr>
              <a:defRPr sz="6800"/>
            </a:lvl8pPr>
            <a:lvl9pPr>
              <a:defRPr sz="6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242" y="1165013"/>
            <a:ext cx="12634915" cy="4958080"/>
          </a:xfrm>
        </p:spPr>
        <p:txBody>
          <a:bodyPr anchor="b"/>
          <a:lstStyle>
            <a:lvl1pPr algn="l">
              <a:defRPr sz="8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5210" y="1165016"/>
            <a:ext cx="21469350" cy="24973282"/>
          </a:xfrm>
        </p:spPr>
        <p:txBody>
          <a:bodyPr/>
          <a:lstStyle>
            <a:lvl1pPr>
              <a:defRPr sz="13500"/>
            </a:lvl1pPr>
            <a:lvl2pPr>
              <a:defRPr sz="11800"/>
            </a:lvl2pPr>
            <a:lvl3pPr>
              <a:defRPr sz="101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242" y="6123096"/>
            <a:ext cx="12634915" cy="20015202"/>
          </a:xfrm>
        </p:spPr>
        <p:txBody>
          <a:bodyPr/>
          <a:lstStyle>
            <a:lvl1pPr marL="0" indent="0">
              <a:buNone/>
              <a:defRPr sz="5900"/>
            </a:lvl1pPr>
            <a:lvl2pPr marL="1933270" indent="0">
              <a:buNone/>
              <a:defRPr sz="5100"/>
            </a:lvl2pPr>
            <a:lvl3pPr marL="3866540" indent="0">
              <a:buNone/>
              <a:defRPr sz="4200"/>
            </a:lvl3pPr>
            <a:lvl4pPr marL="5799811" indent="0">
              <a:buNone/>
              <a:defRPr sz="3800"/>
            </a:lvl4pPr>
            <a:lvl5pPr marL="7733081" indent="0">
              <a:buNone/>
              <a:defRPr sz="3800"/>
            </a:lvl5pPr>
            <a:lvl6pPr marL="9666351" indent="0">
              <a:buNone/>
              <a:defRPr sz="3800"/>
            </a:lvl6pPr>
            <a:lvl7pPr marL="11599621" indent="0">
              <a:buNone/>
              <a:defRPr sz="3800"/>
            </a:lvl7pPr>
            <a:lvl8pPr marL="13532891" indent="0">
              <a:buNone/>
              <a:defRPr sz="3800"/>
            </a:lvl8pPr>
            <a:lvl9pPr marL="15466162" indent="0">
              <a:buNone/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610" y="20482560"/>
            <a:ext cx="23042880" cy="2418082"/>
          </a:xfrm>
        </p:spPr>
        <p:txBody>
          <a:bodyPr anchor="b"/>
          <a:lstStyle>
            <a:lvl1pPr algn="l">
              <a:defRPr sz="8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610" y="2614507"/>
            <a:ext cx="23042880" cy="17556480"/>
          </a:xfrm>
        </p:spPr>
        <p:txBody>
          <a:bodyPr/>
          <a:lstStyle>
            <a:lvl1pPr marL="0" indent="0">
              <a:buNone/>
              <a:defRPr sz="13500"/>
            </a:lvl1pPr>
            <a:lvl2pPr marL="1933270" indent="0">
              <a:buNone/>
              <a:defRPr sz="11800"/>
            </a:lvl2pPr>
            <a:lvl3pPr marL="3866540" indent="0">
              <a:buNone/>
              <a:defRPr sz="10100"/>
            </a:lvl3pPr>
            <a:lvl4pPr marL="5799811" indent="0">
              <a:buNone/>
              <a:defRPr sz="8500"/>
            </a:lvl4pPr>
            <a:lvl5pPr marL="7733081" indent="0">
              <a:buNone/>
              <a:defRPr sz="8500"/>
            </a:lvl5pPr>
            <a:lvl6pPr marL="9666351" indent="0">
              <a:buNone/>
              <a:defRPr sz="8500"/>
            </a:lvl6pPr>
            <a:lvl7pPr marL="11599621" indent="0">
              <a:buNone/>
              <a:defRPr sz="8500"/>
            </a:lvl7pPr>
            <a:lvl8pPr marL="13532891" indent="0">
              <a:buNone/>
              <a:defRPr sz="8500"/>
            </a:lvl8pPr>
            <a:lvl9pPr marL="15466162" indent="0">
              <a:buNone/>
              <a:defRPr sz="8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610" y="22900642"/>
            <a:ext cx="23042880" cy="3434078"/>
          </a:xfrm>
        </p:spPr>
        <p:txBody>
          <a:bodyPr/>
          <a:lstStyle>
            <a:lvl1pPr marL="0" indent="0">
              <a:buNone/>
              <a:defRPr sz="5900"/>
            </a:lvl1pPr>
            <a:lvl2pPr marL="1933270" indent="0">
              <a:buNone/>
              <a:defRPr sz="5100"/>
            </a:lvl2pPr>
            <a:lvl3pPr marL="3866540" indent="0">
              <a:buNone/>
              <a:defRPr sz="4200"/>
            </a:lvl3pPr>
            <a:lvl4pPr marL="5799811" indent="0">
              <a:buNone/>
              <a:defRPr sz="3800"/>
            </a:lvl4pPr>
            <a:lvl5pPr marL="7733081" indent="0">
              <a:buNone/>
              <a:defRPr sz="3800"/>
            </a:lvl5pPr>
            <a:lvl6pPr marL="9666351" indent="0">
              <a:buNone/>
              <a:defRPr sz="3800"/>
            </a:lvl6pPr>
            <a:lvl7pPr marL="11599621" indent="0">
              <a:buNone/>
              <a:defRPr sz="3800"/>
            </a:lvl7pPr>
            <a:lvl8pPr marL="13532891" indent="0">
              <a:buNone/>
              <a:defRPr sz="3800"/>
            </a:lvl8pPr>
            <a:lvl9pPr marL="15466162" indent="0">
              <a:buNone/>
              <a:defRPr sz="3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941285" y="4998722"/>
            <a:ext cx="36291200" cy="10652421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67675" y="4998722"/>
            <a:ext cx="108233530" cy="10652421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1171789"/>
            <a:ext cx="34564320" cy="4876800"/>
          </a:xfrm>
          <a:prstGeom prst="rect">
            <a:avLst/>
          </a:prstGeom>
        </p:spPr>
        <p:txBody>
          <a:bodyPr vert="horz" lIns="386654" tIns="193327" rIns="386654" bIns="19332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6827522"/>
            <a:ext cx="34564320" cy="19310775"/>
          </a:xfrm>
          <a:prstGeom prst="rect">
            <a:avLst/>
          </a:prstGeom>
        </p:spPr>
        <p:txBody>
          <a:bodyPr vert="horz" lIns="386654" tIns="193327" rIns="386654" bIns="19332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20240" y="27120429"/>
            <a:ext cx="8961120" cy="1557867"/>
          </a:xfrm>
          <a:prstGeom prst="rect">
            <a:avLst/>
          </a:prstGeom>
        </p:spPr>
        <p:txBody>
          <a:bodyPr vert="horz" lIns="386654" tIns="193327" rIns="386654" bIns="193327" rtlCol="0" anchor="ctr"/>
          <a:lstStyle>
            <a:lvl1pPr algn="l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9400C-BE60-46D9-B607-C601CB6562B6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121640" y="27120429"/>
            <a:ext cx="12161520" cy="1557867"/>
          </a:xfrm>
          <a:prstGeom prst="rect">
            <a:avLst/>
          </a:prstGeom>
        </p:spPr>
        <p:txBody>
          <a:bodyPr vert="horz" lIns="386654" tIns="193327" rIns="386654" bIns="193327" rtlCol="0" anchor="ctr"/>
          <a:lstStyle>
            <a:lvl1pPr algn="ctr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523440" y="27120429"/>
            <a:ext cx="8961120" cy="1557867"/>
          </a:xfrm>
          <a:prstGeom prst="rect">
            <a:avLst/>
          </a:prstGeom>
        </p:spPr>
        <p:txBody>
          <a:bodyPr vert="horz" lIns="386654" tIns="193327" rIns="386654" bIns="193327" rtlCol="0" anchor="ctr"/>
          <a:lstStyle>
            <a:lvl1pPr algn="r">
              <a:defRPr sz="5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B2984-25A5-40D9-BC84-3E7BEDD5593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66540" rtl="0" eaLnBrk="1" latinLnBrk="0" hangingPunct="1">
        <a:spcBef>
          <a:spcPct val="0"/>
        </a:spcBef>
        <a:buNone/>
        <a:defRPr sz="18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49953" indent="-1449953" algn="l" defTabSz="3866540" rtl="0" eaLnBrk="1" latinLnBrk="0" hangingPunct="1">
        <a:spcBef>
          <a:spcPct val="20000"/>
        </a:spcBef>
        <a:buFont typeface="Arial" pitchFamily="34" charset="0"/>
        <a:buChar char="•"/>
        <a:defRPr sz="13500" kern="1200">
          <a:solidFill>
            <a:schemeClr val="tx1"/>
          </a:solidFill>
          <a:latin typeface="+mn-lt"/>
          <a:ea typeface="+mn-ea"/>
          <a:cs typeface="+mn-cs"/>
        </a:defRPr>
      </a:lvl1pPr>
      <a:lvl2pPr marL="3141564" indent="-1208294" algn="l" defTabSz="3866540" rtl="0" eaLnBrk="1" latinLnBrk="0" hangingPunct="1">
        <a:spcBef>
          <a:spcPct val="20000"/>
        </a:spcBef>
        <a:buFont typeface="Arial" pitchFamily="34" charset="0"/>
        <a:buChar char="–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4833176" indent="-966635" algn="l" defTabSz="3866540" rtl="0" eaLnBrk="1" latinLnBrk="0" hangingPunct="1">
        <a:spcBef>
          <a:spcPct val="20000"/>
        </a:spcBef>
        <a:buFont typeface="Arial" pitchFamily="34" charset="0"/>
        <a:buChar char="•"/>
        <a:defRPr sz="10100" kern="1200">
          <a:solidFill>
            <a:schemeClr val="tx1"/>
          </a:solidFill>
          <a:latin typeface="+mn-lt"/>
          <a:ea typeface="+mn-ea"/>
          <a:cs typeface="+mn-cs"/>
        </a:defRPr>
      </a:lvl3pPr>
      <a:lvl4pPr marL="6766446" indent="-966635" algn="l" defTabSz="3866540" rtl="0" eaLnBrk="1" latinLnBrk="0" hangingPunct="1">
        <a:spcBef>
          <a:spcPct val="20000"/>
        </a:spcBef>
        <a:buFont typeface="Arial" pitchFamily="34" charset="0"/>
        <a:buChar char="–"/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699716" indent="-966635" algn="l" defTabSz="3866540" rtl="0" eaLnBrk="1" latinLnBrk="0" hangingPunct="1">
        <a:spcBef>
          <a:spcPct val="20000"/>
        </a:spcBef>
        <a:buFont typeface="Arial" pitchFamily="34" charset="0"/>
        <a:buChar char="»"/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632986" indent="-966635" algn="l" defTabSz="3866540" rtl="0" eaLnBrk="1" latinLnBrk="0" hangingPunct="1">
        <a:spcBef>
          <a:spcPct val="20000"/>
        </a:spcBef>
        <a:buFont typeface="Arial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2566256" indent="-966635" algn="l" defTabSz="3866540" rtl="0" eaLnBrk="1" latinLnBrk="0" hangingPunct="1">
        <a:spcBef>
          <a:spcPct val="20000"/>
        </a:spcBef>
        <a:buFont typeface="Arial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4499527" indent="-966635" algn="l" defTabSz="3866540" rtl="0" eaLnBrk="1" latinLnBrk="0" hangingPunct="1">
        <a:spcBef>
          <a:spcPct val="20000"/>
        </a:spcBef>
        <a:buFont typeface="Arial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6432797" indent="-966635" algn="l" defTabSz="3866540" rtl="0" eaLnBrk="1" latinLnBrk="0" hangingPunct="1">
        <a:spcBef>
          <a:spcPct val="20000"/>
        </a:spcBef>
        <a:buFont typeface="Arial" pitchFamily="34" charset="0"/>
        <a:buChar char="•"/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933270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2pPr>
      <a:lvl3pPr marL="3866540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3pPr>
      <a:lvl4pPr marL="5799811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4pPr>
      <a:lvl5pPr marL="7733081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5pPr>
      <a:lvl6pPr marL="9666351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6pPr>
      <a:lvl7pPr marL="11599621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7pPr>
      <a:lvl8pPr marL="13532891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8pPr>
      <a:lvl9pPr marL="15466162" algn="l" defTabSz="3866540" rtl="0" eaLnBrk="1" latinLnBrk="0" hangingPunct="1">
        <a:defRPr sz="7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3.jpg"/><Relationship Id="rId12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g"/><Relationship Id="rId11" Type="http://schemas.openxmlformats.org/officeDocument/2006/relationships/image" Target="../media/image5.jpg"/><Relationship Id="rId5" Type="http://schemas.openxmlformats.org/officeDocument/2006/relationships/image" Target="../media/image1.emf"/><Relationship Id="rId10" Type="http://schemas.openxmlformats.org/officeDocument/2006/relationships/chart" Target="../charts/chart1.xml"/><Relationship Id="rId4" Type="http://schemas.openxmlformats.org/officeDocument/2006/relationships/oleObject" Target="Drawing1/Drawing/~Page-1/Sheet.3" TargetMode="External"/><Relationship Id="rId9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52800" y="685800"/>
            <a:ext cx="310134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The Effect of Soil Moisture Dynamics on Stream Discharge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181600" y="1905000"/>
            <a:ext cx="301752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smtClean="0"/>
              <a:t>Brian T. Godbois</a:t>
            </a:r>
            <a:r>
              <a:rPr lang="en-US" sz="4400" baseline="30000" dirty="0" smtClean="0"/>
              <a:t>1</a:t>
            </a:r>
            <a:r>
              <a:rPr lang="en-US" sz="4400" dirty="0" smtClean="0"/>
              <a:t>, Gopal K. Mulukutla</a:t>
            </a:r>
            <a:r>
              <a:rPr lang="en-US" sz="4400" baseline="30000" dirty="0" smtClean="0"/>
              <a:t>2</a:t>
            </a:r>
            <a:r>
              <a:rPr lang="en-US" sz="4400" dirty="0" smtClean="0"/>
              <a:t>, William </a:t>
            </a:r>
            <a:r>
              <a:rPr lang="en-US" sz="4400" dirty="0"/>
              <a:t>H. </a:t>
            </a:r>
            <a:r>
              <a:rPr lang="en-US" sz="4400" dirty="0" smtClean="0"/>
              <a:t>McDowell</a:t>
            </a:r>
            <a:r>
              <a:rPr lang="en-US" sz="4400" baseline="30000" dirty="0"/>
              <a:t>1</a:t>
            </a:r>
            <a:r>
              <a:rPr lang="en-US" sz="4400" dirty="0" smtClean="0"/>
              <a:t>, Serita </a:t>
            </a:r>
            <a:r>
              <a:rPr lang="en-US" sz="4400" dirty="0"/>
              <a:t>D. Frey</a:t>
            </a:r>
            <a:r>
              <a:rPr lang="en-US" sz="4400" baseline="30000" dirty="0"/>
              <a:t>1</a:t>
            </a:r>
            <a:r>
              <a:rPr lang="en-US" sz="4400" dirty="0" smtClean="0"/>
              <a:t>.</a:t>
            </a:r>
          </a:p>
          <a:p>
            <a:pPr algn="ctr"/>
            <a:r>
              <a:rPr lang="en-US" sz="2800" baseline="30000" dirty="0" smtClean="0"/>
              <a:t>1</a:t>
            </a:r>
            <a:r>
              <a:rPr lang="en-US" sz="2800" dirty="0" smtClean="0"/>
              <a:t> Department of Natural Resources and the Environment, University of New Hampshire</a:t>
            </a:r>
          </a:p>
          <a:p>
            <a:pPr algn="ctr"/>
            <a:r>
              <a:rPr lang="en-US" sz="2800" baseline="30000" dirty="0" smtClean="0"/>
              <a:t>2</a:t>
            </a:r>
            <a:r>
              <a:rPr lang="en-US" sz="2800" dirty="0" smtClean="0"/>
              <a:t> </a:t>
            </a:r>
            <a:r>
              <a:rPr lang="en-US" sz="2800" dirty="0"/>
              <a:t>Earth Systems Research Center, Institute for the Study of Earth, Oceans, and Space, University of New </a:t>
            </a:r>
            <a:r>
              <a:rPr lang="en-US" sz="2800" dirty="0" smtClean="0"/>
              <a:t>Hampshire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993436" y="25898171"/>
            <a:ext cx="108204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smtClean="0"/>
              <a:t>Method:</a:t>
            </a:r>
            <a:endParaRPr lang="en-US" sz="4400" b="1" dirty="0"/>
          </a:p>
          <a:p>
            <a:r>
              <a:rPr lang="en-US" sz="2800" dirty="0"/>
              <a:t>To capture this coupled terrestrial and aquatic system response, </a:t>
            </a:r>
            <a:r>
              <a:rPr lang="en-US" sz="2800" dirty="0" smtClean="0"/>
              <a:t>we are utilizing </a:t>
            </a:r>
            <a:r>
              <a:rPr lang="en-US" sz="2800" dirty="0"/>
              <a:t>data from the </a:t>
            </a:r>
            <a:r>
              <a:rPr lang="en-US" sz="2800" dirty="0" err="1"/>
              <a:t>NHEPSCoR</a:t>
            </a:r>
            <a:r>
              <a:rPr lang="en-US" sz="2800" dirty="0"/>
              <a:t> </a:t>
            </a:r>
            <a:r>
              <a:rPr lang="en-US" sz="2800" i="1" dirty="0"/>
              <a:t>in situ </a:t>
            </a:r>
            <a:r>
              <a:rPr lang="en-US" sz="2800" dirty="0"/>
              <a:t>soil and stream </a:t>
            </a:r>
            <a:r>
              <a:rPr lang="en-US" sz="2800" dirty="0" smtClean="0"/>
              <a:t>sensor network that is deployed across the state collecting </a:t>
            </a:r>
            <a:r>
              <a:rPr lang="en-US" sz="2800" dirty="0"/>
              <a:t>data </a:t>
            </a:r>
            <a:r>
              <a:rPr lang="en-US" sz="2800" dirty="0" smtClean="0"/>
              <a:t>every hour.</a:t>
            </a:r>
          </a:p>
          <a:p>
            <a:endParaRPr lang="en-US" sz="2800" dirty="0"/>
          </a:p>
          <a:p>
            <a:r>
              <a:rPr lang="en-US" sz="2800" dirty="0" smtClean="0"/>
              <a:t> </a:t>
            </a:r>
          </a:p>
          <a:p>
            <a:endParaRPr lang="en-US" sz="2800" dirty="0"/>
          </a:p>
        </p:txBody>
      </p:sp>
      <p:sp>
        <p:nvSpPr>
          <p:cNvPr id="15" name="Rectangle 14"/>
          <p:cNvSpPr/>
          <p:nvPr/>
        </p:nvSpPr>
        <p:spPr>
          <a:xfrm>
            <a:off x="22041526" y="27212451"/>
            <a:ext cx="4343400" cy="954107"/>
          </a:xfrm>
          <a:prstGeom prst="rect">
            <a:avLst/>
          </a:prstGeom>
          <a:ln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en-US" sz="2800" dirty="0"/>
              <a:t>Contact info:</a:t>
            </a:r>
          </a:p>
          <a:p>
            <a:r>
              <a:rPr lang="en-US" sz="2800" dirty="0"/>
              <a:t>brian.godbois@unh.edu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38200" y="9906000"/>
            <a:ext cx="104394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/>
          </a:p>
          <a:p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6477000" y="12725401"/>
            <a:ext cx="54102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endParaRPr lang="en-US" sz="2800" dirty="0">
              <a:latin typeface="Arial" pitchFamily="34" charset="0"/>
              <a:cs typeface="Arial" pitchFamily="34" charset="0"/>
            </a:endParaRPr>
          </a:p>
          <a:p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endParaRPr lang="en-US" sz="2800" dirty="0">
              <a:latin typeface="Arial" pitchFamily="34" charset="0"/>
              <a:cs typeface="Arial" pitchFamily="34" charset="0"/>
            </a:endParaRPr>
          </a:p>
          <a:p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endParaRPr lang="en-US" sz="2800" dirty="0"/>
          </a:p>
          <a:p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952500" y="4419600"/>
            <a:ext cx="11049000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smtClean="0"/>
              <a:t>Background:</a:t>
            </a:r>
          </a:p>
          <a:p>
            <a:r>
              <a:rPr lang="en-US" sz="2800" dirty="0" smtClean="0"/>
              <a:t>Soils </a:t>
            </a:r>
            <a:r>
              <a:rPr lang="en-US" sz="2800" dirty="0"/>
              <a:t>are physically connected with steams, regulating flow and playing an important role in controlling how water inputs are stored and </a:t>
            </a:r>
            <a:r>
              <a:rPr lang="en-US" sz="2800" dirty="0" smtClean="0"/>
              <a:t>released. </a:t>
            </a:r>
            <a:endParaRPr lang="en-US" sz="2800" dirty="0"/>
          </a:p>
          <a:p>
            <a:endParaRPr lang="en-US" sz="2800" dirty="0" smtClean="0"/>
          </a:p>
          <a:p>
            <a:r>
              <a:rPr lang="en-US" sz="2800" dirty="0" smtClean="0"/>
              <a:t>An active connection is present during storm events when soils become saturated. When infiltration </a:t>
            </a:r>
            <a:r>
              <a:rPr lang="en-US" sz="2800" dirty="0"/>
              <a:t>is at its maximum </a:t>
            </a:r>
            <a:r>
              <a:rPr lang="en-US" sz="2800" dirty="0" smtClean="0"/>
              <a:t>potential, excess </a:t>
            </a:r>
            <a:r>
              <a:rPr lang="en-US" sz="2800" dirty="0"/>
              <a:t>water </a:t>
            </a:r>
            <a:r>
              <a:rPr lang="en-US" sz="2800" dirty="0" smtClean="0"/>
              <a:t>is diverted to streams, </a:t>
            </a:r>
            <a:r>
              <a:rPr lang="en-US" sz="2800" dirty="0"/>
              <a:t>significantly increasing </a:t>
            </a:r>
            <a:r>
              <a:rPr lang="en-US" sz="2800" dirty="0" smtClean="0"/>
              <a:t>discharge</a:t>
            </a:r>
            <a:r>
              <a:rPr lang="en-US" sz="2800" dirty="0"/>
              <a:t>. </a:t>
            </a:r>
            <a:r>
              <a:rPr lang="en-US" sz="2800" dirty="0" smtClean="0"/>
              <a:t>Catchment </a:t>
            </a:r>
            <a:r>
              <a:rPr lang="en-US" sz="2800" dirty="0"/>
              <a:t>characteristics such as topography, location in the watershed, land use, and soil properties will influence the </a:t>
            </a:r>
            <a:r>
              <a:rPr lang="en-US" sz="2800" dirty="0" smtClean="0"/>
              <a:t>rate of infiltration. </a:t>
            </a:r>
          </a:p>
          <a:p>
            <a:endParaRPr lang="en-US" sz="2800" dirty="0"/>
          </a:p>
          <a:p>
            <a:r>
              <a:rPr lang="en-US" sz="2800" dirty="0"/>
              <a:t>Soil moisture is generally estimated based on precipitation and temperature, due to a lack of sensors deployed in the environment. The </a:t>
            </a:r>
            <a:r>
              <a:rPr lang="en-US" sz="2800" dirty="0" err="1"/>
              <a:t>EPSCoR</a:t>
            </a:r>
            <a:r>
              <a:rPr lang="en-US" sz="2800" dirty="0"/>
              <a:t> sensor network combines </a:t>
            </a:r>
            <a:r>
              <a:rPr lang="en-US" sz="2800" i="1" dirty="0"/>
              <a:t>c</a:t>
            </a:r>
            <a:r>
              <a:rPr lang="en-US" sz="2800" dirty="0"/>
              <a:t>ollocated</a:t>
            </a:r>
            <a:r>
              <a:rPr lang="en-US" sz="2800" i="1" dirty="0"/>
              <a:t> in situ </a:t>
            </a:r>
            <a:r>
              <a:rPr lang="en-US" sz="2800" dirty="0"/>
              <a:t>soil and stream sensors    </a:t>
            </a:r>
            <a:r>
              <a:rPr lang="en-US" sz="2800" dirty="0" smtClean="0"/>
              <a:t>to </a:t>
            </a:r>
            <a:r>
              <a:rPr lang="en-US" sz="2800" dirty="0"/>
              <a:t>quantify how soil </a:t>
            </a:r>
            <a:r>
              <a:rPr lang="en-US" sz="2800" dirty="0" smtClean="0"/>
              <a:t>properties </a:t>
            </a:r>
            <a:r>
              <a:rPr lang="en-US" sz="2800" dirty="0"/>
              <a:t>influence water chemistry parameters.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Soil </a:t>
            </a:r>
            <a:r>
              <a:rPr lang="en-US" sz="2800" dirty="0"/>
              <a:t>moisture dynamics and its relationship to catchment scale hydrology </a:t>
            </a:r>
            <a:r>
              <a:rPr lang="en-US" sz="2800" dirty="0" smtClean="0"/>
              <a:t>have </a:t>
            </a:r>
            <a:r>
              <a:rPr lang="en-US" sz="2800" dirty="0"/>
              <a:t>so far been studied at daily or longer time </a:t>
            </a:r>
            <a:r>
              <a:rPr lang="en-US" sz="2800" dirty="0" smtClean="0"/>
              <a:t>scales. The </a:t>
            </a:r>
            <a:r>
              <a:rPr lang="en-US" sz="2800" dirty="0"/>
              <a:t>examination of </a:t>
            </a:r>
            <a:r>
              <a:rPr lang="en-US" sz="2800" dirty="0" smtClean="0"/>
              <a:t>sub-daily data will allow us to quantify </a:t>
            </a:r>
            <a:r>
              <a:rPr lang="en-US" sz="2800" dirty="0"/>
              <a:t>water </a:t>
            </a:r>
            <a:r>
              <a:rPr lang="en-US" sz="2800" dirty="0" smtClean="0"/>
              <a:t>flux from soils to streams and may play a key </a:t>
            </a:r>
            <a:r>
              <a:rPr lang="en-US" sz="2800" dirty="0"/>
              <a:t>role in </a:t>
            </a:r>
            <a:r>
              <a:rPr lang="en-US" sz="2800" dirty="0" smtClean="0"/>
              <a:t>understanding solute transport dynamics. </a:t>
            </a:r>
          </a:p>
          <a:p>
            <a:endParaRPr lang="en-US" sz="2800" dirty="0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384048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384048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384048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35661600" y="9220200"/>
            <a:ext cx="184731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3" name="Flowchart: Connector 32"/>
          <p:cNvSpPr/>
          <p:nvPr/>
        </p:nvSpPr>
        <p:spPr>
          <a:xfrm>
            <a:off x="3200400" y="20116800"/>
            <a:ext cx="152400" cy="1524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8489865" y="23727827"/>
            <a:ext cx="896895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Next Steps: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Examination of connectivity metric (alpha) for seasonal variation, during </a:t>
            </a:r>
            <a:r>
              <a:rPr lang="en-US" sz="2800" dirty="0" err="1" smtClean="0"/>
              <a:t>baseflow</a:t>
            </a:r>
            <a:r>
              <a:rPr lang="en-US" sz="2800" dirty="0" smtClean="0"/>
              <a:t>, and during storm events  with a distinction between the rising and falling limb of the hydrograph</a:t>
            </a:r>
          </a:p>
          <a:p>
            <a:pPr marL="514350" indent="-514350">
              <a:buAutoNum type="arabicPeriod"/>
            </a:pPr>
            <a:r>
              <a:rPr lang="en-US" sz="2800" dirty="0" smtClean="0"/>
              <a:t>Analyze data from five remaining sites</a:t>
            </a:r>
          </a:p>
          <a:p>
            <a:pPr marL="514350" indent="-514350">
              <a:buAutoNum type="arabicPeriod"/>
            </a:pPr>
            <a:r>
              <a:rPr lang="en-US" sz="2800" dirty="0"/>
              <a:t>A</a:t>
            </a:r>
            <a:r>
              <a:rPr lang="en-US" sz="2800" dirty="0" smtClean="0"/>
              <a:t>nalyze data using FDOM concentration as a proxy for dissolved organic carbon dynamics (DOC) to determine how soil moisture levels relate to stream DOC concentrations</a:t>
            </a:r>
          </a:p>
          <a:p>
            <a:pPr marL="514350" indent="-514350">
              <a:buAutoNum type="arabicPeriod"/>
            </a:pPr>
            <a:endParaRPr 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838200" y="13375898"/>
                <a:ext cx="11049000" cy="63709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4400" b="1" dirty="0" smtClean="0"/>
                  <a:t>Research Question:</a:t>
                </a:r>
              </a:p>
              <a:p>
                <a:r>
                  <a:rPr lang="en-US" sz="2800" dirty="0" smtClean="0"/>
                  <a:t>How is soil moisture related to stream discharge?</a:t>
                </a:r>
              </a:p>
              <a:p>
                <a:endParaRPr lang="en-US" sz="2800" b="1" dirty="0" smtClean="0"/>
              </a:p>
              <a:p>
                <a:r>
                  <a:rPr lang="en-US" sz="2800" b="1" dirty="0" smtClean="0"/>
                  <a:t>H1</a:t>
                </a:r>
                <a:r>
                  <a:rPr lang="en-US" sz="2800" dirty="0"/>
                  <a:t>. Stream flow (Q) and soil moisture (S) relate to each other with a power law equation of the form</a:t>
                </a:r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𝑄</m:t>
                    </m:r>
                    <m:r>
                      <a:rPr lang="en-US" sz="2800" i="1">
                        <a:latin typeface="Cambria Math"/>
                      </a:rPr>
                      <m:t>=</m:t>
                    </m:r>
                    <m:r>
                      <a:rPr lang="en-US" sz="2800" i="1">
                        <a:latin typeface="Cambria Math"/>
                      </a:rPr>
                      <m:t>𝑥</m:t>
                    </m:r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</a:rPr>
                          <m:t>(</m:t>
                        </m:r>
                        <m:r>
                          <a:rPr lang="en-US" sz="2800" i="1">
                            <a:latin typeface="Cambria Math"/>
                          </a:rPr>
                          <m:t>𝑠</m:t>
                        </m:r>
                        <m:r>
                          <a:rPr lang="en-US" sz="2800" i="1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en-US" sz="2800" i="1">
                            <a:latin typeface="Cambria Math"/>
                          </a:rPr>
                          <m:t>𝛼</m:t>
                        </m:r>
                      </m:sup>
                    </m:sSup>
                  </m:oMath>
                </a14:m>
                <a:endParaRPr lang="en-US" sz="2800" dirty="0" smtClean="0"/>
              </a:p>
              <a:p>
                <a:endParaRPr lang="en-US" sz="2800" dirty="0"/>
              </a:p>
              <a:p>
                <a:r>
                  <a:rPr lang="en-US" sz="2800" b="1" dirty="0" smtClean="0"/>
                  <a:t>H2</a:t>
                </a:r>
                <a:r>
                  <a:rPr lang="en-US" sz="2800" b="1" dirty="0"/>
                  <a:t>: </a:t>
                </a:r>
                <a:r>
                  <a:rPr lang="en-US" sz="2800" dirty="0"/>
                  <a:t>There is a soil moisture threshold that needs to be surpassed in order to produce significant increases in stream </a:t>
                </a:r>
                <a:r>
                  <a:rPr lang="en-US" sz="2800" dirty="0" smtClean="0"/>
                  <a:t>discharge</a:t>
                </a:r>
              </a:p>
              <a:p>
                <a:endParaRPr lang="en-US" sz="2800" dirty="0"/>
              </a:p>
              <a:p>
                <a:r>
                  <a:rPr lang="en-US" sz="2800" b="1" dirty="0" smtClean="0"/>
                  <a:t>H3</a:t>
                </a:r>
                <a:r>
                  <a:rPr lang="en-US" sz="2800" b="1" dirty="0"/>
                  <a:t>: </a:t>
                </a:r>
                <a:r>
                  <a:rPr lang="en-US" sz="2800" dirty="0"/>
                  <a:t>The soil moisture threshold is not uniform across different catchments types and </a:t>
                </a:r>
                <a:r>
                  <a:rPr lang="en-US" sz="2800" dirty="0" smtClean="0"/>
                  <a:t>sizes</a:t>
                </a:r>
                <a:endParaRPr lang="en-US" sz="2800" dirty="0"/>
              </a:p>
              <a:p>
                <a:endParaRPr lang="en-US" sz="2800" dirty="0" smtClean="0"/>
              </a:p>
              <a:p>
                <a:r>
                  <a:rPr lang="en-US" sz="2800" dirty="0"/>
                  <a:t>				</a:t>
                </a: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13375898"/>
                <a:ext cx="11049000" cy="6370975"/>
              </a:xfrm>
              <a:prstGeom prst="rect">
                <a:avLst/>
              </a:prstGeom>
              <a:blipFill rotWithShape="1">
                <a:blip r:embed="rId3"/>
                <a:stretch>
                  <a:fillRect l="-2263" t="-1914" r="-13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/>
          <p:cNvGrpSpPr/>
          <p:nvPr/>
        </p:nvGrpSpPr>
        <p:grpSpPr>
          <a:xfrm>
            <a:off x="904676" y="19184315"/>
            <a:ext cx="10936869" cy="7382992"/>
            <a:chOff x="914400" y="17835168"/>
            <a:chExt cx="10936869" cy="7382992"/>
          </a:xfrm>
        </p:grpSpPr>
        <p:grpSp>
          <p:nvGrpSpPr>
            <p:cNvPr id="11" name="Group 10"/>
            <p:cNvGrpSpPr/>
            <p:nvPr/>
          </p:nvGrpSpPr>
          <p:grpSpPr>
            <a:xfrm>
              <a:off x="914400" y="17835168"/>
              <a:ext cx="3276600" cy="7382992"/>
              <a:chOff x="901147" y="15788707"/>
              <a:chExt cx="3276600" cy="7382992"/>
            </a:xfrm>
          </p:grpSpPr>
          <p:graphicFrame>
            <p:nvGraphicFramePr>
              <p:cNvPr id="1049" name="Object 25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89069336"/>
                  </p:ext>
                </p:extLst>
              </p:nvPr>
            </p:nvGraphicFramePr>
            <p:xfrm>
              <a:off x="901147" y="15788707"/>
              <a:ext cx="3276600" cy="58633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563" name="Visio" r:id="rId4" imgW="2255996" imgH="4246959" progId="Visio.Drawing.11">
                      <p:link updateAutomatic="1"/>
                    </p:oleObj>
                  </mc:Choice>
                  <mc:Fallback>
                    <p:oleObj name="Visio" r:id="rId4" imgW="2255996" imgH="4246959" progId="Visio.Drawing.11">
                      <p:link updateAutomatic="1"/>
                      <p:pic>
                        <p:nvPicPr>
                          <p:cNvPr id="0" name="Picture 2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01147" y="15788707"/>
                            <a:ext cx="3276600" cy="5863327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" name="TextBox 1"/>
              <p:cNvSpPr txBox="1"/>
              <p:nvPr/>
            </p:nvSpPr>
            <p:spPr>
              <a:xfrm>
                <a:off x="2228211" y="21663594"/>
                <a:ext cx="1944378" cy="15081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/>
                <a:r>
                  <a:rPr lang="en-US" sz="1600" dirty="0" smtClean="0">
                    <a:solidFill>
                      <a:srgbClr val="4E3B30"/>
                    </a:solidFill>
                    <a:latin typeface="Calibri" pitchFamily="34" charset="0"/>
                    <a:cs typeface="Arial" pitchFamily="34" charset="0"/>
                  </a:rPr>
                  <a:t>Map </a:t>
                </a:r>
                <a:r>
                  <a:rPr lang="en-US" sz="1600" dirty="0">
                    <a:solidFill>
                      <a:srgbClr val="4E3B30"/>
                    </a:solidFill>
                    <a:latin typeface="Calibri" pitchFamily="34" charset="0"/>
                    <a:cs typeface="Arial" pitchFamily="34" charset="0"/>
                  </a:rPr>
                  <a:t>By: Lucie </a:t>
                </a:r>
                <a:r>
                  <a:rPr lang="en-US" sz="1600" dirty="0" err="1">
                    <a:solidFill>
                      <a:srgbClr val="4E3B30"/>
                    </a:solidFill>
                    <a:latin typeface="Calibri" pitchFamily="34" charset="0"/>
                    <a:cs typeface="Arial" pitchFamily="34" charset="0"/>
                  </a:rPr>
                  <a:t>Lepine</a:t>
                </a:r>
                <a:endParaRPr lang="en-US" sz="1600" dirty="0">
                  <a:solidFill>
                    <a:srgbClr val="4E3B30"/>
                  </a:solidFill>
                  <a:latin typeface="Calibri" pitchFamily="34" charset="0"/>
                  <a:cs typeface="Arial" pitchFamily="34" charset="0"/>
                </a:endParaRPr>
              </a:p>
              <a:p>
                <a:endParaRPr lang="en-US" dirty="0"/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4364619" y="18006709"/>
              <a:ext cx="7486650" cy="5767804"/>
              <a:chOff x="4692894" y="17554575"/>
              <a:chExt cx="7486650" cy="5767804"/>
            </a:xfrm>
          </p:grpSpPr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92894" y="17554575"/>
                <a:ext cx="7486650" cy="542925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sp>
            <p:nvSpPr>
              <p:cNvPr id="14" name="TextBox 13"/>
              <p:cNvSpPr txBox="1"/>
              <p:nvPr/>
            </p:nvSpPr>
            <p:spPr>
              <a:xfrm>
                <a:off x="5181600" y="22983825"/>
                <a:ext cx="6781800" cy="33855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 smtClean="0"/>
                  <a:t>Conceptual Diagram of Coupled Terrestrial &amp; Aquatic Sensor Network Design</a:t>
                </a:r>
                <a:endParaRPr lang="en-US" sz="1600" dirty="0"/>
              </a:p>
            </p:txBody>
          </p:sp>
        </p:grp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9865" y="11538070"/>
            <a:ext cx="8992833" cy="5673331"/>
          </a:xfrm>
          <a:prstGeom prst="rect">
            <a:avLst/>
          </a:prstGeom>
          <a:ln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8313099" y="4740429"/>
                <a:ext cx="8567702" cy="62478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4400" i="1">
                          <a:latin typeface="Cambria Math"/>
                        </a:rPr>
                        <m:t>𝑄</m:t>
                      </m:r>
                      <m:r>
                        <a:rPr lang="en-US" sz="4400" i="1">
                          <a:latin typeface="Cambria Math"/>
                        </a:rPr>
                        <m:t>=</m:t>
                      </m:r>
                      <m:r>
                        <a:rPr lang="en-US" sz="4400" i="1">
                          <a:latin typeface="Cambria Math"/>
                        </a:rPr>
                        <m:t>𝑥</m:t>
                      </m:r>
                      <m:sSup>
                        <m:sSupPr>
                          <m:ctrlPr>
                            <a:rPr lang="en-US" sz="44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4400" i="1">
                              <a:latin typeface="Cambria Math"/>
                            </a:rPr>
                            <m:t>(</m:t>
                          </m:r>
                          <m:r>
                            <a:rPr lang="en-US" sz="4400" i="1">
                              <a:latin typeface="Cambria Math"/>
                            </a:rPr>
                            <m:t>𝑠</m:t>
                          </m:r>
                          <m:r>
                            <a:rPr lang="en-US" sz="4400" i="1">
                              <a:latin typeface="Cambria Math"/>
                            </a:rPr>
                            <m:t>)</m:t>
                          </m:r>
                        </m:e>
                        <m:sup>
                          <m:r>
                            <a:rPr lang="en-US" sz="4400" i="1">
                              <a:latin typeface="Cambria Math"/>
                            </a:rPr>
                            <m:t>𝛼</m:t>
                          </m:r>
                        </m:sup>
                      </m:sSup>
                    </m:oMath>
                  </m:oMathPara>
                </a14:m>
                <a:endParaRPr lang="en-US" sz="4400" dirty="0" smtClean="0"/>
              </a:p>
              <a:p>
                <a:endParaRPr lang="en-US" sz="4800" dirty="0"/>
              </a:p>
              <a:p>
                <a:r>
                  <a:rPr lang="en-US" sz="2800" dirty="0" smtClean="0"/>
                  <a:t>Alpha values (</a:t>
                </a:r>
                <a:r>
                  <a:rPr lang="el-GR" sz="2800" dirty="0" smtClean="0">
                    <a:latin typeface="Calibri"/>
                  </a:rPr>
                  <a:t>α</a:t>
                </a:r>
                <a:r>
                  <a:rPr lang="en-US" sz="2800" dirty="0" smtClean="0">
                    <a:latin typeface="Calibri"/>
                  </a:rPr>
                  <a:t>) </a:t>
                </a:r>
                <a:r>
                  <a:rPr lang="en-US" sz="2800" dirty="0" smtClean="0"/>
                  <a:t>in the power </a:t>
                </a:r>
              </a:p>
              <a:p>
                <a:r>
                  <a:rPr lang="en-US" sz="2800" dirty="0"/>
                  <a:t>l</a:t>
                </a:r>
                <a:r>
                  <a:rPr lang="en-US" sz="2800" dirty="0" smtClean="0"/>
                  <a:t>aw equation serve as a </a:t>
                </a:r>
                <a:endParaRPr lang="en-US" sz="2800" dirty="0"/>
              </a:p>
              <a:p>
                <a:r>
                  <a:rPr lang="en-US" sz="2800" dirty="0"/>
                  <a:t>c</a:t>
                </a:r>
                <a:r>
                  <a:rPr lang="en-US" sz="2800" dirty="0" smtClean="0"/>
                  <a:t>onnectivity metric </a:t>
                </a:r>
              </a:p>
              <a:p>
                <a:r>
                  <a:rPr lang="en-US" sz="2800" dirty="0"/>
                  <a:t>b</a:t>
                </a:r>
                <a:r>
                  <a:rPr lang="en-US" sz="2800" dirty="0" smtClean="0"/>
                  <a:t>etween soils and streams.  </a:t>
                </a:r>
              </a:p>
              <a:p>
                <a:r>
                  <a:rPr lang="en-US" sz="2800" dirty="0" smtClean="0"/>
                  <a:t>Catchment </a:t>
                </a:r>
                <a:r>
                  <a:rPr lang="en-US" sz="2800" dirty="0"/>
                  <a:t>characteristics </a:t>
                </a:r>
                <a:endParaRPr lang="en-US" sz="2800" dirty="0" smtClean="0"/>
              </a:p>
              <a:p>
                <a:r>
                  <a:rPr lang="en-US" sz="2800" dirty="0" smtClean="0"/>
                  <a:t>and </a:t>
                </a:r>
                <a:r>
                  <a:rPr lang="en-US" sz="2800" dirty="0"/>
                  <a:t>soil properties will </a:t>
                </a:r>
                <a:endParaRPr lang="en-US" sz="2800" dirty="0" smtClean="0"/>
              </a:p>
              <a:p>
                <a:r>
                  <a:rPr lang="en-US" sz="2800" dirty="0" smtClean="0"/>
                  <a:t>cause </a:t>
                </a:r>
                <a:r>
                  <a:rPr lang="en-US" sz="2800" dirty="0"/>
                  <a:t>changes </a:t>
                </a:r>
                <a:r>
                  <a:rPr lang="en-US" sz="2800" dirty="0" smtClean="0"/>
                  <a:t>in alpha </a:t>
                </a:r>
              </a:p>
              <a:p>
                <a:r>
                  <a:rPr lang="en-US" sz="2800" dirty="0" smtClean="0"/>
                  <a:t>magnitude. The </a:t>
                </a:r>
                <a:r>
                  <a:rPr lang="en-US" sz="2800" dirty="0"/>
                  <a:t>further away </a:t>
                </a:r>
                <a:endParaRPr lang="en-US" sz="2800" dirty="0" smtClean="0"/>
              </a:p>
              <a:p>
                <a:r>
                  <a:rPr lang="en-US" sz="2800" dirty="0" smtClean="0"/>
                  <a:t>from </a:t>
                </a:r>
                <a:r>
                  <a:rPr lang="en-US" sz="2800" dirty="0"/>
                  <a:t> </a:t>
                </a:r>
                <a:r>
                  <a:rPr lang="en-US" sz="2800" dirty="0" smtClean="0"/>
                  <a:t>0 </a:t>
                </a:r>
                <a:r>
                  <a:rPr lang="en-US" sz="2800" dirty="0"/>
                  <a:t>an </a:t>
                </a:r>
                <a:r>
                  <a:rPr lang="en-US" sz="2800" dirty="0" smtClean="0"/>
                  <a:t>alpha is</a:t>
                </a:r>
                <a:r>
                  <a:rPr lang="en-US" sz="2800" dirty="0"/>
                  <a:t>, the </a:t>
                </a:r>
                <a:endParaRPr lang="en-US" sz="2800" dirty="0" smtClean="0"/>
              </a:p>
              <a:p>
                <a:r>
                  <a:rPr lang="en-US" sz="2800" dirty="0"/>
                  <a:t>h</a:t>
                </a:r>
                <a:r>
                  <a:rPr lang="en-US" sz="2800" dirty="0" smtClean="0"/>
                  <a:t>igher the </a:t>
                </a:r>
                <a:r>
                  <a:rPr lang="en-US" sz="2800" dirty="0"/>
                  <a:t>connectivity </a:t>
                </a:r>
                <a:endParaRPr lang="en-US" sz="2800" dirty="0" smtClean="0"/>
              </a:p>
              <a:p>
                <a:r>
                  <a:rPr lang="en-US" sz="2800" dirty="0" smtClean="0"/>
                  <a:t>between soils </a:t>
                </a:r>
                <a:r>
                  <a:rPr lang="en-US" sz="2800" dirty="0"/>
                  <a:t>and </a:t>
                </a:r>
                <a:r>
                  <a:rPr lang="en-US" sz="2800" dirty="0" smtClean="0"/>
                  <a:t>streams.</a:t>
                </a:r>
                <a:endParaRPr lang="en-US" sz="20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13099" y="4740429"/>
                <a:ext cx="8567702" cy="6247864"/>
              </a:xfrm>
              <a:prstGeom prst="rect">
                <a:avLst/>
              </a:prstGeom>
              <a:blipFill rotWithShape="1">
                <a:blip r:embed="rId8"/>
                <a:stretch>
                  <a:fillRect l="-1495" b="-18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6817" y="5084957"/>
            <a:ext cx="4572000" cy="47136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5" name="Rectangle 34"/>
          <p:cNvSpPr/>
          <p:nvPr/>
        </p:nvSpPr>
        <p:spPr>
          <a:xfrm>
            <a:off x="13811926" y="22555200"/>
            <a:ext cx="127451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 smtClean="0"/>
              <a:t>Connectivity between soils and streams changes across temporal scales. Seasonal variation in connectivity suggests that antecedent moisture conditions and vegetative water demand alter flow paths and may impact physical connectivity.</a:t>
            </a:r>
            <a:endParaRPr lang="en-US" sz="2000" dirty="0"/>
          </a:p>
        </p:txBody>
      </p:sp>
      <p:graphicFrame>
        <p:nvGraphicFramePr>
          <p:cNvPr id="40" name="Chart 3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3883684"/>
              </p:ext>
            </p:extLst>
          </p:nvPr>
        </p:nvGraphicFramePr>
        <p:xfrm>
          <a:off x="13639800" y="15154210"/>
          <a:ext cx="12719686" cy="7647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21" name="Picture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800" y="4740429"/>
            <a:ext cx="12917252" cy="895954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3" name="Rectangle 42"/>
          <p:cNvSpPr/>
          <p:nvPr/>
        </p:nvSpPr>
        <p:spPr>
          <a:xfrm>
            <a:off x="13811926" y="13479453"/>
            <a:ext cx="12573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 smtClean="0"/>
              <a:t>The soil moisture threshold varies between sites due to soil texture, </a:t>
            </a:r>
            <a:r>
              <a:rPr lang="en-US" sz="2800" dirty="0"/>
              <a:t>soil porosity, and </a:t>
            </a:r>
            <a:r>
              <a:rPr lang="en-US" sz="2800" dirty="0" smtClean="0"/>
              <a:t>the vegetation present.</a:t>
            </a:r>
            <a:endParaRPr lang="en-US" sz="2000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9865" y="17811210"/>
            <a:ext cx="9022267" cy="559852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38" name="Picture 514" descr="C:\Users\btv4\AppData\Local\Microsoft\Windows\Temporary Internet Files\Content.Outlook\ZWNFTVVE\CitingEPSCoR.JP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91"/>
          <a:stretch/>
        </p:blipFill>
        <p:spPr bwMode="auto">
          <a:xfrm>
            <a:off x="13639800" y="25233600"/>
            <a:ext cx="8401725" cy="313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1402</TotalTime>
  <Words>567</Words>
  <Application>Microsoft Office PowerPoint</Application>
  <PresentationFormat>Custom</PresentationFormat>
  <Paragraphs>60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Links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Drawing1\Drawing\~Page-1\Sheet.3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T. Godbois</dc:creator>
  <cp:lastModifiedBy>Godbois, Brian</cp:lastModifiedBy>
  <cp:revision>167</cp:revision>
  <dcterms:created xsi:type="dcterms:W3CDTF">2013-06-03T16:57:20Z</dcterms:created>
  <dcterms:modified xsi:type="dcterms:W3CDTF">2014-11-18T17:42:42Z</dcterms:modified>
</cp:coreProperties>
</file>