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51206400" cy="38404800"/>
  <p:notesSz cx="9144000" cy="6858000"/>
  <p:defaultTextStyle>
    <a:defPPr>
      <a:defRPr lang="en-US"/>
    </a:defPPr>
    <a:lvl1pPr marL="0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1pPr>
    <a:lvl2pPr marL="2351288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2pPr>
    <a:lvl3pPr marL="4702576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3pPr>
    <a:lvl4pPr marL="7053864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4pPr>
    <a:lvl5pPr marL="9405153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5pPr>
    <a:lvl6pPr marL="11756441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6pPr>
    <a:lvl7pPr marL="14107729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7pPr>
    <a:lvl8pPr marL="16459017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8pPr>
    <a:lvl9pPr marL="18810305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DDC2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53" autoAdjust="0"/>
    <p:restoredTop sz="98072" autoAdjust="0"/>
  </p:normalViewPr>
  <p:slideViewPr>
    <p:cSldViewPr snapToObjects="1">
      <p:cViewPr>
        <p:scale>
          <a:sx n="75" d="100"/>
          <a:sy n="75" d="100"/>
        </p:scale>
        <p:origin x="13440" y="12136"/>
      </p:cViewPr>
      <p:guideLst>
        <p:guide orient="horz" pos="3026"/>
        <p:guide pos="162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4" Type="http://schemas.openxmlformats.org/officeDocument/2006/relationships/image" Target="../media/image4.emf"/><Relationship Id="rId5" Type="http://schemas.openxmlformats.org/officeDocument/2006/relationships/image" Target="../media/image5.emf"/><Relationship Id="rId1" Type="http://schemas.openxmlformats.org/officeDocument/2006/relationships/image" Target="../media/image1.emf"/><Relationship Id="rId2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1930383"/>
            <a:ext cx="43525440" cy="8232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21762720"/>
            <a:ext cx="3584448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51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02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053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40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605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641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4678642"/>
            <a:ext cx="43525440" cy="7627620"/>
          </a:xfrm>
        </p:spPr>
        <p:txBody>
          <a:bodyPr anchor="t"/>
          <a:lstStyle>
            <a:lvl1pPr algn="l">
              <a:defRPr sz="206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6277597"/>
            <a:ext cx="43525440" cy="8401048"/>
          </a:xfrm>
        </p:spPr>
        <p:txBody>
          <a:bodyPr anchor="b"/>
          <a:lstStyle>
            <a:lvl1pPr marL="0" indent="0">
              <a:buNone/>
              <a:defRPr sz="10300">
                <a:solidFill>
                  <a:schemeClr val="tx1">
                    <a:tint val="75000"/>
                  </a:schemeClr>
                </a:solidFill>
              </a:defRPr>
            </a:lvl1pPr>
            <a:lvl2pPr marL="2351288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2pPr>
            <a:lvl3pPr marL="4702576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3pPr>
            <a:lvl4pPr marL="7053864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4pPr>
            <a:lvl5pPr marL="9405153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421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320" y="8961124"/>
            <a:ext cx="22616160" cy="25345392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29920" y="8961124"/>
            <a:ext cx="22616160" cy="25345392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47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4" y="8596633"/>
            <a:ext cx="22625053" cy="3582668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4" y="12179301"/>
            <a:ext cx="22625053" cy="22127212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5" y="8596633"/>
            <a:ext cx="22633940" cy="3582668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5" y="12179301"/>
            <a:ext cx="22633940" cy="22127212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09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423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65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8" y="1529080"/>
            <a:ext cx="16846553" cy="6507480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529085"/>
            <a:ext cx="28625800" cy="32777432"/>
          </a:xfrm>
        </p:spPr>
        <p:txBody>
          <a:bodyPr/>
          <a:lstStyle>
            <a:lvl1pPr>
              <a:defRPr sz="16500"/>
            </a:lvl1pPr>
            <a:lvl2pPr>
              <a:defRPr sz="14400"/>
            </a:lvl2pPr>
            <a:lvl3pPr>
              <a:defRPr sz="12300"/>
            </a:lvl3pPr>
            <a:lvl4pPr>
              <a:defRPr sz="10300"/>
            </a:lvl4pPr>
            <a:lvl5pPr>
              <a:defRPr sz="10300"/>
            </a:lvl5pPr>
            <a:lvl6pPr>
              <a:defRPr sz="10300"/>
            </a:lvl6pPr>
            <a:lvl7pPr>
              <a:defRPr sz="10300"/>
            </a:lvl7pPr>
            <a:lvl8pPr>
              <a:defRPr sz="10300"/>
            </a:lvl8pPr>
            <a:lvl9pPr>
              <a:defRPr sz="10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8" y="8036565"/>
            <a:ext cx="16846553" cy="26269952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184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6883361"/>
            <a:ext cx="30723840" cy="3173732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3431540"/>
            <a:ext cx="30723840" cy="23042880"/>
          </a:xfrm>
        </p:spPr>
        <p:txBody>
          <a:bodyPr/>
          <a:lstStyle>
            <a:lvl1pPr marL="0" indent="0">
              <a:buNone/>
              <a:defRPr sz="16500"/>
            </a:lvl1pPr>
            <a:lvl2pPr marL="2351288" indent="0">
              <a:buNone/>
              <a:defRPr sz="14400"/>
            </a:lvl2pPr>
            <a:lvl3pPr marL="4702576" indent="0">
              <a:buNone/>
              <a:defRPr sz="12300"/>
            </a:lvl3pPr>
            <a:lvl4pPr marL="7053864" indent="0">
              <a:buNone/>
              <a:defRPr sz="10300"/>
            </a:lvl4pPr>
            <a:lvl5pPr marL="9405153" indent="0">
              <a:buNone/>
              <a:defRPr sz="10300"/>
            </a:lvl5pPr>
            <a:lvl6pPr marL="11756441" indent="0">
              <a:buNone/>
              <a:defRPr sz="10300"/>
            </a:lvl6pPr>
            <a:lvl7pPr marL="14107729" indent="0">
              <a:buNone/>
              <a:defRPr sz="10300"/>
            </a:lvl7pPr>
            <a:lvl8pPr marL="16459017" indent="0">
              <a:buNone/>
              <a:defRPr sz="10300"/>
            </a:lvl8pPr>
            <a:lvl9pPr marL="18810305" indent="0">
              <a:buNone/>
              <a:defRPr sz="10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30057093"/>
            <a:ext cx="30723840" cy="4507228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848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072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4640" y="1537977"/>
            <a:ext cx="11521440" cy="327685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320" y="1537977"/>
            <a:ext cx="33710880" cy="327685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632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"/>
            <a:ext cx="46085760" cy="3275130"/>
          </a:xfrm>
          <a:prstGeom prst="rect">
            <a:avLst/>
          </a:prstGeom>
        </p:spPr>
        <p:txBody>
          <a:bodyPr vert="horz" lIns="470258" tIns="235129" rIns="470258" bIns="235129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8961124"/>
            <a:ext cx="46085760" cy="25345392"/>
          </a:xfrm>
          <a:prstGeom prst="rect">
            <a:avLst/>
          </a:prstGeom>
        </p:spPr>
        <p:txBody>
          <a:bodyPr vert="horz" lIns="470258" tIns="235129" rIns="470258" bIns="235129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5595562"/>
            <a:ext cx="11948160" cy="20447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l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02B5B-603F-6E43-B5D2-8199448C9E4E}" type="datetimeFigureOut">
              <a:rPr lang="en-US" smtClean="0"/>
              <a:t>12/10/14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5595562"/>
            <a:ext cx="16215360" cy="20447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ct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5595562"/>
            <a:ext cx="11948160" cy="20447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C9CC5-22B7-7C4D-B67B-57CF1EC99B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18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2351288" rtl="0" eaLnBrk="1" latinLnBrk="0" hangingPunct="1">
        <a:spcBef>
          <a:spcPct val="0"/>
        </a:spcBef>
        <a:buNone/>
        <a:defRPr sz="7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63466" indent="-1763466" algn="l" defTabSz="2351288" rtl="0" eaLnBrk="1" latinLnBrk="0" hangingPunct="1">
        <a:spcBef>
          <a:spcPct val="20000"/>
        </a:spcBef>
        <a:buFont typeface="Arial"/>
        <a:buChar char="•"/>
        <a:defRPr sz="16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0843" indent="-1469555" algn="l" defTabSz="2351288" rtl="0" eaLnBrk="1" latinLnBrk="0" hangingPunct="1">
        <a:spcBef>
          <a:spcPct val="20000"/>
        </a:spcBef>
        <a:buFont typeface="Arial"/>
        <a:buChar char="–"/>
        <a:defRPr sz="14400" kern="1200">
          <a:solidFill>
            <a:schemeClr val="tx1"/>
          </a:solidFill>
          <a:latin typeface="+mn-lt"/>
          <a:ea typeface="+mn-ea"/>
          <a:cs typeface="+mn-cs"/>
        </a:defRPr>
      </a:lvl2pPr>
      <a:lvl3pPr marL="5878220" indent="-1175644" algn="l" defTabSz="2351288" rtl="0" eaLnBrk="1" latinLnBrk="0" hangingPunct="1">
        <a:spcBef>
          <a:spcPct val="20000"/>
        </a:spcBef>
        <a:buFont typeface="Arial"/>
        <a:buChar char="•"/>
        <a:defRPr sz="12300" kern="1200">
          <a:solidFill>
            <a:schemeClr val="tx1"/>
          </a:solidFill>
          <a:latin typeface="+mn-lt"/>
          <a:ea typeface="+mn-ea"/>
          <a:cs typeface="+mn-cs"/>
        </a:defRPr>
      </a:lvl3pPr>
      <a:lvl4pPr marL="8229509" indent="-1175644" algn="l" defTabSz="2351288" rtl="0" eaLnBrk="1" latinLnBrk="0" hangingPunct="1">
        <a:spcBef>
          <a:spcPct val="20000"/>
        </a:spcBef>
        <a:buFont typeface="Arial"/>
        <a:buChar char="–"/>
        <a:defRPr sz="10300" kern="1200">
          <a:solidFill>
            <a:schemeClr val="tx1"/>
          </a:solidFill>
          <a:latin typeface="+mn-lt"/>
          <a:ea typeface="+mn-ea"/>
          <a:cs typeface="+mn-cs"/>
        </a:defRPr>
      </a:lvl4pPr>
      <a:lvl5pPr marL="10580797" indent="-1175644" algn="l" defTabSz="2351288" rtl="0" eaLnBrk="1" latinLnBrk="0" hangingPunct="1">
        <a:spcBef>
          <a:spcPct val="20000"/>
        </a:spcBef>
        <a:buFont typeface="Arial"/>
        <a:buChar char="»"/>
        <a:defRPr sz="10300" kern="1200">
          <a:solidFill>
            <a:schemeClr val="tx1"/>
          </a:solidFill>
          <a:latin typeface="+mn-lt"/>
          <a:ea typeface="+mn-ea"/>
          <a:cs typeface="+mn-cs"/>
        </a:defRPr>
      </a:lvl5pPr>
      <a:lvl6pPr marL="12932085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6pPr>
      <a:lvl7pPr marL="15283373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7pPr>
      <a:lvl8pPr marL="17634661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8pPr>
      <a:lvl9pPr marL="19985949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1pPr>
      <a:lvl2pPr marL="2351288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76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3pPr>
      <a:lvl4pPr marL="7053864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53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5pPr>
      <a:lvl6pPr marL="11756441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6pPr>
      <a:lvl7pPr marL="14107729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017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8pPr>
      <a:lvl9pPr marL="18810305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.bin"/><Relationship Id="rId20" Type="http://schemas.openxmlformats.org/officeDocument/2006/relationships/image" Target="../media/image5.emf"/><Relationship Id="rId10" Type="http://schemas.openxmlformats.org/officeDocument/2006/relationships/image" Target="../media/image2.emf"/><Relationship Id="rId11" Type="http://schemas.openxmlformats.org/officeDocument/2006/relationships/oleObject" Target="../embeddings/oleObject3.bin"/><Relationship Id="rId12" Type="http://schemas.openxmlformats.org/officeDocument/2006/relationships/image" Target="../media/image3.emf"/><Relationship Id="rId13" Type="http://schemas.openxmlformats.org/officeDocument/2006/relationships/image" Target="../media/image10.jpg"/><Relationship Id="rId14" Type="http://schemas.openxmlformats.org/officeDocument/2006/relationships/image" Target="../media/image11.jpg"/><Relationship Id="rId15" Type="http://schemas.openxmlformats.org/officeDocument/2006/relationships/image" Target="../media/image12.jpg"/><Relationship Id="rId16" Type="http://schemas.openxmlformats.org/officeDocument/2006/relationships/image" Target="../media/image13.jpg"/><Relationship Id="rId17" Type="http://schemas.openxmlformats.org/officeDocument/2006/relationships/package" Target="../embeddings/Microsoft_Word_Document1.docx"/><Relationship Id="rId18" Type="http://schemas.openxmlformats.org/officeDocument/2006/relationships/image" Target="../media/image4.emf"/><Relationship Id="rId19" Type="http://schemas.openxmlformats.org/officeDocument/2006/relationships/package" Target="../embeddings/Microsoft_Word_Document2.docx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4" Type="http://schemas.openxmlformats.org/officeDocument/2006/relationships/image" Target="../media/image7.jpg"/><Relationship Id="rId5" Type="http://schemas.openxmlformats.org/officeDocument/2006/relationships/image" Target="../media/image8.emf"/><Relationship Id="rId6" Type="http://schemas.openxmlformats.org/officeDocument/2006/relationships/image" Target="../media/image9.emf"/><Relationship Id="rId7" Type="http://schemas.openxmlformats.org/officeDocument/2006/relationships/oleObject" Target="../embeddings/oleObject1.bin"/><Relationship Id="rId8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34038521" y="24298872"/>
            <a:ext cx="3130146" cy="3955194"/>
          </a:xfrm>
          <a:prstGeom prst="rect">
            <a:avLst/>
          </a:prstGeom>
          <a:solidFill>
            <a:srgbClr val="CCFFCC">
              <a:alpha val="52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/>
          <p:cNvSpPr/>
          <p:nvPr/>
        </p:nvSpPr>
        <p:spPr>
          <a:xfrm>
            <a:off x="38985549" y="13258799"/>
            <a:ext cx="11594027" cy="5418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/>
          <p:cNvSpPr/>
          <p:nvPr/>
        </p:nvSpPr>
        <p:spPr>
          <a:xfrm>
            <a:off x="38985549" y="13800665"/>
            <a:ext cx="11594027" cy="558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/>
          <p:cNvSpPr/>
          <p:nvPr/>
        </p:nvSpPr>
        <p:spPr>
          <a:xfrm>
            <a:off x="38985549" y="14274797"/>
            <a:ext cx="11594027" cy="55880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TextBox 103"/>
          <p:cNvSpPr txBox="1"/>
          <p:nvPr/>
        </p:nvSpPr>
        <p:spPr>
          <a:xfrm>
            <a:off x="12979544" y="32632347"/>
            <a:ext cx="124243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632523"/>
                </a:solidFill>
              </a:rPr>
              <a:t>• </a:t>
            </a:r>
            <a:r>
              <a:rPr lang="en-US" sz="3200" dirty="0" smtClean="0">
                <a:solidFill>
                  <a:srgbClr val="632523"/>
                </a:solidFill>
              </a:rPr>
              <a:t>To obtain the width in the observer frame </a:t>
            </a:r>
            <a:r>
              <a:rPr lang="en-US" sz="3200" dirty="0" err="1" smtClean="0">
                <a:solidFill>
                  <a:srgbClr val="632523"/>
                </a:solidFill>
              </a:rPr>
              <a:t>σ</a:t>
            </a:r>
            <a:r>
              <a:rPr lang="en-US" sz="3200" dirty="0" smtClean="0">
                <a:solidFill>
                  <a:srgbClr val="632523"/>
                </a:solidFill>
              </a:rPr>
              <a:t> needs to undergo a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Galilean Transformation</a:t>
            </a:r>
            <a:r>
              <a:rPr lang="en-US" sz="3200" b="1" dirty="0" smtClean="0">
                <a:solidFill>
                  <a:srgbClr val="632523"/>
                </a:solidFill>
              </a:rPr>
              <a:t>:</a:t>
            </a:r>
            <a:r>
              <a:rPr lang="en-US" sz="3200" b="1" dirty="0">
                <a:solidFill>
                  <a:srgbClr val="632523"/>
                </a:solidFill>
              </a:rPr>
              <a:t>	</a:t>
            </a:r>
            <a:r>
              <a:rPr lang="en-US" sz="3200" b="1" dirty="0" smtClean="0">
                <a:solidFill>
                  <a:srgbClr val="632523"/>
                </a:solidFill>
              </a:rPr>
              <a:t>		</a:t>
            </a:r>
            <a:r>
              <a:rPr lang="en-US" sz="3200" i="1" dirty="0" smtClean="0">
                <a:solidFill>
                  <a:srgbClr val="632523"/>
                </a:solidFill>
              </a:rPr>
              <a:t>v</a:t>
            </a:r>
            <a:r>
              <a:rPr lang="en-US" sz="3200" dirty="0" smtClean="0">
                <a:solidFill>
                  <a:srgbClr val="632523"/>
                </a:solidFill>
              </a:rPr>
              <a:t> and </a:t>
            </a:r>
            <a:r>
              <a:rPr lang="en-US" sz="3200" i="1" dirty="0" smtClean="0">
                <a:solidFill>
                  <a:srgbClr val="632523"/>
                </a:solidFill>
              </a:rPr>
              <a:t>v</a:t>
            </a:r>
            <a:r>
              <a:rPr lang="en-US" sz="3200" dirty="0" smtClean="0">
                <a:solidFill>
                  <a:srgbClr val="632523"/>
                </a:solidFill>
              </a:rPr>
              <a:t>’ are 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the normalized ISN speeds of the observed portion of the distribution.  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8895867" y="15747999"/>
            <a:ext cx="11683709" cy="240453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0632399" y="24307802"/>
            <a:ext cx="3406121" cy="3955194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7355801" y="24307802"/>
            <a:ext cx="3276599" cy="3955194"/>
          </a:xfrm>
          <a:prstGeom prst="rect">
            <a:avLst/>
          </a:prstGeom>
          <a:solidFill>
            <a:srgbClr val="FFFF00">
              <a:alpha val="54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25980408" y="30144434"/>
            <a:ext cx="7758461" cy="749836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85"/>
          <p:cNvSpPr/>
          <p:nvPr/>
        </p:nvSpPr>
        <p:spPr>
          <a:xfrm>
            <a:off x="26012868" y="9668415"/>
            <a:ext cx="7726000" cy="138011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/>
          <p:cNvSpPr/>
          <p:nvPr/>
        </p:nvSpPr>
        <p:spPr>
          <a:xfrm>
            <a:off x="12781709" y="12804496"/>
            <a:ext cx="8020892" cy="14257518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/>
          <p:cNvSpPr/>
          <p:nvPr/>
        </p:nvSpPr>
        <p:spPr>
          <a:xfrm>
            <a:off x="527756" y="22783801"/>
            <a:ext cx="11732837" cy="8846403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527756" y="12852400"/>
            <a:ext cx="11732837" cy="421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107093" y="50801"/>
            <a:ext cx="1874107" cy="219095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48260001" y="29554"/>
            <a:ext cx="2883363" cy="26882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-228599"/>
            <a:ext cx="46085760" cy="2059975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rgbClr val="FFFF00"/>
                </a:solidFill>
              </a:rPr>
              <a:t>Local Interstellar Cloud Temperatures as Observed with IBEX</a:t>
            </a:r>
            <a:endParaRPr lang="en-US" sz="96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81400" y="1447800"/>
            <a:ext cx="4179610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i="1" u="sng" dirty="0">
                <a:solidFill>
                  <a:srgbClr val="FFFF00"/>
                </a:solidFill>
              </a:rPr>
              <a:t>E. </a:t>
            </a:r>
            <a:r>
              <a:rPr lang="en-US" sz="7200" b="1" i="1" u="sng" dirty="0" smtClean="0">
                <a:solidFill>
                  <a:srgbClr val="FFFF00"/>
                </a:solidFill>
              </a:rPr>
              <a:t>Möbius</a:t>
            </a:r>
            <a:r>
              <a:rPr lang="en-US" sz="7200" b="1" i="1" baseline="30000" dirty="0" smtClean="0">
                <a:solidFill>
                  <a:srgbClr val="FFFF00"/>
                </a:solidFill>
              </a:rPr>
              <a:t>1</a:t>
            </a:r>
            <a:r>
              <a:rPr lang="en-US" sz="7200" dirty="0" smtClean="0">
                <a:solidFill>
                  <a:srgbClr val="FFFF00"/>
                </a:solidFill>
              </a:rPr>
              <a:t>(</a:t>
            </a:r>
            <a:r>
              <a:rPr lang="en-US" sz="7200" dirty="0" err="1" smtClean="0">
                <a:solidFill>
                  <a:srgbClr val="FFFF00"/>
                </a:solidFill>
              </a:rPr>
              <a:t>eberhard.moebius@unh.edu</a:t>
            </a:r>
            <a:r>
              <a:rPr lang="en-US" sz="7200" dirty="0" smtClean="0">
                <a:solidFill>
                  <a:srgbClr val="FFFF00"/>
                </a:solidFill>
              </a:rPr>
              <a:t>)</a:t>
            </a:r>
            <a:r>
              <a:rPr lang="en-US" sz="7200" b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M. </a:t>
            </a:r>
            <a:r>
              <a:rPr lang="en-US" sz="7200" b="1" i="1" dirty="0" smtClean="0">
                <a:solidFill>
                  <a:srgbClr val="FFFF00"/>
                </a:solidFill>
              </a:rPr>
              <a:t>Bzowski</a:t>
            </a:r>
            <a:r>
              <a:rPr lang="en-US" sz="7200" b="1" i="1" baseline="30000" dirty="0" smtClean="0">
                <a:solidFill>
                  <a:srgbClr val="FFFF00"/>
                </a:solidFill>
              </a:rPr>
              <a:t>2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P.C. </a:t>
            </a:r>
            <a:r>
              <a:rPr lang="en-US" sz="7200" b="1" i="1" dirty="0" smtClean="0">
                <a:solidFill>
                  <a:srgbClr val="FFFF00"/>
                </a:solidFill>
              </a:rPr>
              <a:t>Frisch</a:t>
            </a:r>
            <a:r>
              <a:rPr lang="en-US" sz="7200" b="1" i="1" baseline="30000" dirty="0" smtClean="0">
                <a:solidFill>
                  <a:srgbClr val="FFFF00"/>
                </a:solidFill>
              </a:rPr>
              <a:t>3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S.A. </a:t>
            </a:r>
            <a:r>
              <a:rPr lang="en-US" sz="7200" b="1" i="1" dirty="0" smtClean="0">
                <a:solidFill>
                  <a:srgbClr val="FFFF00"/>
                </a:solidFill>
              </a:rPr>
              <a:t>Fuselier</a:t>
            </a:r>
            <a:r>
              <a:rPr lang="en-US" sz="7200" b="1" i="1" baseline="30000" dirty="0" smtClean="0">
                <a:solidFill>
                  <a:srgbClr val="FFFF00"/>
                </a:solidFill>
              </a:rPr>
              <a:t>4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D. </a:t>
            </a:r>
            <a:r>
              <a:rPr lang="en-US" sz="7200" b="1" i="1" dirty="0" smtClean="0">
                <a:solidFill>
                  <a:srgbClr val="FFFF00"/>
                </a:solidFill>
              </a:rPr>
              <a:t>Heirtzler</a:t>
            </a:r>
            <a:r>
              <a:rPr lang="en-US" sz="7200" b="1" i="1" baseline="30000" dirty="0" smtClean="0">
                <a:solidFill>
                  <a:srgbClr val="FFFF00"/>
                </a:solidFill>
              </a:rPr>
              <a:t>1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M.A. </a:t>
            </a:r>
            <a:r>
              <a:rPr lang="en-US" sz="7200" b="1" i="1" dirty="0" smtClean="0">
                <a:solidFill>
                  <a:srgbClr val="FFFF00"/>
                </a:solidFill>
              </a:rPr>
              <a:t>Kubiak</a:t>
            </a:r>
            <a:r>
              <a:rPr lang="en-US" sz="7200" b="1" i="1" baseline="30000" dirty="0">
                <a:solidFill>
                  <a:srgbClr val="FFFF00"/>
                </a:solidFill>
              </a:rPr>
              <a:t>2</a:t>
            </a:r>
            <a:r>
              <a:rPr lang="en-US" sz="7200" b="1" i="1" dirty="0" smtClean="0">
                <a:solidFill>
                  <a:srgbClr val="FFFF00"/>
                </a:solidFill>
              </a:rPr>
              <a:t/>
            </a:r>
            <a:br>
              <a:rPr lang="en-US" sz="7200" b="1" i="1" dirty="0" smtClean="0">
                <a:solidFill>
                  <a:srgbClr val="FFFF00"/>
                </a:solidFill>
              </a:rPr>
            </a:br>
            <a:r>
              <a:rPr lang="en-US" sz="7200" b="1" i="1" dirty="0" smtClean="0">
                <a:solidFill>
                  <a:srgbClr val="FFFF00"/>
                </a:solidFill>
              </a:rPr>
              <a:t> </a:t>
            </a:r>
            <a:r>
              <a:rPr lang="en-US" sz="7200" b="1" i="1" dirty="0">
                <a:solidFill>
                  <a:srgbClr val="FFFF00"/>
                </a:solidFill>
              </a:rPr>
              <a:t>H. </a:t>
            </a:r>
            <a:r>
              <a:rPr lang="en-US" sz="7200" b="1" i="1" dirty="0" smtClean="0">
                <a:solidFill>
                  <a:srgbClr val="FFFF00"/>
                </a:solidFill>
              </a:rPr>
              <a:t>Kucharek</a:t>
            </a:r>
            <a:r>
              <a:rPr lang="en-US" sz="7200" b="1" i="1" baseline="30000" dirty="0">
                <a:solidFill>
                  <a:srgbClr val="FFFF00"/>
                </a:solidFill>
              </a:rPr>
              <a:t>1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M.A. </a:t>
            </a:r>
            <a:r>
              <a:rPr lang="en-US" sz="7200" b="1" i="1" dirty="0" smtClean="0">
                <a:solidFill>
                  <a:srgbClr val="FFFF00"/>
                </a:solidFill>
              </a:rPr>
              <a:t>Lee</a:t>
            </a:r>
            <a:r>
              <a:rPr lang="en-US" sz="7200" b="1" i="1" baseline="30000" dirty="0">
                <a:solidFill>
                  <a:srgbClr val="FFFF00"/>
                </a:solidFill>
              </a:rPr>
              <a:t>1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T. </a:t>
            </a:r>
            <a:r>
              <a:rPr lang="en-US" sz="7200" b="1" i="1" dirty="0" smtClean="0">
                <a:solidFill>
                  <a:srgbClr val="FFFF00"/>
                </a:solidFill>
              </a:rPr>
              <a:t>Leonard</a:t>
            </a:r>
            <a:r>
              <a:rPr lang="en-US" sz="7200" b="1" i="1" baseline="30000" dirty="0">
                <a:solidFill>
                  <a:srgbClr val="FFFF00"/>
                </a:solidFill>
              </a:rPr>
              <a:t>1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D.J. </a:t>
            </a:r>
            <a:r>
              <a:rPr lang="en-US" sz="7200" b="1" i="1" dirty="0" smtClean="0">
                <a:solidFill>
                  <a:srgbClr val="FFFF00"/>
                </a:solidFill>
              </a:rPr>
              <a:t>McComas</a:t>
            </a:r>
            <a:r>
              <a:rPr lang="en-US" sz="7200" b="1" i="1" baseline="30000" dirty="0" smtClean="0">
                <a:solidFill>
                  <a:srgbClr val="FFFF00"/>
                </a:solidFill>
              </a:rPr>
              <a:t>4,5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N.A. </a:t>
            </a:r>
            <a:r>
              <a:rPr lang="en-US" sz="7200" b="1" i="1" dirty="0" smtClean="0">
                <a:solidFill>
                  <a:srgbClr val="FFFF00"/>
                </a:solidFill>
              </a:rPr>
              <a:t>Schwadron</a:t>
            </a:r>
            <a:r>
              <a:rPr lang="en-US" sz="7200" b="1" i="1" baseline="30000" dirty="0">
                <a:solidFill>
                  <a:srgbClr val="FFFF00"/>
                </a:solidFill>
              </a:rPr>
              <a:t>1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J. M. </a:t>
            </a:r>
            <a:r>
              <a:rPr lang="en-US" sz="7200" b="1" i="1" dirty="0" smtClean="0">
                <a:solidFill>
                  <a:srgbClr val="FFFF00"/>
                </a:solidFill>
              </a:rPr>
              <a:t>Sokół</a:t>
            </a:r>
            <a:r>
              <a:rPr lang="en-US" sz="7200" b="1" i="1" baseline="30000" dirty="0">
                <a:solidFill>
                  <a:srgbClr val="FFFF00"/>
                </a:solidFill>
              </a:rPr>
              <a:t>2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P. </a:t>
            </a:r>
            <a:r>
              <a:rPr lang="en-US" sz="7200" b="1" i="1" dirty="0" smtClean="0">
                <a:solidFill>
                  <a:srgbClr val="FFFF00"/>
                </a:solidFill>
              </a:rPr>
              <a:t>Swaczyna</a:t>
            </a:r>
            <a:r>
              <a:rPr lang="en-US" sz="7200" b="1" i="1" baseline="30000" dirty="0">
                <a:solidFill>
                  <a:srgbClr val="FFFF00"/>
                </a:solidFill>
              </a:rPr>
              <a:t>2</a:t>
            </a:r>
            <a:r>
              <a:rPr lang="en-US" sz="7200" b="1" i="1" dirty="0" smtClean="0">
                <a:solidFill>
                  <a:srgbClr val="FFFF00"/>
                </a:solidFill>
              </a:rPr>
              <a:t>, </a:t>
            </a:r>
            <a:r>
              <a:rPr lang="en-US" sz="7200" b="1" i="1" dirty="0">
                <a:solidFill>
                  <a:srgbClr val="FFFF00"/>
                </a:solidFill>
              </a:rPr>
              <a:t>P. </a:t>
            </a:r>
            <a:r>
              <a:rPr lang="en-US" sz="7200" b="1" i="1" dirty="0" smtClean="0">
                <a:solidFill>
                  <a:srgbClr val="FFFF00"/>
                </a:solidFill>
              </a:rPr>
              <a:t>Wurz</a:t>
            </a:r>
            <a:r>
              <a:rPr lang="en-US" sz="7200" b="1" i="1" baseline="30000" dirty="0" smtClean="0">
                <a:solidFill>
                  <a:srgbClr val="FFFF00"/>
                </a:solidFill>
              </a:rPr>
              <a:t>6</a:t>
            </a:r>
            <a:endParaRPr lang="en-US" sz="7200" dirty="0"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3400" y="3733801"/>
            <a:ext cx="247514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aseline="30000" dirty="0" smtClean="0">
                <a:solidFill>
                  <a:srgbClr val="FFFF00"/>
                </a:solidFill>
              </a:rPr>
              <a:t>1</a:t>
            </a:r>
            <a:r>
              <a:rPr lang="en-US" sz="4800" dirty="0" smtClean="0">
                <a:solidFill>
                  <a:srgbClr val="FFFF00"/>
                </a:solidFill>
              </a:rPr>
              <a:t>Space Science Center &amp; Department of Physics, University of New Hampshire, Durham, NH 03824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308826" y="3733801"/>
            <a:ext cx="192048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aseline="30000" dirty="0">
                <a:solidFill>
                  <a:srgbClr val="FFFF00"/>
                </a:solidFill>
              </a:rPr>
              <a:t>2</a:t>
            </a:r>
            <a:r>
              <a:rPr lang="en-US" sz="4800" dirty="0">
                <a:solidFill>
                  <a:srgbClr val="FFFF00"/>
                </a:solidFill>
              </a:rPr>
              <a:t> Space Research </a:t>
            </a:r>
            <a:r>
              <a:rPr lang="en-US" sz="4800" dirty="0" smtClean="0">
                <a:solidFill>
                  <a:srgbClr val="FFFF00"/>
                </a:solidFill>
              </a:rPr>
              <a:t>Center of </a:t>
            </a:r>
            <a:r>
              <a:rPr lang="en-US" sz="4800" dirty="0">
                <a:solidFill>
                  <a:srgbClr val="FFFF00"/>
                </a:solidFill>
              </a:rPr>
              <a:t>the Polish Academy of Sciences, </a:t>
            </a:r>
            <a:r>
              <a:rPr lang="en-US" sz="4800" dirty="0" smtClean="0">
                <a:solidFill>
                  <a:srgbClr val="FFFF00"/>
                </a:solidFill>
              </a:rPr>
              <a:t>Warsaw, Poland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77382" y="416001"/>
            <a:ext cx="438518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solidFill>
                  <a:srgbClr val="FFFF00"/>
                </a:solidFill>
              </a:rPr>
              <a:t>SH11C-4060</a:t>
            </a:r>
          </a:p>
        </p:txBody>
      </p:sp>
      <p:pic>
        <p:nvPicPr>
          <p:cNvPr id="26" name="Picture 18" descr="ibex_goat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60001" y="29554"/>
            <a:ext cx="2824097" cy="2619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nasaball(black)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1011" y="50800"/>
            <a:ext cx="2883363" cy="268077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5720000" y="2928878"/>
            <a:ext cx="53640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b="1" dirty="0" smtClean="0">
                <a:solidFill>
                  <a:srgbClr val="FFFF00"/>
                </a:solidFill>
              </a:rPr>
              <a:t>Supported by</a:t>
            </a:r>
            <a:r>
              <a:rPr lang="en-US" sz="3600" dirty="0" smtClean="0">
                <a:solidFill>
                  <a:srgbClr val="FFFF00"/>
                </a:solidFill>
              </a:rPr>
              <a:t>:</a:t>
            </a:r>
            <a:br>
              <a:rPr lang="en-US" sz="3600" dirty="0" smtClean="0">
                <a:solidFill>
                  <a:srgbClr val="FFFF00"/>
                </a:solidFill>
              </a:rPr>
            </a:br>
            <a:r>
              <a:rPr lang="en-US" sz="3600" dirty="0" smtClean="0">
                <a:solidFill>
                  <a:srgbClr val="FFFF00"/>
                </a:solidFill>
              </a:rPr>
              <a:t>  NASA  Explorers</a:t>
            </a:r>
            <a:br>
              <a:rPr lang="en-US" sz="3600" dirty="0" smtClean="0">
                <a:solidFill>
                  <a:srgbClr val="FFFF00"/>
                </a:solidFill>
              </a:rPr>
            </a:br>
            <a:r>
              <a:rPr lang="en-US" sz="3600" dirty="0" smtClean="0">
                <a:solidFill>
                  <a:srgbClr val="FFFF00"/>
                </a:solidFill>
              </a:rPr>
              <a:t>Polish Academy of Sciences</a:t>
            </a:r>
          </a:p>
          <a:p>
            <a:pPr algn="r"/>
            <a:r>
              <a:rPr lang="en-US" sz="3600" dirty="0" smtClean="0">
                <a:solidFill>
                  <a:srgbClr val="FFFF00"/>
                </a:solidFill>
              </a:rPr>
              <a:t>Swiss </a:t>
            </a:r>
            <a:r>
              <a:rPr lang="en-US" sz="3600" dirty="0" err="1" smtClean="0">
                <a:solidFill>
                  <a:srgbClr val="FFFF00"/>
                </a:solidFill>
              </a:rPr>
              <a:t>Nationalfond</a:t>
            </a:r>
            <a:r>
              <a:rPr lang="en-US" sz="3600" dirty="0" smtClean="0">
                <a:solidFill>
                  <a:srgbClr val="FFFF00"/>
                </a:solidFill>
              </a:rPr>
              <a:t/>
            </a:r>
            <a:br>
              <a:rPr lang="en-US" sz="3600" dirty="0" smtClean="0">
                <a:solidFill>
                  <a:srgbClr val="FFFF00"/>
                </a:solidFill>
              </a:rPr>
            </a:br>
            <a:r>
              <a:rPr lang="en-US" sz="3600" dirty="0" smtClean="0">
                <a:solidFill>
                  <a:srgbClr val="FFFF00"/>
                </a:solidFill>
              </a:rPr>
              <a:t>PRODEX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800883" y="24487486"/>
            <a:ext cx="184666" cy="15234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38722136" y="19278599"/>
            <a:ext cx="12179464" cy="8463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  <a:cs typeface="Cambria"/>
              </a:rPr>
              <a:t>•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ISN Temperature Determined from IBEX Observations (2009-2014)</a:t>
            </a:r>
            <a:br>
              <a:rPr lang="en-US" sz="3200" b="1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</a:t>
            </a:r>
            <a:r>
              <a:rPr lang="en-US" sz="3200" dirty="0">
                <a:solidFill>
                  <a:srgbClr val="632523"/>
                </a:solidFill>
                <a:cs typeface="Cambria"/>
              </a:rPr>
              <a:t> - All Models Agree in Width of ISN Flow (And thus </a:t>
            </a:r>
            <a:r>
              <a:rPr lang="en-US" sz="3200" i="1" dirty="0">
                <a:solidFill>
                  <a:srgbClr val="632523"/>
                </a:solidFill>
                <a:cs typeface="Cambria"/>
              </a:rPr>
              <a:t>T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)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From width of flow distribution over longitude range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χ</a:t>
            </a:r>
            <a:r>
              <a:rPr lang="en-US" sz="3200" baseline="30000" dirty="0" smtClean="0">
                <a:solidFill>
                  <a:srgbClr val="632523"/>
                </a:solidFill>
                <a:cs typeface="Cambria"/>
              </a:rPr>
              <a:t>2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-Fit to Full Analytical Model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[</a:t>
            </a:r>
            <a:r>
              <a:rPr lang="en-US" sz="3200" i="1" dirty="0" err="1" smtClean="0">
                <a:solidFill>
                  <a:srgbClr val="632523"/>
                </a:solidFill>
                <a:cs typeface="Cambria"/>
              </a:rPr>
              <a:t>Schwadron</a:t>
            </a:r>
            <a:r>
              <a:rPr lang="en-US" sz="3200" i="1" dirty="0" smtClean="0">
                <a:solidFill>
                  <a:srgbClr val="632523"/>
                </a:solidFill>
                <a:cs typeface="Cambria"/>
              </a:rPr>
              <a:t> et al.,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2013]</a:t>
            </a:r>
            <a:endParaRPr lang="en-US" sz="3200" dirty="0">
              <a:solidFill>
                <a:srgbClr val="632523"/>
              </a:solidFill>
              <a:cs typeface="Cambria"/>
            </a:endParaRPr>
          </a:p>
          <a:p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• Consistent Small Difference Over Observer Longitude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/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- May point to non-thermal ISN distribution</a:t>
            </a:r>
            <a:b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     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  <a:sym typeface="Wingdings"/>
              </a:rPr>
              <a:t>Note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: </a:t>
            </a:r>
            <a:r>
              <a:rPr lang="en-US" sz="3200" dirty="0" err="1" smtClean="0">
                <a:solidFill>
                  <a:srgbClr val="632523"/>
                </a:solidFill>
                <a:cs typeface="Cambria"/>
                <a:sym typeface="Wingdings"/>
              </a:rPr>
              <a:t>Maxwellian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Distribution assumed in all Models </a:t>
            </a:r>
            <a:b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   - ISN is likely not in thermal equilibrium </a:t>
            </a:r>
            <a:b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     Interstellar plasma is driven and couples to Neutrals</a:t>
            </a:r>
            <a:b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     </a:t>
            </a:r>
            <a:r>
              <a:rPr lang="en-US" sz="3200" dirty="0">
                <a:solidFill>
                  <a:srgbClr val="632523"/>
                </a:solidFill>
                <a:cs typeface="Cambria"/>
                <a:sym typeface="Wingdings"/>
              </a:rPr>
              <a:t> </a:t>
            </a:r>
            <a:r>
              <a:rPr lang="en-US" sz="3200" dirty="0" err="1" smtClean="0">
                <a:solidFill>
                  <a:srgbClr val="632523"/>
                </a:solidFill>
                <a:cs typeface="Cambria"/>
                <a:sym typeface="Wingdings"/>
              </a:rPr>
              <a:t>κ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-Distribution? [e.g. </a:t>
            </a:r>
            <a:r>
              <a:rPr lang="en-US" sz="3200" i="1" dirty="0" err="1" smtClean="0">
                <a:solidFill>
                  <a:srgbClr val="632523"/>
                </a:solidFill>
                <a:cs typeface="Cambria"/>
                <a:sym typeface="Wingdings"/>
              </a:rPr>
              <a:t>Livadiotis</a:t>
            </a:r>
            <a:r>
              <a:rPr lang="en-US" sz="3200" i="1" dirty="0" smtClean="0">
                <a:solidFill>
                  <a:srgbClr val="632523"/>
                </a:solidFill>
                <a:cs typeface="Cambria"/>
                <a:sym typeface="Wingdings"/>
              </a:rPr>
              <a:t> &amp; </a:t>
            </a:r>
            <a:r>
              <a:rPr lang="en-US" sz="3200" i="1" dirty="0" err="1" smtClean="0">
                <a:solidFill>
                  <a:srgbClr val="632523"/>
                </a:solidFill>
                <a:cs typeface="Cambria"/>
                <a:sym typeface="Wingdings"/>
              </a:rPr>
              <a:t>McComas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, 2013]</a:t>
            </a:r>
            <a:endParaRPr lang="en-US" sz="3200" dirty="0" smtClean="0">
              <a:solidFill>
                <a:srgbClr val="632523"/>
              </a:solidFill>
              <a:cs typeface="Cambria"/>
            </a:endParaRPr>
          </a:p>
          <a:p>
            <a:r>
              <a:rPr lang="en-US" sz="3200" dirty="0" smtClean="0">
                <a:solidFill>
                  <a:srgbClr val="632523"/>
                </a:solidFill>
                <a:cs typeface="Cambria"/>
              </a:rPr>
              <a:t>•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Study of Systematic Error Sources</a:t>
            </a:r>
            <a:br>
              <a:rPr lang="en-US" sz="3200" b="1" dirty="0" smtClean="0">
                <a:solidFill>
                  <a:srgbClr val="632523"/>
                </a:solidFill>
                <a:cs typeface="Cambria"/>
              </a:rPr>
            </a:b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   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- Sensor pointing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uncertainty &amp;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Earth deflection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estimated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 Added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/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Error hierarchy: Fit Error + </a:t>
            </a:r>
            <a:r>
              <a:rPr lang="en-US" sz="3200" i="1" dirty="0" smtClean="0">
                <a:solidFill>
                  <a:srgbClr val="632523"/>
                </a:solidFill>
                <a:cs typeface="Cambria"/>
              </a:rPr>
              <a:t>V</a:t>
            </a:r>
            <a:r>
              <a:rPr lang="en-US" sz="3200" baseline="-25000" dirty="0" smtClean="0">
                <a:solidFill>
                  <a:srgbClr val="632523"/>
                </a:solidFill>
                <a:cs typeface="Cambria"/>
              </a:rPr>
              <a:t>ISM∞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(</a:t>
            </a:r>
            <a:r>
              <a:rPr lang="en-US" sz="3200" i="1" dirty="0" err="1" smtClean="0">
                <a:solidFill>
                  <a:srgbClr val="632523"/>
                </a:solidFill>
                <a:cs typeface="Cambria"/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  <a:cs typeface="Cambria"/>
              </a:rPr>
              <a:t>ISM</a:t>
            </a:r>
            <a:r>
              <a:rPr lang="en-US" sz="3200" baseline="-25000" dirty="0" smtClean="0">
                <a:solidFill>
                  <a:srgbClr val="632523"/>
                </a:solidFill>
                <a:cs typeface="Cambria"/>
              </a:rPr>
              <a:t>∞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) Error + Range in </a:t>
            </a:r>
            <a:r>
              <a:rPr lang="en-US" sz="3200" i="1" dirty="0" err="1">
                <a:solidFill>
                  <a:srgbClr val="632523"/>
                </a:solidFill>
                <a:cs typeface="Cambria"/>
              </a:rPr>
              <a:t>λ</a:t>
            </a:r>
            <a:r>
              <a:rPr lang="en-US" sz="3200" baseline="-25000" dirty="0" err="1">
                <a:solidFill>
                  <a:srgbClr val="632523"/>
                </a:solidFill>
                <a:cs typeface="Cambria"/>
              </a:rPr>
              <a:t>ISM</a:t>
            </a:r>
            <a:r>
              <a:rPr lang="en-US" sz="3200" baseline="-25000" dirty="0">
                <a:solidFill>
                  <a:srgbClr val="632523"/>
                </a:solidFill>
                <a:cs typeface="Cambria"/>
              </a:rPr>
              <a:t>∞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• </a:t>
            </a:r>
            <a:r>
              <a:rPr lang="en-US" sz="3200" b="1" i="1" dirty="0" err="1" smtClean="0">
                <a:solidFill>
                  <a:srgbClr val="632523"/>
                </a:solidFill>
                <a:cs typeface="Cambria"/>
              </a:rPr>
              <a:t>T</a:t>
            </a:r>
            <a:r>
              <a:rPr lang="en-US" sz="3200" b="1" baseline="-25000" dirty="0" err="1" smtClean="0">
                <a:solidFill>
                  <a:srgbClr val="632523"/>
                </a:solidFill>
                <a:cs typeface="Cambria"/>
              </a:rPr>
              <a:t>O&amp;Ne</a:t>
            </a:r>
            <a:r>
              <a:rPr lang="en-US" sz="3200" b="1" baseline="-25000" dirty="0" smtClean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and </a:t>
            </a:r>
            <a:r>
              <a:rPr lang="en-US" sz="3200" b="1" i="1" dirty="0" err="1" smtClean="0">
                <a:solidFill>
                  <a:srgbClr val="632523"/>
                </a:solidFill>
                <a:cs typeface="Cambria"/>
              </a:rPr>
              <a:t>T</a:t>
            </a:r>
            <a:r>
              <a:rPr lang="en-US" sz="3200" b="1" baseline="-25000" dirty="0" err="1" smtClean="0">
                <a:solidFill>
                  <a:srgbClr val="632523"/>
                </a:solidFill>
                <a:cs typeface="Cambria"/>
              </a:rPr>
              <a:t>He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b="1" dirty="0">
                <a:solidFill>
                  <a:srgbClr val="632523"/>
                </a:solidFill>
                <a:cs typeface="Cambria"/>
              </a:rPr>
              <a:t>Agree Within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1 </a:t>
            </a:r>
            <a:r>
              <a:rPr lang="en-US" sz="3200" b="1" dirty="0" err="1" smtClean="0">
                <a:solidFill>
                  <a:srgbClr val="632523"/>
                </a:solidFill>
                <a:cs typeface="Cambria"/>
              </a:rPr>
              <a:t>σ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/>
            </a:r>
            <a:br>
              <a:rPr lang="en-US" sz="3200" b="1" dirty="0" smtClean="0">
                <a:solidFill>
                  <a:srgbClr val="632523"/>
                </a:solidFill>
                <a:cs typeface="Cambria"/>
              </a:rPr>
            </a:b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   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- Including known potential systematic errors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But </a:t>
            </a:r>
            <a:r>
              <a:rPr lang="en-US" sz="3200" i="1" dirty="0" err="1">
                <a:solidFill>
                  <a:srgbClr val="632523"/>
                </a:solidFill>
                <a:cs typeface="Cambria"/>
              </a:rPr>
              <a:t>T</a:t>
            </a:r>
            <a:r>
              <a:rPr lang="en-US" sz="3200" baseline="-25000" dirty="0" err="1" smtClean="0">
                <a:solidFill>
                  <a:srgbClr val="632523"/>
                </a:solidFill>
                <a:cs typeface="Cambria"/>
              </a:rPr>
              <a:t>O&amp;Ne</a:t>
            </a:r>
            <a:r>
              <a:rPr lang="en-US" sz="3200" baseline="-25000" dirty="0" smtClean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value slightly higher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 </a:t>
            </a:r>
            <a:br>
              <a:rPr lang="en-US" sz="3200" b="1" dirty="0" smtClean="0">
                <a:solidFill>
                  <a:srgbClr val="632523"/>
                </a:solidFill>
                <a:cs typeface="Cambria"/>
              </a:rPr>
            </a:br>
            <a:endParaRPr lang="en-US" sz="3200" b="1" dirty="0" smtClean="0">
              <a:solidFill>
                <a:srgbClr val="632523"/>
              </a:solidFill>
              <a:cs typeface="Cambri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481001" y="18288000"/>
            <a:ext cx="32143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632523"/>
                </a:solidFill>
                <a:latin typeface="+mj-lt"/>
              </a:rPr>
              <a:t>Conclusions</a:t>
            </a:r>
            <a:endParaRPr lang="en-US" sz="4800" b="1" dirty="0">
              <a:solidFill>
                <a:srgbClr val="632523"/>
              </a:solidFill>
              <a:latin typeface="+mj-lt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38252400" y="6408004"/>
            <a:ext cx="0" cy="31507561"/>
          </a:xfrm>
          <a:prstGeom prst="line">
            <a:avLst/>
          </a:prstGeom>
          <a:ln w="57150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0906997" y="12660214"/>
            <a:ext cx="4620003" cy="14619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632523"/>
                </a:solidFill>
              </a:rPr>
              <a:t>Shown are the ISN flow peak </a:t>
            </a:r>
            <a:r>
              <a:rPr lang="en-US" sz="2400" i="1" dirty="0" err="1" smtClean="0">
                <a:solidFill>
                  <a:srgbClr val="632523"/>
                </a:solidFill>
              </a:rPr>
              <a:t>ψ</a:t>
            </a:r>
            <a:r>
              <a:rPr lang="en-US" sz="2400" dirty="0" smtClean="0">
                <a:solidFill>
                  <a:srgbClr val="632523"/>
                </a:solidFill>
              </a:rPr>
              <a:t>’(</a:t>
            </a:r>
            <a:r>
              <a:rPr lang="en-US" sz="2400" i="1" dirty="0" err="1" smtClean="0">
                <a:solidFill>
                  <a:srgbClr val="632523"/>
                </a:solidFill>
              </a:rPr>
              <a:t>λ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2400" dirty="0" smtClean="0">
                <a:solidFill>
                  <a:srgbClr val="632523"/>
                </a:solidFill>
              </a:rPr>
              <a:t>) (bottom) and width </a:t>
            </a: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dirty="0" smtClean="0">
                <a:solidFill>
                  <a:srgbClr val="632523"/>
                </a:solidFill>
              </a:rPr>
              <a:t>’(</a:t>
            </a:r>
            <a:r>
              <a:rPr lang="en-US" sz="2400" dirty="0" err="1">
                <a:solidFill>
                  <a:srgbClr val="632523"/>
                </a:solidFill>
              </a:rPr>
              <a:t>λ</a:t>
            </a:r>
            <a:r>
              <a:rPr lang="en-US" sz="2400" baseline="-25000" dirty="0" err="1">
                <a:solidFill>
                  <a:srgbClr val="632523"/>
                </a:solidFill>
              </a:rPr>
              <a:t>Obs</a:t>
            </a:r>
            <a:r>
              <a:rPr lang="en-US" sz="2400" dirty="0" smtClean="0">
                <a:solidFill>
                  <a:srgbClr val="632523"/>
                </a:solidFill>
              </a:rPr>
              <a:t>) (top) </a:t>
            </a:r>
            <a:r>
              <a:rPr lang="en-US" sz="2400" dirty="0">
                <a:solidFill>
                  <a:srgbClr val="632523"/>
                </a:solidFill>
              </a:rPr>
              <a:t>in Latitude </a:t>
            </a:r>
            <a:r>
              <a:rPr lang="en-US" sz="2400" dirty="0" smtClean="0">
                <a:solidFill>
                  <a:srgbClr val="632523"/>
                </a:solidFill>
              </a:rPr>
              <a:t>in the observer frame (‘ system moving with the Earth). The models are compared for a generic ISN Parameter Set: 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i="1" dirty="0" err="1" smtClean="0">
                <a:solidFill>
                  <a:srgbClr val="632523"/>
                </a:solidFill>
              </a:rPr>
              <a:t>λ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ISN</a:t>
            </a:r>
            <a:r>
              <a:rPr lang="en-US" sz="2400" baseline="-25000" dirty="0" smtClean="0">
                <a:solidFill>
                  <a:srgbClr val="632523"/>
                </a:solidFill>
              </a:rPr>
              <a:t>∞ </a:t>
            </a:r>
            <a:r>
              <a:rPr lang="en-US" sz="2400" dirty="0" smtClean="0">
                <a:solidFill>
                  <a:srgbClr val="632523"/>
                </a:solidFill>
              </a:rPr>
              <a:t>= </a:t>
            </a:r>
            <a:r>
              <a:rPr lang="en-US" sz="2400" dirty="0" smtClean="0">
                <a:solidFill>
                  <a:srgbClr val="632523"/>
                </a:solidFill>
              </a:rPr>
              <a:t>75.4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, </a:t>
            </a:r>
            <a:r>
              <a:rPr lang="en-US" sz="2400" i="1" dirty="0" smtClean="0">
                <a:solidFill>
                  <a:srgbClr val="632523"/>
                </a:solidFill>
              </a:rPr>
              <a:t>β</a:t>
            </a:r>
            <a:r>
              <a:rPr lang="en-US" sz="2400" baseline="-25000" dirty="0" smtClean="0">
                <a:solidFill>
                  <a:srgbClr val="632523"/>
                </a:solidFill>
              </a:rPr>
              <a:t>ISN</a:t>
            </a:r>
            <a:r>
              <a:rPr lang="en-US" sz="2400" baseline="-25000" dirty="0">
                <a:solidFill>
                  <a:srgbClr val="632523"/>
                </a:solidFill>
              </a:rPr>
              <a:t>∞ </a:t>
            </a:r>
            <a:r>
              <a:rPr lang="en-US" sz="2400" dirty="0">
                <a:solidFill>
                  <a:srgbClr val="632523"/>
                </a:solidFill>
              </a:rPr>
              <a:t>= </a:t>
            </a:r>
            <a:r>
              <a:rPr lang="en-US" sz="2400" dirty="0" smtClean="0">
                <a:solidFill>
                  <a:srgbClr val="632523"/>
                </a:solidFill>
              </a:rPr>
              <a:t>-5.31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,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i="1" dirty="0" smtClean="0">
                <a:solidFill>
                  <a:srgbClr val="632523"/>
                </a:solidFill>
              </a:rPr>
              <a:t>V</a:t>
            </a:r>
            <a:r>
              <a:rPr lang="en-US" sz="2400" i="1" baseline="-25000" dirty="0" smtClean="0">
                <a:solidFill>
                  <a:srgbClr val="632523"/>
                </a:solidFill>
              </a:rPr>
              <a:t>IS</a:t>
            </a:r>
            <a:r>
              <a:rPr lang="en-US" sz="2400" baseline="-25000" dirty="0" smtClean="0">
                <a:solidFill>
                  <a:srgbClr val="632523"/>
                </a:solidFill>
              </a:rPr>
              <a:t>N∞ </a:t>
            </a:r>
            <a:r>
              <a:rPr lang="en-US" sz="2400" dirty="0" smtClean="0">
                <a:solidFill>
                  <a:srgbClr val="632523"/>
                </a:solidFill>
              </a:rPr>
              <a:t>= 26.4 km/s, </a:t>
            </a:r>
            <a:r>
              <a:rPr lang="en-US" sz="2400" i="1" dirty="0" smtClean="0">
                <a:solidFill>
                  <a:srgbClr val="632523"/>
                </a:solidFill>
              </a:rPr>
              <a:t>T </a:t>
            </a:r>
            <a:r>
              <a:rPr lang="en-US" sz="2400" dirty="0" smtClean="0">
                <a:solidFill>
                  <a:srgbClr val="632523"/>
                </a:solidFill>
              </a:rPr>
              <a:t>= 10,000 K</a:t>
            </a:r>
          </a:p>
          <a:p>
            <a:r>
              <a:rPr lang="en-US" sz="2400" dirty="0" smtClean="0">
                <a:solidFill>
                  <a:srgbClr val="632523"/>
                </a:solidFill>
              </a:rPr>
              <a:t>and with the IBEX spin axis exactly in the ecliptic: </a:t>
            </a:r>
            <a:r>
              <a:rPr lang="en-US" sz="2400" dirty="0" err="1" smtClean="0">
                <a:solidFill>
                  <a:srgbClr val="632523"/>
                </a:solidFill>
              </a:rPr>
              <a:t>ε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z</a:t>
            </a:r>
            <a:r>
              <a:rPr lang="en-US" sz="2400" dirty="0" smtClean="0">
                <a:solidFill>
                  <a:srgbClr val="632523"/>
                </a:solidFill>
              </a:rPr>
              <a:t> = 0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</a:p>
          <a:p>
            <a:endParaRPr lang="en-US" sz="1600" dirty="0">
              <a:solidFill>
                <a:srgbClr val="632523"/>
              </a:solidFill>
            </a:endParaRPr>
          </a:p>
          <a:p>
            <a:r>
              <a:rPr lang="en-US" sz="2400" dirty="0">
                <a:solidFill>
                  <a:srgbClr val="632523"/>
                </a:solidFill>
              </a:rPr>
              <a:t>For </a:t>
            </a:r>
            <a:r>
              <a:rPr lang="en-US" sz="2400" i="1" dirty="0" err="1">
                <a:solidFill>
                  <a:srgbClr val="632523"/>
                </a:solidFill>
              </a:rPr>
              <a:t>ψ</a:t>
            </a:r>
            <a:r>
              <a:rPr lang="en-US" sz="2400" dirty="0">
                <a:solidFill>
                  <a:srgbClr val="632523"/>
                </a:solidFill>
              </a:rPr>
              <a:t>’(</a:t>
            </a:r>
            <a:r>
              <a:rPr lang="en-US" sz="2400" i="1" dirty="0" err="1">
                <a:solidFill>
                  <a:srgbClr val="632523"/>
                </a:solidFill>
              </a:rPr>
              <a:t>λ</a:t>
            </a:r>
            <a:r>
              <a:rPr lang="en-US" sz="2400" baseline="-25000" dirty="0" err="1">
                <a:solidFill>
                  <a:srgbClr val="632523"/>
                </a:solidFill>
              </a:rPr>
              <a:t>Obs</a:t>
            </a:r>
            <a:r>
              <a:rPr lang="en-US" sz="2400" dirty="0">
                <a:solidFill>
                  <a:srgbClr val="632523"/>
                </a:solidFill>
              </a:rPr>
              <a:t>) </a:t>
            </a:r>
            <a:r>
              <a:rPr lang="en-US" sz="2400" b="1" dirty="0" smtClean="0">
                <a:solidFill>
                  <a:srgbClr val="632523"/>
                </a:solidFill>
              </a:rPr>
              <a:t>all 4 models </a:t>
            </a:r>
            <a:r>
              <a:rPr lang="en-US" sz="2400" dirty="0" smtClean="0">
                <a:solidFill>
                  <a:srgbClr val="632523"/>
                </a:solidFill>
              </a:rPr>
              <a:t>ag</a:t>
            </a:r>
            <a:r>
              <a:rPr lang="en-US" sz="2400" b="1" dirty="0" smtClean="0">
                <a:solidFill>
                  <a:srgbClr val="632523"/>
                </a:solidFill>
              </a:rPr>
              <a:t>ree</a:t>
            </a:r>
            <a:r>
              <a:rPr lang="en-US" sz="2400" dirty="0" smtClean="0">
                <a:solidFill>
                  <a:srgbClr val="632523"/>
                </a:solidFill>
              </a:rPr>
              <a:t> over the longitude range used for analysis (115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– </a:t>
            </a:r>
            <a:r>
              <a:rPr lang="en-US" sz="2400" dirty="0" smtClean="0">
                <a:solidFill>
                  <a:srgbClr val="632523"/>
                </a:solidFill>
              </a:rPr>
              <a:t>160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, eliminating ISN </a:t>
            </a:r>
            <a:r>
              <a:rPr lang="en-US" sz="2400" dirty="0" smtClean="0">
                <a:solidFill>
                  <a:srgbClr val="632523"/>
                </a:solidFill>
              </a:rPr>
              <a:t>H [</a:t>
            </a:r>
            <a:r>
              <a:rPr lang="en-US" sz="2400" i="1" dirty="0" err="1" smtClean="0">
                <a:solidFill>
                  <a:srgbClr val="632523"/>
                </a:solidFill>
              </a:rPr>
              <a:t>Schwadron</a:t>
            </a:r>
            <a:r>
              <a:rPr lang="en-US" sz="2400" i="1" dirty="0" smtClean="0">
                <a:solidFill>
                  <a:srgbClr val="632523"/>
                </a:solidFill>
              </a:rPr>
              <a:t> et al., 2013</a:t>
            </a:r>
            <a:r>
              <a:rPr lang="en-US" sz="2400" dirty="0" smtClean="0">
                <a:solidFill>
                  <a:srgbClr val="632523"/>
                </a:solidFill>
              </a:rPr>
              <a:t>] and the He Warm Breeze [</a:t>
            </a:r>
            <a:r>
              <a:rPr lang="en-US" sz="2400" i="1" dirty="0" err="1" smtClean="0">
                <a:solidFill>
                  <a:srgbClr val="632523"/>
                </a:solidFill>
              </a:rPr>
              <a:t>Kubiak</a:t>
            </a:r>
            <a:r>
              <a:rPr lang="en-US" sz="2400" i="1" dirty="0" smtClean="0">
                <a:solidFill>
                  <a:srgbClr val="632523"/>
                </a:solidFill>
              </a:rPr>
              <a:t> et al., 2014</a:t>
            </a:r>
            <a:r>
              <a:rPr lang="en-US" sz="2400" dirty="0" smtClean="0">
                <a:solidFill>
                  <a:srgbClr val="632523"/>
                </a:solidFill>
              </a:rPr>
              <a:t>]), </a:t>
            </a:r>
            <a:r>
              <a:rPr lang="en-US" sz="2400" dirty="0" smtClean="0">
                <a:solidFill>
                  <a:srgbClr val="632523"/>
                </a:solidFill>
              </a:rPr>
              <a:t>except the </a:t>
            </a:r>
            <a:r>
              <a:rPr lang="en-US" sz="2400" b="1" dirty="0" smtClean="0">
                <a:solidFill>
                  <a:srgbClr val="632523"/>
                </a:solidFill>
              </a:rPr>
              <a:t>Analytic Expansion Model </a:t>
            </a:r>
            <a:r>
              <a:rPr lang="en-US" sz="2400" dirty="0" smtClean="0">
                <a:solidFill>
                  <a:srgbClr val="632523"/>
                </a:solidFill>
              </a:rPr>
              <a:t>is slightly more negative by 0.1-0.15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, likely due to neglecting ionization effects in the current rendition.</a:t>
            </a:r>
          </a:p>
          <a:p>
            <a:endParaRPr lang="en-US" sz="1600" dirty="0">
              <a:solidFill>
                <a:srgbClr val="632523"/>
              </a:solidFill>
            </a:endParaRPr>
          </a:p>
          <a:p>
            <a:r>
              <a:rPr lang="en-US" sz="2400" dirty="0" smtClean="0">
                <a:solidFill>
                  <a:srgbClr val="632523"/>
                </a:solidFill>
              </a:rPr>
              <a:t>For </a:t>
            </a: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2400" baseline="-25000" dirty="0">
                <a:solidFill>
                  <a:srgbClr val="632523"/>
                </a:solidFill>
              </a:rPr>
              <a:t>’</a:t>
            </a:r>
            <a:r>
              <a:rPr lang="en-US" sz="2400" dirty="0">
                <a:solidFill>
                  <a:srgbClr val="632523"/>
                </a:solidFill>
              </a:rPr>
              <a:t>(</a:t>
            </a:r>
            <a:r>
              <a:rPr lang="en-US" sz="2400" i="1" dirty="0" err="1">
                <a:solidFill>
                  <a:srgbClr val="632523"/>
                </a:solidFill>
              </a:rPr>
              <a:t>λ</a:t>
            </a:r>
            <a:r>
              <a:rPr lang="en-US" sz="2400" baseline="-25000" dirty="0" err="1">
                <a:solidFill>
                  <a:srgbClr val="632523"/>
                </a:solidFill>
              </a:rPr>
              <a:t>Obs</a:t>
            </a:r>
            <a:r>
              <a:rPr lang="en-US" sz="2400" dirty="0">
                <a:solidFill>
                  <a:srgbClr val="632523"/>
                </a:solidFill>
              </a:rPr>
              <a:t>) </a:t>
            </a:r>
            <a:r>
              <a:rPr lang="en-US" sz="2400" dirty="0" smtClean="0">
                <a:solidFill>
                  <a:srgbClr val="632523"/>
                </a:solidFill>
              </a:rPr>
              <a:t>the </a:t>
            </a:r>
            <a:r>
              <a:rPr lang="en-US" sz="2400" b="1" dirty="0" smtClean="0">
                <a:solidFill>
                  <a:srgbClr val="632523"/>
                </a:solidFill>
              </a:rPr>
              <a:t>Full Analytic Models</a:t>
            </a:r>
            <a:r>
              <a:rPr lang="en-US" sz="2400" dirty="0" smtClean="0">
                <a:solidFill>
                  <a:srgbClr val="632523"/>
                </a:solidFill>
              </a:rPr>
              <a:t> [</a:t>
            </a:r>
            <a:r>
              <a:rPr lang="en-US" sz="2400" i="1" dirty="0" smtClean="0">
                <a:solidFill>
                  <a:srgbClr val="632523"/>
                </a:solidFill>
              </a:rPr>
              <a:t>N. </a:t>
            </a:r>
            <a:r>
              <a:rPr lang="en-US" sz="2400" i="1" dirty="0" err="1" smtClean="0">
                <a:solidFill>
                  <a:srgbClr val="632523"/>
                </a:solidFill>
              </a:rPr>
              <a:t>Schwadron</a:t>
            </a:r>
            <a:r>
              <a:rPr lang="en-US" sz="2400" i="1" dirty="0" smtClean="0">
                <a:solidFill>
                  <a:srgbClr val="632523"/>
                </a:solidFill>
              </a:rPr>
              <a:t> &amp; J</a:t>
            </a:r>
            <a:r>
              <a:rPr lang="en-US" sz="2400" i="1" dirty="0">
                <a:solidFill>
                  <a:srgbClr val="632523"/>
                </a:solidFill>
              </a:rPr>
              <a:t>. </a:t>
            </a:r>
            <a:r>
              <a:rPr lang="en-US" sz="2400" i="1" dirty="0" err="1">
                <a:solidFill>
                  <a:srgbClr val="632523"/>
                </a:solidFill>
              </a:rPr>
              <a:t>Sokół</a:t>
            </a:r>
            <a:r>
              <a:rPr lang="en-US" sz="2400" dirty="0" smtClean="0">
                <a:solidFill>
                  <a:srgbClr val="632523"/>
                </a:solidFill>
              </a:rPr>
              <a:t>] agree exactly, while the </a:t>
            </a:r>
            <a:r>
              <a:rPr lang="en-US" sz="2400" b="1" dirty="0" smtClean="0">
                <a:solidFill>
                  <a:srgbClr val="632523"/>
                </a:solidFill>
              </a:rPr>
              <a:t>Analytic Expansion Model</a:t>
            </a:r>
            <a:r>
              <a:rPr lang="en-US" sz="2400" dirty="0" smtClean="0">
                <a:solidFill>
                  <a:srgbClr val="632523"/>
                </a:solidFill>
              </a:rPr>
              <a:t> yields a slightly wider </a:t>
            </a: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dirty="0" smtClean="0">
                <a:solidFill>
                  <a:srgbClr val="632523"/>
                </a:solidFill>
              </a:rPr>
              <a:t> at the bulk flow location 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</a:rPr>
              <a:t>(</a:t>
            </a:r>
            <a:r>
              <a:rPr lang="en-US" sz="2400" i="1" dirty="0" err="1" smtClean="0">
                <a:solidFill>
                  <a:srgbClr val="632523"/>
                </a:solidFill>
              </a:rPr>
              <a:t>λ</a:t>
            </a:r>
            <a:r>
              <a:rPr lang="en-US" sz="2400" dirty="0" smtClean="0">
                <a:solidFill>
                  <a:srgbClr val="632523"/>
                </a:solidFill>
              </a:rPr>
              <a:t> = 131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) of ≈0.1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and deviates </a:t>
            </a:r>
            <a:r>
              <a:rPr lang="en-US" sz="2400" dirty="0" smtClean="0">
                <a:solidFill>
                  <a:srgbClr val="632523"/>
                </a:solidFill>
              </a:rPr>
              <a:t>further away</a:t>
            </a:r>
            <a:r>
              <a:rPr lang="en-US" sz="2400" dirty="0" smtClean="0">
                <a:solidFill>
                  <a:srgbClr val="632523"/>
                </a:solidFill>
              </a:rPr>
              <a:t>, </a:t>
            </a:r>
            <a:r>
              <a:rPr lang="en-US" sz="2400" dirty="0" smtClean="0">
                <a:solidFill>
                  <a:srgbClr val="632523"/>
                </a:solidFill>
              </a:rPr>
              <a:t>likely </a:t>
            </a:r>
            <a:r>
              <a:rPr lang="en-US" sz="2400" dirty="0">
                <a:solidFill>
                  <a:srgbClr val="632523"/>
                </a:solidFill>
              </a:rPr>
              <a:t>due to neglecting ionization </a:t>
            </a:r>
            <a:r>
              <a:rPr lang="en-US" sz="2400" dirty="0" smtClean="0">
                <a:solidFill>
                  <a:srgbClr val="632523"/>
                </a:solidFill>
              </a:rPr>
              <a:t>effects and higher order terms. 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</a:rPr>
              <a:t>The </a:t>
            </a:r>
            <a:r>
              <a:rPr lang="en-US" sz="2400" b="1" dirty="0" smtClean="0">
                <a:solidFill>
                  <a:srgbClr val="632523"/>
                </a:solidFill>
              </a:rPr>
              <a:t>Warsaw Test Particle Model </a:t>
            </a:r>
            <a:r>
              <a:rPr lang="en-US" sz="2400" dirty="0" smtClean="0">
                <a:solidFill>
                  <a:srgbClr val="632523"/>
                </a:solidFill>
              </a:rPr>
              <a:t>results in a wider </a:t>
            </a: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dirty="0" smtClean="0">
                <a:solidFill>
                  <a:srgbClr val="632523"/>
                </a:solidFill>
              </a:rPr>
              <a:t> by ≈</a:t>
            </a:r>
            <a:r>
              <a:rPr lang="en-US" sz="2400" dirty="0" smtClean="0">
                <a:solidFill>
                  <a:srgbClr val="632523"/>
                </a:solidFill>
              </a:rPr>
              <a:t>0.3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in the simulations available for comparison. 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b="1" dirty="0" smtClean="0">
                <a:solidFill>
                  <a:srgbClr val="632523"/>
                </a:solidFill>
              </a:rPr>
              <a:t>After update </a:t>
            </a:r>
            <a:r>
              <a:rPr lang="en-US" sz="2400" dirty="0" smtClean="0">
                <a:solidFill>
                  <a:srgbClr val="632523"/>
                </a:solidFill>
              </a:rPr>
              <a:t>it agrees with the </a:t>
            </a:r>
            <a:r>
              <a:rPr lang="en-US" sz="2400" i="1" dirty="0" smtClean="0">
                <a:solidFill>
                  <a:srgbClr val="632523"/>
                </a:solidFill>
              </a:rPr>
              <a:t>J</a:t>
            </a:r>
            <a:r>
              <a:rPr lang="en-US" sz="2400" dirty="0" smtClean="0">
                <a:solidFill>
                  <a:srgbClr val="632523"/>
                </a:solidFill>
              </a:rPr>
              <a:t>.</a:t>
            </a:r>
            <a:r>
              <a:rPr lang="en-US" sz="2400" i="1" dirty="0">
                <a:solidFill>
                  <a:srgbClr val="632523"/>
                </a:solidFill>
              </a:rPr>
              <a:t> </a:t>
            </a:r>
            <a:r>
              <a:rPr lang="en-US" sz="2400" i="1" dirty="0" err="1" smtClean="0">
                <a:solidFill>
                  <a:srgbClr val="632523"/>
                </a:solidFill>
              </a:rPr>
              <a:t>Sokół</a:t>
            </a:r>
            <a:r>
              <a:rPr lang="en-US" sz="2400" i="1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model &lt;1%. </a:t>
            </a:r>
          </a:p>
          <a:p>
            <a:r>
              <a:rPr lang="en-US" sz="2400" b="1" dirty="0" smtClean="0">
                <a:solidFill>
                  <a:srgbClr val="632523"/>
                </a:solidFill>
              </a:rPr>
              <a:t>Note</a:t>
            </a:r>
            <a:r>
              <a:rPr lang="en-US" sz="2400" dirty="0" smtClean="0">
                <a:solidFill>
                  <a:srgbClr val="632523"/>
                </a:solidFill>
              </a:rPr>
              <a:t>: Wider </a:t>
            </a: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dirty="0" smtClean="0">
                <a:solidFill>
                  <a:srgbClr val="632523"/>
                </a:solidFill>
              </a:rPr>
              <a:t> (by </a:t>
            </a:r>
            <a:r>
              <a:rPr lang="en-US" sz="2400" dirty="0" smtClean="0">
                <a:solidFill>
                  <a:srgbClr val="632523"/>
                </a:solidFill>
              </a:rPr>
              <a:t>+0.3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or +4%</a:t>
            </a:r>
            <a:r>
              <a:rPr lang="en-US" sz="2400" dirty="0" smtClean="0">
                <a:solidFill>
                  <a:srgbClr val="632523"/>
                </a:solidFill>
              </a:rPr>
              <a:t>) in a Model results in </a:t>
            </a:r>
            <a:r>
              <a:rPr lang="en-US" sz="2400" dirty="0" smtClean="0">
                <a:solidFill>
                  <a:srgbClr val="632523"/>
                </a:solidFill>
              </a:rPr>
              <a:t>a lower </a:t>
            </a:r>
            <a:r>
              <a:rPr lang="en-US" sz="2400" i="1" dirty="0" smtClean="0">
                <a:solidFill>
                  <a:srgbClr val="632523"/>
                </a:solidFill>
              </a:rPr>
              <a:t>T</a:t>
            </a:r>
            <a:r>
              <a:rPr lang="en-US" sz="2400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derived from </a:t>
            </a:r>
            <a:r>
              <a:rPr lang="en-US" sz="2400" dirty="0" smtClean="0">
                <a:solidFill>
                  <a:srgbClr val="632523"/>
                </a:solidFill>
              </a:rPr>
              <a:t>data by </a:t>
            </a:r>
            <a:r>
              <a:rPr lang="en-US" sz="2400" dirty="0" smtClean="0">
                <a:solidFill>
                  <a:srgbClr val="632523"/>
                </a:solidFill>
              </a:rPr>
              <a:t>-8%</a:t>
            </a:r>
            <a:r>
              <a:rPr lang="en-US" sz="2400" dirty="0" smtClean="0">
                <a:solidFill>
                  <a:srgbClr val="632523"/>
                </a:solidFill>
              </a:rPr>
              <a:t>.</a:t>
            </a:r>
            <a:endParaRPr lang="en-US" sz="2400" dirty="0">
              <a:solidFill>
                <a:srgbClr val="632523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912336" y="9642694"/>
            <a:ext cx="4340064" cy="11172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632523"/>
                </a:solidFill>
              </a:rPr>
              <a:t>Shown are He data and χ</a:t>
            </a:r>
            <a:r>
              <a:rPr lang="en-US" sz="2400" baseline="30000" dirty="0" smtClean="0">
                <a:solidFill>
                  <a:srgbClr val="632523"/>
                </a:solidFill>
              </a:rPr>
              <a:t>2</a:t>
            </a:r>
            <a:r>
              <a:rPr lang="en-US" sz="2400" dirty="0" smtClean="0">
                <a:solidFill>
                  <a:srgbClr val="632523"/>
                </a:solidFill>
              </a:rPr>
              <a:t>-fit results for IBEX observations in 2013 (</a:t>
            </a:r>
            <a:r>
              <a:rPr lang="en-US" sz="2400" dirty="0" err="1" smtClean="0">
                <a:solidFill>
                  <a:srgbClr val="632523"/>
                </a:solidFill>
              </a:rPr>
              <a:t>ε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z</a:t>
            </a:r>
            <a:r>
              <a:rPr lang="en-US" sz="2400" dirty="0" smtClean="0">
                <a:solidFill>
                  <a:srgbClr val="632523"/>
                </a:solidFill>
              </a:rPr>
              <a:t> ≈ 0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and after mode change </a:t>
            </a:r>
            <a:r>
              <a:rPr lang="en-US" sz="2400" dirty="0" smtClean="0">
                <a:solidFill>
                  <a:srgbClr val="632523"/>
                </a:solidFill>
              </a:rPr>
              <a:t>in 2012 that </a:t>
            </a:r>
            <a:r>
              <a:rPr lang="en-US" sz="2400" dirty="0" smtClean="0">
                <a:solidFill>
                  <a:srgbClr val="632523"/>
                </a:solidFill>
              </a:rPr>
              <a:t>eliminated data transfer effects</a:t>
            </a:r>
            <a:r>
              <a:rPr lang="en-US" sz="2400" dirty="0" smtClean="0">
                <a:solidFill>
                  <a:srgbClr val="632523"/>
                </a:solidFill>
              </a:rPr>
              <a:t>.</a:t>
            </a:r>
            <a:r>
              <a:rPr lang="en-US" sz="2400" dirty="0" smtClean="0">
                <a:solidFill>
                  <a:srgbClr val="632523"/>
                </a:solidFill>
              </a:rPr>
              <a:t>) 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</a:rPr>
              <a:t>Resulting </a:t>
            </a:r>
            <a:r>
              <a:rPr lang="en-US" sz="2400" b="1" i="1" dirty="0" smtClean="0">
                <a:solidFill>
                  <a:srgbClr val="632523"/>
                </a:solidFill>
              </a:rPr>
              <a:t>T</a:t>
            </a:r>
            <a:r>
              <a:rPr lang="en-US" sz="2400" b="1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is shown for 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b="1" i="1" dirty="0" smtClean="0">
                <a:solidFill>
                  <a:srgbClr val="632523"/>
                </a:solidFill>
              </a:rPr>
              <a:t>V</a:t>
            </a:r>
            <a:r>
              <a:rPr lang="en-US" sz="2400" b="1" baseline="-25000" dirty="0" smtClean="0">
                <a:solidFill>
                  <a:srgbClr val="632523"/>
                </a:solidFill>
              </a:rPr>
              <a:t>ISM∞ </a:t>
            </a:r>
            <a:r>
              <a:rPr lang="en-US" sz="2400" b="1" dirty="0" smtClean="0">
                <a:solidFill>
                  <a:srgbClr val="632523"/>
                </a:solidFill>
              </a:rPr>
              <a:t>= 26 km/s</a:t>
            </a:r>
            <a:br>
              <a:rPr lang="en-US" sz="2400" b="1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</a:rPr>
              <a:t>Based on fit to Model by </a:t>
            </a:r>
            <a:r>
              <a:rPr lang="en-US" sz="2400" i="1" dirty="0" smtClean="0">
                <a:solidFill>
                  <a:srgbClr val="632523"/>
                </a:solidFill>
              </a:rPr>
              <a:t>N. </a:t>
            </a:r>
            <a:r>
              <a:rPr lang="en-US" sz="2400" i="1" dirty="0" err="1" smtClean="0">
                <a:solidFill>
                  <a:srgbClr val="632523"/>
                </a:solidFill>
              </a:rPr>
              <a:t>Schwadron</a:t>
            </a:r>
            <a:r>
              <a:rPr lang="en-US" sz="2400" dirty="0" smtClean="0">
                <a:solidFill>
                  <a:srgbClr val="632523"/>
                </a:solidFill>
              </a:rPr>
              <a:t>.</a:t>
            </a:r>
          </a:p>
          <a:p>
            <a:endParaRPr lang="en-US" sz="2400" dirty="0">
              <a:solidFill>
                <a:srgbClr val="632523"/>
              </a:solidFill>
            </a:endParaRPr>
          </a:p>
          <a:p>
            <a:r>
              <a:rPr lang="en-US" sz="2400" b="1" dirty="0" smtClean="0">
                <a:solidFill>
                  <a:srgbClr val="632523"/>
                </a:solidFill>
              </a:rPr>
              <a:t>Top</a:t>
            </a:r>
            <a:r>
              <a:rPr lang="en-US" sz="2400" dirty="0" smtClean="0">
                <a:solidFill>
                  <a:srgbClr val="632523"/>
                </a:solidFill>
              </a:rPr>
              <a:t>: </a:t>
            </a:r>
            <a:r>
              <a:rPr lang="en-US" sz="2400" dirty="0" smtClean="0">
                <a:solidFill>
                  <a:srgbClr val="632523"/>
                </a:solidFill>
              </a:rPr>
              <a:t>χ</a:t>
            </a:r>
            <a:r>
              <a:rPr lang="en-US" sz="2400" baseline="30000" dirty="0" smtClean="0">
                <a:solidFill>
                  <a:srgbClr val="632523"/>
                </a:solidFill>
              </a:rPr>
              <a:t>2</a:t>
            </a:r>
            <a:r>
              <a:rPr lang="en-US" sz="2400" dirty="0" smtClean="0">
                <a:solidFill>
                  <a:srgbClr val="632523"/>
                </a:solidFill>
              </a:rPr>
              <a:t>-fit performed for the entire range in </a:t>
            </a:r>
            <a:r>
              <a:rPr lang="en-US" sz="2400" i="1" dirty="0" err="1" smtClean="0">
                <a:solidFill>
                  <a:srgbClr val="632523"/>
                </a:solidFill>
              </a:rPr>
              <a:t>λ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2400" dirty="0" smtClean="0">
                <a:solidFill>
                  <a:srgbClr val="632523"/>
                </a:solidFill>
              </a:rPr>
              <a:t> used for the He ISN Flow analysis.</a:t>
            </a:r>
            <a:br>
              <a:rPr lang="en-US" sz="2400" dirty="0" smtClean="0">
                <a:solidFill>
                  <a:srgbClr val="632523"/>
                </a:solidFill>
              </a:rPr>
            </a:br>
            <a:endParaRPr lang="en-US" sz="2400" dirty="0">
              <a:solidFill>
                <a:srgbClr val="632523"/>
              </a:solidFill>
            </a:endParaRPr>
          </a:p>
          <a:p>
            <a:r>
              <a:rPr lang="en-US" sz="2400" dirty="0" smtClean="0">
                <a:solidFill>
                  <a:srgbClr val="632523"/>
                </a:solidFill>
              </a:rPr>
              <a:t>It is found that </a:t>
            </a:r>
            <a:r>
              <a:rPr lang="en-US" sz="2400" dirty="0">
                <a:solidFill>
                  <a:srgbClr val="632523"/>
                </a:solidFill>
              </a:rPr>
              <a:t>a χ</a:t>
            </a:r>
            <a:r>
              <a:rPr lang="en-US" sz="2400" baseline="30000" dirty="0">
                <a:solidFill>
                  <a:srgbClr val="632523"/>
                </a:solidFill>
              </a:rPr>
              <a:t>2</a:t>
            </a:r>
            <a:r>
              <a:rPr lang="en-US" sz="2400" dirty="0">
                <a:solidFill>
                  <a:srgbClr val="632523"/>
                </a:solidFill>
              </a:rPr>
              <a:t>-fit </a:t>
            </a:r>
            <a:r>
              <a:rPr lang="en-US" sz="2400" dirty="0" smtClean="0">
                <a:solidFill>
                  <a:srgbClr val="632523"/>
                </a:solidFill>
              </a:rPr>
              <a:t>only to observations for 120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&lt; </a:t>
            </a:r>
            <a:r>
              <a:rPr lang="en-US" sz="2400" i="1" dirty="0" err="1">
                <a:solidFill>
                  <a:srgbClr val="632523"/>
                </a:solidFill>
              </a:rPr>
              <a:t>λ</a:t>
            </a:r>
            <a:r>
              <a:rPr lang="en-US" sz="2400" baseline="-25000" dirty="0" err="1">
                <a:solidFill>
                  <a:srgbClr val="632523"/>
                </a:solidFill>
              </a:rPr>
              <a:t>Obs</a:t>
            </a:r>
            <a:r>
              <a:rPr lang="en-US" sz="2400" dirty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&lt; 140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, i.e. symmetrical about the bulk flow, where the flow is defined most accurately, returns ≈3% higher </a:t>
            </a:r>
            <a:r>
              <a:rPr lang="en-US" sz="2400" i="1" dirty="0" smtClean="0">
                <a:solidFill>
                  <a:srgbClr val="632523"/>
                </a:solidFill>
              </a:rPr>
              <a:t>T</a:t>
            </a:r>
            <a:r>
              <a:rPr lang="en-US" sz="2400" dirty="0" smtClean="0">
                <a:solidFill>
                  <a:srgbClr val="632523"/>
                </a:solidFill>
              </a:rPr>
              <a:t>. Therefore, also the range &gt;140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was used separately. 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</a:rPr>
              <a:t>See </a:t>
            </a:r>
            <a:r>
              <a:rPr lang="en-US" sz="2400" b="1" dirty="0" smtClean="0">
                <a:solidFill>
                  <a:srgbClr val="632523"/>
                </a:solidFill>
              </a:rPr>
              <a:t>Table 1</a:t>
            </a:r>
            <a:r>
              <a:rPr lang="en-US" sz="2400" dirty="0" smtClean="0">
                <a:solidFill>
                  <a:srgbClr val="632523"/>
                </a:solidFill>
              </a:rPr>
              <a:t> for full results!</a:t>
            </a:r>
          </a:p>
          <a:p>
            <a:endParaRPr lang="en-US" sz="2400" dirty="0">
              <a:solidFill>
                <a:srgbClr val="632523"/>
              </a:solidFill>
            </a:endParaRPr>
          </a:p>
          <a:p>
            <a:r>
              <a:rPr lang="en-US" sz="2400" b="1" dirty="0" smtClean="0">
                <a:solidFill>
                  <a:srgbClr val="632523"/>
                </a:solidFill>
              </a:rPr>
              <a:t>Bottom</a:t>
            </a:r>
            <a:r>
              <a:rPr lang="en-US" sz="2400" dirty="0" smtClean="0">
                <a:solidFill>
                  <a:srgbClr val="632523"/>
                </a:solidFill>
              </a:rPr>
              <a:t>: </a:t>
            </a:r>
            <a:r>
              <a:rPr lang="en-US" sz="2400" dirty="0">
                <a:solidFill>
                  <a:srgbClr val="632523"/>
                </a:solidFill>
              </a:rPr>
              <a:t>χ</a:t>
            </a:r>
            <a:r>
              <a:rPr lang="en-US" sz="2400" baseline="30000" dirty="0">
                <a:solidFill>
                  <a:srgbClr val="632523"/>
                </a:solidFill>
              </a:rPr>
              <a:t>2</a:t>
            </a:r>
            <a:r>
              <a:rPr lang="en-US" sz="2400" dirty="0">
                <a:solidFill>
                  <a:srgbClr val="632523"/>
                </a:solidFill>
              </a:rPr>
              <a:t>-fit performed for the </a:t>
            </a:r>
            <a:r>
              <a:rPr lang="en-US" sz="2400" dirty="0" smtClean="0">
                <a:solidFill>
                  <a:srgbClr val="632523"/>
                </a:solidFill>
              </a:rPr>
              <a:t>range </a:t>
            </a:r>
            <a:r>
              <a:rPr lang="en-US" sz="2400" dirty="0">
                <a:solidFill>
                  <a:srgbClr val="632523"/>
                </a:solidFill>
              </a:rPr>
              <a:t>in </a:t>
            </a:r>
            <a:r>
              <a:rPr lang="en-US" sz="2400" i="1" dirty="0" err="1">
                <a:solidFill>
                  <a:srgbClr val="632523"/>
                </a:solidFill>
              </a:rPr>
              <a:t>λ</a:t>
            </a:r>
            <a:r>
              <a:rPr lang="en-US" sz="2400" baseline="-25000" dirty="0" err="1">
                <a:solidFill>
                  <a:srgbClr val="632523"/>
                </a:solidFill>
              </a:rPr>
              <a:t>Obs</a:t>
            </a:r>
            <a:r>
              <a:rPr lang="en-US" sz="2400" dirty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&gt;140</a:t>
            </a:r>
            <a:r>
              <a:rPr lang="en-US" sz="2400" baseline="30000" dirty="0" smtClean="0">
                <a:solidFill>
                  <a:srgbClr val="632523"/>
                </a:solidFill>
              </a:rPr>
              <a:t>o</a:t>
            </a:r>
            <a:r>
              <a:rPr lang="en-US" sz="2400" dirty="0" smtClean="0">
                <a:solidFill>
                  <a:srgbClr val="632523"/>
                </a:solidFill>
              </a:rPr>
              <a:t> to test how </a:t>
            </a:r>
            <a:r>
              <a:rPr lang="en-US" sz="2400" dirty="0" smtClean="0">
                <a:solidFill>
                  <a:srgbClr val="632523"/>
                </a:solidFill>
              </a:rPr>
              <a:t>the </a:t>
            </a:r>
            <a:r>
              <a:rPr lang="en-US" sz="2400" i="1" dirty="0" smtClean="0">
                <a:solidFill>
                  <a:srgbClr val="632523"/>
                </a:solidFill>
              </a:rPr>
              <a:t>T</a:t>
            </a:r>
            <a:r>
              <a:rPr lang="en-US" sz="2400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determination varies with </a:t>
            </a:r>
            <a:r>
              <a:rPr lang="en-US" sz="2400" i="1" dirty="0" err="1" smtClean="0">
                <a:solidFill>
                  <a:srgbClr val="632523"/>
                </a:solidFill>
              </a:rPr>
              <a:t>λ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2400" dirty="0" smtClean="0">
                <a:solidFill>
                  <a:srgbClr val="632523"/>
                </a:solidFill>
              </a:rPr>
              <a:t>. </a:t>
            </a:r>
            <a:r>
              <a:rPr lang="en-US" sz="2400" dirty="0" smtClean="0">
                <a:solidFill>
                  <a:srgbClr val="632523"/>
                </a:solidFill>
              </a:rPr>
              <a:t/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b="1" dirty="0" smtClean="0">
                <a:solidFill>
                  <a:srgbClr val="632523"/>
                </a:solidFill>
              </a:rPr>
              <a:t>For all years</a:t>
            </a:r>
            <a:r>
              <a:rPr lang="en-US" sz="2400" dirty="0" smtClean="0">
                <a:solidFill>
                  <a:srgbClr val="632523"/>
                </a:solidFill>
              </a:rPr>
              <a:t>, </a:t>
            </a:r>
            <a:r>
              <a:rPr lang="en-US" sz="2400" dirty="0">
                <a:solidFill>
                  <a:srgbClr val="632523"/>
                </a:solidFill>
              </a:rPr>
              <a:t>the χ</a:t>
            </a:r>
            <a:r>
              <a:rPr lang="en-US" sz="2400" baseline="30000" dirty="0">
                <a:solidFill>
                  <a:srgbClr val="632523"/>
                </a:solidFill>
              </a:rPr>
              <a:t>2</a:t>
            </a:r>
            <a:r>
              <a:rPr lang="en-US" sz="2400" dirty="0">
                <a:solidFill>
                  <a:srgbClr val="632523"/>
                </a:solidFill>
              </a:rPr>
              <a:t>-</a:t>
            </a:r>
            <a:r>
              <a:rPr lang="en-US" sz="2400" dirty="0" smtClean="0">
                <a:solidFill>
                  <a:srgbClr val="632523"/>
                </a:solidFill>
              </a:rPr>
              <a:t>fit to this </a:t>
            </a:r>
            <a:r>
              <a:rPr lang="en-US" sz="2400" dirty="0" smtClean="0">
                <a:solidFill>
                  <a:srgbClr val="632523"/>
                </a:solidFill>
              </a:rPr>
              <a:t>selection returns </a:t>
            </a:r>
            <a:r>
              <a:rPr lang="en-US" sz="2400" dirty="0" smtClean="0">
                <a:solidFill>
                  <a:srgbClr val="632523"/>
                </a:solidFill>
              </a:rPr>
              <a:t>a consistently </a:t>
            </a:r>
            <a:r>
              <a:rPr lang="en-US" sz="2400" dirty="0" smtClean="0">
                <a:solidFill>
                  <a:srgbClr val="632523"/>
                </a:solidFill>
              </a:rPr>
              <a:t>lower </a:t>
            </a:r>
            <a:r>
              <a:rPr lang="en-US" sz="2400" i="1" dirty="0" smtClean="0">
                <a:solidFill>
                  <a:srgbClr val="632523"/>
                </a:solidFill>
              </a:rPr>
              <a:t>T</a:t>
            </a:r>
            <a:r>
              <a:rPr lang="en-US" sz="2400" dirty="0" smtClean="0">
                <a:solidFill>
                  <a:srgbClr val="632523"/>
                </a:solidFill>
              </a:rPr>
              <a:t> by &gt;</a:t>
            </a:r>
            <a:r>
              <a:rPr lang="en-US" sz="2400" dirty="0" smtClean="0">
                <a:solidFill>
                  <a:srgbClr val="632523"/>
                </a:solidFill>
              </a:rPr>
              <a:t>1 </a:t>
            </a: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dirty="0" smtClean="0">
                <a:solidFill>
                  <a:srgbClr val="632523"/>
                </a:solidFill>
              </a:rPr>
              <a:t>.</a:t>
            </a:r>
            <a:endParaRPr lang="en-US" sz="2400" dirty="0">
              <a:solidFill>
                <a:srgbClr val="632523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4038521" y="30533163"/>
            <a:ext cx="4187664" cy="7109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dirty="0" smtClean="0">
                <a:solidFill>
                  <a:srgbClr val="632523"/>
                </a:solidFill>
              </a:rPr>
              <a:t> width of </a:t>
            </a:r>
            <a:r>
              <a:rPr lang="en-US" sz="2400" dirty="0" err="1" smtClean="0">
                <a:solidFill>
                  <a:srgbClr val="632523"/>
                </a:solidFill>
              </a:rPr>
              <a:t>O&amp;Ne</a:t>
            </a:r>
            <a:r>
              <a:rPr lang="en-US" sz="2400" dirty="0" smtClean="0">
                <a:solidFill>
                  <a:srgbClr val="632523"/>
                </a:solidFill>
              </a:rPr>
              <a:t> together with He ISN distributions for 2009 &amp; 2010, when </a:t>
            </a:r>
            <a:r>
              <a:rPr lang="en-US" sz="2400" dirty="0" err="1" smtClean="0">
                <a:solidFill>
                  <a:srgbClr val="632523"/>
                </a:solidFill>
              </a:rPr>
              <a:t>O&amp;Ne</a:t>
            </a:r>
            <a:r>
              <a:rPr lang="en-US" sz="2400" dirty="0" smtClean="0">
                <a:solidFill>
                  <a:srgbClr val="632523"/>
                </a:solidFill>
              </a:rPr>
              <a:t> available with good counting statistics.</a:t>
            </a:r>
          </a:p>
          <a:p>
            <a:r>
              <a:rPr lang="en-US" sz="2400" dirty="0" smtClean="0">
                <a:solidFill>
                  <a:srgbClr val="632523"/>
                </a:solidFill>
              </a:rPr>
              <a:t>χ</a:t>
            </a:r>
            <a:r>
              <a:rPr lang="en-US" sz="2400" baseline="30000" dirty="0" smtClean="0">
                <a:solidFill>
                  <a:srgbClr val="632523"/>
                </a:solidFill>
              </a:rPr>
              <a:t>2</a:t>
            </a:r>
            <a:r>
              <a:rPr lang="en-US" sz="2400" dirty="0">
                <a:solidFill>
                  <a:srgbClr val="632523"/>
                </a:solidFill>
              </a:rPr>
              <a:t>-fit </a:t>
            </a:r>
            <a:r>
              <a:rPr lang="en-US" sz="2400" dirty="0" smtClean="0">
                <a:solidFill>
                  <a:srgbClr val="632523"/>
                </a:solidFill>
              </a:rPr>
              <a:t>curves similar as above are also shown.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</a:rPr>
              <a:t/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O&amp;Ne</a:t>
            </a:r>
            <a:r>
              <a:rPr lang="en-US" sz="2400" baseline="-25000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much smaller than </a:t>
            </a:r>
            <a:r>
              <a:rPr lang="en-US" sz="2400" dirty="0" err="1" smtClean="0">
                <a:solidFill>
                  <a:srgbClr val="632523"/>
                </a:solidFill>
              </a:rPr>
              <a:t>σ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He</a:t>
            </a:r>
            <a:r>
              <a:rPr lang="en-US" sz="2400" baseline="-25000" dirty="0" smtClean="0">
                <a:solidFill>
                  <a:srgbClr val="632523"/>
                </a:solidFill>
              </a:rPr>
              <a:t> </a:t>
            </a:r>
            <a:r>
              <a:rPr lang="en-US" sz="2400" dirty="0">
                <a:solidFill>
                  <a:srgbClr val="632523"/>
                </a:solidFill>
              </a:rPr>
              <a:t/>
            </a:r>
            <a:br>
              <a:rPr lang="en-US" sz="2400" dirty="0">
                <a:solidFill>
                  <a:srgbClr val="632523"/>
                </a:solidFill>
              </a:rPr>
            </a:br>
            <a:r>
              <a:rPr lang="en-US" sz="2400" dirty="0" err="1" smtClean="0">
                <a:solidFill>
                  <a:srgbClr val="632523"/>
                </a:solidFill>
              </a:rPr>
              <a:t>M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O&amp;Ne</a:t>
            </a:r>
            <a:r>
              <a:rPr lang="en-US" sz="2400" baseline="-25000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= 16.85 based on Ne/O at 1 AU [</a:t>
            </a:r>
            <a:r>
              <a:rPr lang="en-US" sz="2400" i="1" dirty="0" smtClean="0">
                <a:solidFill>
                  <a:srgbClr val="632523"/>
                </a:solidFill>
              </a:rPr>
              <a:t>Park et al</a:t>
            </a:r>
            <a:r>
              <a:rPr lang="en-US" sz="2400" dirty="0" smtClean="0">
                <a:solidFill>
                  <a:srgbClr val="632523"/>
                </a:solidFill>
              </a:rPr>
              <a:t>., 2014]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  <a:sym typeface="Wingdings"/>
              </a:rPr>
              <a:t> susceptible to systematics</a:t>
            </a:r>
            <a:endParaRPr lang="en-US" sz="2400" dirty="0" smtClean="0">
              <a:solidFill>
                <a:srgbClr val="632523"/>
              </a:solidFill>
            </a:endParaRPr>
          </a:p>
          <a:p>
            <a:endParaRPr lang="en-US" sz="2400" dirty="0" smtClean="0">
              <a:solidFill>
                <a:srgbClr val="632523"/>
              </a:solidFill>
            </a:endParaRPr>
          </a:p>
          <a:p>
            <a:r>
              <a:rPr lang="en-US" sz="2400" dirty="0" smtClean="0">
                <a:solidFill>
                  <a:srgbClr val="632523"/>
                </a:solidFill>
              </a:rPr>
              <a:t>The </a:t>
            </a:r>
            <a:r>
              <a:rPr lang="en-US" sz="2400" dirty="0" err="1" smtClean="0">
                <a:solidFill>
                  <a:srgbClr val="632523"/>
                </a:solidFill>
              </a:rPr>
              <a:t>O&amp;Ne</a:t>
            </a:r>
            <a:r>
              <a:rPr lang="en-US" sz="2400" dirty="0" smtClean="0">
                <a:solidFill>
                  <a:srgbClr val="632523"/>
                </a:solidFill>
              </a:rPr>
              <a:t> error bars are much larger due to substantially lower (&gt;100x) counting statistics.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</a:rPr>
              <a:t/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i="1" dirty="0" err="1" smtClean="0">
                <a:solidFill>
                  <a:srgbClr val="632523"/>
                </a:solidFill>
              </a:rPr>
              <a:t>T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O&amp;Ne</a:t>
            </a:r>
            <a:r>
              <a:rPr lang="en-US" sz="2400" baseline="-25000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somewhat higher than </a:t>
            </a:r>
            <a:r>
              <a:rPr lang="en-US" sz="2400" i="1" dirty="0" err="1" smtClean="0">
                <a:solidFill>
                  <a:srgbClr val="632523"/>
                </a:solidFill>
              </a:rPr>
              <a:t>T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He</a:t>
            </a:r>
            <a:r>
              <a:rPr lang="en-US" sz="2400" dirty="0" smtClean="0">
                <a:solidFill>
                  <a:srgbClr val="632523"/>
                </a:solidFill>
              </a:rPr>
              <a:t>, but within 10%</a:t>
            </a:r>
            <a:br>
              <a:rPr lang="en-US" sz="2400" dirty="0" smtClean="0">
                <a:solidFill>
                  <a:srgbClr val="632523"/>
                </a:solidFill>
              </a:rPr>
            </a:br>
            <a:r>
              <a:rPr lang="en-US" sz="2400" dirty="0" smtClean="0">
                <a:solidFill>
                  <a:srgbClr val="632523"/>
                </a:solidFill>
                <a:sym typeface="Wingdings"/>
              </a:rPr>
              <a:t> </a:t>
            </a:r>
            <a:r>
              <a:rPr lang="en-US" sz="2400" dirty="0" smtClean="0">
                <a:solidFill>
                  <a:srgbClr val="632523"/>
                </a:solidFill>
              </a:rPr>
              <a:t>Systematic Errors?</a:t>
            </a:r>
            <a:endParaRPr lang="en-US" sz="2400" dirty="0">
              <a:solidFill>
                <a:srgbClr val="632523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1000" y="6377840"/>
            <a:ext cx="33820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Introduction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781707" y="6377840"/>
            <a:ext cx="83251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632523"/>
                </a:solidFill>
                <a:latin typeface="+mj-lt"/>
              </a:rPr>
              <a:t>Comparison of ISN Flow Models</a:t>
            </a:r>
            <a:endParaRPr lang="en-US" sz="4800" b="1" dirty="0">
              <a:solidFill>
                <a:srgbClr val="632523"/>
              </a:solidFill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5711883" y="6377840"/>
            <a:ext cx="96995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632523"/>
                </a:solidFill>
                <a:latin typeface="+mj-lt"/>
              </a:rPr>
              <a:t>Fit to Width of ISN Flow Distributions</a:t>
            </a:r>
            <a:endParaRPr lang="en-US" sz="4800" b="1" dirty="0">
              <a:solidFill>
                <a:srgbClr val="632523"/>
              </a:solidFill>
              <a:latin typeface="+mj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8481001" y="6377840"/>
            <a:ext cx="100689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632523"/>
                </a:solidFill>
                <a:latin typeface="+mj-lt"/>
              </a:rPr>
              <a:t>Resulting Temperatures and Error Bars</a:t>
            </a:r>
            <a:endParaRPr lang="en-US" sz="4800" b="1" dirty="0">
              <a:solidFill>
                <a:srgbClr val="632523"/>
              </a:solidFill>
              <a:latin typeface="+mj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27756" y="7315200"/>
            <a:ext cx="11885237" cy="5016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</a:rPr>
              <a:t>The temperature of the interstellar neutral gas (ISN) that surrounds the </a:t>
            </a:r>
            <a:r>
              <a:rPr lang="en-US" sz="3200" dirty="0" err="1" smtClean="0">
                <a:solidFill>
                  <a:srgbClr val="632523"/>
                </a:solidFill>
              </a:rPr>
              <a:t>heliosphere</a:t>
            </a:r>
            <a:r>
              <a:rPr lang="en-US" sz="3200" dirty="0" smtClean="0">
                <a:solidFill>
                  <a:srgbClr val="632523"/>
                </a:solidFill>
              </a:rPr>
              <a:t> is coarsely known from astronomic observations and only integrated over the line-of-sight of the observations, with values ranging from &lt;6000 K to &gt;10,000 K [</a:t>
            </a:r>
            <a:r>
              <a:rPr lang="en-US" sz="3200" i="1" dirty="0" smtClean="0">
                <a:solidFill>
                  <a:srgbClr val="632523"/>
                </a:solidFill>
              </a:rPr>
              <a:t>Frisch et al., 2014</a:t>
            </a:r>
            <a:r>
              <a:rPr lang="en-US" sz="3200" dirty="0" smtClean="0">
                <a:solidFill>
                  <a:srgbClr val="632523"/>
                </a:solidFill>
              </a:rPr>
              <a:t>]. Therefore, a local measurement, probing the gas in the </a:t>
            </a:r>
            <a:r>
              <a:rPr lang="en-US" sz="3200" dirty="0" err="1" smtClean="0">
                <a:solidFill>
                  <a:srgbClr val="632523"/>
                </a:solidFill>
              </a:rPr>
              <a:t>heliosphere</a:t>
            </a:r>
            <a:r>
              <a:rPr lang="en-US" sz="3200" dirty="0" smtClean="0">
                <a:solidFill>
                  <a:srgbClr val="632523"/>
                </a:solidFill>
              </a:rPr>
              <a:t> is important. The first direct interstellar He observation with Ulysses GAS suggested a temperature of 6300±300 K [</a:t>
            </a:r>
            <a:r>
              <a:rPr lang="en-US" sz="3200" i="1" dirty="0" smtClean="0">
                <a:solidFill>
                  <a:srgbClr val="632523"/>
                </a:solidFill>
              </a:rPr>
              <a:t>Witte, 2004</a:t>
            </a:r>
            <a:r>
              <a:rPr lang="en-US" sz="3200" dirty="0" smtClean="0">
                <a:solidFill>
                  <a:srgbClr val="632523"/>
                </a:solidFill>
              </a:rPr>
              <a:t>]. Recent analyses of the IBEX observations [</a:t>
            </a:r>
            <a:r>
              <a:rPr lang="en-US" sz="3200" i="1" dirty="0" err="1" smtClean="0">
                <a:solidFill>
                  <a:srgbClr val="632523"/>
                </a:solidFill>
              </a:rPr>
              <a:t>Möbius</a:t>
            </a:r>
            <a:r>
              <a:rPr lang="en-US" sz="3200" i="1" dirty="0" smtClean="0">
                <a:solidFill>
                  <a:srgbClr val="632523"/>
                </a:solidFill>
              </a:rPr>
              <a:t> et al., 2014; </a:t>
            </a:r>
            <a:r>
              <a:rPr lang="en-US" sz="3200" i="1" dirty="0" err="1" smtClean="0">
                <a:solidFill>
                  <a:srgbClr val="632523"/>
                </a:solidFill>
              </a:rPr>
              <a:t>McComas</a:t>
            </a:r>
            <a:r>
              <a:rPr lang="en-US" sz="3200" i="1" dirty="0" smtClean="0">
                <a:solidFill>
                  <a:srgbClr val="632523"/>
                </a:solidFill>
              </a:rPr>
              <a:t> et al., 2014</a:t>
            </a:r>
            <a:r>
              <a:rPr lang="en-US" sz="3200" dirty="0" smtClean="0">
                <a:solidFill>
                  <a:srgbClr val="632523"/>
                </a:solidFill>
              </a:rPr>
              <a:t>] as well as re-analyses of the GAS observations [</a:t>
            </a:r>
            <a:r>
              <a:rPr lang="en-US" sz="3200" i="1" dirty="0" err="1" smtClean="0">
                <a:solidFill>
                  <a:srgbClr val="632523"/>
                </a:solidFill>
              </a:rPr>
              <a:t>Bzowski</a:t>
            </a:r>
            <a:r>
              <a:rPr lang="en-US" sz="3200" i="1" dirty="0" smtClean="0">
                <a:solidFill>
                  <a:srgbClr val="632523"/>
                </a:solidFill>
              </a:rPr>
              <a:t> et al., 2014; Wood et al., 2014</a:t>
            </a:r>
            <a:r>
              <a:rPr lang="en-US" sz="3200" dirty="0" smtClean="0">
                <a:solidFill>
                  <a:srgbClr val="632523"/>
                </a:solidFill>
              </a:rPr>
              <a:t>] suggest substantially higher values.</a:t>
            </a:r>
            <a:endParaRPr lang="en-US" sz="3200" dirty="0"/>
          </a:p>
        </p:txBody>
      </p:sp>
      <p:sp>
        <p:nvSpPr>
          <p:cNvPr id="52" name="TextBox 51"/>
          <p:cNvSpPr txBox="1"/>
          <p:nvPr/>
        </p:nvSpPr>
        <p:spPr>
          <a:xfrm>
            <a:off x="527756" y="17303286"/>
            <a:ext cx="118928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632523"/>
                </a:solidFill>
              </a:rPr>
              <a:t>Color coded map view of the ISN He flow distribution (center) and cut in latitude (right) through the ISN flow maximum. The angular flow distribution represents a local Mach Cone, whose angular width </a:t>
            </a:r>
            <a:r>
              <a:rPr lang="en-US" sz="2400" dirty="0" err="1" smtClean="0">
                <a:solidFill>
                  <a:srgbClr val="632523"/>
                </a:solidFill>
              </a:rPr>
              <a:t>σ’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M</a:t>
            </a:r>
            <a:r>
              <a:rPr lang="en-US" sz="2400" dirty="0" smtClean="0">
                <a:solidFill>
                  <a:srgbClr val="632523"/>
                </a:solidFill>
              </a:rPr>
              <a:t> in the observer frame is determined by the thermal speed </a:t>
            </a:r>
            <a:r>
              <a:rPr lang="en-US" sz="2400" dirty="0" err="1" smtClean="0">
                <a:solidFill>
                  <a:srgbClr val="632523"/>
                </a:solidFill>
              </a:rPr>
              <a:t>V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Th</a:t>
            </a:r>
            <a:r>
              <a:rPr lang="en-US" sz="2400" dirty="0" smtClean="0">
                <a:solidFill>
                  <a:srgbClr val="632523"/>
                </a:solidFill>
              </a:rPr>
              <a:t> of the ISN and the flow speed of the observed part of the distribution at 1 AU V</a:t>
            </a:r>
            <a:r>
              <a:rPr lang="en-US" sz="2400" baseline="-25000" dirty="0" smtClean="0">
                <a:solidFill>
                  <a:srgbClr val="632523"/>
                </a:solidFill>
              </a:rPr>
              <a:t>0</a:t>
            </a:r>
            <a:r>
              <a:rPr lang="en-US" sz="2400" dirty="0" smtClean="0">
                <a:solidFill>
                  <a:srgbClr val="632523"/>
                </a:solidFill>
              </a:rPr>
              <a:t> (left).   </a:t>
            </a:r>
            <a:endParaRPr lang="en-US" sz="2400" dirty="0">
              <a:solidFill>
                <a:srgbClr val="632523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27756" y="20116801"/>
            <a:ext cx="11943656" cy="2654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</a:rPr>
              <a:t>We make use of the tight coupling of the ISN Parameters, Inflow Speed </a:t>
            </a:r>
            <a:r>
              <a:rPr lang="en-US" sz="3200" i="1" dirty="0" smtClean="0">
                <a:solidFill>
                  <a:srgbClr val="632523"/>
                </a:solidFill>
              </a:rPr>
              <a:t>V</a:t>
            </a:r>
            <a:r>
              <a:rPr lang="en-US" sz="3200" baseline="-25000" dirty="0" smtClean="0">
                <a:solidFill>
                  <a:srgbClr val="632523"/>
                </a:solidFill>
              </a:rPr>
              <a:t>ISN∞</a:t>
            </a:r>
            <a:r>
              <a:rPr lang="en-US" sz="3200" dirty="0" smtClean="0">
                <a:solidFill>
                  <a:srgbClr val="632523"/>
                </a:solidFill>
              </a:rPr>
              <a:t>(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ISN</a:t>
            </a:r>
            <a:r>
              <a:rPr lang="en-US" sz="3200" baseline="-25000" dirty="0" smtClean="0">
                <a:solidFill>
                  <a:srgbClr val="632523"/>
                </a:solidFill>
              </a:rPr>
              <a:t>∞</a:t>
            </a:r>
            <a:r>
              <a:rPr lang="en-US" sz="3200" dirty="0" smtClean="0">
                <a:solidFill>
                  <a:srgbClr val="632523"/>
                </a:solidFill>
              </a:rPr>
              <a:t>), Inflow Latitude </a:t>
            </a:r>
            <a:r>
              <a:rPr lang="en-US" sz="3200" i="1" dirty="0" smtClean="0">
                <a:solidFill>
                  <a:srgbClr val="632523"/>
                </a:solidFill>
              </a:rPr>
              <a:t>β</a:t>
            </a:r>
            <a:r>
              <a:rPr lang="en-US" sz="3200" baseline="-25000" dirty="0" smtClean="0">
                <a:solidFill>
                  <a:srgbClr val="632523"/>
                </a:solidFill>
              </a:rPr>
              <a:t>ISN</a:t>
            </a:r>
            <a:r>
              <a:rPr lang="en-US" sz="3200" baseline="-25000" dirty="0">
                <a:solidFill>
                  <a:srgbClr val="632523"/>
                </a:solidFill>
              </a:rPr>
              <a:t>∞</a:t>
            </a:r>
            <a:r>
              <a:rPr lang="en-US" sz="3200" dirty="0">
                <a:solidFill>
                  <a:srgbClr val="632523"/>
                </a:solidFill>
              </a:rPr>
              <a:t>(</a:t>
            </a:r>
            <a:r>
              <a:rPr lang="en-US" sz="3200" i="1" dirty="0" err="1">
                <a:solidFill>
                  <a:srgbClr val="632523"/>
                </a:solidFill>
              </a:rPr>
              <a:t>λ</a:t>
            </a:r>
            <a:r>
              <a:rPr lang="en-US" sz="3200" baseline="-25000" dirty="0" err="1">
                <a:solidFill>
                  <a:srgbClr val="632523"/>
                </a:solidFill>
              </a:rPr>
              <a:t>ISN</a:t>
            </a:r>
            <a:r>
              <a:rPr lang="en-US" sz="3200" baseline="-25000" dirty="0">
                <a:solidFill>
                  <a:srgbClr val="632523"/>
                </a:solidFill>
              </a:rPr>
              <a:t>∞</a:t>
            </a:r>
            <a:r>
              <a:rPr lang="en-US" sz="3200" dirty="0" smtClean="0">
                <a:solidFill>
                  <a:srgbClr val="632523"/>
                </a:solidFill>
              </a:rPr>
              <a:t>), and Temperature</a:t>
            </a:r>
            <a:r>
              <a:rPr lang="en-US" sz="3200" i="1" dirty="0" smtClean="0">
                <a:solidFill>
                  <a:srgbClr val="632523"/>
                </a:solidFill>
              </a:rPr>
              <a:t> T</a:t>
            </a:r>
            <a:r>
              <a:rPr lang="en-US" sz="3200" dirty="0">
                <a:solidFill>
                  <a:srgbClr val="632523"/>
                </a:solidFill>
              </a:rPr>
              <a:t>(</a:t>
            </a:r>
            <a:r>
              <a:rPr lang="en-US" sz="3200" i="1" dirty="0" err="1">
                <a:solidFill>
                  <a:srgbClr val="632523"/>
                </a:solidFill>
              </a:rPr>
              <a:t>λ</a:t>
            </a:r>
            <a:r>
              <a:rPr lang="en-US" sz="3200" baseline="-25000" dirty="0" err="1">
                <a:solidFill>
                  <a:srgbClr val="632523"/>
                </a:solidFill>
              </a:rPr>
              <a:t>ISN</a:t>
            </a:r>
            <a:r>
              <a:rPr lang="en-US" sz="3200" baseline="-25000" dirty="0">
                <a:solidFill>
                  <a:srgbClr val="632523"/>
                </a:solidFill>
              </a:rPr>
              <a:t>∞</a:t>
            </a:r>
            <a:r>
              <a:rPr lang="en-US" sz="3200" dirty="0" smtClean="0">
                <a:solidFill>
                  <a:srgbClr val="632523"/>
                </a:solidFill>
              </a:rPr>
              <a:t>) as a function of Inflow Longitude 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ISN</a:t>
            </a:r>
            <a:r>
              <a:rPr lang="en-US" sz="3200" baseline="-25000" dirty="0" smtClean="0">
                <a:solidFill>
                  <a:srgbClr val="632523"/>
                </a:solidFill>
              </a:rPr>
              <a:t>∞</a:t>
            </a:r>
            <a:r>
              <a:rPr lang="en-US" sz="3200" dirty="0" smtClean="0">
                <a:solidFill>
                  <a:srgbClr val="632523"/>
                </a:solidFill>
              </a:rPr>
              <a:t>, caused by the IBEX observation geometry [</a:t>
            </a:r>
            <a:r>
              <a:rPr lang="en-US" sz="3200" i="1" dirty="0" err="1" smtClean="0">
                <a:solidFill>
                  <a:srgbClr val="632523"/>
                </a:solidFill>
              </a:rPr>
              <a:t>Möbius</a:t>
            </a:r>
            <a:r>
              <a:rPr lang="en-US" sz="3200" i="1" dirty="0" smtClean="0">
                <a:solidFill>
                  <a:srgbClr val="632523"/>
                </a:solidFill>
              </a:rPr>
              <a:t> et al., 2012; </a:t>
            </a:r>
            <a:r>
              <a:rPr lang="en-US" sz="3200" i="1" dirty="0" err="1" smtClean="0">
                <a:solidFill>
                  <a:srgbClr val="632523"/>
                </a:solidFill>
              </a:rPr>
              <a:t>McComas</a:t>
            </a:r>
            <a:r>
              <a:rPr lang="en-US" sz="3200" i="1" dirty="0" smtClean="0">
                <a:solidFill>
                  <a:srgbClr val="632523"/>
                </a:solidFill>
              </a:rPr>
              <a:t> et al., 2012</a:t>
            </a:r>
            <a:r>
              <a:rPr lang="en-US" sz="3200" dirty="0" smtClean="0">
                <a:solidFill>
                  <a:srgbClr val="632523"/>
                </a:solidFill>
              </a:rPr>
              <a:t>] and obtain </a:t>
            </a:r>
            <a:r>
              <a:rPr lang="en-US" sz="3200" dirty="0" smtClean="0">
                <a:solidFill>
                  <a:srgbClr val="632523"/>
                </a:solidFill>
              </a:rPr>
              <a:t>the parameters in a step-by step approach: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2725401" y="7315200"/>
            <a:ext cx="12719163" cy="5016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</a:rPr>
              <a:t>To test the validity of the temperature analysis, we compared 4 available ISN Flow Models for the IBEX Analysis:</a:t>
            </a:r>
          </a:p>
          <a:p>
            <a:r>
              <a:rPr lang="en-US" sz="3200" dirty="0" smtClean="0">
                <a:solidFill>
                  <a:srgbClr val="632523"/>
                </a:solidFill>
              </a:rPr>
              <a:t>• </a:t>
            </a:r>
            <a:r>
              <a:rPr lang="en-US" sz="3200" b="1" dirty="0" smtClean="0">
                <a:solidFill>
                  <a:srgbClr val="FF0000"/>
                </a:solidFill>
              </a:rPr>
              <a:t>Analytic Expansion Model </a:t>
            </a:r>
            <a:r>
              <a:rPr lang="en-US" sz="3200" dirty="0" smtClean="0">
                <a:solidFill>
                  <a:srgbClr val="632523"/>
                </a:solidFill>
              </a:rPr>
              <a:t>[</a:t>
            </a:r>
            <a:r>
              <a:rPr lang="en-US" sz="3200" i="1" dirty="0" smtClean="0">
                <a:solidFill>
                  <a:srgbClr val="632523"/>
                </a:solidFill>
              </a:rPr>
              <a:t>Lee et al., 2012</a:t>
            </a:r>
            <a:r>
              <a:rPr lang="en-US" sz="3200" dirty="0" smtClean="0">
                <a:solidFill>
                  <a:srgbClr val="632523"/>
                </a:solidFill>
              </a:rPr>
              <a:t>]: Analytic expression of 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ISN trajectories, flow distribution is expanded to 2</a:t>
            </a:r>
            <a:r>
              <a:rPr lang="en-US" sz="3200" baseline="30000" dirty="0" smtClean="0">
                <a:solidFill>
                  <a:srgbClr val="632523"/>
                </a:solidFill>
              </a:rPr>
              <a:t>nd</a:t>
            </a:r>
            <a:r>
              <a:rPr lang="en-US" sz="3200" dirty="0" smtClean="0">
                <a:solidFill>
                  <a:srgbClr val="632523"/>
                </a:solidFill>
              </a:rPr>
              <a:t> order</a:t>
            </a:r>
          </a:p>
          <a:p>
            <a:r>
              <a:rPr lang="en-US" sz="3200" dirty="0" smtClean="0">
                <a:solidFill>
                  <a:srgbClr val="632523"/>
                </a:solidFill>
              </a:rPr>
              <a:t>• </a:t>
            </a:r>
            <a:r>
              <a:rPr lang="en-US" sz="3200" b="1" dirty="0" smtClean="0">
                <a:solidFill>
                  <a:srgbClr val="0000FF"/>
                </a:solidFill>
              </a:rPr>
              <a:t>Full Analytic Model </a:t>
            </a:r>
            <a:r>
              <a:rPr lang="en-US" sz="3200" dirty="0" smtClean="0">
                <a:solidFill>
                  <a:srgbClr val="632523"/>
                </a:solidFill>
              </a:rPr>
              <a:t>[</a:t>
            </a:r>
            <a:r>
              <a:rPr lang="en-US" sz="3200" i="1" dirty="0" err="1" smtClean="0">
                <a:solidFill>
                  <a:srgbClr val="632523"/>
                </a:solidFill>
              </a:rPr>
              <a:t>Schwadron</a:t>
            </a:r>
            <a:r>
              <a:rPr lang="en-US" sz="3200" i="1" dirty="0" smtClean="0">
                <a:solidFill>
                  <a:srgbClr val="632523"/>
                </a:solidFill>
              </a:rPr>
              <a:t> et al. 2013</a:t>
            </a:r>
            <a:r>
              <a:rPr lang="en-US" sz="3200" dirty="0">
                <a:solidFill>
                  <a:srgbClr val="632523"/>
                </a:solidFill>
              </a:rPr>
              <a:t>]</a:t>
            </a:r>
            <a:r>
              <a:rPr lang="en-US" sz="3200" dirty="0" smtClean="0">
                <a:solidFill>
                  <a:srgbClr val="632523"/>
                </a:solidFill>
              </a:rPr>
              <a:t>: Analytic </a:t>
            </a:r>
            <a:r>
              <a:rPr lang="en-US" sz="3200" dirty="0">
                <a:solidFill>
                  <a:srgbClr val="632523"/>
                </a:solidFill>
              </a:rPr>
              <a:t>expression of </a:t>
            </a:r>
            <a:br>
              <a:rPr lang="en-US" sz="3200" dirty="0">
                <a:solidFill>
                  <a:srgbClr val="632523"/>
                </a:solidFill>
              </a:rPr>
            </a:br>
            <a:r>
              <a:rPr lang="en-US" sz="3200" dirty="0">
                <a:solidFill>
                  <a:srgbClr val="632523"/>
                </a:solidFill>
              </a:rPr>
              <a:t>   ISN trajectories, flow distribution </a:t>
            </a:r>
            <a:r>
              <a:rPr lang="en-US" sz="3200" dirty="0" smtClean="0">
                <a:solidFill>
                  <a:srgbClr val="632523"/>
                </a:solidFill>
              </a:rPr>
              <a:t>integrated numerically </a:t>
            </a:r>
          </a:p>
          <a:p>
            <a:r>
              <a:rPr lang="en-US" sz="3200" dirty="0" smtClean="0">
                <a:solidFill>
                  <a:srgbClr val="632523"/>
                </a:solidFill>
              </a:rPr>
              <a:t>• </a:t>
            </a:r>
            <a:r>
              <a:rPr lang="en-US" sz="3200" b="1" dirty="0">
                <a:solidFill>
                  <a:srgbClr val="DDC237"/>
                </a:solidFill>
              </a:rPr>
              <a:t>Full Analytic Model </a:t>
            </a:r>
            <a:r>
              <a:rPr lang="en-US" sz="3200" dirty="0" smtClean="0">
                <a:solidFill>
                  <a:srgbClr val="632523"/>
                </a:solidFill>
              </a:rPr>
              <a:t>[</a:t>
            </a:r>
            <a:r>
              <a:rPr lang="en-US" sz="3200" i="1" dirty="0" smtClean="0">
                <a:solidFill>
                  <a:srgbClr val="632523"/>
                </a:solidFill>
              </a:rPr>
              <a:t>J</a:t>
            </a:r>
            <a:r>
              <a:rPr lang="en-US" sz="3200" i="1" dirty="0">
                <a:solidFill>
                  <a:srgbClr val="632523"/>
                </a:solidFill>
              </a:rPr>
              <a:t>. </a:t>
            </a:r>
            <a:r>
              <a:rPr lang="en-US" sz="3200" i="1" dirty="0" err="1">
                <a:solidFill>
                  <a:srgbClr val="632523"/>
                </a:solidFill>
              </a:rPr>
              <a:t>Sokół</a:t>
            </a:r>
            <a:r>
              <a:rPr lang="en-US" sz="3200" i="1" dirty="0">
                <a:solidFill>
                  <a:srgbClr val="632523"/>
                </a:solidFill>
              </a:rPr>
              <a:t>, </a:t>
            </a:r>
            <a:r>
              <a:rPr lang="en-US" sz="3200" i="1" dirty="0" smtClean="0">
                <a:solidFill>
                  <a:srgbClr val="632523"/>
                </a:solidFill>
              </a:rPr>
              <a:t>Warsaw, priv. comm.</a:t>
            </a:r>
            <a:r>
              <a:rPr lang="en-US" sz="3200" dirty="0" smtClean="0">
                <a:solidFill>
                  <a:srgbClr val="632523"/>
                </a:solidFill>
              </a:rPr>
              <a:t>]: Similar as above</a:t>
            </a:r>
          </a:p>
          <a:p>
            <a:r>
              <a:rPr lang="en-US" sz="3200" dirty="0" smtClean="0">
                <a:solidFill>
                  <a:srgbClr val="632523"/>
                </a:solidFill>
              </a:rPr>
              <a:t>• </a:t>
            </a:r>
            <a:r>
              <a:rPr lang="en-US" sz="3200" b="1" dirty="0" smtClean="0">
                <a:solidFill>
                  <a:srgbClr val="008000"/>
                </a:solidFill>
              </a:rPr>
              <a:t>Warsaw Test Particle Model </a:t>
            </a:r>
            <a:r>
              <a:rPr lang="en-US" sz="3200" dirty="0" smtClean="0">
                <a:solidFill>
                  <a:srgbClr val="632523"/>
                </a:solidFill>
              </a:rPr>
              <a:t>[</a:t>
            </a:r>
            <a:r>
              <a:rPr lang="en-US" sz="3200" i="1" dirty="0" err="1" smtClean="0">
                <a:solidFill>
                  <a:srgbClr val="632523"/>
                </a:solidFill>
              </a:rPr>
              <a:t>Bzowski</a:t>
            </a:r>
            <a:r>
              <a:rPr lang="en-US" sz="3200" i="1" dirty="0" smtClean="0">
                <a:solidFill>
                  <a:srgbClr val="632523"/>
                </a:solidFill>
              </a:rPr>
              <a:t> et al., 2012</a:t>
            </a:r>
            <a:r>
              <a:rPr lang="en-US" sz="3200" dirty="0" smtClean="0">
                <a:solidFill>
                  <a:srgbClr val="632523"/>
                </a:solidFill>
              </a:rPr>
              <a:t>]: Grid-based numerical 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solution of ISN trajectories and their integration</a:t>
            </a:r>
          </a:p>
          <a:p>
            <a:r>
              <a:rPr lang="en-US" sz="3200" b="1" dirty="0" smtClean="0">
                <a:solidFill>
                  <a:srgbClr val="632523"/>
                </a:solidFill>
              </a:rPr>
              <a:t>Note</a:t>
            </a:r>
            <a:r>
              <a:rPr lang="en-US" sz="3200" dirty="0" smtClean="0">
                <a:solidFill>
                  <a:srgbClr val="632523"/>
                </a:solidFill>
              </a:rPr>
              <a:t>: All Models assume a </a:t>
            </a:r>
            <a:r>
              <a:rPr lang="en-US" sz="3200" b="1" i="1" dirty="0" err="1" smtClean="0">
                <a:solidFill>
                  <a:srgbClr val="632523"/>
                </a:solidFill>
              </a:rPr>
              <a:t>Maxwellian</a:t>
            </a:r>
            <a:r>
              <a:rPr lang="en-US" sz="3200" b="1" i="1" dirty="0" smtClean="0">
                <a:solidFill>
                  <a:srgbClr val="632523"/>
                </a:solidFill>
              </a:rPr>
              <a:t> Distribution </a:t>
            </a:r>
            <a:r>
              <a:rPr lang="en-US" sz="3200" dirty="0" smtClean="0">
                <a:solidFill>
                  <a:srgbClr val="632523"/>
                </a:solidFill>
              </a:rPr>
              <a:t>at infinity.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2725401" y="27298347"/>
            <a:ext cx="126408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</a:rPr>
              <a:t>In the Analytic Expansion Model, and thus to very accuracy in all models, the temperature </a:t>
            </a:r>
            <a:r>
              <a:rPr lang="en-US" sz="3200" i="1" dirty="0" smtClean="0">
                <a:solidFill>
                  <a:srgbClr val="632523"/>
                </a:solidFill>
              </a:rPr>
              <a:t>T</a:t>
            </a:r>
            <a:r>
              <a:rPr lang="en-US" sz="3200" dirty="0" smtClean="0">
                <a:solidFill>
                  <a:srgbClr val="632523"/>
                </a:solidFill>
              </a:rPr>
              <a:t> enters the relation </a:t>
            </a:r>
            <a:r>
              <a:rPr lang="en-US" sz="3200" dirty="0" err="1" smtClean="0">
                <a:solidFill>
                  <a:srgbClr val="632523"/>
                </a:solidFill>
              </a:rPr>
              <a:t>σ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baseline="-25000" dirty="0" smtClean="0">
                <a:solidFill>
                  <a:srgbClr val="632523"/>
                </a:solidFill>
              </a:rPr>
              <a:t>’</a:t>
            </a:r>
            <a:r>
              <a:rPr lang="en-US" sz="3200" dirty="0" smtClean="0">
                <a:solidFill>
                  <a:srgbClr val="632523"/>
                </a:solidFill>
              </a:rPr>
              <a:t>(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3200" dirty="0" smtClean="0">
                <a:solidFill>
                  <a:srgbClr val="632523"/>
                </a:solidFill>
              </a:rPr>
              <a:t>) only as a multiplicative factor. The quantity </a:t>
            </a:r>
            <a:r>
              <a:rPr lang="en-US" sz="3200" i="1" dirty="0" err="1" smtClean="0">
                <a:solidFill>
                  <a:srgbClr val="632523"/>
                </a:solidFill>
              </a:rPr>
              <a:t>D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dirty="0" smtClean="0">
                <a:solidFill>
                  <a:srgbClr val="632523"/>
                </a:solidFill>
              </a:rPr>
              <a:t> is derived from the ISN distribution by expansion about the bulk flow location as: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2725401" y="30393886"/>
            <a:ext cx="125448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</a:rPr>
              <a:t>Here </a:t>
            </a:r>
            <a:r>
              <a:rPr lang="en-US" sz="3200" i="1" dirty="0" smtClean="0">
                <a:solidFill>
                  <a:srgbClr val="632523"/>
                </a:solidFill>
              </a:rPr>
              <a:t>t </a:t>
            </a:r>
            <a:r>
              <a:rPr lang="en-US" sz="3200" dirty="0" smtClean="0">
                <a:solidFill>
                  <a:srgbClr val="632523"/>
                </a:solidFill>
              </a:rPr>
              <a:t>and</a:t>
            </a:r>
            <a:r>
              <a:rPr lang="en-US" sz="3200" i="1" dirty="0" smtClean="0">
                <a:solidFill>
                  <a:srgbClr val="632523"/>
                </a:solidFill>
              </a:rPr>
              <a:t> </a:t>
            </a:r>
            <a:r>
              <a:rPr lang="en-US" sz="3200" i="1" dirty="0" err="1" smtClean="0">
                <a:solidFill>
                  <a:srgbClr val="632523"/>
                </a:solidFill>
              </a:rPr>
              <a:t>v</a:t>
            </a:r>
            <a:r>
              <a:rPr lang="en-US" sz="3200" i="1" baseline="-25000" dirty="0" err="1" smtClean="0">
                <a:solidFill>
                  <a:srgbClr val="632523"/>
                </a:solidFill>
              </a:rPr>
              <a:t>ISM</a:t>
            </a:r>
            <a:r>
              <a:rPr lang="en-US" sz="3200" dirty="0" smtClean="0">
                <a:solidFill>
                  <a:srgbClr val="632523"/>
                </a:solidFill>
              </a:rPr>
              <a:t> are the temperature ISN flow speed normalized by the speed of the Earth [</a:t>
            </a:r>
            <a:r>
              <a:rPr lang="en-US" sz="3200" i="1" dirty="0" smtClean="0">
                <a:solidFill>
                  <a:srgbClr val="632523"/>
                </a:solidFill>
              </a:rPr>
              <a:t>Lee et al., 2012</a:t>
            </a:r>
            <a:r>
              <a:rPr lang="en-US" sz="3200" dirty="0" smtClean="0">
                <a:solidFill>
                  <a:srgbClr val="632523"/>
                </a:solidFill>
              </a:rPr>
              <a:t>], 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dirty="0" smtClean="0">
                <a:solidFill>
                  <a:srgbClr val="632523"/>
                </a:solidFill>
              </a:rPr>
              <a:t> is the observer longitude, </a:t>
            </a:r>
            <a:r>
              <a:rPr lang="en-US" sz="3200" i="1" dirty="0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smtClean="0">
                <a:solidFill>
                  <a:srgbClr val="632523"/>
                </a:solidFill>
              </a:rPr>
              <a:t>0</a:t>
            </a:r>
            <a:r>
              <a:rPr lang="en-US" sz="3200" dirty="0" smtClean="0">
                <a:solidFill>
                  <a:srgbClr val="632523"/>
                </a:solidFill>
              </a:rPr>
              <a:t> the location of the bulk </a:t>
            </a:r>
            <a:r>
              <a:rPr lang="en-US" sz="3200" dirty="0">
                <a:solidFill>
                  <a:srgbClr val="632523"/>
                </a:solidFill>
              </a:rPr>
              <a:t>ISN flow, and </a:t>
            </a:r>
            <a:r>
              <a:rPr lang="en-US" sz="3200" i="1" dirty="0" smtClean="0">
                <a:solidFill>
                  <a:srgbClr val="632523"/>
                </a:solidFill>
              </a:rPr>
              <a:t>β</a:t>
            </a:r>
            <a:r>
              <a:rPr lang="en-US" sz="3200" dirty="0" smtClean="0">
                <a:solidFill>
                  <a:srgbClr val="632523"/>
                </a:solidFill>
              </a:rPr>
              <a:t> the inflow latitude.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2979544" y="34244340"/>
            <a:ext cx="123867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632523"/>
                </a:solidFill>
              </a:rPr>
              <a:t>•</a:t>
            </a:r>
            <a:r>
              <a:rPr lang="en-US" sz="3200" dirty="0" smtClean="0">
                <a:solidFill>
                  <a:srgbClr val="632523"/>
                </a:solidFill>
              </a:rPr>
              <a:t> Except for the proportionality </a:t>
            </a:r>
            <a:r>
              <a:rPr lang="en-US" sz="3200" i="1" dirty="0" smtClean="0">
                <a:solidFill>
                  <a:srgbClr val="632523"/>
                </a:solidFill>
              </a:rPr>
              <a:t>σ</a:t>
            </a:r>
            <a:r>
              <a:rPr lang="en-US" sz="3200" baseline="-25000" dirty="0" smtClean="0">
                <a:solidFill>
                  <a:srgbClr val="632523"/>
                </a:solidFill>
              </a:rPr>
              <a:t>ψ</a:t>
            </a:r>
            <a:r>
              <a:rPr lang="en-US" sz="3200" baseline="30000" dirty="0" smtClean="0">
                <a:solidFill>
                  <a:srgbClr val="632523"/>
                </a:solidFill>
              </a:rPr>
              <a:t>2</a:t>
            </a:r>
            <a:r>
              <a:rPr lang="en-US" sz="3200" dirty="0" smtClean="0">
                <a:solidFill>
                  <a:srgbClr val="632523"/>
                </a:solidFill>
              </a:rPr>
              <a:t> ~ </a:t>
            </a:r>
            <a:r>
              <a:rPr lang="en-US" sz="3200" i="1" dirty="0" smtClean="0">
                <a:solidFill>
                  <a:srgbClr val="632523"/>
                </a:solidFill>
              </a:rPr>
              <a:t>T </a:t>
            </a:r>
            <a:r>
              <a:rPr lang="en-US" sz="3200" dirty="0" smtClean="0">
                <a:solidFill>
                  <a:srgbClr val="632523"/>
                </a:solidFill>
              </a:rPr>
              <a:t>there is no further dependence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on </a:t>
            </a:r>
            <a:r>
              <a:rPr lang="en-US" sz="3200" i="1" dirty="0" smtClean="0">
                <a:solidFill>
                  <a:srgbClr val="632523"/>
                </a:solidFill>
              </a:rPr>
              <a:t>T </a:t>
            </a:r>
            <a:r>
              <a:rPr lang="en-US" sz="3200" dirty="0" smtClean="0">
                <a:solidFill>
                  <a:srgbClr val="632523"/>
                </a:solidFill>
              </a:rPr>
              <a:t>in terms that depend also on 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dirty="0" smtClean="0">
                <a:solidFill>
                  <a:srgbClr val="632523"/>
                </a:solidFill>
              </a:rPr>
              <a:t>.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Also, </a:t>
            </a:r>
            <a:r>
              <a:rPr lang="en-US" sz="3200" i="1" dirty="0" err="1" smtClean="0">
                <a:solidFill>
                  <a:srgbClr val="632523"/>
                </a:solidFill>
              </a:rPr>
              <a:t>σ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baseline="-25000" dirty="0" smtClean="0">
                <a:solidFill>
                  <a:srgbClr val="632523"/>
                </a:solidFill>
              </a:rPr>
              <a:t>’ </a:t>
            </a:r>
            <a:r>
              <a:rPr lang="en-US" sz="3200" dirty="0" smtClean="0">
                <a:solidFill>
                  <a:srgbClr val="632523"/>
                </a:solidFill>
              </a:rPr>
              <a:t>does not depend on </a:t>
            </a:r>
            <a:r>
              <a:rPr lang="en-US" sz="3200" i="1" dirty="0" err="1" smtClean="0">
                <a:solidFill>
                  <a:srgbClr val="632523"/>
                </a:solidFill>
              </a:rPr>
              <a:t>ε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z</a:t>
            </a:r>
            <a:r>
              <a:rPr lang="en-US" sz="3200" dirty="0" smtClean="0">
                <a:solidFill>
                  <a:srgbClr val="632523"/>
                </a:solidFill>
              </a:rPr>
              <a:t> (All curves are identical {Not shown}).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8481001" y="27431999"/>
            <a:ext cx="42858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632523"/>
                </a:solidFill>
                <a:latin typeface="+mj-lt"/>
              </a:rPr>
              <a:t>Open Questions</a:t>
            </a:r>
            <a:endParaRPr lang="en-US" sz="4800" b="1" dirty="0">
              <a:solidFill>
                <a:srgbClr val="632523"/>
              </a:solidFill>
              <a:latin typeface="+mj-lt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8722136" y="28262996"/>
            <a:ext cx="120505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5994400" algn="l"/>
              </a:tabLst>
            </a:pP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•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What is the reason behind the systematic difference in resulting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temperature, when selecting portions of the ISN Flow Distribution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farther away from the ISN Bulk Flow?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 Non-Thermal Effects?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•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Can we tighten the uncertainties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to test how closely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the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He and </a:t>
            </a:r>
            <a:r>
              <a:rPr lang="en-US" sz="3200" dirty="0" err="1" smtClean="0">
                <a:solidFill>
                  <a:srgbClr val="632523"/>
                </a:solidFill>
                <a:cs typeface="Cambria"/>
              </a:rPr>
              <a:t>O&amp;Ne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temperatures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are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isothermal or not? </a:t>
            </a:r>
            <a:endParaRPr lang="en-US" sz="3200" b="1" dirty="0" smtClean="0">
              <a:solidFill>
                <a:srgbClr val="632523"/>
              </a:solidFill>
              <a:cs typeface="Cambri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8481001" y="31096803"/>
            <a:ext cx="30177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632523"/>
                </a:solidFill>
                <a:latin typeface="+mj-lt"/>
              </a:rPr>
              <a:t>References</a:t>
            </a:r>
            <a:endParaRPr lang="en-US" sz="4800" b="1" dirty="0">
              <a:solidFill>
                <a:srgbClr val="632523"/>
              </a:solidFill>
              <a:latin typeface="+mj-l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8709600" y="32010490"/>
            <a:ext cx="12098575" cy="5632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Bzowski, M. et al. 2012,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 Supp.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198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:12, doi:10.1088/0067-0049/198/2/12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Bzowski, M., et al. 2014, 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A&amp;A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569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A8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Frisch, P.C., et al. 2014,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subm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Kubiak, M.A., et al. 2014,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 Supp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.,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213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:29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Lee, M. A., et al. 2012,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 Supp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198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:10, doi:10.1088/0067-0049/198/2/10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Leonard, T., et al. 2014,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submitted</a:t>
            </a:r>
            <a:endParaRPr lang="pl-PL" sz="2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Livadiotis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, G. 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&amp; 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D.J.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McComas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2013, </a:t>
            </a:r>
            <a:r>
              <a:rPr lang="en-US" sz="2400" i="1" dirty="0">
                <a:solidFill>
                  <a:schemeClr val="accent2">
                    <a:lumMod val="50000"/>
                  </a:schemeClr>
                </a:solidFill>
              </a:rPr>
              <a:t>Space Sci. Rev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.,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175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:183–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214</a:t>
            </a:r>
            <a:b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2400" dirty="0" err="1" smtClean="0">
                <a:solidFill>
                  <a:schemeClr val="accent2">
                    <a:lumMod val="50000"/>
                  </a:schemeClr>
                </a:solidFill>
              </a:rPr>
              <a:t>McComas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D.J., et al. 2012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, Science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336, 1291</a:t>
            </a:r>
          </a:p>
          <a:p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McComas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D.J., et al., 2014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subm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Möbius, E., et al. 2012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 Supp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198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:11, doi:10.1088/0067-0049/198/2/11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Möbius, E., et al. 2014, 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Proc. of the 13th Internat.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Astrophys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Conf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., in </a:t>
            </a:r>
            <a:r>
              <a:rPr lang="pl-PL" sz="2400" dirty="0" err="1" smtClean="0">
                <a:solidFill>
                  <a:schemeClr val="accent2">
                    <a:lumMod val="50000"/>
                  </a:schemeClr>
                </a:solidFill>
              </a:rPr>
              <a:t>press</a:t>
            </a:r>
            <a:endParaRPr lang="pl-PL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</a:rPr>
              <a:t>Park, J., et al., 2014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795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:97 </a:t>
            </a:r>
          </a:p>
          <a:p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Schwadron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N.A., et al. 2013,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775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:86, doi:10.1088/0004-637X/775/2/86</a:t>
            </a:r>
          </a:p>
          <a:p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Witte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M. 2004, 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A&amp;A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</a:rPr>
              <a:t>426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835</a:t>
            </a:r>
          </a:p>
          <a:p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Wood, B., H. Mueller, M. </a:t>
            </a:r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Witte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 2014</a:t>
            </a:r>
            <a:r>
              <a:rPr lang="pl-PL" sz="2400" i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i="1" dirty="0" err="1">
                <a:solidFill>
                  <a:schemeClr val="accent2">
                    <a:lumMod val="50000"/>
                  </a:schemeClr>
                </a:solidFill>
              </a:rPr>
              <a:t>ApJ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pl-PL" sz="2400" dirty="0" err="1">
                <a:solidFill>
                  <a:schemeClr val="accent2">
                    <a:lumMod val="50000"/>
                  </a:schemeClr>
                </a:solidFill>
              </a:rPr>
              <a:t>subm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25496179" y="6380508"/>
            <a:ext cx="0" cy="31687457"/>
          </a:xfrm>
          <a:prstGeom prst="line">
            <a:avLst/>
          </a:prstGeom>
          <a:ln w="57150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12420280" y="6408003"/>
            <a:ext cx="0" cy="31678200"/>
          </a:xfrm>
          <a:prstGeom prst="line">
            <a:avLst/>
          </a:prstGeom>
          <a:ln w="57150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81000" y="19024601"/>
            <a:ext cx="106857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632523"/>
                </a:solidFill>
              </a:rPr>
              <a:t>3-Step Extraction of ISN Flow Parameters</a:t>
            </a:r>
            <a:endParaRPr lang="en-US" sz="4800" b="1" dirty="0">
              <a:solidFill>
                <a:srgbClr val="632523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27756" y="33610927"/>
            <a:ext cx="1188523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632523"/>
                </a:solidFill>
              </a:rPr>
              <a:t>W</a:t>
            </a:r>
            <a:r>
              <a:rPr lang="en-US" sz="3200" dirty="0" smtClean="0">
                <a:solidFill>
                  <a:srgbClr val="632523"/>
                </a:solidFill>
              </a:rPr>
              <a:t>e follow a 3-step approach </a:t>
            </a:r>
            <a:r>
              <a:rPr lang="en-US" sz="3200" dirty="0" smtClean="0">
                <a:solidFill>
                  <a:srgbClr val="632523"/>
                </a:solidFill>
              </a:rPr>
              <a:t>developed with an </a:t>
            </a:r>
            <a:r>
              <a:rPr lang="en-US" sz="3200" dirty="0">
                <a:solidFill>
                  <a:srgbClr val="632523"/>
                </a:solidFill>
              </a:rPr>
              <a:t>analytic model </a:t>
            </a:r>
            <a:r>
              <a:rPr lang="en-US" sz="3200" dirty="0" smtClean="0">
                <a:solidFill>
                  <a:srgbClr val="632523"/>
                </a:solidFill>
              </a:rPr>
              <a:t>[</a:t>
            </a:r>
            <a:r>
              <a:rPr lang="en-US" sz="3200" i="1" dirty="0" smtClean="0">
                <a:solidFill>
                  <a:srgbClr val="632523"/>
                </a:solidFill>
              </a:rPr>
              <a:t>Lee et al., 2012</a:t>
            </a:r>
            <a:r>
              <a:rPr lang="en-US" sz="3200" dirty="0" smtClean="0">
                <a:solidFill>
                  <a:srgbClr val="632523"/>
                </a:solidFill>
              </a:rPr>
              <a:t>] that is also </a:t>
            </a:r>
            <a:r>
              <a:rPr lang="en-US" sz="3200" dirty="0" smtClean="0">
                <a:solidFill>
                  <a:srgbClr val="632523"/>
                </a:solidFill>
              </a:rPr>
              <a:t>applicable to </a:t>
            </a:r>
            <a:r>
              <a:rPr lang="en-US" sz="3200" dirty="0" smtClean="0">
                <a:solidFill>
                  <a:srgbClr val="632523"/>
                </a:solidFill>
              </a:rPr>
              <a:t>numerical models </a:t>
            </a:r>
            <a:r>
              <a:rPr lang="en-US" sz="3200" dirty="0" smtClean="0">
                <a:solidFill>
                  <a:srgbClr val="632523"/>
                </a:solidFill>
              </a:rPr>
              <a:t>of the ISN [e.g. </a:t>
            </a:r>
            <a:r>
              <a:rPr lang="en-US" sz="3200" i="1" dirty="0" err="1" smtClean="0">
                <a:solidFill>
                  <a:srgbClr val="632523"/>
                </a:solidFill>
              </a:rPr>
              <a:t>Schwadron</a:t>
            </a:r>
            <a:r>
              <a:rPr lang="en-US" sz="3200" i="1" dirty="0" smtClean="0">
                <a:solidFill>
                  <a:srgbClr val="632523"/>
                </a:solidFill>
              </a:rPr>
              <a:t> et al., 2013</a:t>
            </a:r>
            <a:r>
              <a:rPr lang="en-US" sz="3200" dirty="0" smtClean="0">
                <a:solidFill>
                  <a:srgbClr val="632523"/>
                </a:solidFill>
              </a:rPr>
              <a:t>]: </a:t>
            </a:r>
            <a:r>
              <a:rPr lang="en-US" sz="3200" dirty="0" smtClean="0">
                <a:solidFill>
                  <a:srgbClr val="632523"/>
                </a:solidFill>
                <a:sym typeface="Wingdings"/>
              </a:rPr>
              <a:t> </a:t>
            </a:r>
            <a:r>
              <a:rPr lang="en-US" sz="3200" b="1" dirty="0" smtClean="0">
                <a:solidFill>
                  <a:srgbClr val="632523"/>
                </a:solidFill>
              </a:rPr>
              <a:t>Parameter </a:t>
            </a:r>
            <a:r>
              <a:rPr lang="en-US" sz="3200" b="1" dirty="0">
                <a:solidFill>
                  <a:srgbClr val="632523"/>
                </a:solidFill>
              </a:rPr>
              <a:t>dependencies </a:t>
            </a:r>
            <a:r>
              <a:rPr lang="en-US" sz="3200" b="1" dirty="0" smtClean="0">
                <a:solidFill>
                  <a:srgbClr val="632523"/>
                </a:solidFill>
              </a:rPr>
              <a:t>directly visible</a:t>
            </a:r>
            <a:br>
              <a:rPr lang="en-US" sz="3200" b="1" dirty="0" smtClean="0">
                <a:solidFill>
                  <a:srgbClr val="632523"/>
                </a:solidFill>
              </a:rPr>
            </a:br>
            <a:r>
              <a:rPr lang="en-US" sz="3200" b="1" dirty="0" smtClean="0">
                <a:solidFill>
                  <a:srgbClr val="632523"/>
                </a:solidFill>
              </a:rPr>
              <a:t>• 1</a:t>
            </a:r>
            <a:r>
              <a:rPr lang="en-US" sz="3200" b="1" dirty="0">
                <a:solidFill>
                  <a:srgbClr val="632523"/>
                </a:solidFill>
              </a:rPr>
              <a:t>) ISN Flow </a:t>
            </a:r>
            <a:r>
              <a:rPr lang="en-US" sz="3200" b="1" dirty="0" smtClean="0">
                <a:solidFill>
                  <a:srgbClr val="632523"/>
                </a:solidFill>
              </a:rPr>
              <a:t>Maximum Longitude 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 </a:t>
            </a:r>
            <a:r>
              <a:rPr lang="en-US" sz="3200" i="1" dirty="0" smtClean="0">
                <a:solidFill>
                  <a:srgbClr val="632523"/>
                </a:solidFill>
              </a:rPr>
              <a:t>V</a:t>
            </a:r>
            <a:r>
              <a:rPr lang="en-US" sz="3200" baseline="-25000" dirty="0" smtClean="0">
                <a:solidFill>
                  <a:srgbClr val="632523"/>
                </a:solidFill>
              </a:rPr>
              <a:t>ISN</a:t>
            </a:r>
            <a:r>
              <a:rPr lang="en-US" sz="3200" baseline="-25000" dirty="0">
                <a:solidFill>
                  <a:srgbClr val="632523"/>
                </a:solidFill>
              </a:rPr>
              <a:t>∞</a:t>
            </a:r>
            <a:r>
              <a:rPr lang="en-US" sz="3200" dirty="0">
                <a:solidFill>
                  <a:srgbClr val="632523"/>
                </a:solidFill>
              </a:rPr>
              <a:t>(</a:t>
            </a:r>
            <a:r>
              <a:rPr lang="en-US" sz="3200" i="1" dirty="0" err="1">
                <a:solidFill>
                  <a:srgbClr val="632523"/>
                </a:solidFill>
              </a:rPr>
              <a:t>λ</a:t>
            </a:r>
            <a:r>
              <a:rPr lang="en-US" sz="3200" baseline="-25000" dirty="0" err="1">
                <a:solidFill>
                  <a:srgbClr val="632523"/>
                </a:solidFill>
              </a:rPr>
              <a:t>ISN</a:t>
            </a:r>
            <a:r>
              <a:rPr lang="en-US" sz="3200" baseline="-25000" dirty="0">
                <a:solidFill>
                  <a:srgbClr val="632523"/>
                </a:solidFill>
              </a:rPr>
              <a:t>∞</a:t>
            </a:r>
            <a:r>
              <a:rPr lang="en-US" sz="3200" dirty="0">
                <a:solidFill>
                  <a:srgbClr val="632523"/>
                </a:solidFill>
              </a:rPr>
              <a:t>)</a:t>
            </a:r>
            <a:r>
              <a:rPr lang="en-US" sz="3200" b="1" dirty="0" smtClean="0">
                <a:solidFill>
                  <a:srgbClr val="632523"/>
                </a:solidFill>
              </a:rPr>
              <a:t> </a:t>
            </a:r>
            <a:r>
              <a:rPr lang="en-US" sz="3200" dirty="0" smtClean="0">
                <a:solidFill>
                  <a:srgbClr val="632523"/>
                </a:solidFill>
              </a:rPr>
              <a:t>[</a:t>
            </a:r>
            <a:r>
              <a:rPr lang="en-US" sz="3200" i="1" dirty="0" err="1" smtClean="0">
                <a:solidFill>
                  <a:srgbClr val="632523"/>
                </a:solidFill>
              </a:rPr>
              <a:t>Möbius</a:t>
            </a:r>
            <a:r>
              <a:rPr lang="en-US" sz="3200" i="1" dirty="0" smtClean="0">
                <a:solidFill>
                  <a:srgbClr val="632523"/>
                </a:solidFill>
              </a:rPr>
              <a:t> </a:t>
            </a:r>
            <a:r>
              <a:rPr lang="en-US" sz="3200" i="1" dirty="0">
                <a:solidFill>
                  <a:srgbClr val="632523"/>
                </a:solidFill>
              </a:rPr>
              <a:t>et al</a:t>
            </a:r>
            <a:r>
              <a:rPr lang="en-US" sz="3200" dirty="0" smtClean="0">
                <a:solidFill>
                  <a:srgbClr val="632523"/>
                </a:solidFill>
              </a:rPr>
              <a:t>. 2014]</a:t>
            </a:r>
            <a:endParaRPr lang="en-US" sz="3200" b="1" dirty="0" smtClean="0">
              <a:solidFill>
                <a:srgbClr val="632523"/>
              </a:solidFill>
            </a:endParaRPr>
          </a:p>
          <a:p>
            <a:r>
              <a:rPr lang="en-US" sz="3200" b="1" dirty="0" smtClean="0">
                <a:solidFill>
                  <a:srgbClr val="632523"/>
                </a:solidFill>
              </a:rPr>
              <a:t>• 2) Peak in Latitude over Observer Longitude 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 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ISN</a:t>
            </a:r>
            <a:r>
              <a:rPr lang="en-US" sz="3200" baseline="-25000" dirty="0">
                <a:solidFill>
                  <a:srgbClr val="632523"/>
                </a:solidFill>
              </a:rPr>
              <a:t>∞ </a:t>
            </a:r>
            <a:r>
              <a:rPr lang="en-US" sz="3200" dirty="0">
                <a:solidFill>
                  <a:srgbClr val="632523"/>
                </a:solidFill>
              </a:rPr>
              <a:t>&amp; </a:t>
            </a:r>
            <a:r>
              <a:rPr lang="en-US" sz="3200" i="1" dirty="0">
                <a:solidFill>
                  <a:srgbClr val="632523"/>
                </a:solidFill>
              </a:rPr>
              <a:t>β</a:t>
            </a:r>
            <a:r>
              <a:rPr lang="en-US" sz="3200" baseline="-25000" dirty="0">
                <a:solidFill>
                  <a:srgbClr val="632523"/>
                </a:solidFill>
              </a:rPr>
              <a:t>ISN</a:t>
            </a:r>
            <a:r>
              <a:rPr lang="en-US" sz="3200" baseline="-25000" dirty="0" smtClean="0">
                <a:solidFill>
                  <a:srgbClr val="632523"/>
                </a:solidFill>
              </a:rPr>
              <a:t>∞</a:t>
            </a:r>
            <a:r>
              <a:rPr lang="en-US" sz="3200" dirty="0" smtClean="0">
                <a:solidFill>
                  <a:srgbClr val="632523"/>
                </a:solidFill>
              </a:rPr>
              <a:t> 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   </a:t>
            </a:r>
            <a:br>
              <a:rPr lang="en-US" sz="3200" b="1" dirty="0" smtClean="0">
                <a:solidFill>
                  <a:srgbClr val="632523"/>
                </a:solidFill>
                <a:sym typeface="Wingdings"/>
              </a:rPr>
            </a:b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       </a:t>
            </a:r>
            <a:r>
              <a:rPr lang="en-US" sz="3200" dirty="0" smtClean="0">
                <a:solidFill>
                  <a:srgbClr val="632523"/>
                </a:solidFill>
              </a:rPr>
              <a:t>[</a:t>
            </a:r>
            <a:r>
              <a:rPr lang="en-US" sz="3200" i="1" dirty="0" smtClean="0">
                <a:solidFill>
                  <a:srgbClr val="632523"/>
                </a:solidFill>
              </a:rPr>
              <a:t>Leonard et al</a:t>
            </a:r>
            <a:r>
              <a:rPr lang="en-US" sz="3200" dirty="0" smtClean="0">
                <a:solidFill>
                  <a:srgbClr val="632523"/>
                </a:solidFill>
              </a:rPr>
              <a:t>.</a:t>
            </a:r>
            <a:r>
              <a:rPr lang="en-US" sz="3200" dirty="0">
                <a:solidFill>
                  <a:srgbClr val="632523"/>
                </a:solidFill>
              </a:rPr>
              <a:t>, </a:t>
            </a:r>
            <a:r>
              <a:rPr lang="en-US" sz="3200" dirty="0" smtClean="0">
                <a:solidFill>
                  <a:srgbClr val="632523"/>
                </a:solidFill>
              </a:rPr>
              <a:t>2014</a:t>
            </a:r>
            <a:r>
              <a:rPr lang="en-US" sz="3200" dirty="0" smtClean="0">
                <a:solidFill>
                  <a:srgbClr val="632523"/>
                </a:solidFill>
              </a:rPr>
              <a:t>; see also </a:t>
            </a:r>
            <a:r>
              <a:rPr lang="en-US" sz="3200" b="1" dirty="0">
                <a:solidFill>
                  <a:srgbClr val="632523"/>
                </a:solidFill>
              </a:rPr>
              <a:t>Poster </a:t>
            </a:r>
            <a:r>
              <a:rPr lang="en-US" sz="3200" b="1" dirty="0" smtClean="0">
                <a:solidFill>
                  <a:srgbClr val="632523"/>
                </a:solidFill>
              </a:rPr>
              <a:t>SH11C-4058</a:t>
            </a:r>
            <a:r>
              <a:rPr lang="en-US" sz="3200" dirty="0" smtClean="0">
                <a:solidFill>
                  <a:srgbClr val="632523"/>
                </a:solidFill>
              </a:rPr>
              <a:t>] 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b="1" dirty="0" smtClean="0">
                <a:solidFill>
                  <a:srgbClr val="632523"/>
                </a:solidFill>
              </a:rPr>
              <a:t>• 3) Width of ISN Distribution in Latitude </a:t>
            </a:r>
            <a:r>
              <a:rPr lang="en-US" sz="3200" b="1" dirty="0" err="1" smtClean="0">
                <a:solidFill>
                  <a:srgbClr val="632523"/>
                </a:solidFill>
              </a:rPr>
              <a:t>σ</a:t>
            </a:r>
            <a:r>
              <a:rPr lang="en-US" sz="3200" b="1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b="1" baseline="-25000" dirty="0" smtClean="0">
                <a:solidFill>
                  <a:srgbClr val="632523"/>
                </a:solidFill>
              </a:rPr>
              <a:t>’ 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 </a:t>
            </a:r>
            <a:r>
              <a:rPr lang="en-US" sz="3200" b="1" i="1" dirty="0" smtClean="0">
                <a:solidFill>
                  <a:srgbClr val="632523"/>
                </a:solidFill>
                <a:sym typeface="Wingdings"/>
              </a:rPr>
              <a:t>T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, for known </a:t>
            </a:r>
            <a:r>
              <a:rPr lang="en-US" sz="3200" b="1" i="1" dirty="0">
                <a:solidFill>
                  <a:srgbClr val="632523"/>
                </a:solidFill>
              </a:rPr>
              <a:t>V</a:t>
            </a:r>
            <a:r>
              <a:rPr lang="en-US" sz="3200" baseline="-25000" dirty="0">
                <a:solidFill>
                  <a:srgbClr val="632523"/>
                </a:solidFill>
              </a:rPr>
              <a:t>ISN∞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 </a:t>
            </a:r>
            <a:br>
              <a:rPr lang="en-US" sz="3200" b="1" dirty="0" smtClean="0">
                <a:solidFill>
                  <a:srgbClr val="632523"/>
                </a:solidFill>
                <a:sym typeface="Wingdings"/>
              </a:rPr>
            </a:b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        Small Error Bar of </a:t>
            </a:r>
            <a:r>
              <a:rPr lang="en-US" sz="3200" b="1" i="1" dirty="0" smtClean="0">
                <a:solidFill>
                  <a:srgbClr val="632523"/>
                </a:solidFill>
                <a:sym typeface="Wingdings"/>
              </a:rPr>
              <a:t>T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(</a:t>
            </a:r>
            <a:r>
              <a:rPr lang="en-US" sz="3200" i="1" dirty="0">
                <a:solidFill>
                  <a:srgbClr val="632523"/>
                </a:solidFill>
              </a:rPr>
              <a:t>V</a:t>
            </a:r>
            <a:r>
              <a:rPr lang="en-US" sz="3200" baseline="-25000" dirty="0">
                <a:solidFill>
                  <a:srgbClr val="632523"/>
                </a:solidFill>
              </a:rPr>
              <a:t>ISN∞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): Overall Error incl. ∆</a:t>
            </a:r>
            <a:r>
              <a:rPr lang="en-US" sz="3200" b="1" i="1" dirty="0">
                <a:solidFill>
                  <a:srgbClr val="632523"/>
                </a:solidFill>
              </a:rPr>
              <a:t>V</a:t>
            </a:r>
            <a:r>
              <a:rPr lang="en-US" sz="3200" baseline="-25000" dirty="0">
                <a:solidFill>
                  <a:srgbClr val="632523"/>
                </a:solidFill>
              </a:rPr>
              <a:t>ISN∞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 &amp; ∆</a:t>
            </a:r>
            <a:r>
              <a:rPr lang="en-US" sz="3200" i="1" dirty="0" err="1">
                <a:solidFill>
                  <a:srgbClr val="632523"/>
                </a:solidFill>
              </a:rPr>
              <a:t>λ</a:t>
            </a:r>
            <a:r>
              <a:rPr lang="en-US" sz="3200" baseline="-25000" dirty="0" err="1">
                <a:solidFill>
                  <a:srgbClr val="632523"/>
                </a:solidFill>
              </a:rPr>
              <a:t>ISN</a:t>
            </a:r>
            <a:r>
              <a:rPr lang="en-US" sz="3200" baseline="-25000" dirty="0">
                <a:solidFill>
                  <a:srgbClr val="632523"/>
                </a:solidFill>
              </a:rPr>
              <a:t>∞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2979544" y="29456771"/>
            <a:ext cx="52245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632523"/>
                </a:solidFill>
              </a:rPr>
              <a:t>•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2979544" y="31958959"/>
            <a:ext cx="468019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632523"/>
                </a:solidFill>
              </a:rPr>
              <a:t>• </a:t>
            </a:r>
            <a:r>
              <a:rPr lang="en-US" sz="3200" i="1" dirty="0" err="1" smtClean="0">
                <a:solidFill>
                  <a:srgbClr val="632523"/>
                </a:solidFill>
              </a:rPr>
              <a:t>D</a:t>
            </a:r>
            <a:r>
              <a:rPr lang="en-US" sz="3200" b="1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b="1" dirty="0" smtClean="0">
                <a:solidFill>
                  <a:srgbClr val="632523"/>
                </a:solidFill>
              </a:rPr>
              <a:t> </a:t>
            </a:r>
            <a:r>
              <a:rPr lang="en-US" sz="3200" dirty="0" smtClean="0">
                <a:solidFill>
                  <a:srgbClr val="632523"/>
                </a:solidFill>
              </a:rPr>
              <a:t>is related to</a:t>
            </a:r>
            <a:r>
              <a:rPr lang="en-US" sz="3200" b="1" dirty="0" smtClean="0">
                <a:solidFill>
                  <a:srgbClr val="632523"/>
                </a:solidFill>
              </a:rPr>
              <a:t> </a:t>
            </a:r>
            <a:r>
              <a:rPr lang="en-US" sz="3200" i="1" dirty="0" err="1" smtClean="0">
                <a:solidFill>
                  <a:srgbClr val="632523"/>
                </a:solidFill>
              </a:rPr>
              <a:t>σ</a:t>
            </a:r>
            <a:r>
              <a:rPr lang="en-US" sz="3200" b="1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b="1" dirty="0" smtClean="0">
                <a:solidFill>
                  <a:srgbClr val="632523"/>
                </a:solidFill>
              </a:rPr>
              <a:t> </a:t>
            </a:r>
            <a:r>
              <a:rPr lang="en-US" sz="3200" dirty="0" smtClean="0">
                <a:solidFill>
                  <a:srgbClr val="632523"/>
                </a:solidFill>
              </a:rPr>
              <a:t>as</a:t>
            </a:r>
            <a:r>
              <a:rPr lang="en-US" sz="3200" b="1" dirty="0" smtClean="0">
                <a:solidFill>
                  <a:srgbClr val="632523"/>
                </a:solidFill>
              </a:rPr>
              <a:t>: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33400" y="4494823"/>
            <a:ext cx="210768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aseline="30000" dirty="0" smtClean="0">
                <a:solidFill>
                  <a:srgbClr val="FFFF00"/>
                </a:solidFill>
              </a:rPr>
              <a:t>3</a:t>
            </a:r>
            <a:r>
              <a:rPr lang="en-US" sz="4800" dirty="0" smtClean="0">
                <a:solidFill>
                  <a:srgbClr val="FFFF00"/>
                </a:solidFill>
              </a:rPr>
              <a:t>Department of Astronomy &amp; Astrophysics</a:t>
            </a:r>
            <a:r>
              <a:rPr lang="en-US" sz="4800" dirty="0">
                <a:solidFill>
                  <a:srgbClr val="FFFF00"/>
                </a:solidFill>
              </a:rPr>
              <a:t>, University of Chicago, Chicago, IL 60637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1860225" y="4370095"/>
            <a:ext cx="136534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aseline="30000" dirty="0" smtClean="0">
                <a:solidFill>
                  <a:srgbClr val="FFFF00"/>
                </a:solidFill>
              </a:rPr>
              <a:t>4</a:t>
            </a:r>
            <a:r>
              <a:rPr lang="en-US" sz="4800" dirty="0">
                <a:solidFill>
                  <a:srgbClr val="FFFF00"/>
                </a:solidFill>
              </a:rPr>
              <a:t>Southwest Research Institute, San Antonio, TX </a:t>
            </a:r>
            <a:r>
              <a:rPr lang="en-US" sz="4800" dirty="0" smtClean="0">
                <a:solidFill>
                  <a:srgbClr val="FFFF00"/>
                </a:solidFill>
              </a:rPr>
              <a:t>78249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33400" y="5208011"/>
            <a:ext cx="148803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aseline="30000" dirty="0" smtClean="0">
                <a:solidFill>
                  <a:srgbClr val="FFFF00"/>
                </a:solidFill>
              </a:rPr>
              <a:t>5</a:t>
            </a:r>
            <a:r>
              <a:rPr lang="en-US" sz="4800" dirty="0">
                <a:solidFill>
                  <a:srgbClr val="FFFF00"/>
                </a:solidFill>
              </a:rPr>
              <a:t>University of </a:t>
            </a:r>
            <a:r>
              <a:rPr lang="en-US" sz="4800" dirty="0" smtClean="0">
                <a:solidFill>
                  <a:srgbClr val="FFFF00"/>
                </a:solidFill>
              </a:rPr>
              <a:t>Texas at San Antonio, </a:t>
            </a:r>
            <a:r>
              <a:rPr lang="en-US" sz="4800" dirty="0">
                <a:solidFill>
                  <a:srgbClr val="FFFF00"/>
                </a:solidFill>
              </a:rPr>
              <a:t>San Antonio, TX 78249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9225489" y="5070902"/>
            <a:ext cx="162882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aseline="30000" dirty="0" smtClean="0">
                <a:solidFill>
                  <a:srgbClr val="FFFF00"/>
                </a:solidFill>
              </a:rPr>
              <a:t>6</a:t>
            </a:r>
            <a:r>
              <a:rPr lang="en-US" sz="4800" dirty="0" smtClean="0">
                <a:solidFill>
                  <a:srgbClr val="FFFF00"/>
                </a:solidFill>
              </a:rPr>
              <a:t>Physikalisches </a:t>
            </a:r>
            <a:r>
              <a:rPr lang="en-US" sz="4800" dirty="0" err="1">
                <a:solidFill>
                  <a:srgbClr val="FFFF00"/>
                </a:solidFill>
              </a:rPr>
              <a:t>Institut</a:t>
            </a:r>
            <a:r>
              <a:rPr lang="en-US" sz="4800" dirty="0">
                <a:solidFill>
                  <a:srgbClr val="FFFF00"/>
                </a:solidFill>
              </a:rPr>
              <a:t>, </a:t>
            </a:r>
            <a:r>
              <a:rPr lang="en-US" sz="4800" dirty="0" err="1">
                <a:solidFill>
                  <a:srgbClr val="FFFF00"/>
                </a:solidFill>
              </a:rPr>
              <a:t>Universität</a:t>
            </a:r>
            <a:r>
              <a:rPr lang="en-US" sz="4800" dirty="0">
                <a:solidFill>
                  <a:srgbClr val="FFFF00"/>
                </a:solidFill>
              </a:rPr>
              <a:t> Bern, 3012 Bern, Switzerland</a:t>
            </a:r>
          </a:p>
        </p:txBody>
      </p:sp>
      <p:pic>
        <p:nvPicPr>
          <p:cNvPr id="37" name="Picture 36" descr="Fig_Map_E4_2010_MachCone.pdf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7" b="12892"/>
          <a:stretch/>
        </p:blipFill>
        <p:spPr>
          <a:xfrm>
            <a:off x="527756" y="12852400"/>
            <a:ext cx="11529625" cy="4134426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 rotWithShape="1">
          <a:blip r:embed="rId6"/>
          <a:srcRect r="84595"/>
          <a:stretch/>
        </p:blipFill>
        <p:spPr>
          <a:xfrm>
            <a:off x="267906" y="228600"/>
            <a:ext cx="1713295" cy="1825756"/>
          </a:xfrm>
          <a:prstGeom prst="rect">
            <a:avLst/>
          </a:prstGeom>
        </p:spPr>
      </p:pic>
      <p:graphicFrame>
        <p:nvGraphicFramePr>
          <p:cNvPr id="9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9207206"/>
              </p:ext>
            </p:extLst>
          </p:nvPr>
        </p:nvGraphicFramePr>
        <p:xfrm>
          <a:off x="13343731" y="29203348"/>
          <a:ext cx="11646531" cy="1167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" name="Equation" r:id="rId7" imgW="4813300" imgH="482600" progId="Equation.3">
                  <p:embed/>
                </p:oleObj>
              </mc:Choice>
              <mc:Fallback>
                <p:oleObj name="Equation" r:id="rId7" imgW="4813300" imgH="482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43731" y="29203348"/>
                        <a:ext cx="11646531" cy="11676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0470292"/>
              </p:ext>
            </p:extLst>
          </p:nvPr>
        </p:nvGraphicFramePr>
        <p:xfrm>
          <a:off x="17761389" y="31891228"/>
          <a:ext cx="1593412" cy="7631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" name="Equation" r:id="rId9" imgW="596900" imgH="254000" progId="Equation.3">
                  <p:embed/>
                </p:oleObj>
              </mc:Choice>
              <mc:Fallback>
                <p:oleObj name="Equation" r:id="rId9" imgW="596900" imgH="254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61389" y="31891228"/>
                        <a:ext cx="1593412" cy="7631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1907568"/>
              </p:ext>
            </p:extLst>
          </p:nvPr>
        </p:nvGraphicFramePr>
        <p:xfrm>
          <a:off x="17678402" y="33116124"/>
          <a:ext cx="260826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" name="Equation" r:id="rId11" imgW="977900" imgH="228600" progId="Equation.3">
                  <p:embed/>
                </p:oleObj>
              </mc:Choice>
              <mc:Fallback>
                <p:oleObj name="Equation" r:id="rId11" imgW="9779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78402" y="33116124"/>
                        <a:ext cx="2608263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" name="TextBox 100"/>
          <p:cNvSpPr txBox="1"/>
          <p:nvPr/>
        </p:nvSpPr>
        <p:spPr>
          <a:xfrm>
            <a:off x="527756" y="31775400"/>
            <a:ext cx="11892844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632523"/>
                </a:solidFill>
              </a:rPr>
              <a:t>Schematic </a:t>
            </a:r>
            <a:r>
              <a:rPr lang="en-US" sz="2400" dirty="0" err="1" smtClean="0">
                <a:solidFill>
                  <a:srgbClr val="632523"/>
                </a:solidFill>
              </a:rPr>
              <a:t>iso</a:t>
            </a:r>
            <a:r>
              <a:rPr lang="en-US" sz="2400" dirty="0" smtClean="0">
                <a:solidFill>
                  <a:srgbClr val="632523"/>
                </a:solidFill>
              </a:rPr>
              <a:t>-contour representation </a:t>
            </a:r>
            <a:r>
              <a:rPr lang="en-US" sz="2400" dirty="0">
                <a:solidFill>
                  <a:srgbClr val="632523"/>
                </a:solidFill>
              </a:rPr>
              <a:t>in observer longitude </a:t>
            </a:r>
            <a:r>
              <a:rPr lang="en-US" sz="2400" i="1" dirty="0" err="1" smtClean="0">
                <a:solidFill>
                  <a:srgbClr val="632523"/>
                </a:solidFill>
              </a:rPr>
              <a:t>λ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2400" baseline="-25000" dirty="0" smtClean="0">
                <a:solidFill>
                  <a:srgbClr val="632523"/>
                </a:solidFill>
              </a:rPr>
              <a:t> </a:t>
            </a:r>
            <a:r>
              <a:rPr lang="en-US" sz="2400" dirty="0">
                <a:solidFill>
                  <a:srgbClr val="632523"/>
                </a:solidFill>
              </a:rPr>
              <a:t>and </a:t>
            </a:r>
            <a:r>
              <a:rPr lang="en-US" sz="2400" dirty="0" smtClean="0">
                <a:solidFill>
                  <a:srgbClr val="632523"/>
                </a:solidFill>
              </a:rPr>
              <a:t>latitude </a:t>
            </a:r>
            <a:r>
              <a:rPr lang="en-US" sz="2400" i="1" dirty="0" err="1">
                <a:solidFill>
                  <a:srgbClr val="632523"/>
                </a:solidFill>
              </a:rPr>
              <a:t>ψ</a:t>
            </a:r>
            <a:r>
              <a:rPr lang="en-US" sz="2400" dirty="0">
                <a:solidFill>
                  <a:srgbClr val="632523"/>
                </a:solidFill>
              </a:rPr>
              <a:t>’ of </a:t>
            </a:r>
            <a:r>
              <a:rPr lang="en-US" sz="2400" dirty="0" smtClean="0">
                <a:solidFill>
                  <a:srgbClr val="632523"/>
                </a:solidFill>
              </a:rPr>
              <a:t>the ISN Flow Distribution observed by </a:t>
            </a:r>
            <a:r>
              <a:rPr lang="en-US" sz="2400" dirty="0" smtClean="0">
                <a:solidFill>
                  <a:srgbClr val="632523"/>
                </a:solidFill>
              </a:rPr>
              <a:t>IBEX, along with cuts </a:t>
            </a:r>
            <a:r>
              <a:rPr lang="en-US" sz="2400" dirty="0" smtClean="0">
                <a:solidFill>
                  <a:srgbClr val="632523"/>
                </a:solidFill>
              </a:rPr>
              <a:t>in </a:t>
            </a:r>
            <a:r>
              <a:rPr lang="en-US" sz="2400" i="1" dirty="0" err="1" smtClean="0">
                <a:solidFill>
                  <a:srgbClr val="632523"/>
                </a:solidFill>
              </a:rPr>
              <a:t>λ</a:t>
            </a:r>
            <a:r>
              <a:rPr lang="en-US" sz="24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2400" dirty="0" smtClean="0">
                <a:solidFill>
                  <a:srgbClr val="632523"/>
                </a:solidFill>
              </a:rPr>
              <a:t> </a:t>
            </a:r>
            <a:r>
              <a:rPr lang="en-US" sz="2400" dirty="0" smtClean="0">
                <a:solidFill>
                  <a:srgbClr val="632523"/>
                </a:solidFill>
              </a:rPr>
              <a:t>(top) and </a:t>
            </a:r>
            <a:r>
              <a:rPr lang="en-US" sz="2400" i="1" dirty="0" err="1" smtClean="0">
                <a:solidFill>
                  <a:srgbClr val="632523"/>
                </a:solidFill>
              </a:rPr>
              <a:t>ψ</a:t>
            </a:r>
            <a:r>
              <a:rPr lang="en-US" sz="2400" dirty="0" smtClean="0">
                <a:solidFill>
                  <a:srgbClr val="632523"/>
                </a:solidFill>
              </a:rPr>
              <a:t>’ (left</a:t>
            </a:r>
            <a:r>
              <a:rPr lang="en-US" sz="2400" dirty="0" smtClean="0">
                <a:solidFill>
                  <a:srgbClr val="632523"/>
                </a:solidFill>
              </a:rPr>
              <a:t>). These cuts </a:t>
            </a:r>
            <a:r>
              <a:rPr lang="en-US" sz="2400" dirty="0" smtClean="0">
                <a:solidFill>
                  <a:srgbClr val="632523"/>
                </a:solidFill>
              </a:rPr>
              <a:t>are used to obtain 1) </a:t>
            </a:r>
            <a:r>
              <a:rPr lang="en-US" sz="2400" i="1" dirty="0" smtClean="0">
                <a:solidFill>
                  <a:srgbClr val="632523"/>
                </a:solidFill>
              </a:rPr>
              <a:t>V</a:t>
            </a:r>
            <a:r>
              <a:rPr lang="en-US" sz="2400" baseline="-25000" dirty="0" smtClean="0">
                <a:solidFill>
                  <a:srgbClr val="632523"/>
                </a:solidFill>
              </a:rPr>
              <a:t>ISN</a:t>
            </a:r>
            <a:r>
              <a:rPr lang="en-US" sz="2400" baseline="-25000" dirty="0">
                <a:solidFill>
                  <a:srgbClr val="632523"/>
                </a:solidFill>
              </a:rPr>
              <a:t>∞</a:t>
            </a:r>
            <a:r>
              <a:rPr lang="en-US" sz="2400" dirty="0">
                <a:solidFill>
                  <a:srgbClr val="632523"/>
                </a:solidFill>
              </a:rPr>
              <a:t>(</a:t>
            </a:r>
            <a:r>
              <a:rPr lang="en-US" sz="2400" i="1" dirty="0" err="1">
                <a:solidFill>
                  <a:srgbClr val="632523"/>
                </a:solidFill>
              </a:rPr>
              <a:t>λ</a:t>
            </a:r>
            <a:r>
              <a:rPr lang="en-US" sz="2400" baseline="-25000" dirty="0" err="1">
                <a:solidFill>
                  <a:srgbClr val="632523"/>
                </a:solidFill>
              </a:rPr>
              <a:t>ISN</a:t>
            </a:r>
            <a:r>
              <a:rPr lang="en-US" sz="2400" baseline="-25000" dirty="0">
                <a:solidFill>
                  <a:srgbClr val="632523"/>
                </a:solidFill>
              </a:rPr>
              <a:t>∞</a:t>
            </a:r>
            <a:r>
              <a:rPr lang="en-US" sz="2400" dirty="0" smtClean="0">
                <a:solidFill>
                  <a:srgbClr val="632523"/>
                </a:solidFill>
              </a:rPr>
              <a:t>), 2) </a:t>
            </a:r>
            <a:r>
              <a:rPr lang="en-US" sz="2400" i="1" dirty="0" err="1">
                <a:solidFill>
                  <a:srgbClr val="632523"/>
                </a:solidFill>
              </a:rPr>
              <a:t>λ</a:t>
            </a:r>
            <a:r>
              <a:rPr lang="en-US" sz="2400" baseline="-25000" dirty="0" err="1">
                <a:solidFill>
                  <a:srgbClr val="632523"/>
                </a:solidFill>
              </a:rPr>
              <a:t>ISN</a:t>
            </a:r>
            <a:r>
              <a:rPr lang="en-US" sz="2400" baseline="-25000" dirty="0" smtClean="0">
                <a:solidFill>
                  <a:srgbClr val="632523"/>
                </a:solidFill>
              </a:rPr>
              <a:t>∞ </a:t>
            </a:r>
            <a:r>
              <a:rPr lang="en-US" sz="2400" dirty="0" smtClean="0">
                <a:solidFill>
                  <a:srgbClr val="632523"/>
                </a:solidFill>
              </a:rPr>
              <a:t>&amp; </a:t>
            </a:r>
            <a:r>
              <a:rPr lang="en-US" sz="2400" i="1" dirty="0">
                <a:solidFill>
                  <a:srgbClr val="632523"/>
                </a:solidFill>
              </a:rPr>
              <a:t>β</a:t>
            </a:r>
            <a:r>
              <a:rPr lang="en-US" sz="2400" baseline="-25000" dirty="0">
                <a:solidFill>
                  <a:srgbClr val="632523"/>
                </a:solidFill>
              </a:rPr>
              <a:t>ISN∞</a:t>
            </a:r>
            <a:r>
              <a:rPr lang="en-US" sz="2400" dirty="0" smtClean="0">
                <a:solidFill>
                  <a:srgbClr val="632523"/>
                </a:solidFill>
              </a:rPr>
              <a:t>, and 3) </a:t>
            </a:r>
            <a:r>
              <a:rPr lang="en-US" sz="2400" i="1" dirty="0" smtClean="0">
                <a:solidFill>
                  <a:srgbClr val="632523"/>
                </a:solidFill>
              </a:rPr>
              <a:t>T</a:t>
            </a:r>
            <a:r>
              <a:rPr lang="en-US" sz="2400" dirty="0" smtClean="0">
                <a:solidFill>
                  <a:srgbClr val="632523"/>
                </a:solidFill>
              </a:rPr>
              <a:t>.   </a:t>
            </a:r>
            <a:endParaRPr lang="en-US" sz="2400" dirty="0">
              <a:solidFill>
                <a:srgbClr val="632523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2877800" y="15748000"/>
            <a:ext cx="762000" cy="119934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Box 104"/>
          <p:cNvSpPr txBox="1"/>
          <p:nvPr/>
        </p:nvSpPr>
        <p:spPr>
          <a:xfrm>
            <a:off x="12725401" y="36073140"/>
            <a:ext cx="125448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</a:rPr>
              <a:t>Thus, the any model, simulated for an ISN Parameter Set can be used and then scaled for T, when performing a χ</a:t>
            </a:r>
            <a:r>
              <a:rPr lang="en-US" sz="3200" baseline="30000" dirty="0" smtClean="0">
                <a:solidFill>
                  <a:srgbClr val="632523"/>
                </a:solidFill>
              </a:rPr>
              <a:t>2</a:t>
            </a:r>
            <a:r>
              <a:rPr lang="en-US" sz="3200" dirty="0" smtClean="0">
                <a:solidFill>
                  <a:srgbClr val="632523"/>
                </a:solidFill>
              </a:rPr>
              <a:t>-fit to IBEX data.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  <a:sym typeface="Wingdings"/>
              </a:rPr>
              <a:t> </a:t>
            </a:r>
            <a:r>
              <a:rPr lang="en-US" sz="3200" b="1" dirty="0" smtClean="0">
                <a:solidFill>
                  <a:srgbClr val="632523"/>
                </a:solidFill>
                <a:sym typeface="Wingdings"/>
              </a:rPr>
              <a:t>Here we use the Full Analytical Model</a:t>
            </a:r>
            <a:r>
              <a:rPr lang="en-US" sz="3200" dirty="0" smtClean="0">
                <a:solidFill>
                  <a:srgbClr val="632523"/>
                </a:solidFill>
                <a:sym typeface="Wingdings"/>
              </a:rPr>
              <a:t> [</a:t>
            </a:r>
            <a:r>
              <a:rPr lang="en-US" sz="3200" i="1" dirty="0" smtClean="0">
                <a:solidFill>
                  <a:srgbClr val="632523"/>
                </a:solidFill>
                <a:sym typeface="Wingdings"/>
              </a:rPr>
              <a:t>N. </a:t>
            </a:r>
            <a:r>
              <a:rPr lang="en-US" sz="3200" i="1" dirty="0" err="1" smtClean="0">
                <a:solidFill>
                  <a:srgbClr val="632523"/>
                </a:solidFill>
                <a:sym typeface="Wingdings"/>
              </a:rPr>
              <a:t>Schwadron</a:t>
            </a:r>
            <a:r>
              <a:rPr lang="en-US" sz="3200" dirty="0" smtClean="0">
                <a:solidFill>
                  <a:srgbClr val="632523"/>
                </a:solidFill>
                <a:sym typeface="Wingdings"/>
              </a:rPr>
              <a:t>]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5980409" y="7315200"/>
            <a:ext cx="121195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632523"/>
                </a:solidFill>
              </a:rPr>
              <a:t>• </a:t>
            </a:r>
            <a:r>
              <a:rPr lang="en-US" sz="3200" dirty="0" smtClean="0">
                <a:solidFill>
                  <a:srgbClr val="632523"/>
                </a:solidFill>
              </a:rPr>
              <a:t>Typically, 5 time periods per orbit (arc) that satisfy ISN Good Times 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criteria [</a:t>
            </a:r>
            <a:r>
              <a:rPr lang="en-US" sz="3200" i="1" dirty="0" err="1" smtClean="0">
                <a:solidFill>
                  <a:srgbClr val="632523"/>
                </a:solidFill>
              </a:rPr>
              <a:t>Möbius</a:t>
            </a:r>
            <a:r>
              <a:rPr lang="en-US" sz="3200" i="1" dirty="0" smtClean="0">
                <a:solidFill>
                  <a:srgbClr val="632523"/>
                </a:solidFill>
              </a:rPr>
              <a:t> et al., 2012</a:t>
            </a:r>
            <a:r>
              <a:rPr lang="en-US" sz="3200" dirty="0" smtClean="0">
                <a:solidFill>
                  <a:srgbClr val="632523"/>
                </a:solidFill>
              </a:rPr>
              <a:t>] are fitted to a Gaussian.  </a:t>
            </a:r>
          </a:p>
          <a:p>
            <a:r>
              <a:rPr lang="en-US" sz="3200" b="1" dirty="0" smtClean="0">
                <a:solidFill>
                  <a:srgbClr val="632523"/>
                </a:solidFill>
              </a:rPr>
              <a:t>• </a:t>
            </a:r>
            <a:r>
              <a:rPr lang="en-US" sz="3200" dirty="0" smtClean="0">
                <a:solidFill>
                  <a:srgbClr val="632523"/>
                </a:solidFill>
              </a:rPr>
              <a:t>Using the width </a:t>
            </a:r>
            <a:r>
              <a:rPr lang="en-US" sz="3200" i="1" dirty="0" err="1" smtClean="0">
                <a:solidFill>
                  <a:srgbClr val="632523"/>
                </a:solidFill>
              </a:rPr>
              <a:t>σ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baseline="-25000" dirty="0" smtClean="0">
                <a:solidFill>
                  <a:srgbClr val="632523"/>
                </a:solidFill>
              </a:rPr>
              <a:t>’</a:t>
            </a:r>
            <a:r>
              <a:rPr lang="en-US" sz="3200" dirty="0" smtClean="0">
                <a:solidFill>
                  <a:srgbClr val="632523"/>
                </a:solidFill>
              </a:rPr>
              <a:t>(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3200" dirty="0" smtClean="0">
                <a:solidFill>
                  <a:srgbClr val="632523"/>
                </a:solidFill>
              </a:rPr>
              <a:t>) and fit error ∆</a:t>
            </a:r>
            <a:r>
              <a:rPr lang="en-US" sz="3200" i="1" dirty="0" err="1" smtClean="0">
                <a:solidFill>
                  <a:srgbClr val="632523"/>
                </a:solidFill>
              </a:rPr>
              <a:t>σ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ψ</a:t>
            </a:r>
            <a:r>
              <a:rPr lang="en-US" sz="3200" baseline="-25000" dirty="0" smtClean="0">
                <a:solidFill>
                  <a:srgbClr val="632523"/>
                </a:solidFill>
              </a:rPr>
              <a:t>’</a:t>
            </a:r>
            <a:r>
              <a:rPr lang="en-US" sz="3200" dirty="0" smtClean="0">
                <a:solidFill>
                  <a:srgbClr val="632523"/>
                </a:solidFill>
              </a:rPr>
              <a:t>, a χ</a:t>
            </a:r>
            <a:r>
              <a:rPr lang="en-US" sz="3200" baseline="30000" dirty="0" smtClean="0">
                <a:solidFill>
                  <a:srgbClr val="632523"/>
                </a:solidFill>
              </a:rPr>
              <a:t>2</a:t>
            </a:r>
            <a:r>
              <a:rPr lang="en-US" sz="3200" dirty="0" smtClean="0">
                <a:solidFill>
                  <a:srgbClr val="632523"/>
                </a:solidFill>
              </a:rPr>
              <a:t>-fit for </a:t>
            </a:r>
            <a:r>
              <a:rPr lang="en-US" sz="3200" i="1" dirty="0" smtClean="0">
                <a:solidFill>
                  <a:srgbClr val="632523"/>
                </a:solidFill>
              </a:rPr>
              <a:t>T</a:t>
            </a:r>
            <a:r>
              <a:rPr lang="en-US" sz="3200" dirty="0" smtClean="0">
                <a:solidFill>
                  <a:srgbClr val="632523"/>
                </a:solidFill>
              </a:rPr>
              <a:t> is performed. </a:t>
            </a:r>
            <a:br>
              <a:rPr lang="en-US" sz="3200" dirty="0" smtClean="0">
                <a:solidFill>
                  <a:srgbClr val="632523"/>
                </a:solidFill>
              </a:rPr>
            </a:br>
            <a:r>
              <a:rPr lang="en-US" sz="3200" dirty="0" smtClean="0">
                <a:solidFill>
                  <a:srgbClr val="632523"/>
                </a:solidFill>
              </a:rPr>
              <a:t>   Consistency over the years and over ranges of 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3200" dirty="0" smtClean="0">
                <a:solidFill>
                  <a:srgbClr val="632523"/>
                </a:solidFill>
              </a:rPr>
              <a:t> is tested. </a:t>
            </a:r>
            <a:endParaRPr lang="en-US" sz="3200" dirty="0">
              <a:solidFill>
                <a:srgbClr val="632523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25711883" y="23652541"/>
            <a:ext cx="7283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632523"/>
                </a:solidFill>
                <a:latin typeface="+mj-lt"/>
              </a:rPr>
              <a:t>Table 1: He Temperatures for 4 Years  </a:t>
            </a:r>
            <a:endParaRPr lang="en-US" sz="3600" b="1" dirty="0">
              <a:solidFill>
                <a:srgbClr val="632523"/>
              </a:solidFill>
              <a:latin typeface="+mj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5955009" y="28300740"/>
            <a:ext cx="12119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632523"/>
                </a:solidFill>
              </a:rPr>
              <a:t>• </a:t>
            </a:r>
            <a:r>
              <a:rPr lang="en-US" sz="3200" dirty="0" smtClean="0">
                <a:solidFill>
                  <a:srgbClr val="632523"/>
                </a:solidFill>
              </a:rPr>
              <a:t>Consistently, </a:t>
            </a:r>
            <a:r>
              <a:rPr lang="en-US" sz="3200" i="1" dirty="0" smtClean="0">
                <a:solidFill>
                  <a:srgbClr val="632523"/>
                </a:solidFill>
              </a:rPr>
              <a:t>T</a:t>
            </a:r>
            <a:r>
              <a:rPr lang="en-US" sz="3200" dirty="0" smtClean="0">
                <a:solidFill>
                  <a:srgbClr val="632523"/>
                </a:solidFill>
              </a:rPr>
              <a:t> derived from ±10</a:t>
            </a:r>
            <a:r>
              <a:rPr lang="en-US" sz="3200" baseline="30000" dirty="0" smtClean="0">
                <a:solidFill>
                  <a:srgbClr val="632523"/>
                </a:solidFill>
              </a:rPr>
              <a:t>o</a:t>
            </a:r>
            <a:r>
              <a:rPr lang="en-US" sz="3200" dirty="0" smtClean="0">
                <a:solidFill>
                  <a:srgbClr val="632523"/>
                </a:solidFill>
              </a:rPr>
              <a:t> around the ISN Bulk Flow (131</a:t>
            </a:r>
            <a:r>
              <a:rPr lang="en-US" sz="3200" baseline="30000" dirty="0" smtClean="0">
                <a:solidFill>
                  <a:srgbClr val="632523"/>
                </a:solidFill>
              </a:rPr>
              <a:t>o</a:t>
            </a:r>
            <a:r>
              <a:rPr lang="en-US" sz="3200" dirty="0" smtClean="0">
                <a:solidFill>
                  <a:srgbClr val="632523"/>
                </a:solidFill>
              </a:rPr>
              <a:t>) is somewhat higher (≈2%) than from all ISN Good Times data.   </a:t>
            </a:r>
          </a:p>
          <a:p>
            <a:r>
              <a:rPr lang="en-US" sz="3200" dirty="0" smtClean="0">
                <a:solidFill>
                  <a:srgbClr val="632523"/>
                </a:solidFill>
              </a:rPr>
              <a:t>• Trend of </a:t>
            </a:r>
            <a:r>
              <a:rPr lang="en-US" sz="3200" dirty="0" err="1" smtClean="0">
                <a:solidFill>
                  <a:srgbClr val="632523"/>
                </a:solidFill>
              </a:rPr>
              <a:t>σ</a:t>
            </a:r>
            <a:r>
              <a:rPr lang="en-US" sz="3200" dirty="0" smtClean="0">
                <a:solidFill>
                  <a:srgbClr val="632523"/>
                </a:solidFill>
              </a:rPr>
              <a:t> with </a:t>
            </a:r>
            <a:r>
              <a:rPr lang="en-US" sz="3200" i="1" dirty="0" err="1" smtClean="0">
                <a:solidFill>
                  <a:srgbClr val="632523"/>
                </a:solidFill>
              </a:rPr>
              <a:t>λ</a:t>
            </a:r>
            <a:r>
              <a:rPr lang="en-US" sz="3200" baseline="-25000" dirty="0" err="1" smtClean="0">
                <a:solidFill>
                  <a:srgbClr val="632523"/>
                </a:solidFill>
              </a:rPr>
              <a:t>Obs</a:t>
            </a:r>
            <a:r>
              <a:rPr lang="en-US" sz="3200" dirty="0" smtClean="0">
                <a:solidFill>
                  <a:srgbClr val="632523"/>
                </a:solidFill>
              </a:rPr>
              <a:t>! </a:t>
            </a:r>
            <a:r>
              <a:rPr lang="en-US" sz="3200" b="1" dirty="0" smtClean="0">
                <a:solidFill>
                  <a:srgbClr val="632523"/>
                </a:solidFill>
              </a:rPr>
              <a:t>We adopt </a:t>
            </a:r>
            <a:r>
              <a:rPr lang="en-US" sz="3200" b="1" i="1" dirty="0" smtClean="0">
                <a:solidFill>
                  <a:srgbClr val="632523"/>
                </a:solidFill>
              </a:rPr>
              <a:t>T</a:t>
            </a:r>
            <a:r>
              <a:rPr lang="en-US" sz="3200" b="1" dirty="0" smtClean="0">
                <a:solidFill>
                  <a:srgbClr val="632523"/>
                </a:solidFill>
              </a:rPr>
              <a:t> from all data, add Systematic </a:t>
            </a:r>
            <a:r>
              <a:rPr lang="en-US" sz="3200" b="1" dirty="0" smtClean="0">
                <a:solidFill>
                  <a:srgbClr val="632523"/>
                </a:solidFill>
              </a:rPr>
              <a:t>Error.</a:t>
            </a:r>
            <a:endParaRPr lang="en-US" sz="3200" b="1" dirty="0">
              <a:solidFill>
                <a:srgbClr val="632523"/>
              </a:solidFill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38481001" y="14997332"/>
            <a:ext cx="7339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632523"/>
                </a:solidFill>
                <a:latin typeface="+mj-lt"/>
              </a:rPr>
              <a:t>Table 2: Temperatures and Error Bars </a:t>
            </a:r>
            <a:endParaRPr lang="en-US" sz="3600" b="1" dirty="0">
              <a:solidFill>
                <a:srgbClr val="632523"/>
              </a:solidFill>
              <a:latin typeface="+mj-lt"/>
            </a:endParaRPr>
          </a:p>
        </p:txBody>
      </p:sp>
      <p:pic>
        <p:nvPicPr>
          <p:cNvPr id="3" name="Picture 2" descr="ISN-Flow-Scheme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30" y="22730289"/>
            <a:ext cx="11556370" cy="8985910"/>
          </a:xfrm>
          <a:prstGeom prst="rect">
            <a:avLst/>
          </a:prstGeom>
        </p:spPr>
      </p:pic>
      <p:pic>
        <p:nvPicPr>
          <p:cNvPr id="5" name="Picture 4" descr="Psi&amp;Sig_ModelComp_Ez=0.jpg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3" t="2233" r="6137" b="2673"/>
          <a:stretch/>
        </p:blipFill>
        <p:spPr>
          <a:xfrm>
            <a:off x="12877800" y="12914885"/>
            <a:ext cx="7772400" cy="14105065"/>
          </a:xfrm>
          <a:prstGeom prst="rect">
            <a:avLst/>
          </a:prstGeom>
        </p:spPr>
      </p:pic>
      <p:pic>
        <p:nvPicPr>
          <p:cNvPr id="22" name="Picture 21" descr="2013_Data_Fit_All_&gt;140.jpg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7" t="2742" r="5942" b="2882"/>
          <a:stretch/>
        </p:blipFill>
        <p:spPr>
          <a:xfrm>
            <a:off x="26103533" y="9829800"/>
            <a:ext cx="7576867" cy="13485618"/>
          </a:xfrm>
          <a:prstGeom prst="rect">
            <a:avLst/>
          </a:prstGeom>
        </p:spPr>
      </p:pic>
      <p:cxnSp>
        <p:nvCxnSpPr>
          <p:cNvPr id="119" name="Straight Connector 118"/>
          <p:cNvCxnSpPr/>
          <p:nvPr/>
        </p:nvCxnSpPr>
        <p:spPr>
          <a:xfrm flipH="1" flipV="1">
            <a:off x="27355801" y="16136069"/>
            <a:ext cx="685799" cy="8162803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 flipV="1">
            <a:off x="30632400" y="16136069"/>
            <a:ext cx="2743200" cy="8171731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H="1" flipV="1">
            <a:off x="33375600" y="22250400"/>
            <a:ext cx="3810000" cy="2057400"/>
          </a:xfrm>
          <a:prstGeom prst="line">
            <a:avLst/>
          </a:prstGeom>
          <a:ln>
            <a:solidFill>
              <a:srgbClr val="CCFFC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flipH="1" flipV="1">
            <a:off x="30937200" y="22250400"/>
            <a:ext cx="4024348" cy="2057402"/>
          </a:xfrm>
          <a:prstGeom prst="line">
            <a:avLst/>
          </a:prstGeom>
          <a:ln>
            <a:solidFill>
              <a:srgbClr val="CCFFC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6383000" y="14963466"/>
            <a:ext cx="39036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4077466" y="15731067"/>
            <a:ext cx="4060774" cy="24045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6" name="Straight Connector 95"/>
          <p:cNvCxnSpPr/>
          <p:nvPr/>
        </p:nvCxnSpPr>
        <p:spPr>
          <a:xfrm>
            <a:off x="16383000" y="15240000"/>
            <a:ext cx="39036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2" name="Picture 41" descr="Sig'_O&amp;He09-10_ML&amp;NS.jpg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3" t="3623" r="4030" b="2132"/>
          <a:stretch/>
        </p:blipFill>
        <p:spPr>
          <a:xfrm>
            <a:off x="26179733" y="30181240"/>
            <a:ext cx="7348267" cy="7384130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48138240" y="15748000"/>
            <a:ext cx="2441336" cy="238759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8" name="Object 1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1512523"/>
              </p:ext>
            </p:extLst>
          </p:nvPr>
        </p:nvGraphicFramePr>
        <p:xfrm>
          <a:off x="38801675" y="15722600"/>
          <a:ext cx="13014325" cy="291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9" name="Document" r:id="rId17" imgW="8394700" imgH="1879600" progId="Word.Document.12">
                  <p:embed/>
                </p:oleObj>
              </mc:Choice>
              <mc:Fallback>
                <p:oleObj name="Document" r:id="rId17" imgW="8394700" imgH="18796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8801675" y="15722600"/>
                        <a:ext cx="13014325" cy="2916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" name="Object 9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3692247"/>
              </p:ext>
            </p:extLst>
          </p:nvPr>
        </p:nvGraphicFramePr>
        <p:xfrm>
          <a:off x="26012776" y="24307800"/>
          <a:ext cx="11699875" cy="440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0" name="Document" r:id="rId19" imgW="8394700" imgH="3162300" progId="Word.Document.12">
                  <p:embed/>
                </p:oleObj>
              </mc:Choice>
              <mc:Fallback>
                <p:oleObj name="Document" r:id="rId19" imgW="8394700" imgH="31623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6012776" y="24307800"/>
                        <a:ext cx="11699875" cy="4406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" name="TextBox 106"/>
          <p:cNvSpPr txBox="1"/>
          <p:nvPr/>
        </p:nvSpPr>
        <p:spPr>
          <a:xfrm>
            <a:off x="38800883" y="7337695"/>
            <a:ext cx="12474707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632523"/>
                </a:solidFill>
                <a:cs typeface="Cambria"/>
              </a:rPr>
              <a:t>•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Systematic Uncertainties for </a:t>
            </a:r>
            <a:r>
              <a:rPr lang="en-US" sz="3200" b="1" i="1" dirty="0" smtClean="0">
                <a:solidFill>
                  <a:srgbClr val="632523"/>
                </a:solidFill>
                <a:cs typeface="Cambria"/>
              </a:rPr>
              <a:t>T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-Determination</a:t>
            </a:r>
            <a:br>
              <a:rPr lang="en-US" sz="3200" b="1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</a:t>
            </a:r>
            <a:r>
              <a:rPr lang="en-US" sz="3200" dirty="0">
                <a:solidFill>
                  <a:srgbClr val="632523"/>
                </a:solidFill>
                <a:cs typeface="Cambria"/>
              </a:rPr>
              <a:t>-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IBEX-Lo Data Flow suppression: ∆</a:t>
            </a:r>
            <a:r>
              <a:rPr lang="en-US" sz="3200" i="1" dirty="0" err="1" smtClean="0">
                <a:solidFill>
                  <a:srgbClr val="632523"/>
                </a:solidFill>
                <a:cs typeface="Cambria"/>
              </a:rPr>
              <a:t>T</a:t>
            </a:r>
            <a:r>
              <a:rPr lang="en-US" sz="3200" baseline="-25000" dirty="0" err="1" smtClean="0">
                <a:solidFill>
                  <a:srgbClr val="632523"/>
                </a:solidFill>
                <a:cs typeface="Cambria"/>
              </a:rPr>
              <a:t>He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≤2.5% (N/A after 2012) 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Influence of non-uniform Background: a few % for &gt;10% BG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  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 Eliminated for ISN Good Times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/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Off-pointing uncertainty for individual Collimator quadrants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  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 From Cross-Calibration observations: </a:t>
            </a:r>
            <a:r>
              <a:rPr lang="en-US" sz="3200" dirty="0" err="1" smtClean="0">
                <a:solidFill>
                  <a:srgbClr val="632523"/>
                </a:solidFill>
                <a:cs typeface="Cambria"/>
                <a:sym typeface="Wingdings"/>
              </a:rPr>
              <a:t>FoV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widened by ≤0.23</a:t>
            </a:r>
            <a:r>
              <a:rPr lang="en-US" sz="3200" baseline="30000" dirty="0" smtClean="0">
                <a:solidFill>
                  <a:srgbClr val="632523"/>
                </a:solidFill>
                <a:cs typeface="Cambria"/>
                <a:sym typeface="Wingdings"/>
              </a:rPr>
              <a:t>o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/>
            </a:r>
            <a:b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       </a:t>
            </a:r>
            <a:r>
              <a:rPr lang="en-US" sz="3200" i="1" dirty="0" err="1" smtClean="0">
                <a:solidFill>
                  <a:srgbClr val="632523"/>
                </a:solidFill>
                <a:cs typeface="Cambria"/>
                <a:sym typeface="Wingdings"/>
              </a:rPr>
              <a:t>T</a:t>
            </a:r>
            <a:r>
              <a:rPr lang="en-US" sz="3200" baseline="-25000" dirty="0" err="1" smtClean="0">
                <a:solidFill>
                  <a:srgbClr val="632523"/>
                </a:solidFill>
                <a:cs typeface="Cambria"/>
                <a:sym typeface="Wingdings"/>
              </a:rPr>
              <a:t>He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increased by ≤1.2%, </a:t>
            </a:r>
            <a:r>
              <a:rPr lang="en-US" sz="3200" i="1" dirty="0" err="1" smtClean="0">
                <a:solidFill>
                  <a:srgbClr val="632523"/>
                </a:solidFill>
                <a:cs typeface="Cambria"/>
                <a:sym typeface="Wingdings"/>
              </a:rPr>
              <a:t>T</a:t>
            </a:r>
            <a:r>
              <a:rPr lang="en-US" sz="3200" baseline="-25000" dirty="0" err="1" smtClean="0">
                <a:solidFill>
                  <a:srgbClr val="632523"/>
                </a:solidFill>
                <a:cs typeface="Cambria"/>
                <a:sym typeface="Wingdings"/>
              </a:rPr>
              <a:t>O&amp;Ne</a:t>
            </a:r>
            <a:r>
              <a:rPr lang="en-US" sz="3200" baseline="-25000" dirty="0" smtClean="0">
                <a:solidFill>
                  <a:srgbClr val="632523"/>
                </a:solidFill>
                <a:cs typeface="Cambria"/>
                <a:sym typeface="Wingdings"/>
              </a:rPr>
              <a:t>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by ≤6%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/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Potential deflection of ISN Trajectories by the Earth</a:t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 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Maximum at 15 R</a:t>
            </a:r>
            <a:r>
              <a:rPr lang="en-US" sz="3200" baseline="-25000" dirty="0" smtClean="0">
                <a:solidFill>
                  <a:srgbClr val="632523"/>
                </a:solidFill>
                <a:cs typeface="Cambria"/>
                <a:sym typeface="Wingdings"/>
              </a:rPr>
              <a:t>E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: ±0.07</a:t>
            </a:r>
            <a:r>
              <a:rPr lang="en-US" sz="3200" baseline="30000" dirty="0" smtClean="0">
                <a:solidFill>
                  <a:srgbClr val="632523"/>
                </a:solidFill>
                <a:cs typeface="Cambria"/>
                <a:sym typeface="Wingdings"/>
              </a:rPr>
              <a:t>o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</a:t>
            </a:r>
            <a:r>
              <a:rPr lang="en-US" sz="3200" dirty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dirty="0">
                <a:solidFill>
                  <a:srgbClr val="632523"/>
                </a:solidFill>
                <a:cs typeface="Cambria"/>
                <a:sym typeface="Wingdings"/>
              </a:rPr>
              <a:t>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Convolution of </a:t>
            </a:r>
            <a:r>
              <a:rPr lang="en-US" sz="3200" dirty="0" err="1" smtClean="0">
                <a:solidFill>
                  <a:srgbClr val="632523"/>
                </a:solidFill>
                <a:cs typeface="Cambria"/>
                <a:sym typeface="Wingdings"/>
              </a:rPr>
              <a:t>FoV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</a:t>
            </a:r>
            <a:r>
              <a:rPr lang="en-US" sz="3200" dirty="0" err="1" smtClean="0">
                <a:solidFill>
                  <a:srgbClr val="632523"/>
                </a:solidFill>
                <a:cs typeface="Cambria"/>
                <a:sym typeface="Wingdings"/>
              </a:rPr>
              <a:t>σ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= 0.06</a:t>
            </a:r>
            <a:r>
              <a:rPr lang="en-US" sz="3200" baseline="30000" dirty="0" smtClean="0">
                <a:solidFill>
                  <a:srgbClr val="632523"/>
                </a:solidFill>
                <a:cs typeface="Cambria"/>
                <a:sym typeface="Wingdings"/>
              </a:rPr>
              <a:t>o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/>
            </a:r>
            <a:b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       </a:t>
            </a:r>
            <a:r>
              <a:rPr lang="en-US" sz="3200" dirty="0">
                <a:solidFill>
                  <a:srgbClr val="632523"/>
                </a:solidFill>
                <a:cs typeface="Cambria"/>
                <a:sym typeface="Wingdings"/>
              </a:rPr>
              <a:t> </a:t>
            </a:r>
            <a:r>
              <a:rPr lang="en-US" sz="3200" i="1" dirty="0" err="1">
                <a:solidFill>
                  <a:srgbClr val="632523"/>
                </a:solidFill>
                <a:cs typeface="Cambria"/>
                <a:sym typeface="Wingdings"/>
              </a:rPr>
              <a:t>T</a:t>
            </a:r>
            <a:r>
              <a:rPr lang="en-US" sz="3200" baseline="-25000" dirty="0" err="1">
                <a:solidFill>
                  <a:srgbClr val="632523"/>
                </a:solidFill>
                <a:cs typeface="Cambria"/>
                <a:sym typeface="Wingdings"/>
              </a:rPr>
              <a:t>He</a:t>
            </a:r>
            <a:r>
              <a:rPr lang="en-US" sz="3200" dirty="0">
                <a:solidFill>
                  <a:srgbClr val="632523"/>
                </a:solidFill>
                <a:cs typeface="Cambria"/>
                <a:sym typeface="Wingdings"/>
              </a:rPr>
              <a:t>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increased </a:t>
            </a:r>
            <a:r>
              <a:rPr lang="en-US" sz="3200" dirty="0">
                <a:solidFill>
                  <a:srgbClr val="632523"/>
                </a:solidFill>
                <a:cs typeface="Cambria"/>
                <a:sym typeface="Wingdings"/>
              </a:rPr>
              <a:t>by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≤0.35%</a:t>
            </a:r>
            <a:r>
              <a:rPr lang="en-US" sz="3200" dirty="0">
                <a:solidFill>
                  <a:srgbClr val="632523"/>
                </a:solidFill>
                <a:cs typeface="Cambria"/>
                <a:sym typeface="Wingdings"/>
              </a:rPr>
              <a:t>, </a:t>
            </a:r>
            <a:r>
              <a:rPr lang="en-US" sz="3200" i="1" dirty="0" err="1">
                <a:solidFill>
                  <a:srgbClr val="632523"/>
                </a:solidFill>
                <a:cs typeface="Cambria"/>
                <a:sym typeface="Wingdings"/>
              </a:rPr>
              <a:t>T</a:t>
            </a:r>
            <a:r>
              <a:rPr lang="en-US" sz="3200" baseline="-25000" dirty="0" err="1">
                <a:solidFill>
                  <a:srgbClr val="632523"/>
                </a:solidFill>
                <a:cs typeface="Cambria"/>
                <a:sym typeface="Wingdings"/>
              </a:rPr>
              <a:t>O&amp;Ne</a:t>
            </a:r>
            <a:r>
              <a:rPr lang="en-US" sz="3200" baseline="-25000" dirty="0">
                <a:solidFill>
                  <a:srgbClr val="632523"/>
                </a:solidFill>
                <a:cs typeface="Cambria"/>
                <a:sym typeface="Wingdings"/>
              </a:rPr>
              <a:t> </a:t>
            </a:r>
            <a:r>
              <a:rPr lang="en-US" sz="3200" dirty="0">
                <a:solidFill>
                  <a:srgbClr val="632523"/>
                </a:solidFill>
                <a:cs typeface="Cambria"/>
                <a:sym typeface="Wingdings"/>
              </a:rPr>
              <a:t>by </a:t>
            </a:r>
            <a: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  <a:t>≤4.5% </a:t>
            </a:r>
            <a:br>
              <a:rPr lang="en-US" sz="3200" dirty="0" smtClean="0">
                <a:solidFill>
                  <a:srgbClr val="632523"/>
                </a:solidFill>
                <a:cs typeface="Cambria"/>
                <a:sym typeface="Wingdings"/>
              </a:rPr>
            </a:br>
            <a:endParaRPr lang="en-US" sz="3200" dirty="0" smtClean="0">
              <a:solidFill>
                <a:srgbClr val="632523"/>
              </a:solidFill>
              <a:cs typeface="Cambria"/>
            </a:endParaRPr>
          </a:p>
          <a:p>
            <a:r>
              <a:rPr lang="en-US" sz="3200" dirty="0" smtClean="0">
                <a:solidFill>
                  <a:srgbClr val="632523"/>
                </a:solidFill>
                <a:cs typeface="Cambria"/>
              </a:rPr>
              <a:t>•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Error Hierarchy</a:t>
            </a:r>
            <a:br>
              <a:rPr lang="en-US" sz="3200" b="1" dirty="0" smtClean="0">
                <a:solidFill>
                  <a:srgbClr val="632523"/>
                </a:solidFill>
                <a:cs typeface="Cambria"/>
              </a:rPr>
            </a:b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    </a:t>
            </a:r>
            <a:r>
              <a:rPr lang="en-US" sz="3200" dirty="0">
                <a:solidFill>
                  <a:srgbClr val="632523"/>
                </a:solidFill>
                <a:cs typeface="Cambria"/>
              </a:rPr>
              <a:t>- </a:t>
            </a:r>
            <a:r>
              <a:rPr lang="en-US" sz="3200" b="1" dirty="0">
                <a:solidFill>
                  <a:srgbClr val="632523"/>
                </a:solidFill>
                <a:cs typeface="Cambria"/>
              </a:rPr>
              <a:t>For a fixed </a:t>
            </a:r>
            <a:r>
              <a:rPr lang="en-US" sz="3200" b="1" i="1" dirty="0">
                <a:solidFill>
                  <a:srgbClr val="632523"/>
                </a:solidFill>
                <a:cs typeface="Cambria"/>
              </a:rPr>
              <a:t>V</a:t>
            </a:r>
            <a:r>
              <a:rPr lang="en-US" sz="3200" b="1" baseline="-25000" dirty="0">
                <a:solidFill>
                  <a:srgbClr val="632523"/>
                </a:solidFill>
                <a:cs typeface="Cambria"/>
              </a:rPr>
              <a:t>ISN</a:t>
            </a:r>
            <a:r>
              <a:rPr lang="en-US" sz="3200" b="1" baseline="-25000" dirty="0" smtClean="0">
                <a:solidFill>
                  <a:srgbClr val="632523"/>
                </a:solidFill>
                <a:cs typeface="Cambria"/>
              </a:rPr>
              <a:t>∞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the</a:t>
            </a:r>
            <a:r>
              <a:rPr lang="en-US" sz="3200" b="1" baseline="-25000" dirty="0" smtClean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Errors from the </a:t>
            </a:r>
            <a:r>
              <a:rPr lang="el-GR" sz="3200" b="1" dirty="0" smtClean="0">
                <a:solidFill>
                  <a:srgbClr val="632523"/>
                </a:solidFill>
                <a:cs typeface="Cambria"/>
              </a:rPr>
              <a:t>χ</a:t>
            </a:r>
            <a:r>
              <a:rPr lang="el-GR" sz="3200" b="1" baseline="30000" dirty="0" smtClean="0">
                <a:solidFill>
                  <a:srgbClr val="632523"/>
                </a:solidFill>
                <a:cs typeface="Cambria"/>
              </a:rPr>
              <a:t>2</a:t>
            </a:r>
            <a:r>
              <a:rPr lang="el-GR" sz="3200" b="1" dirty="0" smtClean="0">
                <a:solidFill>
                  <a:srgbClr val="632523"/>
                </a:solidFill>
                <a:cs typeface="Cambria"/>
              </a:rPr>
              <a:t>-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F</a:t>
            </a:r>
            <a:r>
              <a:rPr lang="el-GR" sz="3200" b="1" dirty="0" smtClean="0">
                <a:solidFill>
                  <a:srgbClr val="632523"/>
                </a:solidFill>
                <a:cs typeface="Cambria"/>
              </a:rPr>
              <a:t>it</a:t>
            </a:r>
            <a:r>
              <a:rPr lang="en-US" sz="3200" b="1" dirty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to </a:t>
            </a:r>
            <a:r>
              <a:rPr lang="en-US" sz="3200" dirty="0" err="1" smtClean="0">
                <a:solidFill>
                  <a:srgbClr val="632523"/>
                </a:solidFill>
                <a:cs typeface="Cambria"/>
              </a:rPr>
              <a:t>σ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are applicable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/>
            </a:r>
            <a:br>
              <a:rPr lang="en-US" sz="3200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For a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given </a:t>
            </a:r>
            <a:r>
              <a:rPr lang="en-US" sz="3200" b="1" i="1" dirty="0" err="1" smtClean="0">
                <a:solidFill>
                  <a:srgbClr val="632523"/>
                </a:solidFill>
                <a:cs typeface="Cambria"/>
              </a:rPr>
              <a:t>λ</a:t>
            </a:r>
            <a:r>
              <a:rPr lang="en-US" sz="3200" b="1" baseline="-25000" dirty="0" err="1" smtClean="0">
                <a:solidFill>
                  <a:srgbClr val="632523"/>
                </a:solidFill>
                <a:cs typeface="Cambria"/>
              </a:rPr>
              <a:t>ISN</a:t>
            </a:r>
            <a:r>
              <a:rPr lang="en-US" sz="3200" b="1" baseline="-25000" dirty="0" smtClean="0">
                <a:solidFill>
                  <a:srgbClr val="632523"/>
                </a:solidFill>
                <a:cs typeface="Cambria"/>
              </a:rPr>
              <a:t>∞ </a:t>
            </a:r>
            <a:r>
              <a:rPr lang="en-US" sz="3200" dirty="0">
                <a:solidFill>
                  <a:srgbClr val="632523"/>
                </a:solidFill>
                <a:cs typeface="Cambria"/>
              </a:rPr>
              <a:t>the</a:t>
            </a:r>
            <a:r>
              <a:rPr lang="en-US" sz="3200" b="1" baseline="-25000" dirty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Error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in </a:t>
            </a:r>
            <a:r>
              <a:rPr lang="en-US" sz="3200" b="1" i="1" dirty="0" smtClean="0">
                <a:solidFill>
                  <a:srgbClr val="632523"/>
                </a:solidFill>
                <a:cs typeface="Cambria"/>
              </a:rPr>
              <a:t>V</a:t>
            </a:r>
            <a:r>
              <a:rPr lang="en-US" sz="3200" b="1" baseline="-25000" dirty="0" smtClean="0">
                <a:solidFill>
                  <a:srgbClr val="632523"/>
                </a:solidFill>
                <a:cs typeface="Cambria"/>
              </a:rPr>
              <a:t>ISN∞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(</a:t>
            </a:r>
            <a:r>
              <a:rPr lang="en-US" sz="3200" b="1" i="1" dirty="0" err="1" smtClean="0">
                <a:solidFill>
                  <a:srgbClr val="632523"/>
                </a:solidFill>
                <a:cs typeface="Cambria"/>
              </a:rPr>
              <a:t>λ</a:t>
            </a:r>
            <a:r>
              <a:rPr lang="en-US" sz="3200" b="1" baseline="-25000" dirty="0" err="1" smtClean="0">
                <a:solidFill>
                  <a:srgbClr val="632523"/>
                </a:solidFill>
                <a:cs typeface="Cambria"/>
              </a:rPr>
              <a:t>ISN</a:t>
            </a:r>
            <a:r>
              <a:rPr lang="en-US" sz="3200" b="1" baseline="-25000" dirty="0" smtClean="0">
                <a:solidFill>
                  <a:srgbClr val="632523"/>
                </a:solidFill>
                <a:cs typeface="Cambria"/>
              </a:rPr>
              <a:t>∞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) must be added</a:t>
            </a:r>
            <a:br>
              <a:rPr lang="en-US" sz="3200" b="1" dirty="0" smtClean="0">
                <a:solidFill>
                  <a:srgbClr val="632523"/>
                </a:solidFill>
                <a:cs typeface="Cambria"/>
              </a:rPr>
            </a:b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   -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Overall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,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the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Bounding Range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 </a:t>
            </a:r>
            <a:r>
              <a:rPr lang="en-US" sz="3200" b="1" dirty="0" smtClean="0">
                <a:solidFill>
                  <a:srgbClr val="632523"/>
                </a:solidFill>
                <a:cs typeface="Cambria"/>
              </a:rPr>
              <a:t>in </a:t>
            </a:r>
            <a:r>
              <a:rPr lang="en-US" sz="3200" b="1" i="1" dirty="0" err="1" smtClean="0">
                <a:solidFill>
                  <a:srgbClr val="632523"/>
                </a:solidFill>
                <a:cs typeface="Cambria"/>
              </a:rPr>
              <a:t>λ</a:t>
            </a:r>
            <a:r>
              <a:rPr lang="en-US" sz="3200" b="1" baseline="-25000" dirty="0" err="1" smtClean="0">
                <a:solidFill>
                  <a:srgbClr val="632523"/>
                </a:solidFill>
                <a:cs typeface="Cambria"/>
              </a:rPr>
              <a:t>ISN</a:t>
            </a:r>
            <a:r>
              <a:rPr lang="en-US" sz="3200" b="1" baseline="-25000" dirty="0" smtClean="0">
                <a:solidFill>
                  <a:srgbClr val="632523"/>
                </a:solidFill>
                <a:cs typeface="Cambria"/>
              </a:rPr>
              <a:t>∞ </a:t>
            </a:r>
            <a:r>
              <a:rPr lang="en-US" sz="3200" dirty="0" smtClean="0">
                <a:solidFill>
                  <a:srgbClr val="632523"/>
                </a:solidFill>
                <a:cs typeface="Cambria"/>
              </a:rPr>
              <a:t>enters as correlated error </a:t>
            </a:r>
            <a:endParaRPr lang="en-US" sz="3200" b="1" dirty="0" smtClean="0">
              <a:solidFill>
                <a:srgbClr val="632523"/>
              </a:solidFill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542624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15833</TotalTime>
  <Words>1126</Words>
  <Application>Microsoft Macintosh PowerPoint</Application>
  <PresentationFormat>Custom</PresentationFormat>
  <Paragraphs>81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Custom Design</vt:lpstr>
      <vt:lpstr>Microsoft Word Document</vt:lpstr>
      <vt:lpstr>Equation</vt:lpstr>
      <vt:lpstr>Local Interstellar Cloud Temperatures as Observed with IBEX</vt:lpstr>
    </vt:vector>
  </TitlesOfParts>
  <Company>UNH-SSC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Eberhard Moebius</dc:creator>
  <cp:lastModifiedBy>Eberhard Moebius</cp:lastModifiedBy>
  <cp:revision>175</cp:revision>
  <cp:lastPrinted>2014-12-09T21:54:46Z</cp:lastPrinted>
  <dcterms:created xsi:type="dcterms:W3CDTF">2012-11-18T23:56:39Z</dcterms:created>
  <dcterms:modified xsi:type="dcterms:W3CDTF">2014-12-11T00:16:37Z</dcterms:modified>
</cp:coreProperties>
</file>