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6576000" cy="29260800"/>
  <p:notesSz cx="9601200" cy="7315200"/>
  <p:defaultTextStyle>
    <a:defPPr>
      <a:defRPr lang="en-US"/>
    </a:defPPr>
    <a:lvl1pPr algn="l" rtl="0" eaLnBrk="0" fontAlgn="base" hangingPunct="0">
      <a:spcBef>
        <a:spcPct val="0"/>
      </a:spcBef>
      <a:spcAft>
        <a:spcPct val="0"/>
      </a:spcAft>
      <a:defRPr sz="4000" b="1" kern="1200">
        <a:solidFill>
          <a:srgbClr val="003399"/>
        </a:solidFill>
        <a:latin typeface="Arial" charset="0"/>
        <a:ea typeface="+mn-ea"/>
        <a:cs typeface="+mn-cs"/>
      </a:defRPr>
    </a:lvl1pPr>
    <a:lvl2pPr marL="457200" algn="l" rtl="0" eaLnBrk="0" fontAlgn="base" hangingPunct="0">
      <a:spcBef>
        <a:spcPct val="0"/>
      </a:spcBef>
      <a:spcAft>
        <a:spcPct val="0"/>
      </a:spcAft>
      <a:defRPr sz="4000" b="1" kern="1200">
        <a:solidFill>
          <a:srgbClr val="003399"/>
        </a:solidFill>
        <a:latin typeface="Arial" charset="0"/>
        <a:ea typeface="+mn-ea"/>
        <a:cs typeface="+mn-cs"/>
      </a:defRPr>
    </a:lvl2pPr>
    <a:lvl3pPr marL="914400" algn="l" rtl="0" eaLnBrk="0" fontAlgn="base" hangingPunct="0">
      <a:spcBef>
        <a:spcPct val="0"/>
      </a:spcBef>
      <a:spcAft>
        <a:spcPct val="0"/>
      </a:spcAft>
      <a:defRPr sz="4000" b="1" kern="1200">
        <a:solidFill>
          <a:srgbClr val="003399"/>
        </a:solidFill>
        <a:latin typeface="Arial" charset="0"/>
        <a:ea typeface="+mn-ea"/>
        <a:cs typeface="+mn-cs"/>
      </a:defRPr>
    </a:lvl3pPr>
    <a:lvl4pPr marL="1371600" algn="l" rtl="0" eaLnBrk="0" fontAlgn="base" hangingPunct="0">
      <a:spcBef>
        <a:spcPct val="0"/>
      </a:spcBef>
      <a:spcAft>
        <a:spcPct val="0"/>
      </a:spcAft>
      <a:defRPr sz="4000" b="1" kern="1200">
        <a:solidFill>
          <a:srgbClr val="003399"/>
        </a:solidFill>
        <a:latin typeface="Arial" charset="0"/>
        <a:ea typeface="+mn-ea"/>
        <a:cs typeface="+mn-cs"/>
      </a:defRPr>
    </a:lvl4pPr>
    <a:lvl5pPr marL="1828800" algn="l" rtl="0" eaLnBrk="0" fontAlgn="base" hangingPunct="0">
      <a:spcBef>
        <a:spcPct val="0"/>
      </a:spcBef>
      <a:spcAft>
        <a:spcPct val="0"/>
      </a:spcAft>
      <a:defRPr sz="4000" b="1" kern="1200">
        <a:solidFill>
          <a:srgbClr val="003399"/>
        </a:solidFill>
        <a:latin typeface="Arial" charset="0"/>
        <a:ea typeface="+mn-ea"/>
        <a:cs typeface="+mn-cs"/>
      </a:defRPr>
    </a:lvl5pPr>
    <a:lvl6pPr marL="2286000" algn="l" defTabSz="914400" rtl="0" eaLnBrk="1" latinLnBrk="0" hangingPunct="1">
      <a:defRPr sz="4000" b="1" kern="1200">
        <a:solidFill>
          <a:srgbClr val="003399"/>
        </a:solidFill>
        <a:latin typeface="Arial" charset="0"/>
        <a:ea typeface="+mn-ea"/>
        <a:cs typeface="+mn-cs"/>
      </a:defRPr>
    </a:lvl6pPr>
    <a:lvl7pPr marL="2743200" algn="l" defTabSz="914400" rtl="0" eaLnBrk="1" latinLnBrk="0" hangingPunct="1">
      <a:defRPr sz="4000" b="1" kern="1200">
        <a:solidFill>
          <a:srgbClr val="003399"/>
        </a:solidFill>
        <a:latin typeface="Arial" charset="0"/>
        <a:ea typeface="+mn-ea"/>
        <a:cs typeface="+mn-cs"/>
      </a:defRPr>
    </a:lvl7pPr>
    <a:lvl8pPr marL="3200400" algn="l" defTabSz="914400" rtl="0" eaLnBrk="1" latinLnBrk="0" hangingPunct="1">
      <a:defRPr sz="4000" b="1" kern="1200">
        <a:solidFill>
          <a:srgbClr val="003399"/>
        </a:solidFill>
        <a:latin typeface="Arial" charset="0"/>
        <a:ea typeface="+mn-ea"/>
        <a:cs typeface="+mn-cs"/>
      </a:defRPr>
    </a:lvl8pPr>
    <a:lvl9pPr marL="3657600" algn="l" defTabSz="914400" rtl="0" eaLnBrk="1" latinLnBrk="0" hangingPunct="1">
      <a:defRPr sz="4000" b="1" kern="1200">
        <a:solidFill>
          <a:srgbClr val="003399"/>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000066"/>
    <a:srgbClr val="000099"/>
    <a:srgbClr val="A50021"/>
    <a:srgbClr val="F8F8F8"/>
    <a:srgbClr val="EAEAEA"/>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48" autoAdjust="0"/>
    <p:restoredTop sz="87521" autoAdjust="0"/>
  </p:normalViewPr>
  <p:slideViewPr>
    <p:cSldViewPr>
      <p:cViewPr varScale="1">
        <p:scale>
          <a:sx n="17" d="100"/>
          <a:sy n="17" d="100"/>
        </p:scale>
        <p:origin x="-1902" y="-150"/>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92699507-D242-4391-9150-FC8998A964F5}" type="slidenum">
              <a:rPr lang="en-US"/>
              <a:pPr>
                <a:defRPr/>
              </a:pPr>
              <a:t>‹#›</a:t>
            </a:fld>
            <a:endParaRPr lang="en-US"/>
          </a:p>
        </p:txBody>
      </p:sp>
    </p:spTree>
    <p:extLst>
      <p:ext uri="{BB962C8B-B14F-4D97-AF65-F5344CB8AC3E}">
        <p14:creationId xmlns:p14="http://schemas.microsoft.com/office/powerpoint/2010/main" val="1428369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3086100" y="549275"/>
            <a:ext cx="34290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0309C706-E669-44D0-84E9-EC6629D10FC4}" type="slidenum">
              <a:rPr lang="en-US"/>
              <a:pPr>
                <a:defRPr/>
              </a:pPr>
              <a:t>‹#›</a:t>
            </a:fld>
            <a:endParaRPr lang="en-US"/>
          </a:p>
        </p:txBody>
      </p:sp>
    </p:spTree>
    <p:extLst>
      <p:ext uri="{BB962C8B-B14F-4D97-AF65-F5344CB8AC3E}">
        <p14:creationId xmlns:p14="http://schemas.microsoft.com/office/powerpoint/2010/main" val="866706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90025"/>
            <a:ext cx="31089600" cy="62722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438"/>
            <a:ext cx="25603200" cy="747712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F1C8006-FACE-40FE-8A0C-807A243C6D31}" type="slidenum">
              <a:rPr lang="en-US"/>
              <a:pPr>
                <a:defRPr/>
              </a:pPr>
              <a:t>‹#›</a:t>
            </a:fld>
            <a:endParaRPr lang="en-US"/>
          </a:p>
        </p:txBody>
      </p:sp>
    </p:spTree>
    <p:extLst>
      <p:ext uri="{BB962C8B-B14F-4D97-AF65-F5344CB8AC3E}">
        <p14:creationId xmlns:p14="http://schemas.microsoft.com/office/powerpoint/2010/main" val="300110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5A887F7-588A-4B87-900A-93D071BD906A}" type="slidenum">
              <a:rPr lang="en-US"/>
              <a:pPr>
                <a:defRPr/>
              </a:pPr>
              <a:t>‹#›</a:t>
            </a:fld>
            <a:endParaRPr lang="en-US"/>
          </a:p>
        </p:txBody>
      </p:sp>
    </p:spTree>
    <p:extLst>
      <p:ext uri="{BB962C8B-B14F-4D97-AF65-F5344CB8AC3E}">
        <p14:creationId xmlns:p14="http://schemas.microsoft.com/office/powerpoint/2010/main" val="349632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0" y="18802350"/>
            <a:ext cx="31089600" cy="5811838"/>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0" y="12401550"/>
            <a:ext cx="31089600" cy="6400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ECC3DE-5D7E-40EF-98D9-1CC0D680ED93}" type="slidenum">
              <a:rPr lang="en-US"/>
              <a:pPr>
                <a:defRPr/>
              </a:pPr>
              <a:t>‹#›</a:t>
            </a:fld>
            <a:endParaRPr lang="en-US"/>
          </a:p>
        </p:txBody>
      </p:sp>
    </p:spTree>
    <p:extLst>
      <p:ext uri="{BB962C8B-B14F-4D97-AF65-F5344CB8AC3E}">
        <p14:creationId xmlns:p14="http://schemas.microsoft.com/office/powerpoint/2010/main" val="2565007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751138" y="8432800"/>
            <a:ext cx="15460662"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64200" y="8432800"/>
            <a:ext cx="15462250"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990B410-E75A-4B08-B224-07F9C8F6EC7B}" type="slidenum">
              <a:rPr lang="en-US"/>
              <a:pPr>
                <a:defRPr/>
              </a:pPr>
              <a:t>‹#›</a:t>
            </a:fld>
            <a:endParaRPr lang="en-US"/>
          </a:p>
        </p:txBody>
      </p:sp>
    </p:spTree>
    <p:extLst>
      <p:ext uri="{BB962C8B-B14F-4D97-AF65-F5344CB8AC3E}">
        <p14:creationId xmlns:p14="http://schemas.microsoft.com/office/powerpoint/2010/main" val="996038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575"/>
            <a:ext cx="3291840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50025"/>
            <a:ext cx="1616075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828800" y="9278938"/>
            <a:ext cx="1616075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0" y="6550025"/>
            <a:ext cx="1616710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8580100" y="9278938"/>
            <a:ext cx="1616710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2CDC093-7A6F-4E5D-9FFF-DBD5AB893B0A}" type="slidenum">
              <a:rPr lang="en-US"/>
              <a:pPr>
                <a:defRPr/>
              </a:pPr>
              <a:t>‹#›</a:t>
            </a:fld>
            <a:endParaRPr lang="en-US"/>
          </a:p>
        </p:txBody>
      </p:sp>
    </p:spTree>
    <p:extLst>
      <p:ext uri="{BB962C8B-B14F-4D97-AF65-F5344CB8AC3E}">
        <p14:creationId xmlns:p14="http://schemas.microsoft.com/office/powerpoint/2010/main" val="792293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F0A30D8-122F-4F6F-B8D9-294F0B5A2E27}" type="slidenum">
              <a:rPr lang="en-US"/>
              <a:pPr>
                <a:defRPr/>
              </a:pPr>
              <a:t>‹#›</a:t>
            </a:fld>
            <a:endParaRPr lang="en-US"/>
          </a:p>
        </p:txBody>
      </p:sp>
    </p:spTree>
    <p:extLst>
      <p:ext uri="{BB962C8B-B14F-4D97-AF65-F5344CB8AC3E}">
        <p14:creationId xmlns:p14="http://schemas.microsoft.com/office/powerpoint/2010/main" val="4090454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B433658-D803-4156-B2D5-E4B16BCD34D5}" type="slidenum">
              <a:rPr lang="en-US"/>
              <a:pPr>
                <a:defRPr/>
              </a:pPr>
              <a:t>‹#›</a:t>
            </a:fld>
            <a:endParaRPr lang="en-US"/>
          </a:p>
        </p:txBody>
      </p:sp>
    </p:spTree>
    <p:extLst>
      <p:ext uri="{BB962C8B-B14F-4D97-AF65-F5344CB8AC3E}">
        <p14:creationId xmlns:p14="http://schemas.microsoft.com/office/powerpoint/2010/main" val="300453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65225"/>
            <a:ext cx="12033250" cy="4957763"/>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4300200" y="1165225"/>
            <a:ext cx="20447000" cy="249729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0" y="6122988"/>
            <a:ext cx="12033250" cy="200152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C708428-1668-41D4-8D7B-862DD2F49187}" type="slidenum">
              <a:rPr lang="en-US"/>
              <a:pPr>
                <a:defRPr/>
              </a:pPr>
              <a:t>‹#›</a:t>
            </a:fld>
            <a:endParaRPr lang="en-US"/>
          </a:p>
        </p:txBody>
      </p:sp>
    </p:spTree>
    <p:extLst>
      <p:ext uri="{BB962C8B-B14F-4D97-AF65-F5344CB8AC3E}">
        <p14:creationId xmlns:p14="http://schemas.microsoft.com/office/powerpoint/2010/main" val="1073889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0" y="20481925"/>
            <a:ext cx="21945600" cy="24193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169150" y="2614613"/>
            <a:ext cx="21945600" cy="175561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169150" y="22901275"/>
            <a:ext cx="21945600" cy="34337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AB63446-ED7B-4437-B77A-CAFEC137F522}" type="slidenum">
              <a:rPr lang="en-US"/>
              <a:pPr>
                <a:defRPr/>
              </a:pPr>
              <a:t>‹#›</a:t>
            </a:fld>
            <a:endParaRPr lang="en-US"/>
          </a:p>
        </p:txBody>
      </p:sp>
    </p:spTree>
    <p:extLst>
      <p:ext uri="{BB962C8B-B14F-4D97-AF65-F5344CB8AC3E}">
        <p14:creationId xmlns:p14="http://schemas.microsoft.com/office/powerpoint/2010/main" val="3252410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9E2E4C-86EF-408B-B88F-E45D3FBCA48C}" type="slidenum">
              <a:rPr lang="en-US"/>
              <a:pPr>
                <a:defRPr/>
              </a:pPr>
              <a:t>‹#›</a:t>
            </a:fld>
            <a:endParaRPr lang="en-US"/>
          </a:p>
        </p:txBody>
      </p:sp>
    </p:spTree>
    <p:extLst>
      <p:ext uri="{BB962C8B-B14F-4D97-AF65-F5344CB8AC3E}">
        <p14:creationId xmlns:p14="http://schemas.microsoft.com/office/powerpoint/2010/main" val="3194258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058813" y="2601913"/>
            <a:ext cx="7767637" cy="23407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751138" y="2601913"/>
            <a:ext cx="23155275" cy="23407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B1C51D-C423-4C9A-B7D2-7CD5680ACC53}" type="slidenum">
              <a:rPr lang="en-US"/>
              <a:pPr>
                <a:defRPr/>
              </a:pPr>
              <a:t>‹#›</a:t>
            </a:fld>
            <a:endParaRPr lang="en-US"/>
          </a:p>
        </p:txBody>
      </p:sp>
    </p:spTree>
    <p:extLst>
      <p:ext uri="{BB962C8B-B14F-4D97-AF65-F5344CB8AC3E}">
        <p14:creationId xmlns:p14="http://schemas.microsoft.com/office/powerpoint/2010/main" val="2613215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92D050"/>
            </a:gs>
            <a:gs pos="100000">
              <a:schemeClr val="bg1"/>
            </a:gs>
            <a:gs pos="100000">
              <a:schemeClr val="bg1"/>
            </a:gs>
          </a:gsLst>
          <a:lin ang="5400000" scaled="0"/>
          <a:tileRect/>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2751138" y="2601913"/>
            <a:ext cx="31075312"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2751138" y="8432800"/>
            <a:ext cx="31075312" cy="175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2751138"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defTabSz="4351338">
              <a:defRPr sz="6100" b="0">
                <a:solidFill>
                  <a:schemeClr val="tx1"/>
                </a:solidFill>
                <a:latin typeface="+mn-lt"/>
              </a:defRPr>
            </a:lvl1pPr>
          </a:lstStyle>
          <a:p>
            <a:pPr>
              <a:defRPr/>
            </a:pPr>
            <a:endParaRPr lang="en-US"/>
          </a:p>
        </p:txBody>
      </p:sp>
      <p:sp>
        <p:nvSpPr>
          <p:cNvPr id="1029" name="Rectangle 5"/>
          <p:cNvSpPr>
            <a:spLocks noGrp="1" noChangeArrowheads="1"/>
          </p:cNvSpPr>
          <p:nvPr>
            <p:ph type="ftr" sz="quarter" idx="3"/>
          </p:nvPr>
        </p:nvSpPr>
        <p:spPr bwMode="auto">
          <a:xfrm>
            <a:off x="12490450" y="26681113"/>
            <a:ext cx="11596688"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ctr" defTabSz="4351338">
              <a:defRPr sz="6100" b="0">
                <a:solidFill>
                  <a:schemeClr val="tx1"/>
                </a:solidFill>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26206450"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r" defTabSz="4351338">
              <a:defRPr sz="6100" b="0">
                <a:solidFill>
                  <a:schemeClr val="tx1"/>
                </a:solidFill>
                <a:latin typeface="+mn-lt"/>
              </a:defRPr>
            </a:lvl1pPr>
          </a:lstStyle>
          <a:p>
            <a:pPr>
              <a:defRPr/>
            </a:pPr>
            <a:fld id="{A7320CF9-FB07-47BA-9C43-BFFE8E1C20D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51338" rtl="0" eaLnBrk="0" fontAlgn="base" hangingPunct="0">
        <a:spcBef>
          <a:spcPct val="0"/>
        </a:spcBef>
        <a:spcAft>
          <a:spcPct val="0"/>
        </a:spcAft>
        <a:defRPr sz="21200">
          <a:solidFill>
            <a:schemeClr val="tx2"/>
          </a:solidFill>
          <a:latin typeface="+mj-lt"/>
          <a:ea typeface="+mj-ea"/>
          <a:cs typeface="+mj-cs"/>
        </a:defRPr>
      </a:lvl1pPr>
      <a:lvl2pPr algn="ctr" defTabSz="4351338" rtl="0" eaLnBrk="0" fontAlgn="base" hangingPunct="0">
        <a:spcBef>
          <a:spcPct val="0"/>
        </a:spcBef>
        <a:spcAft>
          <a:spcPct val="0"/>
        </a:spcAft>
        <a:defRPr sz="21200">
          <a:solidFill>
            <a:schemeClr val="tx2"/>
          </a:solidFill>
          <a:latin typeface="Times New Roman" pitchFamily="18" charset="0"/>
        </a:defRPr>
      </a:lvl2pPr>
      <a:lvl3pPr algn="ctr" defTabSz="4351338" rtl="0" eaLnBrk="0" fontAlgn="base" hangingPunct="0">
        <a:spcBef>
          <a:spcPct val="0"/>
        </a:spcBef>
        <a:spcAft>
          <a:spcPct val="0"/>
        </a:spcAft>
        <a:defRPr sz="21200">
          <a:solidFill>
            <a:schemeClr val="tx2"/>
          </a:solidFill>
          <a:latin typeface="Times New Roman" pitchFamily="18" charset="0"/>
        </a:defRPr>
      </a:lvl3pPr>
      <a:lvl4pPr algn="ctr" defTabSz="4351338" rtl="0" eaLnBrk="0" fontAlgn="base" hangingPunct="0">
        <a:spcBef>
          <a:spcPct val="0"/>
        </a:spcBef>
        <a:spcAft>
          <a:spcPct val="0"/>
        </a:spcAft>
        <a:defRPr sz="21200">
          <a:solidFill>
            <a:schemeClr val="tx2"/>
          </a:solidFill>
          <a:latin typeface="Times New Roman" pitchFamily="18" charset="0"/>
        </a:defRPr>
      </a:lvl4pPr>
      <a:lvl5pPr algn="ctr" defTabSz="4351338" rtl="0" eaLnBrk="0" fontAlgn="base" hangingPunct="0">
        <a:spcBef>
          <a:spcPct val="0"/>
        </a:spcBef>
        <a:spcAft>
          <a:spcPct val="0"/>
        </a:spcAft>
        <a:defRPr sz="21200">
          <a:solidFill>
            <a:schemeClr val="tx2"/>
          </a:solidFill>
          <a:latin typeface="Times New Roman" pitchFamily="18" charset="0"/>
        </a:defRPr>
      </a:lvl5pPr>
      <a:lvl6pPr marL="457200" algn="ctr" defTabSz="4351338" rtl="0" eaLnBrk="0" fontAlgn="base" hangingPunct="0">
        <a:spcBef>
          <a:spcPct val="0"/>
        </a:spcBef>
        <a:spcAft>
          <a:spcPct val="0"/>
        </a:spcAft>
        <a:defRPr sz="21200">
          <a:solidFill>
            <a:schemeClr val="tx2"/>
          </a:solidFill>
          <a:latin typeface="Times New Roman" pitchFamily="18" charset="0"/>
        </a:defRPr>
      </a:lvl6pPr>
      <a:lvl7pPr marL="914400" algn="ctr" defTabSz="4351338" rtl="0" eaLnBrk="0" fontAlgn="base" hangingPunct="0">
        <a:spcBef>
          <a:spcPct val="0"/>
        </a:spcBef>
        <a:spcAft>
          <a:spcPct val="0"/>
        </a:spcAft>
        <a:defRPr sz="21200">
          <a:solidFill>
            <a:schemeClr val="tx2"/>
          </a:solidFill>
          <a:latin typeface="Times New Roman" pitchFamily="18" charset="0"/>
        </a:defRPr>
      </a:lvl7pPr>
      <a:lvl8pPr marL="1371600" algn="ctr" defTabSz="4351338" rtl="0" eaLnBrk="0" fontAlgn="base" hangingPunct="0">
        <a:spcBef>
          <a:spcPct val="0"/>
        </a:spcBef>
        <a:spcAft>
          <a:spcPct val="0"/>
        </a:spcAft>
        <a:defRPr sz="21200">
          <a:solidFill>
            <a:schemeClr val="tx2"/>
          </a:solidFill>
          <a:latin typeface="Times New Roman" pitchFamily="18" charset="0"/>
        </a:defRPr>
      </a:lvl8pPr>
      <a:lvl9pPr marL="1828800" algn="ctr" defTabSz="4351338" rtl="0" eaLnBrk="0" fontAlgn="base" hangingPunct="0">
        <a:spcBef>
          <a:spcPct val="0"/>
        </a:spcBef>
        <a:spcAft>
          <a:spcPct val="0"/>
        </a:spcAft>
        <a:defRPr sz="21200">
          <a:solidFill>
            <a:schemeClr val="tx2"/>
          </a:solidFill>
          <a:latin typeface="Times New Roman" pitchFamily="18" charset="0"/>
        </a:defRPr>
      </a:lvl9pPr>
    </p:titleStyle>
    <p:bodyStyle>
      <a:lvl1pPr marL="1628775" indent="-1628775" algn="l" defTabSz="4351338" rtl="0" eaLnBrk="0" fontAlgn="base" hangingPunct="0">
        <a:spcBef>
          <a:spcPct val="20000"/>
        </a:spcBef>
        <a:spcAft>
          <a:spcPct val="0"/>
        </a:spcAft>
        <a:buChar char="•"/>
        <a:defRPr sz="14500">
          <a:solidFill>
            <a:schemeClr val="tx1"/>
          </a:solidFill>
          <a:latin typeface="+mn-lt"/>
          <a:ea typeface="+mn-ea"/>
          <a:cs typeface="+mn-cs"/>
        </a:defRPr>
      </a:lvl1pPr>
      <a:lvl2pPr marL="3533775" indent="-1362075" algn="l" defTabSz="4351338" rtl="0" eaLnBrk="0" fontAlgn="base" hangingPunct="0">
        <a:spcBef>
          <a:spcPct val="20000"/>
        </a:spcBef>
        <a:spcAft>
          <a:spcPct val="0"/>
        </a:spcAft>
        <a:buChar char="–"/>
        <a:defRPr sz="13200">
          <a:solidFill>
            <a:schemeClr val="tx1"/>
          </a:solidFill>
          <a:latin typeface="+mn-lt"/>
        </a:defRPr>
      </a:lvl2pPr>
      <a:lvl3pPr marL="5427663" indent="-1076325" algn="l" defTabSz="4351338" rtl="0" eaLnBrk="0" fontAlgn="base" hangingPunct="0">
        <a:spcBef>
          <a:spcPct val="20000"/>
        </a:spcBef>
        <a:spcAft>
          <a:spcPct val="0"/>
        </a:spcAft>
        <a:buChar char="•"/>
        <a:defRPr sz="11000">
          <a:solidFill>
            <a:schemeClr val="tx1"/>
          </a:solidFill>
          <a:latin typeface="+mn-lt"/>
        </a:defRPr>
      </a:lvl3pPr>
      <a:lvl4pPr marL="7607300" indent="-1098550" algn="l" defTabSz="4351338" rtl="0" eaLnBrk="0" fontAlgn="base" hangingPunct="0">
        <a:spcBef>
          <a:spcPct val="20000"/>
        </a:spcBef>
        <a:spcAft>
          <a:spcPct val="0"/>
        </a:spcAft>
        <a:buChar char="–"/>
        <a:defRPr sz="9300">
          <a:solidFill>
            <a:schemeClr val="tx1"/>
          </a:solidFill>
          <a:latin typeface="+mn-lt"/>
        </a:defRPr>
      </a:lvl4pPr>
      <a:lvl5pPr marL="9769475" indent="-1081088" algn="l" defTabSz="4351338" rtl="0" eaLnBrk="0" fontAlgn="base" hangingPunct="0">
        <a:spcBef>
          <a:spcPct val="20000"/>
        </a:spcBef>
        <a:spcAft>
          <a:spcPct val="0"/>
        </a:spcAft>
        <a:buChar char="»"/>
        <a:defRPr sz="9300">
          <a:solidFill>
            <a:schemeClr val="tx1"/>
          </a:solidFill>
          <a:latin typeface="+mn-lt"/>
        </a:defRPr>
      </a:lvl5pPr>
      <a:lvl6pPr marL="10226675" indent="-1081088" algn="l" defTabSz="4351338" rtl="0" eaLnBrk="0" fontAlgn="base" hangingPunct="0">
        <a:spcBef>
          <a:spcPct val="20000"/>
        </a:spcBef>
        <a:spcAft>
          <a:spcPct val="0"/>
        </a:spcAft>
        <a:buChar char="»"/>
        <a:defRPr sz="9300">
          <a:solidFill>
            <a:schemeClr val="tx1"/>
          </a:solidFill>
          <a:latin typeface="+mn-lt"/>
        </a:defRPr>
      </a:lvl6pPr>
      <a:lvl7pPr marL="10683875" indent="-1081088" algn="l" defTabSz="4351338" rtl="0" eaLnBrk="0" fontAlgn="base" hangingPunct="0">
        <a:spcBef>
          <a:spcPct val="20000"/>
        </a:spcBef>
        <a:spcAft>
          <a:spcPct val="0"/>
        </a:spcAft>
        <a:buChar char="»"/>
        <a:defRPr sz="9300">
          <a:solidFill>
            <a:schemeClr val="tx1"/>
          </a:solidFill>
          <a:latin typeface="+mn-lt"/>
        </a:defRPr>
      </a:lvl7pPr>
      <a:lvl8pPr marL="11141075" indent="-1081088" algn="l" defTabSz="4351338" rtl="0" eaLnBrk="0" fontAlgn="base" hangingPunct="0">
        <a:spcBef>
          <a:spcPct val="20000"/>
        </a:spcBef>
        <a:spcAft>
          <a:spcPct val="0"/>
        </a:spcAft>
        <a:buChar char="»"/>
        <a:defRPr sz="9300">
          <a:solidFill>
            <a:schemeClr val="tx1"/>
          </a:solidFill>
          <a:latin typeface="+mn-lt"/>
        </a:defRPr>
      </a:lvl8pPr>
      <a:lvl9pPr marL="11598275" indent="-1081088" algn="l" defTabSz="4351338" rtl="0" eaLnBrk="0" fontAlgn="base" hangingPunct="0">
        <a:spcBef>
          <a:spcPct val="20000"/>
        </a:spcBef>
        <a:spcAft>
          <a:spcPct val="0"/>
        </a:spcAft>
        <a:buChar char="»"/>
        <a:defRPr sz="9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3.bin"/><Relationship Id="rId13" Type="http://schemas.openxmlformats.org/officeDocument/2006/relationships/oleObject" Target="../embeddings/oleObject5.bin"/><Relationship Id="rId3" Type="http://schemas.openxmlformats.org/officeDocument/2006/relationships/image" Target="../media/image7.wmf"/><Relationship Id="rId7" Type="http://schemas.openxmlformats.org/officeDocument/2006/relationships/image" Target="../media/image2.emf"/><Relationship Id="rId12" Type="http://schemas.openxmlformats.org/officeDocument/2006/relationships/image" Target="../media/image8.png"/><Relationship Id="rId17" Type="http://schemas.openxmlformats.org/officeDocument/2006/relationships/image" Target="../media/image6.emf"/><Relationship Id="rId2" Type="http://schemas.openxmlformats.org/officeDocument/2006/relationships/slideLayout" Target="../slideLayouts/slideLayout7.xml"/><Relationship Id="rId16" Type="http://schemas.openxmlformats.org/officeDocument/2006/relationships/oleObject" Target="../embeddings/oleObject6.bin"/><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image" Target="../media/image4.emf"/><Relationship Id="rId5" Type="http://schemas.openxmlformats.org/officeDocument/2006/relationships/image" Target="../media/image1.emf"/><Relationship Id="rId15" Type="http://schemas.openxmlformats.org/officeDocument/2006/relationships/image" Target="../media/image9.png"/><Relationship Id="rId10" Type="http://schemas.openxmlformats.org/officeDocument/2006/relationships/oleObject" Target="../embeddings/oleObject4.bin"/><Relationship Id="rId4" Type="http://schemas.openxmlformats.org/officeDocument/2006/relationships/oleObject" Target="../embeddings/oleObject1.bin"/><Relationship Id="rId9" Type="http://schemas.openxmlformats.org/officeDocument/2006/relationships/image" Target="../media/image3.emf"/><Relationship Id="rId14" Type="http://schemas.openxmlformats.org/officeDocument/2006/relationships/image" Target="../media/image5.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 name="Text Box 2"/>
          <p:cNvSpPr txBox="1">
            <a:spLocks noChangeArrowheads="1"/>
          </p:cNvSpPr>
          <p:nvPr/>
        </p:nvSpPr>
        <p:spPr bwMode="auto">
          <a:xfrm>
            <a:off x="4860661" y="434191"/>
            <a:ext cx="27839987" cy="3970318"/>
          </a:xfrm>
          <a:prstGeom prst="rect">
            <a:avLst/>
          </a:prstGeom>
          <a:solidFill>
            <a:srgbClr val="FFFFFF">
              <a:alpha val="40000"/>
            </a:srgbClr>
          </a:solidFill>
          <a:ln w="3175">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lIns="457200" tIns="457200" rIns="457200" bIns="457200">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6600" dirty="0" smtClean="0">
                <a:solidFill>
                  <a:srgbClr val="000066"/>
                </a:solidFill>
                <a:latin typeface="Calibri" pitchFamily="34" charset="0"/>
                <a:ea typeface="Calibri" pitchFamily="34" charset="0"/>
                <a:cs typeface="Calibri" pitchFamily="34" charset="0"/>
              </a:rPr>
              <a:t>Four-Step Synthesis of </a:t>
            </a:r>
            <a:r>
              <a:rPr lang="en-US" altLang="en-US" sz="6600" dirty="0" smtClean="0">
                <a:solidFill>
                  <a:srgbClr val="000066"/>
                </a:solidFill>
                <a:latin typeface="Calibri" pitchFamily="34" charset="0"/>
                <a:ea typeface="Calibri" pitchFamily="34" charset="0"/>
                <a:cs typeface="Calibri" pitchFamily="34" charset="0"/>
              </a:rPr>
              <a:t>N,N-di(2-pyridylmethyl</a:t>
            </a:r>
            <a:r>
              <a:rPr lang="en-US" altLang="en-US" sz="6600" dirty="0">
                <a:solidFill>
                  <a:srgbClr val="000066"/>
                </a:solidFill>
                <a:latin typeface="Calibri" pitchFamily="34" charset="0"/>
                <a:ea typeface="Calibri" pitchFamily="34" charset="0"/>
                <a:cs typeface="Calibri" pitchFamily="34" charset="0"/>
              </a:rPr>
              <a:t>)-</a:t>
            </a:r>
            <a:r>
              <a:rPr lang="en-US" altLang="en-US" sz="6600" dirty="0" err="1" smtClean="0">
                <a:solidFill>
                  <a:srgbClr val="000066"/>
                </a:solidFill>
                <a:latin typeface="Calibri" pitchFamily="34" charset="0"/>
                <a:ea typeface="Calibri" pitchFamily="34" charset="0"/>
                <a:cs typeface="Calibri" pitchFamily="34" charset="0"/>
              </a:rPr>
              <a:t>propylacrylamide</a:t>
            </a:r>
            <a:r>
              <a:rPr lang="en-US" altLang="en-US" sz="6600" dirty="0" smtClean="0">
                <a:solidFill>
                  <a:srgbClr val="000066"/>
                </a:solidFill>
                <a:latin typeface="Calibri" pitchFamily="34" charset="0"/>
                <a:ea typeface="Calibri" pitchFamily="34" charset="0"/>
                <a:cs typeface="Calibri" pitchFamily="34" charset="0"/>
              </a:rPr>
              <a:t>:</a:t>
            </a:r>
            <a:endParaRPr lang="en-US" altLang="en-US" sz="6600" dirty="0" smtClean="0">
              <a:solidFill>
                <a:srgbClr val="000066"/>
              </a:solidFill>
              <a:latin typeface="Calibri" pitchFamily="34" charset="0"/>
              <a:ea typeface="Calibri" pitchFamily="34" charset="0"/>
              <a:cs typeface="Calibri" pitchFamily="34" charset="0"/>
            </a:endParaRPr>
          </a:p>
          <a:p>
            <a:pPr algn="ctr"/>
            <a:r>
              <a:rPr lang="en-US" altLang="en-US" sz="6600" dirty="0" smtClean="0">
                <a:solidFill>
                  <a:srgbClr val="000066"/>
                </a:solidFill>
                <a:latin typeface="Calibri" pitchFamily="34" charset="0"/>
                <a:ea typeface="Calibri" pitchFamily="34" charset="0"/>
                <a:cs typeface="Calibri" pitchFamily="34" charset="0"/>
              </a:rPr>
              <a:t>a Ligand to be Used in the Detection of Copper</a:t>
            </a:r>
          </a:p>
          <a:p>
            <a:pPr algn="ctr"/>
            <a:endParaRPr lang="en-US" altLang="en-US" sz="6600" dirty="0">
              <a:solidFill>
                <a:srgbClr val="000066"/>
              </a:solidFill>
              <a:latin typeface="Calibri" pitchFamily="34" charset="0"/>
              <a:ea typeface="Calibri" pitchFamily="34" charset="0"/>
              <a:cs typeface="Calibri" pitchFamily="34" charset="0"/>
            </a:endParaRPr>
          </a:p>
        </p:txBody>
      </p:sp>
      <p:sp>
        <p:nvSpPr>
          <p:cNvPr id="1035" name="Line 72"/>
          <p:cNvSpPr>
            <a:spLocks noChangeShapeType="1"/>
          </p:cNvSpPr>
          <p:nvPr/>
        </p:nvSpPr>
        <p:spPr bwMode="auto">
          <a:xfrm>
            <a:off x="31750" y="3922713"/>
            <a:ext cx="0" cy="25338087"/>
          </a:xfrm>
          <a:prstGeom prst="line">
            <a:avLst/>
          </a:prstGeom>
          <a:noFill/>
          <a:ln w="9525">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6" name="Text Box 95"/>
          <p:cNvSpPr txBox="1">
            <a:spLocks noChangeArrowheads="1"/>
          </p:cNvSpPr>
          <p:nvPr/>
        </p:nvSpPr>
        <p:spPr bwMode="auto">
          <a:xfrm>
            <a:off x="18548878" y="24118244"/>
            <a:ext cx="17406938" cy="2769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a:solidFill>
                  <a:srgbClr val="000066"/>
                </a:solidFill>
                <a:latin typeface="Calibri" pitchFamily="34" charset="0"/>
                <a:ea typeface="Calibri" pitchFamily="34" charset="0"/>
                <a:cs typeface="Calibri" pitchFamily="34" charset="0"/>
              </a:rPr>
              <a:t>Acknowledgments </a:t>
            </a:r>
            <a:endParaRPr lang="en-US" altLang="en-US" sz="3600" dirty="0">
              <a:solidFill>
                <a:srgbClr val="000066"/>
              </a:solidFill>
              <a:latin typeface="Calibri" pitchFamily="34" charset="0"/>
              <a:ea typeface="Calibri" pitchFamily="34" charset="0"/>
              <a:cs typeface="Calibri" pitchFamily="34" charset="0"/>
            </a:endParaRPr>
          </a:p>
          <a:p>
            <a:r>
              <a:rPr lang="en-US" altLang="en-US" sz="3200" dirty="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Thank you to the UNH Department of chemistry for the funding, resources, and facility that made this experiment possible. </a:t>
            </a:r>
          </a:p>
          <a:p>
            <a:pPr algn="just">
              <a:spcBef>
                <a:spcPts val="1200"/>
              </a:spcBef>
            </a:pPr>
            <a:r>
              <a:rPr lang="en-US" altLang="en-US" sz="3200" dirty="0" smtClean="0">
                <a:solidFill>
                  <a:schemeClr val="tx1"/>
                </a:solidFill>
                <a:latin typeface="Calibri" pitchFamily="34" charset="0"/>
                <a:ea typeface="Calibri" pitchFamily="34" charset="0"/>
                <a:cs typeface="Calibri" pitchFamily="34" charset="0"/>
              </a:rPr>
              <a:t>	Thank you to </a:t>
            </a:r>
            <a:r>
              <a:rPr lang="en-US" altLang="en-US" sz="3200" dirty="0" err="1" smtClean="0">
                <a:solidFill>
                  <a:schemeClr val="tx1"/>
                </a:solidFill>
                <a:latin typeface="Calibri" pitchFamily="34" charset="0"/>
                <a:ea typeface="Calibri" pitchFamily="34" charset="0"/>
                <a:cs typeface="Calibri" pitchFamily="34" charset="0"/>
              </a:rPr>
              <a:t>Deepthi</a:t>
            </a:r>
            <a:r>
              <a:rPr lang="en-US" altLang="en-US" sz="3200" dirty="0" smtClean="0">
                <a:solidFill>
                  <a:schemeClr val="tx1"/>
                </a:solidFill>
                <a:latin typeface="Calibri" pitchFamily="34" charset="0"/>
                <a:ea typeface="Calibri" pitchFamily="34" charset="0"/>
                <a:cs typeface="Calibri" pitchFamily="34" charset="0"/>
              </a:rPr>
              <a:t> </a:t>
            </a:r>
            <a:r>
              <a:rPr lang="en-US" altLang="en-US" sz="3200" dirty="0" err="1">
                <a:solidFill>
                  <a:schemeClr val="tx1"/>
                </a:solidFill>
                <a:latin typeface="Calibri" pitchFamily="34" charset="0"/>
                <a:ea typeface="Calibri" pitchFamily="34" charset="0"/>
                <a:cs typeface="Calibri" pitchFamily="34" charset="0"/>
              </a:rPr>
              <a:t>Bhogadhi</a:t>
            </a:r>
            <a:r>
              <a:rPr lang="en-US" altLang="en-US" sz="3200" dirty="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Dr. Arthur Greenburg, and Dr. Roy </a:t>
            </a:r>
            <a:r>
              <a:rPr lang="en-US" altLang="en-US" sz="3200" dirty="0" err="1" smtClean="0">
                <a:solidFill>
                  <a:schemeClr val="tx1"/>
                </a:solidFill>
                <a:latin typeface="Calibri" pitchFamily="34" charset="0"/>
                <a:ea typeface="Calibri" pitchFamily="34" charset="0"/>
                <a:cs typeface="Calibri" pitchFamily="34" charset="0"/>
              </a:rPr>
              <a:t>Planalp</a:t>
            </a:r>
            <a:r>
              <a:rPr lang="en-US" altLang="en-US" sz="3200" dirty="0" smtClean="0">
                <a:solidFill>
                  <a:schemeClr val="tx1"/>
                </a:solidFill>
                <a:latin typeface="Calibri" pitchFamily="34" charset="0"/>
                <a:ea typeface="Calibri" pitchFamily="34" charset="0"/>
                <a:cs typeface="Calibri" pitchFamily="34" charset="0"/>
              </a:rPr>
              <a:t> for helping me through the synthesis.</a:t>
            </a:r>
            <a:endParaRPr lang="en-US" altLang="en-US" sz="3000" dirty="0">
              <a:solidFill>
                <a:schemeClr val="tx1"/>
              </a:solidFill>
              <a:latin typeface="Calibri" pitchFamily="34" charset="0"/>
              <a:ea typeface="Calibri" pitchFamily="34" charset="0"/>
              <a:cs typeface="Calibri" pitchFamily="34" charset="0"/>
            </a:endParaRPr>
          </a:p>
        </p:txBody>
      </p:sp>
      <p:sp>
        <p:nvSpPr>
          <p:cNvPr id="1037" name="Text Box 96"/>
          <p:cNvSpPr txBox="1">
            <a:spLocks noChangeArrowheads="1"/>
          </p:cNvSpPr>
          <p:nvPr/>
        </p:nvSpPr>
        <p:spPr bwMode="auto">
          <a:xfrm>
            <a:off x="7208840" y="2722507"/>
            <a:ext cx="22860000" cy="1753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AU" altLang="en-US" sz="3600" u="sng" dirty="0" smtClean="0">
                <a:solidFill>
                  <a:srgbClr val="000066"/>
                </a:solidFill>
                <a:latin typeface="Calibri" pitchFamily="34" charset="0"/>
                <a:ea typeface="Calibri" pitchFamily="34" charset="0"/>
                <a:cs typeface="Calibri" pitchFamily="34" charset="0"/>
              </a:rPr>
              <a:t>Shannon Sides</a:t>
            </a:r>
            <a:r>
              <a:rPr lang="en-AU" altLang="en-US" sz="3600" dirty="0" smtClean="0">
                <a:solidFill>
                  <a:srgbClr val="000066"/>
                </a:solidFill>
                <a:latin typeface="Calibri" pitchFamily="34" charset="0"/>
                <a:ea typeface="Calibri" pitchFamily="34" charset="0"/>
                <a:cs typeface="Calibri" pitchFamily="34" charset="0"/>
              </a:rPr>
              <a:t>, </a:t>
            </a:r>
            <a:r>
              <a:rPr lang="en-AU" altLang="en-US" sz="3600" dirty="0" err="1" smtClean="0">
                <a:solidFill>
                  <a:srgbClr val="000066"/>
                </a:solidFill>
                <a:latin typeface="Calibri" pitchFamily="34" charset="0"/>
                <a:ea typeface="Calibri" pitchFamily="34" charset="0"/>
                <a:cs typeface="Calibri" pitchFamily="34" charset="0"/>
              </a:rPr>
              <a:t>Deepthi</a:t>
            </a:r>
            <a:r>
              <a:rPr lang="en-AU" altLang="en-US" sz="3600" dirty="0" smtClean="0">
                <a:solidFill>
                  <a:srgbClr val="000066"/>
                </a:solidFill>
                <a:latin typeface="Calibri" pitchFamily="34" charset="0"/>
                <a:ea typeface="Calibri" pitchFamily="34" charset="0"/>
                <a:cs typeface="Calibri" pitchFamily="34" charset="0"/>
              </a:rPr>
              <a:t> </a:t>
            </a:r>
            <a:r>
              <a:rPr lang="en-AU" altLang="en-US" sz="3600" dirty="0" err="1" smtClean="0">
                <a:solidFill>
                  <a:srgbClr val="000066"/>
                </a:solidFill>
                <a:latin typeface="Calibri" pitchFamily="34" charset="0"/>
                <a:ea typeface="Calibri" pitchFamily="34" charset="0"/>
                <a:cs typeface="Calibri" pitchFamily="34" charset="0"/>
              </a:rPr>
              <a:t>Bhogadhi</a:t>
            </a:r>
            <a:r>
              <a:rPr lang="en-AU" altLang="en-US" sz="3600" dirty="0" smtClean="0">
                <a:solidFill>
                  <a:srgbClr val="000066"/>
                </a:solidFill>
                <a:latin typeface="Calibri" pitchFamily="34" charset="0"/>
                <a:ea typeface="Calibri" pitchFamily="34" charset="0"/>
                <a:cs typeface="Calibri" pitchFamily="34" charset="0"/>
              </a:rPr>
              <a:t>, </a:t>
            </a:r>
            <a:r>
              <a:rPr lang="en-AU" altLang="en-US" sz="3600" dirty="0" smtClean="0">
                <a:solidFill>
                  <a:srgbClr val="000066"/>
                </a:solidFill>
                <a:latin typeface="Calibri" pitchFamily="34" charset="0"/>
                <a:ea typeface="Calibri" pitchFamily="34" charset="0"/>
                <a:cs typeface="Calibri" pitchFamily="34" charset="0"/>
              </a:rPr>
              <a:t>Arthur Greenburg</a:t>
            </a:r>
            <a:r>
              <a:rPr lang="en-AU" altLang="en-US" sz="3600" dirty="0">
                <a:solidFill>
                  <a:srgbClr val="000066"/>
                </a:solidFill>
                <a:latin typeface="Calibri" pitchFamily="34" charset="0"/>
                <a:ea typeface="Calibri" pitchFamily="34" charset="0"/>
                <a:cs typeface="Calibri" pitchFamily="34" charset="0"/>
              </a:rPr>
              <a:t/>
            </a:r>
            <a:br>
              <a:rPr lang="en-AU" altLang="en-US" sz="3600" dirty="0">
                <a:solidFill>
                  <a:srgbClr val="000066"/>
                </a:solidFill>
                <a:latin typeface="Calibri" pitchFamily="34" charset="0"/>
                <a:ea typeface="Calibri" pitchFamily="34" charset="0"/>
                <a:cs typeface="Calibri" pitchFamily="34" charset="0"/>
              </a:rPr>
            </a:br>
            <a:r>
              <a:rPr lang="en-AU" altLang="en-US" sz="3600" dirty="0" smtClean="0">
                <a:solidFill>
                  <a:srgbClr val="000066"/>
                </a:solidFill>
                <a:latin typeface="Calibri" pitchFamily="34" charset="0"/>
                <a:ea typeface="Calibri" pitchFamily="34" charset="0"/>
                <a:cs typeface="Calibri" pitchFamily="34" charset="0"/>
              </a:rPr>
              <a:t>Parsons </a:t>
            </a:r>
            <a:r>
              <a:rPr lang="en-AU" altLang="en-US" sz="3600" dirty="0">
                <a:solidFill>
                  <a:srgbClr val="000066"/>
                </a:solidFill>
                <a:latin typeface="Calibri" pitchFamily="34" charset="0"/>
                <a:ea typeface="Calibri" pitchFamily="34" charset="0"/>
                <a:cs typeface="Calibri" pitchFamily="34" charset="0"/>
              </a:rPr>
              <a:t>Hall, 23 Academic Way, Durham NH </a:t>
            </a:r>
            <a:r>
              <a:rPr lang="en-AU" altLang="en-US" sz="3600" dirty="0" smtClean="0">
                <a:solidFill>
                  <a:srgbClr val="000066"/>
                </a:solidFill>
                <a:latin typeface="Calibri" pitchFamily="34" charset="0"/>
                <a:ea typeface="Calibri" pitchFamily="34" charset="0"/>
                <a:cs typeface="Calibri" pitchFamily="34" charset="0"/>
              </a:rPr>
              <a:t>03824</a:t>
            </a:r>
          </a:p>
          <a:p>
            <a:pPr algn="ctr"/>
            <a:r>
              <a:rPr lang="en-AU" altLang="en-US" sz="3600" dirty="0" smtClean="0">
                <a:solidFill>
                  <a:srgbClr val="000066"/>
                </a:solidFill>
                <a:latin typeface="Calibri" pitchFamily="34" charset="0"/>
                <a:ea typeface="Calibri" pitchFamily="34" charset="0"/>
                <a:cs typeface="Calibri" pitchFamily="34" charset="0"/>
              </a:rPr>
              <a:t>sgq27@wildcats.unh.edu</a:t>
            </a:r>
            <a:endParaRPr lang="en-AU" altLang="en-US" sz="3600" dirty="0">
              <a:solidFill>
                <a:srgbClr val="000066"/>
              </a:solidFill>
              <a:latin typeface="Calibri" pitchFamily="34" charset="0"/>
              <a:ea typeface="Calibri" pitchFamily="34" charset="0"/>
              <a:cs typeface="Calibri" pitchFamily="34" charset="0"/>
            </a:endParaRPr>
          </a:p>
        </p:txBody>
      </p:sp>
      <p:sp>
        <p:nvSpPr>
          <p:cNvPr id="1038" name="Text Box 3"/>
          <p:cNvSpPr txBox="1">
            <a:spLocks noChangeArrowheads="1"/>
          </p:cNvSpPr>
          <p:nvPr/>
        </p:nvSpPr>
        <p:spPr bwMode="auto">
          <a:xfrm>
            <a:off x="398476" y="4514026"/>
            <a:ext cx="13260388" cy="12402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pPr algn="just"/>
            <a:r>
              <a:rPr lang="en-US" altLang="en-US" sz="4400" dirty="0">
                <a:solidFill>
                  <a:srgbClr val="000066"/>
                </a:solidFill>
                <a:latin typeface="Calibri" pitchFamily="34" charset="0"/>
                <a:ea typeface="Calibri" pitchFamily="34" charset="0"/>
                <a:cs typeface="Calibri" pitchFamily="34" charset="0"/>
              </a:rPr>
              <a:t>Introduction </a:t>
            </a:r>
          </a:p>
          <a:p>
            <a:pPr algn="just"/>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The goal of this process was to synthesize the ligand N,N-di(2-picolyl</a:t>
            </a:r>
            <a:r>
              <a:rPr lang="en-US" altLang="en-US" sz="3600" dirty="0">
                <a:solidFill>
                  <a:schemeClr val="tx1"/>
                </a:solidFill>
                <a:latin typeface="Calibri" pitchFamily="34" charset="0"/>
                <a:ea typeface="Calibri" pitchFamily="34" charset="0"/>
                <a:cs typeface="Calibri" pitchFamily="34" charset="0"/>
              </a:rPr>
              <a:t>)-</a:t>
            </a:r>
            <a:r>
              <a:rPr lang="en-US" altLang="en-US" sz="3600" dirty="0" err="1">
                <a:solidFill>
                  <a:schemeClr val="tx1"/>
                </a:solidFill>
                <a:latin typeface="Calibri" pitchFamily="34" charset="0"/>
                <a:ea typeface="Calibri" pitchFamily="34" charset="0"/>
                <a:cs typeface="Calibri" pitchFamily="34" charset="0"/>
              </a:rPr>
              <a:t>propylacrylamide</a:t>
            </a: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 the structure of which is shown in figure 1. This ligand can be inserted into a polymer </a:t>
            </a:r>
            <a:r>
              <a:rPr lang="en-US" altLang="en-US" sz="3600" dirty="0">
                <a:solidFill>
                  <a:schemeClr val="tx1"/>
                </a:solidFill>
                <a:latin typeface="Calibri" pitchFamily="34" charset="0"/>
                <a:ea typeface="Calibri" pitchFamily="34" charset="0"/>
                <a:cs typeface="Calibri" pitchFamily="34" charset="0"/>
              </a:rPr>
              <a:t>of </a:t>
            </a:r>
            <a:r>
              <a:rPr lang="en-US" altLang="en-US" sz="3600" dirty="0" smtClean="0">
                <a:solidFill>
                  <a:schemeClr val="tx1"/>
                </a:solidFill>
                <a:latin typeface="Calibri" pitchFamily="34" charset="0"/>
                <a:ea typeface="Calibri" pitchFamily="34" charset="0"/>
                <a:cs typeface="Calibri" pitchFamily="34" charset="0"/>
              </a:rPr>
              <a:t>N-</a:t>
            </a:r>
            <a:r>
              <a:rPr lang="en-US" altLang="en-US" sz="3600" dirty="0" err="1" smtClean="0">
                <a:solidFill>
                  <a:schemeClr val="tx1"/>
                </a:solidFill>
                <a:latin typeface="Calibri" pitchFamily="34" charset="0"/>
                <a:ea typeface="Calibri" pitchFamily="34" charset="0"/>
                <a:cs typeface="Calibri" pitchFamily="34" charset="0"/>
              </a:rPr>
              <a:t>isopropylacrylamide</a:t>
            </a:r>
            <a:r>
              <a:rPr lang="en-US" altLang="en-US" sz="3600" dirty="0">
                <a:solidFill>
                  <a:schemeClr val="tx1"/>
                </a:solidFill>
                <a:latin typeface="Calibri" pitchFamily="34" charset="0"/>
                <a:ea typeface="Calibri" pitchFamily="34" charset="0"/>
                <a:cs typeface="Calibri" pitchFamily="34" charset="0"/>
              </a:rPr>
              <a:t>. Fluorophores  that give off different wavelengths of light are also inserted </a:t>
            </a:r>
            <a:r>
              <a:rPr lang="en-US" altLang="en-US" sz="3600" dirty="0" smtClean="0">
                <a:solidFill>
                  <a:schemeClr val="tx1"/>
                </a:solidFill>
                <a:latin typeface="Calibri" pitchFamily="34" charset="0"/>
                <a:ea typeface="Calibri" pitchFamily="34" charset="0"/>
                <a:cs typeface="Calibri" pitchFamily="34" charset="0"/>
              </a:rPr>
              <a:t> into the polymer. When the polymer is in the absence of water, it is tightly coiled so that the </a:t>
            </a:r>
            <a:r>
              <a:rPr lang="en-US" altLang="en-US" sz="3600" dirty="0" err="1" smtClean="0">
                <a:solidFill>
                  <a:schemeClr val="tx1"/>
                </a:solidFill>
                <a:latin typeface="Calibri" pitchFamily="34" charset="0"/>
                <a:ea typeface="Calibri" pitchFamily="34" charset="0"/>
                <a:cs typeface="Calibri" pitchFamily="34" charset="0"/>
              </a:rPr>
              <a:t>fluorophores</a:t>
            </a:r>
            <a:r>
              <a:rPr lang="en-US" altLang="en-US" sz="3600" dirty="0" smtClean="0">
                <a:solidFill>
                  <a:schemeClr val="tx1"/>
                </a:solidFill>
                <a:latin typeface="Calibri" pitchFamily="34" charset="0"/>
                <a:ea typeface="Calibri" pitchFamily="34" charset="0"/>
                <a:cs typeface="Calibri" pitchFamily="34" charset="0"/>
              </a:rPr>
              <a:t> are close to one another. When the polymer is coiled and a “donor” fluorophore absorbs light to obtain an excited state, it transfers energy to an adjacent “acceptor” fluorophore which in turn fluoresces  with a wavelength specific to the acceptor (see figure 2). When the polymer is exposed to copper, the nitrogen atoms of the ligand bind to it in a tridentate fashion.  This in turn brings water molecules to the ligand to which the nitrogen atoms can also bind. The surrounding of the polymer with water molecules causes it to uncoil, increasing the distance between </a:t>
            </a:r>
            <a:r>
              <a:rPr lang="en-US" altLang="en-US" sz="3600" dirty="0" err="1" smtClean="0">
                <a:solidFill>
                  <a:schemeClr val="tx1"/>
                </a:solidFill>
                <a:latin typeface="Calibri" pitchFamily="34" charset="0"/>
                <a:ea typeface="Calibri" pitchFamily="34" charset="0"/>
                <a:cs typeface="Calibri" pitchFamily="34" charset="0"/>
              </a:rPr>
              <a:t>fluorophores</a:t>
            </a:r>
            <a:r>
              <a:rPr lang="en-US" altLang="en-US" sz="3600" dirty="0" smtClean="0">
                <a:solidFill>
                  <a:schemeClr val="tx1"/>
                </a:solidFill>
                <a:latin typeface="Calibri" pitchFamily="34" charset="0"/>
                <a:ea typeface="Calibri" pitchFamily="34" charset="0"/>
                <a:cs typeface="Calibri" pitchFamily="34" charset="0"/>
              </a:rPr>
              <a:t>. This makes the donor less able to transfer energy to the acceptor, to the compound fluoresces with a wavelength specific to the donor. By observing the fluorescence of the compound, this ligand can be used as a detection method of copper. </a:t>
            </a:r>
            <a:r>
              <a:rPr lang="en-US" altLang="en-US" sz="3600" dirty="0" smtClean="0">
                <a:solidFill>
                  <a:schemeClr val="tx1"/>
                </a:solidFill>
                <a:latin typeface="Calibri" pitchFamily="34" charset="0"/>
                <a:ea typeface="Calibri" pitchFamily="34" charset="0"/>
                <a:cs typeface="Calibri" pitchFamily="34" charset="0"/>
              </a:rPr>
              <a:t>This method is often referred</a:t>
            </a:r>
            <a:r>
              <a:rPr lang="en-US" altLang="en-US" sz="3600" dirty="0" smtClean="0">
                <a:solidFill>
                  <a:schemeClr val="tx1"/>
                </a:solidFill>
                <a:latin typeface="Calibri" pitchFamily="34" charset="0"/>
                <a:ea typeface="Calibri" pitchFamily="34" charset="0"/>
                <a:cs typeface="Calibri" pitchFamily="34" charset="0"/>
              </a:rPr>
              <a:t> </a:t>
            </a:r>
            <a:r>
              <a:rPr lang="en-US" altLang="en-US" sz="3600" dirty="0">
                <a:solidFill>
                  <a:schemeClr val="tx1"/>
                </a:solidFill>
                <a:latin typeface="Calibri" pitchFamily="34" charset="0"/>
                <a:ea typeface="Calibri" pitchFamily="34" charset="0"/>
                <a:cs typeface="Calibri" pitchFamily="34" charset="0"/>
              </a:rPr>
              <a:t>to as FRET - fluorescence resonance energy transfer</a:t>
            </a:r>
            <a:endParaRPr lang="en-US" altLang="en-US" sz="3600" dirty="0" smtClean="0">
              <a:solidFill>
                <a:schemeClr val="tx1"/>
              </a:solidFill>
              <a:latin typeface="Calibri" pitchFamily="34" charset="0"/>
              <a:ea typeface="Calibri" pitchFamily="34" charset="0"/>
              <a:cs typeface="Calibri" pitchFamily="34" charset="0"/>
            </a:endParaRPr>
          </a:p>
        </p:txBody>
      </p:sp>
      <p:sp>
        <p:nvSpPr>
          <p:cNvPr id="1040" name="Text Box 238"/>
          <p:cNvSpPr txBox="1">
            <a:spLocks noChangeArrowheads="1"/>
          </p:cNvSpPr>
          <p:nvPr/>
        </p:nvSpPr>
        <p:spPr bwMode="auto">
          <a:xfrm>
            <a:off x="18604972" y="26876337"/>
            <a:ext cx="17573625" cy="2538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7200">
            <a:spAutoFit/>
          </a:bodyPr>
          <a:lstStyle>
            <a:lvl1pPr marL="877888" indent="-877888"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a:solidFill>
                  <a:srgbClr val="000066"/>
                </a:solidFill>
                <a:latin typeface="Calibri" pitchFamily="34" charset="0"/>
                <a:ea typeface="Calibri" pitchFamily="34" charset="0"/>
                <a:cs typeface="Calibri" pitchFamily="34" charset="0"/>
              </a:rPr>
              <a:t>References </a:t>
            </a:r>
            <a:endParaRPr lang="en-US" altLang="en-US" sz="3600" dirty="0" smtClean="0">
              <a:solidFill>
                <a:srgbClr val="000066"/>
              </a:solidFill>
              <a:latin typeface="Calibri" pitchFamily="34" charset="0"/>
              <a:ea typeface="Calibri" pitchFamily="34" charset="0"/>
              <a:cs typeface="Calibri" pitchFamily="34" charset="0"/>
            </a:endParaRPr>
          </a:p>
          <a:p>
            <a:r>
              <a:rPr lang="en-US" altLang="en-US" sz="3200" dirty="0" err="1" smtClean="0">
                <a:solidFill>
                  <a:schemeClr val="tx1"/>
                </a:solidFill>
                <a:latin typeface="Calibri" pitchFamily="34" charset="0"/>
                <a:ea typeface="Calibri" pitchFamily="34" charset="0"/>
                <a:cs typeface="Calibri" pitchFamily="34" charset="0"/>
              </a:rPr>
              <a:t>Bencivenga</a:t>
            </a:r>
            <a:r>
              <a:rPr lang="en-US" altLang="en-US" sz="3200" dirty="0">
                <a:solidFill>
                  <a:schemeClr val="tx1"/>
                </a:solidFill>
                <a:latin typeface="Calibri" pitchFamily="34" charset="0"/>
                <a:ea typeface="Calibri" pitchFamily="34" charset="0"/>
                <a:cs typeface="Calibri" pitchFamily="34" charset="0"/>
              </a:rPr>
              <a:t>, N.C. The design and synthesis of two novel, Polymerizable ligands affording a 1- to 0 charge transition and a 1+ to 2+ charge transition. Bachelor of Science, University of New Hampshire, Durham, New Hampshire. 2010</a:t>
            </a:r>
            <a:r>
              <a:rPr lang="en-US" altLang="en-US" sz="3200" dirty="0" smtClean="0">
                <a:solidFill>
                  <a:schemeClr val="tx1"/>
                </a:solidFill>
                <a:latin typeface="Calibri" pitchFamily="34" charset="0"/>
                <a:ea typeface="Calibri" pitchFamily="34" charset="0"/>
                <a:cs typeface="Calibri" pitchFamily="34" charset="0"/>
              </a:rPr>
              <a:t>. </a:t>
            </a:r>
            <a:endParaRPr lang="en-US" altLang="en-US" sz="3200" dirty="0">
              <a:solidFill>
                <a:schemeClr val="tx1"/>
              </a:solidFill>
              <a:latin typeface="Calibri" pitchFamily="34" charset="0"/>
              <a:ea typeface="Calibri" pitchFamily="34" charset="0"/>
              <a:cs typeface="Calibri" pitchFamily="34" charset="0"/>
            </a:endParaRPr>
          </a:p>
        </p:txBody>
      </p:sp>
      <p:sp>
        <p:nvSpPr>
          <p:cNvPr id="1041" name="Text Box 304"/>
          <p:cNvSpPr txBox="1">
            <a:spLocks noChangeArrowheads="1"/>
          </p:cNvSpPr>
          <p:nvPr/>
        </p:nvSpPr>
        <p:spPr bwMode="auto">
          <a:xfrm>
            <a:off x="427051" y="16653394"/>
            <a:ext cx="17467263" cy="57545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Results and Discussion </a:t>
            </a:r>
            <a:endParaRPr lang="en-US" altLang="en-US" sz="4400" dirty="0">
              <a:solidFill>
                <a:srgbClr val="000066"/>
              </a:solidFill>
              <a:latin typeface="Calibri" pitchFamily="34" charset="0"/>
              <a:ea typeface="Calibri" pitchFamily="34" charset="0"/>
              <a:cs typeface="Calibri" pitchFamily="34" charset="0"/>
            </a:endParaRPr>
          </a:p>
          <a:p>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The product of the first step was a brown oil. The </a:t>
            </a:r>
            <a:r>
              <a:rPr lang="en-US" altLang="en-US" sz="3600" baseline="30000" dirty="0" smtClean="0">
                <a:solidFill>
                  <a:schemeClr val="tx1"/>
                </a:solidFill>
                <a:latin typeface="Calibri" pitchFamily="34" charset="0"/>
                <a:ea typeface="Calibri" pitchFamily="34" charset="0"/>
                <a:cs typeface="Calibri" pitchFamily="34" charset="0"/>
              </a:rPr>
              <a:t>1</a:t>
            </a:r>
            <a:r>
              <a:rPr lang="en-US" altLang="en-US" sz="3600" dirty="0" smtClean="0">
                <a:solidFill>
                  <a:schemeClr val="tx1"/>
                </a:solidFill>
                <a:latin typeface="Calibri" pitchFamily="34" charset="0"/>
                <a:ea typeface="Calibri" pitchFamily="34" charset="0"/>
                <a:cs typeface="Calibri" pitchFamily="34" charset="0"/>
              </a:rPr>
              <a:t>H-NMR is shown in figure 4. The NMR is very clean and shows expected peaks. The percent yield was 63.4%The product of the second step was also a brown oil. The </a:t>
            </a:r>
            <a:r>
              <a:rPr lang="en-US" altLang="en-US" sz="3600" baseline="30000" dirty="0" smtClean="0">
                <a:solidFill>
                  <a:schemeClr val="tx1"/>
                </a:solidFill>
                <a:latin typeface="Calibri" pitchFamily="34" charset="0"/>
                <a:ea typeface="Calibri" pitchFamily="34" charset="0"/>
                <a:cs typeface="Calibri" pitchFamily="34" charset="0"/>
              </a:rPr>
              <a:t>1</a:t>
            </a:r>
            <a:r>
              <a:rPr lang="en-US" altLang="en-US" sz="3600" dirty="0" smtClean="0">
                <a:solidFill>
                  <a:schemeClr val="tx1"/>
                </a:solidFill>
                <a:latin typeface="Calibri" pitchFamily="34" charset="0"/>
                <a:ea typeface="Calibri" pitchFamily="34" charset="0"/>
                <a:cs typeface="Calibri" pitchFamily="34" charset="0"/>
              </a:rPr>
              <a:t>H-NMR is shown in figure 5. The percent yield was 71.8%. The product of step three was a brown oil, percent yield was 13.3%. A large amount of product was lost in step three due to human error – the organic layer was poured into a separatory funnel, the stopcock of which was not closed, during washes. The product of step four, the final product, was a dark green-brown oil, percent yield was 93%. The </a:t>
            </a:r>
            <a:r>
              <a:rPr lang="en-US" altLang="en-US" sz="3600" baseline="30000" dirty="0" smtClean="0">
                <a:solidFill>
                  <a:schemeClr val="tx1"/>
                </a:solidFill>
                <a:latin typeface="Calibri" pitchFamily="34" charset="0"/>
                <a:ea typeface="Calibri" pitchFamily="34" charset="0"/>
                <a:cs typeface="Calibri" pitchFamily="34" charset="0"/>
              </a:rPr>
              <a:t>1</a:t>
            </a:r>
            <a:r>
              <a:rPr lang="en-US" altLang="en-US" sz="3600" dirty="0" smtClean="0">
                <a:solidFill>
                  <a:schemeClr val="tx1"/>
                </a:solidFill>
                <a:latin typeface="Calibri" pitchFamily="34" charset="0"/>
                <a:ea typeface="Calibri" pitchFamily="34" charset="0"/>
                <a:cs typeface="Calibri" pitchFamily="34" charset="0"/>
              </a:rPr>
              <a:t>H-NMR spectra of the products of steps three and four were very unclean, peaks were not clear. </a:t>
            </a:r>
            <a:endParaRPr lang="en-US" altLang="en-US" sz="3600" dirty="0">
              <a:latin typeface="Calibri" pitchFamily="34" charset="0"/>
              <a:ea typeface="Calibri" pitchFamily="34" charset="0"/>
              <a:cs typeface="Calibri" pitchFamily="34" charset="0"/>
            </a:endParaRPr>
          </a:p>
        </p:txBody>
      </p:sp>
      <p:sp>
        <p:nvSpPr>
          <p:cNvPr id="1042" name="Text Box 341"/>
          <p:cNvSpPr txBox="1">
            <a:spLocks noChangeArrowheads="1"/>
          </p:cNvSpPr>
          <p:nvPr/>
        </p:nvSpPr>
        <p:spPr bwMode="auto">
          <a:xfrm>
            <a:off x="-231908" y="28029551"/>
            <a:ext cx="10185137" cy="953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2800" dirty="0" smtClean="0">
                <a:solidFill>
                  <a:schemeClr val="tx1"/>
                </a:solidFill>
                <a:latin typeface="Calibri" pitchFamily="34" charset="0"/>
                <a:ea typeface="Calibri" pitchFamily="34" charset="0"/>
                <a:cs typeface="Calibri" pitchFamily="34" charset="0"/>
              </a:rPr>
              <a:t>Figure 4: </a:t>
            </a:r>
            <a:r>
              <a:rPr lang="en-US" altLang="en-US" sz="2800" baseline="30000" dirty="0" smtClean="0">
                <a:solidFill>
                  <a:schemeClr val="tx1"/>
                </a:solidFill>
                <a:latin typeface="Calibri" pitchFamily="34" charset="0"/>
                <a:ea typeface="Calibri" pitchFamily="34" charset="0"/>
                <a:cs typeface="Calibri" pitchFamily="34" charset="0"/>
              </a:rPr>
              <a:t>1</a:t>
            </a:r>
            <a:r>
              <a:rPr lang="en-US" altLang="en-US" sz="2800" dirty="0" smtClean="0">
                <a:solidFill>
                  <a:schemeClr val="tx1"/>
                </a:solidFill>
                <a:latin typeface="Calibri" pitchFamily="34" charset="0"/>
                <a:ea typeface="Calibri" pitchFamily="34" charset="0"/>
                <a:cs typeface="Calibri" pitchFamily="34" charset="0"/>
              </a:rPr>
              <a:t>H-NMR spectrum </a:t>
            </a:r>
          </a:p>
          <a:p>
            <a:pPr algn="ctr"/>
            <a:r>
              <a:rPr lang="en-US" altLang="en-US" sz="2800" dirty="0" smtClean="0">
                <a:solidFill>
                  <a:schemeClr val="tx1"/>
                </a:solidFill>
                <a:latin typeface="Calibri" pitchFamily="34" charset="0"/>
                <a:ea typeface="Calibri" pitchFamily="34" charset="0"/>
                <a:cs typeface="Calibri" pitchFamily="34" charset="0"/>
              </a:rPr>
              <a:t>of the product of step 1</a:t>
            </a:r>
            <a:endParaRPr lang="en-US" altLang="en-US" sz="2800" dirty="0">
              <a:solidFill>
                <a:schemeClr val="tx1"/>
              </a:solidFill>
              <a:latin typeface="Calibri" pitchFamily="34" charset="0"/>
              <a:ea typeface="Calibri" pitchFamily="34" charset="0"/>
              <a:cs typeface="Calibri" pitchFamily="34" charset="0"/>
            </a:endParaRPr>
          </a:p>
        </p:txBody>
      </p:sp>
      <p:sp>
        <p:nvSpPr>
          <p:cNvPr id="1043" name="Text Box 401"/>
          <p:cNvSpPr txBox="1">
            <a:spLocks noChangeArrowheads="1"/>
          </p:cNvSpPr>
          <p:nvPr/>
        </p:nvSpPr>
        <p:spPr bwMode="auto">
          <a:xfrm>
            <a:off x="17954640" y="21293536"/>
            <a:ext cx="17394237" cy="243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Conclusions </a:t>
            </a:r>
            <a:endParaRPr lang="en-US" altLang="en-US" sz="4400" dirty="0">
              <a:solidFill>
                <a:srgbClr val="000066"/>
              </a:solidFill>
              <a:latin typeface="Calibri" pitchFamily="34" charset="0"/>
              <a:ea typeface="Calibri" pitchFamily="34" charset="0"/>
              <a:cs typeface="Calibri" pitchFamily="34" charset="0"/>
            </a:endParaRPr>
          </a:p>
          <a:p>
            <a:r>
              <a:rPr lang="en-US" altLang="en-US" sz="3600" b="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Based on the appearance of the product, it is likely that </a:t>
            </a:r>
            <a:r>
              <a:rPr lang="en-US" altLang="en-US" sz="3600" dirty="0">
                <a:solidFill>
                  <a:schemeClr val="tx1"/>
                </a:solidFill>
                <a:latin typeface="Calibri" pitchFamily="34" charset="0"/>
                <a:ea typeface="Calibri" pitchFamily="34" charset="0"/>
                <a:cs typeface="Calibri" pitchFamily="34" charset="0"/>
              </a:rPr>
              <a:t>the </a:t>
            </a:r>
            <a:r>
              <a:rPr lang="en-US" altLang="en-US" sz="3600" dirty="0" smtClean="0">
                <a:solidFill>
                  <a:schemeClr val="tx1"/>
                </a:solidFill>
                <a:latin typeface="Calibri" pitchFamily="34" charset="0"/>
                <a:ea typeface="Calibri" pitchFamily="34" charset="0"/>
                <a:cs typeface="Calibri" pitchFamily="34" charset="0"/>
              </a:rPr>
              <a:t>ligand N,N-di(2-pyridylmethyl</a:t>
            </a:r>
            <a:r>
              <a:rPr lang="en-US" altLang="en-US" sz="3600" dirty="0">
                <a:solidFill>
                  <a:schemeClr val="tx1"/>
                </a:solidFill>
                <a:latin typeface="Calibri" pitchFamily="34" charset="0"/>
                <a:ea typeface="Calibri" pitchFamily="34" charset="0"/>
                <a:cs typeface="Calibri" pitchFamily="34" charset="0"/>
              </a:rPr>
              <a:t>)-</a:t>
            </a:r>
            <a:r>
              <a:rPr lang="en-US" altLang="en-US" sz="3600" dirty="0" err="1" smtClean="0">
                <a:solidFill>
                  <a:schemeClr val="tx1"/>
                </a:solidFill>
                <a:latin typeface="Calibri" pitchFamily="34" charset="0"/>
                <a:ea typeface="Calibri" pitchFamily="34" charset="0"/>
                <a:cs typeface="Calibri" pitchFamily="34" charset="0"/>
              </a:rPr>
              <a:t>propylacrylamide</a:t>
            </a:r>
            <a:r>
              <a:rPr lang="en-US" altLang="en-US" sz="3600" dirty="0" smtClean="0">
                <a:solidFill>
                  <a:schemeClr val="tx1"/>
                </a:solidFill>
                <a:latin typeface="Calibri" pitchFamily="34" charset="0"/>
                <a:ea typeface="Calibri" pitchFamily="34" charset="0"/>
                <a:cs typeface="Calibri" pitchFamily="34" charset="0"/>
              </a:rPr>
              <a:t> was successfully synthesized. However, further analysis is needed to verify the identity and purity of the product. </a:t>
            </a:r>
            <a:endParaRPr lang="en-US" altLang="en-US" sz="3600" dirty="0">
              <a:latin typeface="Calibri" pitchFamily="34" charset="0"/>
              <a:ea typeface="Calibri" pitchFamily="34" charset="0"/>
              <a:cs typeface="Calibri" pitchFamily="34" charset="0"/>
            </a:endParaRPr>
          </a:p>
        </p:txBody>
      </p:sp>
      <p:sp>
        <p:nvSpPr>
          <p:cNvPr id="1044" name="Text Box 402"/>
          <p:cNvSpPr txBox="1">
            <a:spLocks noChangeArrowheads="1"/>
          </p:cNvSpPr>
          <p:nvPr/>
        </p:nvSpPr>
        <p:spPr bwMode="auto">
          <a:xfrm>
            <a:off x="17818114" y="17755020"/>
            <a:ext cx="17454563" cy="3538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Future Work </a:t>
            </a:r>
            <a:endParaRPr lang="en-US" altLang="en-US" sz="4400" dirty="0" smtClean="0">
              <a:solidFill>
                <a:srgbClr val="000066"/>
              </a:solidFill>
              <a:latin typeface="Calibri" pitchFamily="34" charset="0"/>
              <a:ea typeface="Calibri" pitchFamily="34" charset="0"/>
              <a:cs typeface="Calibri" pitchFamily="34" charset="0"/>
            </a:endParaRPr>
          </a:p>
          <a:p>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Further investigation (such as another attempt at a proton NMR spectrum and/or obtaining a </a:t>
            </a:r>
            <a:r>
              <a:rPr lang="en-US" altLang="en-US" sz="3600" baseline="30000" dirty="0" smtClean="0">
                <a:solidFill>
                  <a:schemeClr val="tx1"/>
                </a:solidFill>
                <a:latin typeface="Calibri" pitchFamily="34" charset="0"/>
                <a:ea typeface="Calibri" pitchFamily="34" charset="0"/>
                <a:cs typeface="Calibri" pitchFamily="34" charset="0"/>
              </a:rPr>
              <a:t>13</a:t>
            </a:r>
            <a:r>
              <a:rPr lang="en-US" altLang="en-US" sz="3600" dirty="0" smtClean="0">
                <a:solidFill>
                  <a:schemeClr val="tx1"/>
                </a:solidFill>
                <a:latin typeface="Calibri" pitchFamily="34" charset="0"/>
                <a:ea typeface="Calibri" pitchFamily="34" charset="0"/>
                <a:cs typeface="Calibri" pitchFamily="34" charset="0"/>
              </a:rPr>
              <a:t>C  NMR spectrum) is needed to determine if the ligand was synthesized successfully and cleanly. If so, the ligand can be used in the </a:t>
            </a:r>
            <a:r>
              <a:rPr lang="en-US" altLang="en-US" sz="3600" dirty="0" err="1" smtClean="0">
                <a:solidFill>
                  <a:schemeClr val="tx1"/>
                </a:solidFill>
                <a:latin typeface="Calibri" pitchFamily="34" charset="0"/>
                <a:ea typeface="Calibri" pitchFamily="34" charset="0"/>
                <a:cs typeface="Calibri" pitchFamily="34" charset="0"/>
              </a:rPr>
              <a:t>Planalp</a:t>
            </a:r>
            <a:r>
              <a:rPr lang="en-US" altLang="en-US" sz="3600" dirty="0" smtClean="0">
                <a:solidFill>
                  <a:schemeClr val="tx1"/>
                </a:solidFill>
                <a:latin typeface="Calibri" pitchFamily="34" charset="0"/>
                <a:ea typeface="Calibri" pitchFamily="34" charset="0"/>
                <a:cs typeface="Calibri" pitchFamily="34" charset="0"/>
              </a:rPr>
              <a:t> research group to detect copper through FRET methods and further the understanding of metal ion sensing.</a:t>
            </a:r>
            <a:r>
              <a:rPr lang="en-US" altLang="en-US" sz="3600" dirty="0">
                <a:solidFill>
                  <a:schemeClr val="tx1"/>
                </a:solidFill>
                <a:latin typeface="Calibri" pitchFamily="34" charset="0"/>
                <a:ea typeface="Calibri" pitchFamily="34" charset="0"/>
                <a:cs typeface="Calibri" pitchFamily="34" charset="0"/>
              </a:rPr>
              <a:t>	</a:t>
            </a:r>
            <a:endParaRPr lang="en-US" altLang="en-US" sz="3600" dirty="0">
              <a:latin typeface="Calibri" pitchFamily="34" charset="0"/>
              <a:ea typeface="Calibri" pitchFamily="34" charset="0"/>
              <a:cs typeface="Calibri" pitchFamily="34" charset="0"/>
            </a:endParaRPr>
          </a:p>
        </p:txBody>
      </p:sp>
      <p:sp>
        <p:nvSpPr>
          <p:cNvPr id="1053" name="Text Box 401"/>
          <p:cNvSpPr txBox="1">
            <a:spLocks noChangeArrowheads="1"/>
          </p:cNvSpPr>
          <p:nvPr/>
        </p:nvSpPr>
        <p:spPr bwMode="auto">
          <a:xfrm>
            <a:off x="18561579" y="5275648"/>
            <a:ext cx="17394237" cy="19996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Experimental</a:t>
            </a:r>
          </a:p>
          <a:p>
            <a:r>
              <a:rPr lang="en-US" altLang="en-US" sz="4400" dirty="0" smtClean="0">
                <a:solidFill>
                  <a:srgbClr val="000066"/>
                </a:solidFill>
                <a:latin typeface="Calibri" pitchFamily="34" charset="0"/>
                <a:ea typeface="Calibri" pitchFamily="34" charset="0"/>
                <a:cs typeface="Calibri" pitchFamily="34" charset="0"/>
              </a:rPr>
              <a:t> </a:t>
            </a:r>
          </a:p>
          <a:p>
            <a:r>
              <a:rPr lang="en-US" altLang="en-US" sz="3600" b="0" dirty="0">
                <a:solidFill>
                  <a:schemeClr val="tx1"/>
                </a:solidFill>
                <a:latin typeface="Calibri" pitchFamily="34" charset="0"/>
                <a:ea typeface="Calibri" pitchFamily="34" charset="0"/>
                <a:cs typeface="Calibri" pitchFamily="34" charset="0"/>
              </a:rPr>
              <a:t>	</a:t>
            </a:r>
            <a:r>
              <a:rPr lang="en-US" altLang="en-US" sz="3600" dirty="0">
                <a:solidFill>
                  <a:schemeClr val="tx1"/>
                </a:solidFill>
                <a:latin typeface="Calibri" pitchFamily="34" charset="0"/>
                <a:ea typeface="Calibri" pitchFamily="34" charset="0"/>
                <a:cs typeface="Calibri" pitchFamily="34" charset="0"/>
              </a:rPr>
              <a:t> </a:t>
            </a:r>
            <a:endParaRPr lang="en-US" altLang="en-US" sz="3600" dirty="0">
              <a:latin typeface="Calibri" pitchFamily="34" charset="0"/>
              <a:ea typeface="Calibri" pitchFamily="34" charset="0"/>
              <a:cs typeface="Calibri" pitchFamily="34" charset="0"/>
            </a:endParaRPr>
          </a:p>
        </p:txBody>
      </p:sp>
      <p:pic>
        <p:nvPicPr>
          <p:cNvPr id="1238" name="Picture 12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0600" y="1028700"/>
            <a:ext cx="2286000" cy="2781300"/>
          </a:xfrm>
          <a:prstGeom prst="rect">
            <a:avLst/>
          </a:prstGeom>
        </p:spPr>
      </p:pic>
      <p:graphicFrame>
        <p:nvGraphicFramePr>
          <p:cNvPr id="4" name="Object 3"/>
          <p:cNvGraphicFramePr>
            <a:graphicFrameLocks noChangeAspect="1"/>
          </p:cNvGraphicFramePr>
          <p:nvPr>
            <p:extLst>
              <p:ext uri="{D42A27DB-BD31-4B8C-83A1-F6EECF244321}">
                <p14:modId xmlns:p14="http://schemas.microsoft.com/office/powerpoint/2010/main" val="536968842"/>
              </p:ext>
            </p:extLst>
          </p:nvPr>
        </p:nvGraphicFramePr>
        <p:xfrm>
          <a:off x="14394936" y="5688107"/>
          <a:ext cx="3328988" cy="3174347"/>
        </p:xfrm>
        <a:graphic>
          <a:graphicData uri="http://schemas.openxmlformats.org/presentationml/2006/ole">
            <mc:AlternateContent xmlns:mc="http://schemas.openxmlformats.org/markup-compatibility/2006">
              <mc:Choice xmlns:v="urn:schemas-microsoft-com:vml" Requires="v">
                <p:oleObj spid="_x0000_s1259" name="CS ChemDraw Drawing" r:id="rId4" imgW="1317851" imgH="1243314" progId="ChemDraw.Document.6.0">
                  <p:embed/>
                </p:oleObj>
              </mc:Choice>
              <mc:Fallback>
                <p:oleObj name="CS ChemDraw Drawing" r:id="rId4" imgW="1317851" imgH="1243314" progId="ChemDraw.Document.6.0">
                  <p:embed/>
                  <p:pic>
                    <p:nvPicPr>
                      <p:cNvPr id="0" name=""/>
                      <p:cNvPicPr/>
                      <p:nvPr/>
                    </p:nvPicPr>
                    <p:blipFill>
                      <a:blip r:embed="rId5"/>
                      <a:stretch>
                        <a:fillRect/>
                      </a:stretch>
                    </p:blipFill>
                    <p:spPr>
                      <a:xfrm>
                        <a:off x="14394936" y="5688107"/>
                        <a:ext cx="3328988" cy="3174347"/>
                      </a:xfrm>
                      <a:prstGeom prst="rect">
                        <a:avLst/>
                      </a:prstGeom>
                      <a:solidFill>
                        <a:srgbClr val="FFFFFF">
                          <a:alpha val="60000"/>
                        </a:srgbClr>
                      </a:solidFill>
                      <a:ln w="3175">
                        <a:solidFill>
                          <a:schemeClr val="tx1"/>
                        </a:solidFill>
                      </a:ln>
                    </p:spPr>
                  </p:pic>
                </p:oleObj>
              </mc:Fallback>
            </mc:AlternateContent>
          </a:graphicData>
        </a:graphic>
      </p:graphicFrame>
      <p:sp>
        <p:nvSpPr>
          <p:cNvPr id="5" name="TextBox 4"/>
          <p:cNvSpPr txBox="1"/>
          <p:nvPr/>
        </p:nvSpPr>
        <p:spPr>
          <a:xfrm>
            <a:off x="14269497" y="9101705"/>
            <a:ext cx="3607884" cy="1384995"/>
          </a:xfrm>
          <a:prstGeom prst="rect">
            <a:avLst/>
          </a:prstGeom>
          <a:noFill/>
        </p:spPr>
        <p:txBody>
          <a:bodyPr wrap="square" rtlCol="0">
            <a:spAutoFit/>
          </a:bodyPr>
          <a:lstStyle/>
          <a:p>
            <a:pPr algn="ctr"/>
            <a:r>
              <a:rPr lang="en-US" sz="2800" dirty="0" smtClean="0">
                <a:solidFill>
                  <a:schemeClr val="tx1"/>
                </a:solidFill>
                <a:latin typeface="Calibri" panose="020F0502020204030204" pitchFamily="34" charset="0"/>
              </a:rPr>
              <a:t>Figure 1: structure of</a:t>
            </a:r>
            <a:r>
              <a:rPr lang="en-US" altLang="en-US" sz="2800" dirty="0">
                <a:solidFill>
                  <a:schemeClr val="tx1"/>
                </a:solidFill>
                <a:latin typeface="Calibri" pitchFamily="34" charset="0"/>
                <a:ea typeface="Calibri" pitchFamily="34" charset="0"/>
                <a:cs typeface="Calibri" pitchFamily="34" charset="0"/>
              </a:rPr>
              <a:t> </a:t>
            </a:r>
            <a:endParaRPr lang="en-US" altLang="en-US" sz="2800" dirty="0" smtClean="0">
              <a:solidFill>
                <a:schemeClr val="tx1"/>
              </a:solidFill>
              <a:latin typeface="Calibri" pitchFamily="34" charset="0"/>
              <a:ea typeface="Calibri" pitchFamily="34" charset="0"/>
              <a:cs typeface="Calibri" pitchFamily="34" charset="0"/>
            </a:endParaRPr>
          </a:p>
          <a:p>
            <a:pPr algn="ctr"/>
            <a:r>
              <a:rPr lang="en-US" altLang="en-US" sz="2800" dirty="0" smtClean="0">
                <a:solidFill>
                  <a:schemeClr val="tx1"/>
                </a:solidFill>
                <a:latin typeface="Calibri" pitchFamily="34" charset="0"/>
                <a:ea typeface="Calibri" pitchFamily="34" charset="0"/>
                <a:cs typeface="Calibri" pitchFamily="34" charset="0"/>
              </a:rPr>
              <a:t>N,N-di(2-picolyl</a:t>
            </a:r>
            <a:r>
              <a:rPr lang="en-US" altLang="en-US" sz="2800" dirty="0">
                <a:solidFill>
                  <a:schemeClr val="tx1"/>
                </a:solidFill>
                <a:latin typeface="Calibri" pitchFamily="34" charset="0"/>
                <a:ea typeface="Calibri" pitchFamily="34" charset="0"/>
                <a:cs typeface="Calibri" pitchFamily="34" charset="0"/>
              </a:rPr>
              <a:t>)-</a:t>
            </a:r>
            <a:r>
              <a:rPr lang="en-US" altLang="en-US" sz="2800" dirty="0" err="1">
                <a:solidFill>
                  <a:schemeClr val="tx1"/>
                </a:solidFill>
                <a:latin typeface="Calibri" pitchFamily="34" charset="0"/>
                <a:ea typeface="Calibri" pitchFamily="34" charset="0"/>
                <a:cs typeface="Calibri" pitchFamily="34" charset="0"/>
              </a:rPr>
              <a:t>propylacrylamide</a:t>
            </a:r>
            <a:r>
              <a:rPr lang="en-US" sz="2800" dirty="0" smtClean="0">
                <a:solidFill>
                  <a:schemeClr val="tx1"/>
                </a:solidFill>
                <a:latin typeface="Calibri" panose="020F0502020204030204" pitchFamily="34" charset="0"/>
              </a:rPr>
              <a:t> </a:t>
            </a:r>
            <a:endParaRPr lang="en-US" sz="2800" dirty="0">
              <a:solidFill>
                <a:schemeClr val="tx1"/>
              </a:solidFill>
              <a:latin typeface="Calibri" panose="020F0502020204030204" pitchFamily="34" charset="0"/>
            </a:endParaRPr>
          </a:p>
        </p:txBody>
      </p:sp>
      <p:sp>
        <p:nvSpPr>
          <p:cNvPr id="205" name="TextBox 204"/>
          <p:cNvSpPr txBox="1"/>
          <p:nvPr/>
        </p:nvSpPr>
        <p:spPr>
          <a:xfrm>
            <a:off x="25915940" y="17231801"/>
            <a:ext cx="8305800" cy="523220"/>
          </a:xfrm>
          <a:prstGeom prst="rect">
            <a:avLst/>
          </a:prstGeom>
          <a:noFill/>
        </p:spPr>
        <p:txBody>
          <a:bodyPr wrap="square" rtlCol="0">
            <a:spAutoFit/>
          </a:bodyPr>
          <a:lstStyle/>
          <a:p>
            <a:pPr algn="ctr"/>
            <a:r>
              <a:rPr lang="en-US" sz="2800" dirty="0" smtClean="0">
                <a:solidFill>
                  <a:schemeClr val="tx1"/>
                </a:solidFill>
                <a:latin typeface="Calibri" panose="020F0502020204030204" pitchFamily="34" charset="0"/>
              </a:rPr>
              <a:t>Figure 3: 4-Step Reaction Scheme</a:t>
            </a:r>
            <a:endParaRPr lang="en-US" altLang="en-US" sz="2800" dirty="0" smtClean="0">
              <a:solidFill>
                <a:schemeClr val="tx1"/>
              </a:solidFill>
              <a:latin typeface="Calibri" pitchFamily="34" charset="0"/>
              <a:ea typeface="Calibri" pitchFamily="34" charset="0"/>
              <a:cs typeface="Calibri" pitchFamily="34" charset="0"/>
            </a:endParaRPr>
          </a:p>
        </p:txBody>
      </p:sp>
      <p:sp>
        <p:nvSpPr>
          <p:cNvPr id="7" name="TextBox 6"/>
          <p:cNvSpPr txBox="1"/>
          <p:nvPr/>
        </p:nvSpPr>
        <p:spPr>
          <a:xfrm>
            <a:off x="18604972" y="5943601"/>
            <a:ext cx="6007627" cy="5791200"/>
          </a:xfrm>
          <a:prstGeom prst="rect">
            <a:avLst/>
          </a:prstGeom>
          <a:noFill/>
        </p:spPr>
        <p:txBody>
          <a:bodyPr wrap="square" rtlCol="0">
            <a:spAutoFit/>
          </a:bodyPr>
          <a:lstStyle/>
          <a:p>
            <a:pPr algn="just"/>
            <a:r>
              <a:rPr lang="en-US" sz="3600" dirty="0" smtClean="0">
                <a:solidFill>
                  <a:schemeClr val="tx1"/>
                </a:solidFill>
                <a:latin typeface="Calibri" panose="020F0502020204030204" pitchFamily="34" charset="0"/>
              </a:rPr>
              <a:t>	Figure 3 shows the four-step reaction scheme of this synthesis. Step 1 was a 23 hour reaction, step 2 was a 72 hour reaction, step 3 was a 24 hour reaction, and step 4 was a 20 hour reaction.  The synthesis was performed over the course of five weeks.</a:t>
            </a:r>
          </a:p>
          <a:p>
            <a:endParaRPr lang="en-US" sz="3600" dirty="0">
              <a:solidFill>
                <a:schemeClr val="tx1"/>
              </a:solidFill>
              <a:latin typeface="Calibri" panose="020F0502020204030204" pitchFamily="34" charset="0"/>
            </a:endParaRPr>
          </a:p>
        </p:txBody>
      </p:sp>
      <p:graphicFrame>
        <p:nvGraphicFramePr>
          <p:cNvPr id="8" name="Object 7"/>
          <p:cNvGraphicFramePr>
            <a:graphicFrameLocks noChangeAspect="1"/>
          </p:cNvGraphicFramePr>
          <p:nvPr>
            <p:extLst>
              <p:ext uri="{D42A27DB-BD31-4B8C-83A1-F6EECF244321}">
                <p14:modId xmlns:p14="http://schemas.microsoft.com/office/powerpoint/2010/main" val="3853393825"/>
              </p:ext>
            </p:extLst>
          </p:nvPr>
        </p:nvGraphicFramePr>
        <p:xfrm>
          <a:off x="13640331" y="11734800"/>
          <a:ext cx="9647977" cy="3276600"/>
        </p:xfrm>
        <a:graphic>
          <a:graphicData uri="http://schemas.openxmlformats.org/presentationml/2006/ole">
            <mc:AlternateContent xmlns:mc="http://schemas.openxmlformats.org/markup-compatibility/2006">
              <mc:Choice xmlns:v="urn:schemas-microsoft-com:vml" Requires="v">
                <p:oleObj spid="_x0000_s1260" name="CS ChemDraw Drawing" r:id="rId6" imgW="3958953" imgH="1345349" progId="ChemDraw.Document.6.0">
                  <p:embed/>
                </p:oleObj>
              </mc:Choice>
              <mc:Fallback>
                <p:oleObj name="CS ChemDraw Drawing" r:id="rId6" imgW="3958953" imgH="1345349" progId="ChemDraw.Document.6.0">
                  <p:embed/>
                  <p:pic>
                    <p:nvPicPr>
                      <p:cNvPr id="0" name=""/>
                      <p:cNvPicPr/>
                      <p:nvPr/>
                    </p:nvPicPr>
                    <p:blipFill>
                      <a:blip r:embed="rId7"/>
                      <a:stretch>
                        <a:fillRect/>
                      </a:stretch>
                    </p:blipFill>
                    <p:spPr>
                      <a:xfrm>
                        <a:off x="13640331" y="11734800"/>
                        <a:ext cx="9647977" cy="3276600"/>
                      </a:xfrm>
                      <a:prstGeom prst="rect">
                        <a:avLst/>
                      </a:prstGeom>
                      <a:solidFill>
                        <a:srgbClr val="FFFFFF">
                          <a:alpha val="60000"/>
                        </a:srgbClr>
                      </a:solidFill>
                      <a:ln w="3175">
                        <a:solidFill>
                          <a:schemeClr val="tx1"/>
                        </a:solidFill>
                      </a:ln>
                    </p:spPr>
                  </p:pic>
                </p:oleObj>
              </mc:Fallback>
            </mc:AlternateContent>
          </a:graphicData>
        </a:graphic>
      </p:graphicFrame>
      <p:sp>
        <p:nvSpPr>
          <p:cNvPr id="208" name="TextBox 207"/>
          <p:cNvSpPr txBox="1"/>
          <p:nvPr/>
        </p:nvSpPr>
        <p:spPr>
          <a:xfrm>
            <a:off x="14235630" y="15215228"/>
            <a:ext cx="8305800" cy="1384995"/>
          </a:xfrm>
          <a:prstGeom prst="rect">
            <a:avLst/>
          </a:prstGeom>
          <a:noFill/>
        </p:spPr>
        <p:txBody>
          <a:bodyPr wrap="square" rtlCol="0">
            <a:spAutoFit/>
          </a:bodyPr>
          <a:lstStyle/>
          <a:p>
            <a:pPr algn="ctr"/>
            <a:r>
              <a:rPr lang="en-US" sz="2800" dirty="0" smtClean="0">
                <a:solidFill>
                  <a:schemeClr val="tx1"/>
                </a:solidFill>
                <a:latin typeface="Calibri" panose="020F0502020204030204" pitchFamily="34" charset="0"/>
              </a:rPr>
              <a:t>Figure 2: Illustration of energy transfer from donor to acceptor fluorophore when ligand is coiled in the absence of water. </a:t>
            </a:r>
            <a:endParaRPr lang="en-US" altLang="en-US" sz="2800" dirty="0" smtClean="0">
              <a:solidFill>
                <a:schemeClr val="tx1"/>
              </a:solidFill>
              <a:latin typeface="Calibri" pitchFamily="34" charset="0"/>
              <a:ea typeface="Calibri" pitchFamily="34" charset="0"/>
              <a:cs typeface="Calibri" pitchFamily="34" charset="0"/>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1722044221"/>
              </p:ext>
            </p:extLst>
          </p:nvPr>
        </p:nvGraphicFramePr>
        <p:xfrm>
          <a:off x="25098375" y="4646613"/>
          <a:ext cx="9685338" cy="12544425"/>
        </p:xfrm>
        <a:graphic>
          <a:graphicData uri="http://schemas.openxmlformats.org/presentationml/2006/ole">
            <mc:AlternateContent xmlns:mc="http://schemas.openxmlformats.org/markup-compatibility/2006">
              <mc:Choice xmlns:v="urn:schemas-microsoft-com:vml" Requires="v">
                <p:oleObj spid="_x0000_s1261" name="CS ChemDraw Drawing" r:id="rId8" imgW="4848948" imgH="6278655" progId="ChemDraw.Document.6.0">
                  <p:embed/>
                </p:oleObj>
              </mc:Choice>
              <mc:Fallback>
                <p:oleObj name="CS ChemDraw Drawing" r:id="rId8" imgW="4848948" imgH="6278655" progId="ChemDraw.Document.6.0">
                  <p:embed/>
                  <p:pic>
                    <p:nvPicPr>
                      <p:cNvPr id="0" name=""/>
                      <p:cNvPicPr/>
                      <p:nvPr/>
                    </p:nvPicPr>
                    <p:blipFill>
                      <a:blip r:embed="rId9"/>
                      <a:stretch>
                        <a:fillRect/>
                      </a:stretch>
                    </p:blipFill>
                    <p:spPr>
                      <a:xfrm>
                        <a:off x="25098375" y="4646613"/>
                        <a:ext cx="9685338" cy="12544425"/>
                      </a:xfrm>
                      <a:prstGeom prst="rect">
                        <a:avLst/>
                      </a:prstGeom>
                      <a:solidFill>
                        <a:srgbClr val="FFFFFF">
                          <a:alpha val="60000"/>
                        </a:srgbClr>
                      </a:solidFill>
                      <a:ln w="3175">
                        <a:solidFill>
                          <a:schemeClr val="tx1"/>
                        </a:solidFill>
                      </a:ln>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3459304099"/>
              </p:ext>
            </p:extLst>
          </p:nvPr>
        </p:nvGraphicFramePr>
        <p:xfrm>
          <a:off x="1474787" y="22294056"/>
          <a:ext cx="3093066" cy="1099344"/>
        </p:xfrm>
        <a:graphic>
          <a:graphicData uri="http://schemas.openxmlformats.org/presentationml/2006/ole">
            <mc:AlternateContent xmlns:mc="http://schemas.openxmlformats.org/markup-compatibility/2006">
              <mc:Choice xmlns:v="urn:schemas-microsoft-com:vml" Requires="v">
                <p:oleObj spid="_x0000_s1262" name="CS ChemDraw Drawing" r:id="rId10" imgW="1317851" imgH="468875" progId="ChemDraw.Document.6.0">
                  <p:embed/>
                </p:oleObj>
              </mc:Choice>
              <mc:Fallback>
                <p:oleObj name="CS ChemDraw Drawing" r:id="rId10" imgW="1317851" imgH="468875" progId="ChemDraw.Document.6.0">
                  <p:embed/>
                  <p:pic>
                    <p:nvPicPr>
                      <p:cNvPr id="0" name=""/>
                      <p:cNvPicPr/>
                      <p:nvPr/>
                    </p:nvPicPr>
                    <p:blipFill>
                      <a:blip r:embed="rId11"/>
                      <a:stretch>
                        <a:fillRect/>
                      </a:stretch>
                    </p:blipFill>
                    <p:spPr>
                      <a:xfrm>
                        <a:off x="1474787" y="22294056"/>
                        <a:ext cx="3093066" cy="1099344"/>
                      </a:xfrm>
                      <a:prstGeom prst="rect">
                        <a:avLst/>
                      </a:prstGeom>
                    </p:spPr>
                  </p:pic>
                </p:oleObj>
              </mc:Fallback>
            </mc:AlternateContent>
          </a:graphicData>
        </a:graphic>
      </p:graphicFrame>
      <p:pic>
        <p:nvPicPr>
          <p:cNvPr id="1090" name="Picture 6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83960" y="22365766"/>
            <a:ext cx="8153400" cy="5688274"/>
          </a:xfrm>
          <a:prstGeom prst="rect">
            <a:avLst/>
          </a:prstGeom>
          <a:solidFill>
            <a:srgbClr val="FFFFFF">
              <a:alpha val="60000"/>
            </a:srgbClr>
          </a:solidFill>
          <a:ln w="9525">
            <a:solidFill>
              <a:schemeClr val="tx1"/>
            </a:solidFill>
            <a:miter lim="800000"/>
            <a:headEnd/>
            <a:tailEnd/>
          </a:ln>
        </p:spPr>
      </p:pic>
      <p:graphicFrame>
        <p:nvGraphicFramePr>
          <p:cNvPr id="10" name="Object 9"/>
          <p:cNvGraphicFramePr>
            <a:graphicFrameLocks noChangeAspect="1"/>
          </p:cNvGraphicFramePr>
          <p:nvPr>
            <p:extLst>
              <p:ext uri="{D42A27DB-BD31-4B8C-83A1-F6EECF244321}">
                <p14:modId xmlns:p14="http://schemas.microsoft.com/office/powerpoint/2010/main" val="1907516010"/>
              </p:ext>
            </p:extLst>
          </p:nvPr>
        </p:nvGraphicFramePr>
        <p:xfrm>
          <a:off x="1101725" y="22421850"/>
          <a:ext cx="2994025" cy="1064143"/>
        </p:xfrm>
        <a:graphic>
          <a:graphicData uri="http://schemas.openxmlformats.org/presentationml/2006/ole">
            <mc:AlternateContent xmlns:mc="http://schemas.openxmlformats.org/markup-compatibility/2006">
              <mc:Choice xmlns:v="urn:schemas-microsoft-com:vml" Requires="v">
                <p:oleObj spid="_x0000_s1263" name="CS ChemDraw Drawing" r:id="rId13" imgW="1317851" imgH="468875" progId="ChemDraw.Document.6.0">
                  <p:embed/>
                </p:oleObj>
              </mc:Choice>
              <mc:Fallback>
                <p:oleObj name="CS ChemDraw Drawing" r:id="rId13" imgW="1317851" imgH="468875" progId="ChemDraw.Document.6.0">
                  <p:embed/>
                  <p:pic>
                    <p:nvPicPr>
                      <p:cNvPr id="0" name=""/>
                      <p:cNvPicPr/>
                      <p:nvPr/>
                    </p:nvPicPr>
                    <p:blipFill>
                      <a:blip r:embed="rId14"/>
                      <a:stretch>
                        <a:fillRect/>
                      </a:stretch>
                    </p:blipFill>
                    <p:spPr>
                      <a:xfrm>
                        <a:off x="1101725" y="22421850"/>
                        <a:ext cx="2994025" cy="1064143"/>
                      </a:xfrm>
                      <a:prstGeom prst="rect">
                        <a:avLst/>
                      </a:prstGeom>
                    </p:spPr>
                  </p:pic>
                </p:oleObj>
              </mc:Fallback>
            </mc:AlternateContent>
          </a:graphicData>
        </a:graphic>
      </p:graphicFrame>
      <p:pic>
        <p:nvPicPr>
          <p:cNvPr id="1106" name="Picture 8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9406929" y="22280680"/>
            <a:ext cx="8240257" cy="5748871"/>
          </a:xfrm>
          <a:prstGeom prst="rect">
            <a:avLst/>
          </a:prstGeom>
          <a:solidFill>
            <a:srgbClr val="FFFFFF">
              <a:alpha val="60000"/>
            </a:srgbClr>
          </a:solidFill>
          <a:ln w="9525">
            <a:solidFill>
              <a:schemeClr val="tx1"/>
            </a:solidFill>
            <a:miter lim="800000"/>
            <a:headEnd/>
            <a:tailEnd/>
          </a:ln>
        </p:spPr>
      </p:pic>
      <p:sp>
        <p:nvSpPr>
          <p:cNvPr id="30" name="Text Box 341"/>
          <p:cNvSpPr txBox="1">
            <a:spLocks noChangeArrowheads="1"/>
          </p:cNvSpPr>
          <p:nvPr/>
        </p:nvSpPr>
        <p:spPr bwMode="auto">
          <a:xfrm>
            <a:off x="8522362" y="28078626"/>
            <a:ext cx="10185137" cy="953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2800" dirty="0" smtClean="0">
                <a:solidFill>
                  <a:schemeClr val="tx1"/>
                </a:solidFill>
                <a:latin typeface="Calibri" pitchFamily="34" charset="0"/>
                <a:ea typeface="Calibri" pitchFamily="34" charset="0"/>
                <a:cs typeface="Calibri" pitchFamily="34" charset="0"/>
              </a:rPr>
              <a:t>Figure 5: </a:t>
            </a:r>
            <a:r>
              <a:rPr lang="en-US" altLang="en-US" sz="2800" baseline="30000" dirty="0" smtClean="0">
                <a:solidFill>
                  <a:schemeClr val="tx1"/>
                </a:solidFill>
                <a:latin typeface="Calibri" pitchFamily="34" charset="0"/>
                <a:ea typeface="Calibri" pitchFamily="34" charset="0"/>
                <a:cs typeface="Calibri" pitchFamily="34" charset="0"/>
              </a:rPr>
              <a:t>1</a:t>
            </a:r>
            <a:r>
              <a:rPr lang="en-US" altLang="en-US" sz="2800" dirty="0" smtClean="0">
                <a:solidFill>
                  <a:schemeClr val="tx1"/>
                </a:solidFill>
                <a:latin typeface="Calibri" pitchFamily="34" charset="0"/>
                <a:ea typeface="Calibri" pitchFamily="34" charset="0"/>
                <a:cs typeface="Calibri" pitchFamily="34" charset="0"/>
              </a:rPr>
              <a:t>H-NMR spectrum </a:t>
            </a:r>
          </a:p>
          <a:p>
            <a:pPr algn="ctr"/>
            <a:r>
              <a:rPr lang="en-US" altLang="en-US" sz="2800" dirty="0" smtClean="0">
                <a:solidFill>
                  <a:schemeClr val="tx1"/>
                </a:solidFill>
                <a:latin typeface="Calibri" pitchFamily="34" charset="0"/>
                <a:ea typeface="Calibri" pitchFamily="34" charset="0"/>
                <a:cs typeface="Calibri" pitchFamily="34" charset="0"/>
              </a:rPr>
              <a:t>of the product of step 2</a:t>
            </a:r>
            <a:endParaRPr lang="en-US" altLang="en-US" sz="2800" dirty="0">
              <a:solidFill>
                <a:schemeClr val="tx1"/>
              </a:solidFill>
              <a:latin typeface="Calibri" pitchFamily="34" charset="0"/>
              <a:ea typeface="Calibri" pitchFamily="34" charset="0"/>
              <a:cs typeface="Calibri" pitchFamily="34" charset="0"/>
            </a:endParaRPr>
          </a:p>
        </p:txBody>
      </p:sp>
      <p:graphicFrame>
        <p:nvGraphicFramePr>
          <p:cNvPr id="11" name="Object 10"/>
          <p:cNvGraphicFramePr>
            <a:graphicFrameLocks noChangeAspect="1"/>
          </p:cNvGraphicFramePr>
          <p:nvPr>
            <p:extLst>
              <p:ext uri="{D42A27DB-BD31-4B8C-83A1-F6EECF244321}">
                <p14:modId xmlns:p14="http://schemas.microsoft.com/office/powerpoint/2010/main" val="4168981707"/>
              </p:ext>
            </p:extLst>
          </p:nvPr>
        </p:nvGraphicFramePr>
        <p:xfrm>
          <a:off x="10053759" y="23142575"/>
          <a:ext cx="3037106" cy="2012540"/>
        </p:xfrm>
        <a:graphic>
          <a:graphicData uri="http://schemas.openxmlformats.org/presentationml/2006/ole">
            <mc:AlternateContent xmlns:mc="http://schemas.openxmlformats.org/markup-compatibility/2006">
              <mc:Choice xmlns:v="urn:schemas-microsoft-com:vml" Requires="v">
                <p:oleObj spid="_x0000_s1264" name="CS ChemDraw Drawing" r:id="rId16" imgW="1317851" imgH="872965" progId="ChemDraw.Document.6.0">
                  <p:embed/>
                </p:oleObj>
              </mc:Choice>
              <mc:Fallback>
                <p:oleObj name="CS ChemDraw Drawing" r:id="rId16" imgW="1317851" imgH="872965" progId="ChemDraw.Document.6.0">
                  <p:embed/>
                  <p:pic>
                    <p:nvPicPr>
                      <p:cNvPr id="0" name=""/>
                      <p:cNvPicPr/>
                      <p:nvPr/>
                    </p:nvPicPr>
                    <p:blipFill>
                      <a:blip r:embed="rId17"/>
                      <a:stretch>
                        <a:fillRect/>
                      </a:stretch>
                    </p:blipFill>
                    <p:spPr>
                      <a:xfrm>
                        <a:off x="10053759" y="23142575"/>
                        <a:ext cx="3037106" cy="2012540"/>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spDef>
    <a:ln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4119</TotalTime>
  <Words>141</Words>
  <Application>Microsoft Office PowerPoint</Application>
  <PresentationFormat>Custom</PresentationFormat>
  <Paragraphs>29</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Blank Presentation</vt:lpstr>
      <vt:lpstr>CS ChemDraw Drawing</vt:lpstr>
      <vt:lpstr>PowerPoint Presentation</vt:lpstr>
    </vt:vector>
  </TitlesOfParts>
  <Company>Mechanical Engineering VT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Shannon</cp:lastModifiedBy>
  <cp:revision>172</cp:revision>
  <cp:lastPrinted>2003-04-18T14:25:05Z</cp:lastPrinted>
  <dcterms:created xsi:type="dcterms:W3CDTF">2003-04-11T15:30:44Z</dcterms:created>
  <dcterms:modified xsi:type="dcterms:W3CDTF">2014-12-09T16:58:36Z</dcterms:modified>
</cp:coreProperties>
</file>