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0000FF"/>
    <a:srgbClr val="3399FF"/>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257" autoAdjust="0"/>
  </p:normalViewPr>
  <p:slideViewPr>
    <p:cSldViewPr>
      <p:cViewPr>
        <p:scale>
          <a:sx n="33" d="100"/>
          <a:sy n="33" d="100"/>
        </p:scale>
        <p:origin x="-78" y="-108"/>
      </p:cViewPr>
      <p:guideLst>
        <p:guide orient="horz" pos="10368"/>
        <p:guide pos="13824"/>
      </p:guideLst>
    </p:cSldViewPr>
  </p:slideViewPr>
  <p:notesTextViewPr>
    <p:cViewPr>
      <p:scale>
        <a:sx n="100" d="100"/>
        <a:sy n="100" d="100"/>
      </p:scale>
      <p:origin x="0" y="54"/>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01855D-440B-4290-95B3-E5D42A1520A3}" type="datetimeFigureOut">
              <a:rPr lang="en-US" smtClean="0"/>
              <a:t>12/9/2014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EDEC92-C392-48EF-9E44-BA9816034A76}"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5EDEC92-C392-48EF-9E44-BA9816034A76}"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62A52A2-A402-4C8F-8349-EF8B7AD91C8D}"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2A52A2-A402-4C8F-8349-EF8B7AD91C8D}"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2A52A2-A402-4C8F-8349-EF8B7AD91C8D}"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62A52A2-A402-4C8F-8349-EF8B7AD91C8D}" type="datetimeFigureOut">
              <a:rPr lang="en-US" smtClean="0"/>
              <a:pPr/>
              <a:t>12/8/2014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62A52A2-A402-4C8F-8349-EF8B7AD91C8D}" type="datetimeFigureOut">
              <a:rPr lang="en-US" smtClean="0"/>
              <a:pPr/>
              <a:t>12/8/2014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62A52A2-A402-4C8F-8349-EF8B7AD91C8D}" type="datetimeFigureOut">
              <a:rPr lang="en-US" smtClean="0"/>
              <a:pPr/>
              <a:t>12/8/2014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2A52A2-A402-4C8F-8349-EF8B7AD91C8D}" type="datetimeFigureOut">
              <a:rPr lang="en-US" smtClean="0"/>
              <a:pPr/>
              <a:t>12/8/2014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2A52A2-A402-4C8F-8349-EF8B7AD91C8D}" type="datetimeFigureOut">
              <a:rPr lang="en-US" smtClean="0"/>
              <a:pPr/>
              <a:t>12/8/2014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2A52A2-A402-4C8F-8349-EF8B7AD91C8D}" type="datetimeFigureOut">
              <a:rPr lang="en-US" smtClean="0"/>
              <a:pPr/>
              <a:t>12/8/2014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2A52A2-A402-4C8F-8349-EF8B7AD91C8D}"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2A52A2-A402-4C8F-8349-EF8B7AD91C8D}"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48120D-DFB7-4CA2-93EC-0674DD5D91C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962A52A2-A402-4C8F-8349-EF8B7AD91C8D}" type="datetimeFigureOut">
              <a:rPr lang="en-US" smtClean="0"/>
              <a:pPr/>
              <a:t>12/8/2014</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6948120D-DFB7-4CA2-93EC-0674DD5D91C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emf"/><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wmf"/><Relationship Id="rId17" Type="http://schemas.openxmlformats.org/officeDocument/2006/relationships/image" Target="../media/image15.emf"/><Relationship Id="rId2" Type="http://schemas.openxmlformats.org/officeDocument/2006/relationships/notesSlide" Target="../notesSlides/notesSlide1.xml"/><Relationship Id="rId16"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wmf"/><Relationship Id="rId5" Type="http://schemas.openxmlformats.org/officeDocument/2006/relationships/image" Target="../media/image3.png"/><Relationship Id="rId15" Type="http://schemas.openxmlformats.org/officeDocument/2006/relationships/image" Target="../media/image13.emf"/><Relationship Id="rId10" Type="http://schemas.openxmlformats.org/officeDocument/2006/relationships/image" Target="../media/image8.wmf"/><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468600" y="21488400"/>
            <a:ext cx="27584400" cy="105156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14400" y="6324600"/>
            <a:ext cx="13716000" cy="256032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Users\LOCALU~1\AppData\Local\Temp\DSCN0266.JPG"/>
          <p:cNvPicPr>
            <a:picLocks noChangeAspect="1" noChangeArrowheads="1"/>
          </p:cNvPicPr>
          <p:nvPr/>
        </p:nvPicPr>
        <p:blipFill>
          <a:blip r:embed="rId3" cstate="print"/>
          <a:srcRect/>
          <a:stretch>
            <a:fillRect/>
          </a:stretch>
        </p:blipFill>
        <p:spPr bwMode="auto">
          <a:xfrm>
            <a:off x="4114800" y="25222200"/>
            <a:ext cx="2057400" cy="2743200"/>
          </a:xfrm>
          <a:prstGeom prst="rect">
            <a:avLst/>
          </a:prstGeom>
          <a:noFill/>
        </p:spPr>
      </p:pic>
      <p:sp>
        <p:nvSpPr>
          <p:cNvPr id="6" name="Rectangle 5"/>
          <p:cNvSpPr/>
          <p:nvPr/>
        </p:nvSpPr>
        <p:spPr>
          <a:xfrm>
            <a:off x="15468600" y="6400800"/>
            <a:ext cx="27508200" cy="142494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14400" y="914400"/>
            <a:ext cx="42062400" cy="4493538"/>
          </a:xfrm>
          <a:prstGeom prst="rect">
            <a:avLst/>
          </a:prstGeom>
          <a:solidFill>
            <a:schemeClr val="tx2">
              <a:lumMod val="20000"/>
              <a:lumOff val="80000"/>
            </a:schemeClr>
          </a:solidFill>
        </p:spPr>
        <p:txBody>
          <a:bodyPr wrap="square" rtlCol="0">
            <a:spAutoFit/>
          </a:bodyPr>
          <a:lstStyle/>
          <a:p>
            <a:r>
              <a:rPr lang="en-US" b="1" dirty="0" smtClean="0"/>
              <a:t>Sensing Winter Soil Respiration Dynamics in Near-Real Time</a:t>
            </a:r>
          </a:p>
          <a:p>
            <a:endParaRPr lang="en-US" sz="1200" dirty="0" smtClean="0"/>
          </a:p>
          <a:p>
            <a:r>
              <a:rPr lang="en-US" sz="7200" dirty="0" smtClean="0"/>
              <a:t>Alexandra Contosta</a:t>
            </a:r>
            <a:r>
              <a:rPr lang="en-US" sz="7200" baseline="30000" dirty="0" smtClean="0"/>
              <a:t>1</a:t>
            </a:r>
            <a:r>
              <a:rPr lang="en-US" sz="7200" dirty="0" smtClean="0"/>
              <a:t>, Elizabeth Burakowski</a:t>
            </a:r>
            <a:r>
              <a:rPr lang="en-US" sz="7200" baseline="30000" dirty="0" smtClean="0"/>
              <a:t>1,2</a:t>
            </a:r>
            <a:r>
              <a:rPr lang="en-US" sz="7200" dirty="0" smtClean="0"/>
              <a:t>, Ruth Varner</a:t>
            </a:r>
            <a:r>
              <a:rPr lang="en-US" sz="7200" baseline="30000" dirty="0" smtClean="0"/>
              <a:t>1</a:t>
            </a:r>
            <a:r>
              <a:rPr lang="en-US" sz="7200" dirty="0" smtClean="0"/>
              <a:t>, and </a:t>
            </a:r>
            <a:r>
              <a:rPr lang="en-US" sz="7200" dirty="0" err="1" smtClean="0"/>
              <a:t>Serita</a:t>
            </a:r>
            <a:r>
              <a:rPr lang="en-US" sz="7200" dirty="0" smtClean="0"/>
              <a:t> Frey</a:t>
            </a:r>
            <a:r>
              <a:rPr lang="en-US" sz="7200" baseline="30000" dirty="0" smtClean="0"/>
              <a:t>3</a:t>
            </a:r>
            <a:endParaRPr lang="en-US" sz="5400" baseline="30000" dirty="0" smtClean="0"/>
          </a:p>
          <a:p>
            <a:endParaRPr lang="en-US" sz="1200" baseline="30000" dirty="0" smtClean="0"/>
          </a:p>
          <a:p>
            <a:r>
              <a:rPr lang="en-US" sz="5400" baseline="30000" dirty="0" smtClean="0"/>
              <a:t>1</a:t>
            </a:r>
            <a:r>
              <a:rPr lang="en-US" sz="5400" dirty="0" smtClean="0"/>
              <a:t>University of New Hampshire, Institute for the Study of Earth, Oceans, and Space, </a:t>
            </a:r>
            <a:r>
              <a:rPr lang="en-US" sz="5400" baseline="30000" dirty="0" smtClean="0"/>
              <a:t>2</a:t>
            </a:r>
            <a:r>
              <a:rPr lang="en-US" sz="5400" dirty="0" smtClean="0"/>
              <a:t>National Center for Atmospheric, Research, </a:t>
            </a:r>
            <a:r>
              <a:rPr lang="en-US" sz="5400" baseline="30000" dirty="0" smtClean="0"/>
              <a:t>3</a:t>
            </a:r>
            <a:r>
              <a:rPr lang="en-US" sz="5400" dirty="0" smtClean="0"/>
              <a:t>University of New Hampshire, Department of Natural Resources and the Environment</a:t>
            </a:r>
            <a:endParaRPr lang="en-US" sz="5400" dirty="0"/>
          </a:p>
        </p:txBody>
      </p:sp>
      <p:pic>
        <p:nvPicPr>
          <p:cNvPr id="11270" name="Picture 6" descr="University of New Hampshire Logo"/>
          <p:cNvPicPr>
            <a:picLocks noChangeAspect="1" noChangeArrowheads="1"/>
          </p:cNvPicPr>
          <p:nvPr/>
        </p:nvPicPr>
        <p:blipFill>
          <a:blip r:embed="rId4" cstate="print"/>
          <a:srcRect/>
          <a:stretch>
            <a:fillRect/>
          </a:stretch>
        </p:blipFill>
        <p:spPr bwMode="auto">
          <a:xfrm>
            <a:off x="35737800" y="1828800"/>
            <a:ext cx="3497049" cy="914400"/>
          </a:xfrm>
          <a:prstGeom prst="rect">
            <a:avLst/>
          </a:prstGeom>
          <a:noFill/>
        </p:spPr>
      </p:pic>
      <p:pic>
        <p:nvPicPr>
          <p:cNvPr id="11272" name="Picture 8" descr="EPSCoR"/>
          <p:cNvPicPr>
            <a:picLocks noChangeAspect="1" noChangeArrowheads="1"/>
          </p:cNvPicPr>
          <p:nvPr/>
        </p:nvPicPr>
        <p:blipFill>
          <a:blip r:embed="rId5" cstate="print"/>
          <a:srcRect/>
          <a:stretch>
            <a:fillRect/>
          </a:stretch>
        </p:blipFill>
        <p:spPr bwMode="auto">
          <a:xfrm>
            <a:off x="39624000" y="1828800"/>
            <a:ext cx="1940809" cy="914400"/>
          </a:xfrm>
          <a:prstGeom prst="rect">
            <a:avLst/>
          </a:prstGeom>
          <a:noFill/>
        </p:spPr>
      </p:pic>
      <p:sp>
        <p:nvSpPr>
          <p:cNvPr id="12" name="TextBox 11"/>
          <p:cNvSpPr txBox="1"/>
          <p:nvPr/>
        </p:nvSpPr>
        <p:spPr>
          <a:xfrm>
            <a:off x="1600200" y="6858000"/>
            <a:ext cx="12725400" cy="6001643"/>
          </a:xfrm>
          <a:prstGeom prst="rect">
            <a:avLst/>
          </a:prstGeom>
          <a:noFill/>
        </p:spPr>
        <p:txBody>
          <a:bodyPr wrap="square" rtlCol="0">
            <a:spAutoFit/>
          </a:bodyPr>
          <a:lstStyle/>
          <a:p>
            <a:r>
              <a:rPr lang="en-US" sz="4800" b="1" dirty="0" smtClean="0"/>
              <a:t>Introduction</a:t>
            </a:r>
          </a:p>
          <a:p>
            <a:endParaRPr lang="en-US" sz="1200" dirty="0"/>
          </a:p>
          <a:p>
            <a:r>
              <a:rPr lang="en-US" sz="3600" dirty="0" smtClean="0"/>
              <a:t>Winter soil respiration plays a significant role in the global C cycle.  Measurements of winter respiration and its drivers are </a:t>
            </a:r>
            <a:r>
              <a:rPr lang="en-US" sz="3600" dirty="0" smtClean="0"/>
              <a:t>rarely made </a:t>
            </a:r>
            <a:r>
              <a:rPr lang="en-US" sz="3600" dirty="0" smtClean="0"/>
              <a:t>in temperate areas despite predictions of reduced seasonal snow cover.  </a:t>
            </a:r>
            <a:r>
              <a:rPr lang="en-US" sz="3600" dirty="0" smtClean="0"/>
              <a:t>Data collection is </a:t>
            </a:r>
            <a:r>
              <a:rPr lang="en-US" sz="3600" dirty="0" smtClean="0"/>
              <a:t>infrequent and is limited to the soil surface.  We continuously </a:t>
            </a:r>
            <a:r>
              <a:rPr lang="en-US" sz="3600" dirty="0" smtClean="0"/>
              <a:t>sampled</a:t>
            </a:r>
            <a:r>
              <a:rPr lang="en-US" sz="3600" dirty="0" smtClean="0"/>
              <a:t> </a:t>
            </a:r>
            <a:r>
              <a:rPr lang="en-US" sz="3600" dirty="0" smtClean="0"/>
              <a:t>environmental drivers and CO</a:t>
            </a:r>
            <a:r>
              <a:rPr lang="en-US" sz="3600" baseline="-25000" dirty="0" smtClean="0"/>
              <a:t>2 </a:t>
            </a:r>
            <a:r>
              <a:rPr lang="en-US" sz="3600" dirty="0" smtClean="0"/>
              <a:t>fluxes from the soil profile, through the snowpack, and into the atmosphere in a temperate forest.  These real-time, simultaneous </a:t>
            </a:r>
            <a:r>
              <a:rPr lang="en-US" sz="3600" dirty="0"/>
              <a:t>measurements </a:t>
            </a:r>
            <a:r>
              <a:rPr lang="en-US" sz="3600" dirty="0" smtClean="0"/>
              <a:t>of snow and soil C loss and their drivers </a:t>
            </a:r>
            <a:r>
              <a:rPr lang="en-US" sz="3600" dirty="0" smtClean="0"/>
              <a:t>are unique in </a:t>
            </a:r>
            <a:r>
              <a:rPr lang="en-US" sz="3600" dirty="0"/>
              <a:t>temperate areas </a:t>
            </a:r>
            <a:r>
              <a:rPr lang="en-US" sz="3600" dirty="0" smtClean="0"/>
              <a:t>and </a:t>
            </a:r>
            <a:r>
              <a:rPr lang="en-US" sz="3600" dirty="0" smtClean="0"/>
              <a:t>globally.</a:t>
            </a:r>
          </a:p>
        </p:txBody>
      </p:sp>
      <p:sp>
        <p:nvSpPr>
          <p:cNvPr id="14" name="TextBox 13"/>
          <p:cNvSpPr txBox="1"/>
          <p:nvPr/>
        </p:nvSpPr>
        <p:spPr>
          <a:xfrm>
            <a:off x="1600200" y="12954000"/>
            <a:ext cx="12573000" cy="12095619"/>
          </a:xfrm>
          <a:prstGeom prst="rect">
            <a:avLst/>
          </a:prstGeom>
          <a:noFill/>
        </p:spPr>
        <p:txBody>
          <a:bodyPr wrap="square" rtlCol="0">
            <a:spAutoFit/>
          </a:bodyPr>
          <a:lstStyle/>
          <a:p>
            <a:r>
              <a:rPr lang="en-US" sz="4800" b="1" dirty="0" smtClean="0"/>
              <a:t>Methods</a:t>
            </a:r>
          </a:p>
          <a:p>
            <a:endParaRPr lang="en-US" sz="1200" dirty="0"/>
          </a:p>
          <a:p>
            <a:r>
              <a:rPr lang="en-US" sz="3600" i="1" dirty="0" smtClean="0"/>
              <a:t>Study Site.  </a:t>
            </a:r>
            <a:r>
              <a:rPr lang="en-US" sz="3600" dirty="0" smtClean="0"/>
              <a:t>Research located at 100 year-old temperate forest, Durham, NH, USA that has an automated terrestrial sensor array controlled by a data logger (Figure 1).  Data collected 2012-2014.  </a:t>
            </a:r>
          </a:p>
          <a:p>
            <a:endParaRPr lang="en-US" sz="3600" dirty="0" smtClean="0"/>
          </a:p>
          <a:p>
            <a:endParaRPr lang="en-US" sz="3600" dirty="0"/>
          </a:p>
          <a:p>
            <a:endParaRPr lang="en-US" sz="3600" dirty="0" smtClean="0"/>
          </a:p>
          <a:p>
            <a:endParaRPr lang="en-US" sz="3600" dirty="0"/>
          </a:p>
          <a:p>
            <a:endParaRPr lang="en-US" sz="3600" dirty="0" smtClean="0"/>
          </a:p>
          <a:p>
            <a:endParaRPr lang="en-US" sz="3600" dirty="0"/>
          </a:p>
          <a:p>
            <a:endParaRPr lang="en-US" sz="3600" dirty="0" smtClean="0"/>
          </a:p>
          <a:p>
            <a:endParaRPr lang="en-US" sz="3600" dirty="0"/>
          </a:p>
          <a:p>
            <a:endParaRPr lang="en-US" sz="1200" dirty="0" smtClean="0"/>
          </a:p>
          <a:p>
            <a:endParaRPr lang="en-US" sz="1200" dirty="0" smtClean="0"/>
          </a:p>
          <a:p>
            <a:endParaRPr lang="en-US" sz="3600" i="1" dirty="0" smtClean="0"/>
          </a:p>
          <a:p>
            <a:endParaRPr lang="en-US" sz="1200" i="1" dirty="0" smtClean="0"/>
          </a:p>
          <a:p>
            <a:endParaRPr lang="en-US" sz="3600" i="1" dirty="0" smtClean="0"/>
          </a:p>
          <a:p>
            <a:r>
              <a:rPr lang="en-US" sz="3600" i="1" dirty="0" smtClean="0"/>
              <a:t>Carbon Dioxide Sampling System</a:t>
            </a:r>
            <a:r>
              <a:rPr lang="en-US" sz="3600" dirty="0" smtClean="0"/>
              <a:t>.  Soil CO</a:t>
            </a:r>
            <a:r>
              <a:rPr lang="en-US" sz="3600" baseline="-25000" dirty="0" smtClean="0"/>
              <a:t>2</a:t>
            </a:r>
            <a:r>
              <a:rPr lang="en-US" sz="3600" dirty="0" smtClean="0"/>
              <a:t> production (</a:t>
            </a:r>
            <a:r>
              <a:rPr lang="en-US" sz="3600" i="1" dirty="0" err="1" smtClean="0"/>
              <a:t>P</a:t>
            </a:r>
            <a:r>
              <a:rPr lang="en-US" sz="3600" baseline="-25000" dirty="0" err="1" smtClean="0"/>
              <a:t>soil</a:t>
            </a:r>
            <a:r>
              <a:rPr lang="en-US" sz="3600" dirty="0" smtClean="0"/>
              <a:t>) and snow CO</a:t>
            </a:r>
            <a:r>
              <a:rPr lang="en-US" sz="3600" baseline="-25000" dirty="0" smtClean="0"/>
              <a:t>2</a:t>
            </a:r>
            <a:r>
              <a:rPr lang="en-US" sz="3600" dirty="0" smtClean="0"/>
              <a:t> flux (</a:t>
            </a:r>
            <a:r>
              <a:rPr lang="en-US" sz="3600" i="1" dirty="0" err="1" smtClean="0"/>
              <a:t>F</a:t>
            </a:r>
            <a:r>
              <a:rPr lang="en-US" sz="3600" baseline="-25000" dirty="0" err="1" smtClean="0"/>
              <a:t>snow</a:t>
            </a:r>
            <a:r>
              <a:rPr lang="en-US" sz="3600" dirty="0" smtClean="0"/>
              <a:t>) determined with the flux gradient technique.  Snow CO</a:t>
            </a:r>
            <a:r>
              <a:rPr lang="en-US" sz="3600" baseline="-25000" dirty="0" smtClean="0"/>
              <a:t>2</a:t>
            </a:r>
            <a:r>
              <a:rPr lang="en-US" sz="3600" dirty="0" smtClean="0"/>
              <a:t> sequentially sampled every 12 s for 10 min from eight inlets on a snow tower, from 0-150 cm.  Soil CO</a:t>
            </a:r>
            <a:r>
              <a:rPr lang="en-US" sz="3600" baseline="-25000" dirty="0" smtClean="0"/>
              <a:t>2</a:t>
            </a:r>
            <a:r>
              <a:rPr lang="en-US" sz="3600" dirty="0" smtClean="0"/>
              <a:t> measured every </a:t>
            </a:r>
          </a:p>
          <a:p>
            <a:r>
              <a:rPr lang="en-US" sz="3600" dirty="0" smtClean="0"/>
              <a:t>3 s </a:t>
            </a:r>
            <a:r>
              <a:rPr lang="en-US" sz="3600" dirty="0" smtClean="0"/>
              <a:t>at three nodes using sensors installed at -5, -15, and -30 cm at each node (Figure 2).  Fluxes calculated at 80 min intervals.</a:t>
            </a:r>
          </a:p>
        </p:txBody>
      </p:sp>
      <p:sp>
        <p:nvSpPr>
          <p:cNvPr id="16" name="TextBox 15"/>
          <p:cNvSpPr txBox="1"/>
          <p:nvPr/>
        </p:nvSpPr>
        <p:spPr>
          <a:xfrm>
            <a:off x="1905000" y="18288000"/>
            <a:ext cx="4419600" cy="3170099"/>
          </a:xfrm>
          <a:prstGeom prst="rect">
            <a:avLst/>
          </a:prstGeom>
          <a:noFill/>
        </p:spPr>
        <p:txBody>
          <a:bodyPr wrap="square" rtlCol="0">
            <a:spAutoFit/>
          </a:bodyPr>
          <a:lstStyle/>
          <a:p>
            <a:r>
              <a:rPr lang="en-US" sz="2000" dirty="0" smtClean="0"/>
              <a:t>Figure 1.  Location of study site (A) and diagram of sensor system for sampling CO</a:t>
            </a:r>
            <a:r>
              <a:rPr lang="en-US" sz="2000" baseline="-25000" dirty="0" smtClean="0"/>
              <a:t>2</a:t>
            </a:r>
            <a:r>
              <a:rPr lang="en-US" sz="2000" dirty="0" smtClean="0"/>
              <a:t> and environmental variables (B).  </a:t>
            </a:r>
            <a:r>
              <a:rPr lang="en-US" sz="2000" dirty="0"/>
              <a:t>S</a:t>
            </a:r>
            <a:r>
              <a:rPr lang="en-US" sz="2000" dirty="0" smtClean="0"/>
              <a:t>now tower and soil CO</a:t>
            </a:r>
            <a:r>
              <a:rPr lang="en-US" sz="2000" baseline="-25000" dirty="0" smtClean="0"/>
              <a:t>2</a:t>
            </a:r>
            <a:r>
              <a:rPr lang="en-US" sz="2000" dirty="0" smtClean="0"/>
              <a:t> sensor profiles are highlighted in red.  The system also contains components for chamber measurements of CO</a:t>
            </a:r>
            <a:r>
              <a:rPr lang="en-US" sz="2000" baseline="-25000" dirty="0" smtClean="0"/>
              <a:t>2</a:t>
            </a:r>
            <a:r>
              <a:rPr lang="en-US" sz="2000" dirty="0" smtClean="0"/>
              <a:t> flux, air, snow, and soil temperature, soil volumetric water content (VWC), precipitation, and aquatic physical and biological variables.</a:t>
            </a:r>
            <a:endParaRPr lang="en-US" sz="2000" dirty="0"/>
          </a:p>
        </p:txBody>
      </p:sp>
      <p:pic>
        <p:nvPicPr>
          <p:cNvPr id="55" name="Picture 54"/>
          <p:cNvPicPr>
            <a:picLocks noGrp="1" noChangeAspect="1" noChangeArrowheads="1"/>
          </p:cNvPicPr>
          <p:nvPr/>
        </p:nvPicPr>
        <p:blipFill>
          <a:blip r:embed="rId6" cstate="print"/>
          <a:stretch>
            <a:fillRect/>
          </a:stretch>
        </p:blipFill>
        <p:spPr bwMode="auto">
          <a:xfrm>
            <a:off x="6412938" y="16002000"/>
            <a:ext cx="7531662" cy="4979951"/>
          </a:xfrm>
          <a:prstGeom prst="rect">
            <a:avLst/>
          </a:prstGeom>
          <a:noFill/>
          <a:ln w="9525">
            <a:noFill/>
            <a:miter lim="800000"/>
            <a:headEnd/>
            <a:tailEnd/>
          </a:ln>
        </p:spPr>
      </p:pic>
      <p:grpSp>
        <p:nvGrpSpPr>
          <p:cNvPr id="56" name="Group 55"/>
          <p:cNvGrpSpPr/>
          <p:nvPr/>
        </p:nvGrpSpPr>
        <p:grpSpPr>
          <a:xfrm>
            <a:off x="6629400" y="16002000"/>
            <a:ext cx="7248365" cy="4848999"/>
            <a:chOff x="1066800" y="1219200"/>
            <a:chExt cx="7248365" cy="4848999"/>
          </a:xfrm>
        </p:grpSpPr>
        <p:sp>
          <p:nvSpPr>
            <p:cNvPr id="57" name="Rectangle 56"/>
            <p:cNvSpPr/>
            <p:nvPr/>
          </p:nvSpPr>
          <p:spPr>
            <a:xfrm>
              <a:off x="6336738" y="5791200"/>
              <a:ext cx="1978427" cy="276999"/>
            </a:xfrm>
            <a:prstGeom prst="rect">
              <a:avLst/>
            </a:prstGeom>
          </p:spPr>
          <p:txBody>
            <a:bodyPr wrap="none">
              <a:spAutoFit/>
            </a:bodyPr>
            <a:lstStyle/>
            <a:p>
              <a:r>
                <a:rPr lang="en-US" sz="1200" dirty="0" smtClean="0">
                  <a:latin typeface="Arial" pitchFamily="34" charset="0"/>
                  <a:cs typeface="Arial" pitchFamily="34" charset="0"/>
                </a:rPr>
                <a:t>Artwork by: Janice Farmer</a:t>
              </a:r>
              <a:endParaRPr lang="en-US" sz="1200" dirty="0">
                <a:latin typeface="Arial" pitchFamily="34" charset="0"/>
                <a:cs typeface="Arial" pitchFamily="34" charset="0"/>
              </a:endParaRPr>
            </a:p>
          </p:txBody>
        </p:sp>
        <p:grpSp>
          <p:nvGrpSpPr>
            <p:cNvPr id="58" name="Group 57"/>
            <p:cNvGrpSpPr/>
            <p:nvPr/>
          </p:nvGrpSpPr>
          <p:grpSpPr>
            <a:xfrm>
              <a:off x="4191000" y="1371600"/>
              <a:ext cx="926538" cy="1524000"/>
              <a:chOff x="3429000" y="580292"/>
              <a:chExt cx="2442691" cy="1524000"/>
            </a:xfrm>
          </p:grpSpPr>
          <p:grpSp>
            <p:nvGrpSpPr>
              <p:cNvPr id="67" name="Group 18"/>
              <p:cNvGrpSpPr>
                <a:grpSpLocks noChangeAspect="1"/>
              </p:cNvGrpSpPr>
              <p:nvPr/>
            </p:nvGrpSpPr>
            <p:grpSpPr>
              <a:xfrm>
                <a:off x="3505199" y="606669"/>
                <a:ext cx="1995055" cy="1266092"/>
                <a:chOff x="914400" y="1905000"/>
                <a:chExt cx="1828800" cy="3352800"/>
              </a:xfrm>
            </p:grpSpPr>
            <p:cxnSp>
              <p:nvCxnSpPr>
                <p:cNvPr id="79" name="Straight Connector 78"/>
                <p:cNvCxnSpPr/>
                <p:nvPr/>
              </p:nvCxnSpPr>
              <p:spPr>
                <a:xfrm>
                  <a:off x="1828800" y="1905000"/>
                  <a:ext cx="0" cy="3352800"/>
                </a:xfrm>
                <a:prstGeom prst="line">
                  <a:avLst/>
                </a:prstGeom>
                <a:ln w="889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914400" y="52578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00" y="43434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914400" y="34290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914400" y="25146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914400" y="48006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914400" y="38862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914400" y="29718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914400" y="1905000"/>
                  <a:ext cx="1828800" cy="0"/>
                </a:xfrm>
                <a:prstGeom prst="line">
                  <a:avLst/>
                </a:prstGeom>
                <a:ln w="635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cxnSp>
            <p:nvCxnSpPr>
              <p:cNvPr id="68" name="Straight Connector 67"/>
              <p:cNvCxnSpPr/>
              <p:nvPr/>
            </p:nvCxnSpPr>
            <p:spPr>
              <a:xfrm>
                <a:off x="3581400" y="580292"/>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3581400" y="817684"/>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3505199" y="975946"/>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3581400" y="1160584"/>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3581400" y="1318846"/>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3581400" y="1503484"/>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4" name="Straight Connector 13"/>
              <p:cNvCxnSpPr/>
              <p:nvPr/>
            </p:nvCxnSpPr>
            <p:spPr>
              <a:xfrm>
                <a:off x="3581400" y="1661746"/>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581400" y="1846384"/>
                <a:ext cx="1904999"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4495799" y="580292"/>
                <a:ext cx="0" cy="13716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3429000" y="1450730"/>
                <a:ext cx="2209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3661891" y="2104292"/>
                <a:ext cx="22098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59" name="Rectangle 58"/>
            <p:cNvSpPr/>
            <p:nvPr/>
          </p:nvSpPr>
          <p:spPr>
            <a:xfrm>
              <a:off x="1295400" y="4419600"/>
              <a:ext cx="76200" cy="3048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p:cNvSpPr/>
            <p:nvPr/>
          </p:nvSpPr>
          <p:spPr>
            <a:xfrm>
              <a:off x="1524000" y="4419600"/>
              <a:ext cx="76200" cy="6858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p:cNvSpPr/>
            <p:nvPr/>
          </p:nvSpPr>
          <p:spPr>
            <a:xfrm>
              <a:off x="1752600" y="4419600"/>
              <a:ext cx="76200" cy="13716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Freeform 61"/>
            <p:cNvSpPr/>
            <p:nvPr/>
          </p:nvSpPr>
          <p:spPr>
            <a:xfrm>
              <a:off x="1325880" y="2895600"/>
              <a:ext cx="2612018" cy="1508760"/>
            </a:xfrm>
            <a:custGeom>
              <a:avLst/>
              <a:gdLst>
                <a:gd name="connsiteX0" fmla="*/ 0 w 2612018"/>
                <a:gd name="connsiteY0" fmla="*/ 1508760 h 1508760"/>
                <a:gd name="connsiteX1" fmla="*/ 60960 w 2612018"/>
                <a:gd name="connsiteY1" fmla="*/ 1478280 h 1508760"/>
                <a:gd name="connsiteX2" fmla="*/ 198120 w 2612018"/>
                <a:gd name="connsiteY2" fmla="*/ 1463040 h 1508760"/>
                <a:gd name="connsiteX3" fmla="*/ 304800 w 2612018"/>
                <a:gd name="connsiteY3" fmla="*/ 1447800 h 1508760"/>
                <a:gd name="connsiteX4" fmla="*/ 350520 w 2612018"/>
                <a:gd name="connsiteY4" fmla="*/ 1432560 h 1508760"/>
                <a:gd name="connsiteX5" fmla="*/ 762000 w 2612018"/>
                <a:gd name="connsiteY5" fmla="*/ 1463040 h 1508760"/>
                <a:gd name="connsiteX6" fmla="*/ 883920 w 2612018"/>
                <a:gd name="connsiteY6" fmla="*/ 1463040 h 1508760"/>
                <a:gd name="connsiteX7" fmla="*/ 1112520 w 2612018"/>
                <a:gd name="connsiteY7" fmla="*/ 1447800 h 1508760"/>
                <a:gd name="connsiteX8" fmla="*/ 1219200 w 2612018"/>
                <a:gd name="connsiteY8" fmla="*/ 1417320 h 1508760"/>
                <a:gd name="connsiteX9" fmla="*/ 1310640 w 2612018"/>
                <a:gd name="connsiteY9" fmla="*/ 1402080 h 1508760"/>
                <a:gd name="connsiteX10" fmla="*/ 1463040 w 2612018"/>
                <a:gd name="connsiteY10" fmla="*/ 1356360 h 1508760"/>
                <a:gd name="connsiteX11" fmla="*/ 1508760 w 2612018"/>
                <a:gd name="connsiteY11" fmla="*/ 1325880 h 1508760"/>
                <a:gd name="connsiteX12" fmla="*/ 1615440 w 2612018"/>
                <a:gd name="connsiteY12" fmla="*/ 1280160 h 1508760"/>
                <a:gd name="connsiteX13" fmla="*/ 1737360 w 2612018"/>
                <a:gd name="connsiteY13" fmla="*/ 1188720 h 1508760"/>
                <a:gd name="connsiteX14" fmla="*/ 1874520 w 2612018"/>
                <a:gd name="connsiteY14" fmla="*/ 1082040 h 1508760"/>
                <a:gd name="connsiteX15" fmla="*/ 1920240 w 2612018"/>
                <a:gd name="connsiteY15" fmla="*/ 1036320 h 1508760"/>
                <a:gd name="connsiteX16" fmla="*/ 1981200 w 2612018"/>
                <a:gd name="connsiteY16" fmla="*/ 1021080 h 1508760"/>
                <a:gd name="connsiteX17" fmla="*/ 2026920 w 2612018"/>
                <a:gd name="connsiteY17" fmla="*/ 990600 h 1508760"/>
                <a:gd name="connsiteX18" fmla="*/ 2133600 w 2612018"/>
                <a:gd name="connsiteY18" fmla="*/ 929640 h 1508760"/>
                <a:gd name="connsiteX19" fmla="*/ 2240280 w 2612018"/>
                <a:gd name="connsiteY19" fmla="*/ 822960 h 1508760"/>
                <a:gd name="connsiteX20" fmla="*/ 2316480 w 2612018"/>
                <a:gd name="connsiteY20" fmla="*/ 746760 h 1508760"/>
                <a:gd name="connsiteX21" fmla="*/ 2346960 w 2612018"/>
                <a:gd name="connsiteY21" fmla="*/ 701040 h 1508760"/>
                <a:gd name="connsiteX22" fmla="*/ 2392680 w 2612018"/>
                <a:gd name="connsiteY22" fmla="*/ 670560 h 1508760"/>
                <a:gd name="connsiteX23" fmla="*/ 2453640 w 2612018"/>
                <a:gd name="connsiteY23" fmla="*/ 518160 h 1508760"/>
                <a:gd name="connsiteX24" fmla="*/ 2499360 w 2612018"/>
                <a:gd name="connsiteY24" fmla="*/ 411480 h 1508760"/>
                <a:gd name="connsiteX25" fmla="*/ 2545080 w 2612018"/>
                <a:gd name="connsiteY25" fmla="*/ 259080 h 1508760"/>
                <a:gd name="connsiteX26" fmla="*/ 2575560 w 2612018"/>
                <a:gd name="connsiteY26" fmla="*/ 213360 h 1508760"/>
                <a:gd name="connsiteX27" fmla="*/ 2590800 w 2612018"/>
                <a:gd name="connsiteY27" fmla="*/ 167640 h 1508760"/>
                <a:gd name="connsiteX28" fmla="*/ 2606040 w 2612018"/>
                <a:gd name="connsiteY28" fmla="*/ 0 h 1508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612018" h="1508760">
                  <a:moveTo>
                    <a:pt x="0" y="1508760"/>
                  </a:moveTo>
                  <a:cubicBezTo>
                    <a:pt x="20320" y="1498600"/>
                    <a:pt x="38823" y="1483388"/>
                    <a:pt x="60960" y="1478280"/>
                  </a:cubicBezTo>
                  <a:cubicBezTo>
                    <a:pt x="105783" y="1467936"/>
                    <a:pt x="152474" y="1468746"/>
                    <a:pt x="198120" y="1463040"/>
                  </a:cubicBezTo>
                  <a:cubicBezTo>
                    <a:pt x="233764" y="1458585"/>
                    <a:pt x="269240" y="1452880"/>
                    <a:pt x="304800" y="1447800"/>
                  </a:cubicBezTo>
                  <a:cubicBezTo>
                    <a:pt x="320040" y="1442720"/>
                    <a:pt x="334456" y="1432560"/>
                    <a:pt x="350520" y="1432560"/>
                  </a:cubicBezTo>
                  <a:cubicBezTo>
                    <a:pt x="541839" y="1432560"/>
                    <a:pt x="603133" y="1443182"/>
                    <a:pt x="762000" y="1463040"/>
                  </a:cubicBezTo>
                  <a:cubicBezTo>
                    <a:pt x="845454" y="1490858"/>
                    <a:pt x="770748" y="1474357"/>
                    <a:pt x="883920" y="1463040"/>
                  </a:cubicBezTo>
                  <a:cubicBezTo>
                    <a:pt x="959910" y="1455441"/>
                    <a:pt x="1036320" y="1452880"/>
                    <a:pt x="1112520" y="1447800"/>
                  </a:cubicBezTo>
                  <a:cubicBezTo>
                    <a:pt x="1148080" y="1437640"/>
                    <a:pt x="1183164" y="1425636"/>
                    <a:pt x="1219200" y="1417320"/>
                  </a:cubicBezTo>
                  <a:cubicBezTo>
                    <a:pt x="1249309" y="1410372"/>
                    <a:pt x="1280340" y="1408140"/>
                    <a:pt x="1310640" y="1402080"/>
                  </a:cubicBezTo>
                  <a:cubicBezTo>
                    <a:pt x="1350940" y="1394020"/>
                    <a:pt x="1431232" y="1370497"/>
                    <a:pt x="1463040" y="1356360"/>
                  </a:cubicBezTo>
                  <a:cubicBezTo>
                    <a:pt x="1479778" y="1348921"/>
                    <a:pt x="1492857" y="1334967"/>
                    <a:pt x="1508760" y="1325880"/>
                  </a:cubicBezTo>
                  <a:cubicBezTo>
                    <a:pt x="1561490" y="1295749"/>
                    <a:pt x="1564147" y="1297258"/>
                    <a:pt x="1615440" y="1280160"/>
                  </a:cubicBezTo>
                  <a:cubicBezTo>
                    <a:pt x="1760977" y="1134623"/>
                    <a:pt x="1596533" y="1286216"/>
                    <a:pt x="1737360" y="1188720"/>
                  </a:cubicBezTo>
                  <a:cubicBezTo>
                    <a:pt x="1784982" y="1155751"/>
                    <a:pt x="1833564" y="1122996"/>
                    <a:pt x="1874520" y="1082040"/>
                  </a:cubicBezTo>
                  <a:cubicBezTo>
                    <a:pt x="1889760" y="1066800"/>
                    <a:pt x="1901527" y="1047013"/>
                    <a:pt x="1920240" y="1036320"/>
                  </a:cubicBezTo>
                  <a:cubicBezTo>
                    <a:pt x="1938426" y="1025928"/>
                    <a:pt x="1960880" y="1026160"/>
                    <a:pt x="1981200" y="1021080"/>
                  </a:cubicBezTo>
                  <a:cubicBezTo>
                    <a:pt x="1996440" y="1010920"/>
                    <a:pt x="2011017" y="999687"/>
                    <a:pt x="2026920" y="990600"/>
                  </a:cubicBezTo>
                  <a:cubicBezTo>
                    <a:pt x="2054810" y="974663"/>
                    <a:pt x="2108847" y="954393"/>
                    <a:pt x="2133600" y="929640"/>
                  </a:cubicBezTo>
                  <a:cubicBezTo>
                    <a:pt x="2275840" y="787400"/>
                    <a:pt x="2077720" y="944880"/>
                    <a:pt x="2240280" y="822960"/>
                  </a:cubicBezTo>
                  <a:cubicBezTo>
                    <a:pt x="2270899" y="731103"/>
                    <a:pt x="2229563" y="819191"/>
                    <a:pt x="2316480" y="746760"/>
                  </a:cubicBezTo>
                  <a:cubicBezTo>
                    <a:pt x="2330551" y="735034"/>
                    <a:pt x="2334008" y="713992"/>
                    <a:pt x="2346960" y="701040"/>
                  </a:cubicBezTo>
                  <a:cubicBezTo>
                    <a:pt x="2359912" y="688088"/>
                    <a:pt x="2377440" y="680720"/>
                    <a:pt x="2392680" y="670560"/>
                  </a:cubicBezTo>
                  <a:cubicBezTo>
                    <a:pt x="2416552" y="598943"/>
                    <a:pt x="2410267" y="613581"/>
                    <a:pt x="2453640" y="518160"/>
                  </a:cubicBezTo>
                  <a:cubicBezTo>
                    <a:pt x="2484902" y="449385"/>
                    <a:pt x="2481463" y="474119"/>
                    <a:pt x="2499360" y="411480"/>
                  </a:cubicBezTo>
                  <a:cubicBezTo>
                    <a:pt x="2510009" y="374208"/>
                    <a:pt x="2526972" y="286243"/>
                    <a:pt x="2545080" y="259080"/>
                  </a:cubicBezTo>
                  <a:cubicBezTo>
                    <a:pt x="2555240" y="243840"/>
                    <a:pt x="2567369" y="229743"/>
                    <a:pt x="2575560" y="213360"/>
                  </a:cubicBezTo>
                  <a:cubicBezTo>
                    <a:pt x="2582744" y="198992"/>
                    <a:pt x="2586904" y="183225"/>
                    <a:pt x="2590800" y="167640"/>
                  </a:cubicBezTo>
                  <a:cubicBezTo>
                    <a:pt x="2612018" y="82770"/>
                    <a:pt x="2606040" y="92376"/>
                    <a:pt x="2606040" y="0"/>
                  </a:cubicBezTo>
                </a:path>
              </a:pathLst>
            </a:cu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3" name="Freeform 62"/>
            <p:cNvSpPr/>
            <p:nvPr/>
          </p:nvSpPr>
          <p:spPr>
            <a:xfrm>
              <a:off x="1554480" y="4221480"/>
              <a:ext cx="1295400" cy="198120"/>
            </a:xfrm>
            <a:custGeom>
              <a:avLst/>
              <a:gdLst>
                <a:gd name="connsiteX0" fmla="*/ 0 w 1295400"/>
                <a:gd name="connsiteY0" fmla="*/ 198120 h 198120"/>
                <a:gd name="connsiteX1" fmla="*/ 106680 w 1295400"/>
                <a:gd name="connsiteY1" fmla="*/ 182880 h 198120"/>
                <a:gd name="connsiteX2" fmla="*/ 152400 w 1295400"/>
                <a:gd name="connsiteY2" fmla="*/ 167640 h 198120"/>
                <a:gd name="connsiteX3" fmla="*/ 365760 w 1295400"/>
                <a:gd name="connsiteY3" fmla="*/ 152400 h 198120"/>
                <a:gd name="connsiteX4" fmla="*/ 640080 w 1295400"/>
                <a:gd name="connsiteY4" fmla="*/ 121920 h 198120"/>
                <a:gd name="connsiteX5" fmla="*/ 822960 w 1295400"/>
                <a:gd name="connsiteY5" fmla="*/ 91440 h 198120"/>
                <a:gd name="connsiteX6" fmla="*/ 1051560 w 1295400"/>
                <a:gd name="connsiteY6" fmla="*/ 60960 h 198120"/>
                <a:gd name="connsiteX7" fmla="*/ 1203960 w 1295400"/>
                <a:gd name="connsiteY7" fmla="*/ 30480 h 198120"/>
                <a:gd name="connsiteX8" fmla="*/ 1295400 w 1295400"/>
                <a:gd name="connsiteY8" fmla="*/ 0 h 198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95400" h="198120">
                  <a:moveTo>
                    <a:pt x="0" y="198120"/>
                  </a:moveTo>
                  <a:cubicBezTo>
                    <a:pt x="35560" y="193040"/>
                    <a:pt x="71457" y="189925"/>
                    <a:pt x="106680" y="182880"/>
                  </a:cubicBezTo>
                  <a:cubicBezTo>
                    <a:pt x="122432" y="179730"/>
                    <a:pt x="136446" y="169517"/>
                    <a:pt x="152400" y="167640"/>
                  </a:cubicBezTo>
                  <a:cubicBezTo>
                    <a:pt x="223213" y="159309"/>
                    <a:pt x="294705" y="158321"/>
                    <a:pt x="365760" y="152400"/>
                  </a:cubicBezTo>
                  <a:cubicBezTo>
                    <a:pt x="458674" y="144657"/>
                    <a:pt x="547915" y="134209"/>
                    <a:pt x="640080" y="121920"/>
                  </a:cubicBezTo>
                  <a:cubicBezTo>
                    <a:pt x="889113" y="88716"/>
                    <a:pt x="627376" y="124037"/>
                    <a:pt x="822960" y="91440"/>
                  </a:cubicBezTo>
                  <a:cubicBezTo>
                    <a:pt x="886056" y="80924"/>
                    <a:pt x="989917" y="68665"/>
                    <a:pt x="1051560" y="60960"/>
                  </a:cubicBezTo>
                  <a:cubicBezTo>
                    <a:pt x="1139189" y="31750"/>
                    <a:pt x="1063865" y="53829"/>
                    <a:pt x="1203960" y="30480"/>
                  </a:cubicBezTo>
                  <a:cubicBezTo>
                    <a:pt x="1283875" y="17161"/>
                    <a:pt x="1262767" y="32633"/>
                    <a:pt x="1295400" y="0"/>
                  </a:cubicBezTo>
                </a:path>
              </a:pathLst>
            </a:cu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4" name="Freeform 63"/>
            <p:cNvSpPr/>
            <p:nvPr/>
          </p:nvSpPr>
          <p:spPr>
            <a:xfrm>
              <a:off x="3942933" y="2727960"/>
              <a:ext cx="659547" cy="272216"/>
            </a:xfrm>
            <a:custGeom>
              <a:avLst/>
              <a:gdLst>
                <a:gd name="connsiteX0" fmla="*/ 659547 w 659547"/>
                <a:gd name="connsiteY0" fmla="*/ 0 h 272216"/>
                <a:gd name="connsiteX1" fmla="*/ 613827 w 659547"/>
                <a:gd name="connsiteY1" fmla="*/ 60960 h 272216"/>
                <a:gd name="connsiteX2" fmla="*/ 552867 w 659547"/>
                <a:gd name="connsiteY2" fmla="*/ 152400 h 272216"/>
                <a:gd name="connsiteX3" fmla="*/ 400467 w 659547"/>
                <a:gd name="connsiteY3" fmla="*/ 198120 h 272216"/>
                <a:gd name="connsiteX4" fmla="*/ 95667 w 659547"/>
                <a:gd name="connsiteY4" fmla="*/ 213360 h 272216"/>
                <a:gd name="connsiteX5" fmla="*/ 49947 w 659547"/>
                <a:gd name="connsiteY5" fmla="*/ 182880 h 272216"/>
                <a:gd name="connsiteX6" fmla="*/ 4227 w 659547"/>
                <a:gd name="connsiteY6" fmla="*/ 167640 h 272216"/>
                <a:gd name="connsiteX7" fmla="*/ 4227 w 659547"/>
                <a:gd name="connsiteY7" fmla="*/ 152400 h 272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9547" h="272216">
                  <a:moveTo>
                    <a:pt x="659547" y="0"/>
                  </a:moveTo>
                  <a:cubicBezTo>
                    <a:pt x="644307" y="20320"/>
                    <a:pt x="628393" y="40152"/>
                    <a:pt x="613827" y="60960"/>
                  </a:cubicBezTo>
                  <a:cubicBezTo>
                    <a:pt x="592820" y="90970"/>
                    <a:pt x="587620" y="140816"/>
                    <a:pt x="552867" y="152400"/>
                  </a:cubicBezTo>
                  <a:cubicBezTo>
                    <a:pt x="441556" y="189504"/>
                    <a:pt x="492596" y="175088"/>
                    <a:pt x="400467" y="198120"/>
                  </a:cubicBezTo>
                  <a:cubicBezTo>
                    <a:pt x="289323" y="272216"/>
                    <a:pt x="342065" y="250320"/>
                    <a:pt x="95667" y="213360"/>
                  </a:cubicBezTo>
                  <a:cubicBezTo>
                    <a:pt x="77553" y="210643"/>
                    <a:pt x="66330" y="191071"/>
                    <a:pt x="49947" y="182880"/>
                  </a:cubicBezTo>
                  <a:cubicBezTo>
                    <a:pt x="35579" y="175696"/>
                    <a:pt x="17593" y="176551"/>
                    <a:pt x="4227" y="167640"/>
                  </a:cubicBezTo>
                  <a:cubicBezTo>
                    <a:pt x="0" y="164822"/>
                    <a:pt x="4227" y="157480"/>
                    <a:pt x="4227" y="15240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5" name="Rectangle 64"/>
            <p:cNvSpPr/>
            <p:nvPr/>
          </p:nvSpPr>
          <p:spPr>
            <a:xfrm>
              <a:off x="4038600" y="1219200"/>
              <a:ext cx="1143000" cy="16764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p:cNvSpPr/>
            <p:nvPr/>
          </p:nvSpPr>
          <p:spPr>
            <a:xfrm>
              <a:off x="1066800" y="4267200"/>
              <a:ext cx="1143000" cy="16764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279" name="AutoShape 15" descr="data:image/jpeg;base64,/9j/4AAQSkZJRgABAQAAAQABAAD/2wCEAAkGBxQTEhUUExQVFRQWGBwUGBUSFxUVGBYUFRUYGRUVFBgYHCggGBslHBgYITEhJikrLi4uGB8zODMtNygtLisBCgoKBQUFDgUFDisZExkrKysrKysrKysrKysrKysrKysrKysrKysrKysrKysrKysrKysrKysrKysrKysrKysrK//AABEIALIBGwMBIgACEQEDEQH/xAAbAAEAAgMBAQAAAAAAAAAAAAAAAgMBBQYEB//EAEYQAAIBAgMFBQYCBggEBwAAAAECAwARBBIhBRMxQVEGImFxkTKBobHB0RRCFSMzUnLwBxZEU5LC4fFigqLEJDRDVGRz0v/EABQBAQAAAAAAAAAAAAAAAAAAAAD/xAAUEQEAAAAAAAAAAAAAAAAAAAAA/9oADAMBAAIRAxEAPwD7jXk2rj1ghkmcMVjUsVQAs1uCqCQCxOguRqa9daHt4gOz8VfS0ZbNzQp3hIPFSMwPVRQbDZO1osQpaJrlTldDo8TjikqHVGHQ/KtFsjtBjJEaQ4VJUEksY/DyhZP1MzxMMktkbVCQwcXvwFaz+kbGpD+HxGHWI4piWil1JlSNCywLuyGnMjsgWO9jmY6WvXXbA2WMLhocOpzCGNY8xABbIoGYgcL8aDxw9q8NcLK5w7nQJi1MBJ6Iz2WT/kLVuo5AwupBB5g3HrWJYgwIYBgeIYAg+YNaWTshg7lo4RA5Ny+EZsMxOurGErn4nRrig3tK51dlYpBeLHyHMe6uKihmUDU/+msbnTqxqzfbQS2aLCzjm0ckmHb/AJY3WQH3yCg31K0P9ZCv7bB4yLldYhiAfEfhWkNvMCs/1wwYF3m3Q/8AkJJhz7xMqkUG9pWswHaLCTaQ4rDynpHLG516gG4rZ0ClKUClKUClKUCleabHxJIkTSIskmbdozAM+QXbIp1aw1Nq9NApSlApSlApSlApSlApSlApSlBh2ABJNgNSTyA4k1xewOzoxUMeIxU08wlXfpDI+VYXmAOeIoA6MFtl73czNaxJrr8ZHmjdRYFlIu2oFwRqOlavsVNn2fg2AIvh4jZjmP7JeLfm8+dBHsriXySQTMWlw0hiLNqXjPfgkJ5kxMmY/vK/St5XPdoNkzZ/xWEdlnUIrxDdZMVFFIX3LGRTkbK0iqwK2L6m3CvD9tsPa0ueKRWZHjKlyroxVhmjzK2oPA+djcAOlrj/AOlBXkwiYeJN5JiJ40EQygyKjb6RQX7i9yJjdtLAjW9q7CuejX8Rj2Ym8eCARVv/AGmZLyOfFYWRR/8Aa+nA0G8hsQDlsQLW07uguAR7uFW1WUNzYjXXUX1tbr4UBboPU/agsqExsD14DzOg+NYzn90+o+GtRd7kDXjzBHInj52oMyC2XpcDy/nh76trDLcWPOoQsSNeWl+tuYoLKUpQeTHbMhmFpoY5R0lRXHowNa5eyGCAskCxDpAXgHuETLat5Sg0H9UYOT4xf4cdjh8N9asns+bkJi8YlgDpKr8b/wB6jdK31QX2j5AfP70Gk/q9J/7/ABvrhfrBQbBn5bSxnvTAH/ta31KDQnYM/PaWM9yYAf8Aa1iLYElzmx+MaxtqcMvIf3cC9a39Vrox8Rf3jQ/Sg57G9kEYFlmm34yGOaZ2m3bRyrILISBlJUBgLZlJF6tD7S1GXBGwvnzzjeGw7u7yHdC9+9mfloa6ClBzGC7UTFTv9n4qJ/yLGFmDkCzDMpATvhgC+UFcrXFyFyO2sIlhhkhxMUs5CxrJFqX/ADiykmyc3tktqGIvazth2lXCpkVkWZx3TKQsUS3CmediQAikiy3zOe6ut7a3Ye2cBAm8jd5p5naMuyO2KxMkRIe0eUPkU5hYKESxtYUHaUr5vt/ZONxs0DSQForvJ+HafcRxIthGuIeNXLyuSWbIDlCBBozs29w3agKqQR4OZcQDuhht2yRIVve2IybrdBVzAqScpXu3OWg6ulcrjNo7QhIkkjwjR2YvGshj3IUAiSTESkZk43tECLjlci3sx2yhxcj4f2cVECZY1zOihXyhklKhZFYFWUjirDQaig6WlKUClKUCqsViUjQvI6oii7O7BVUdSToBWn21jZXmTCYd927KZZZgqsYYQSq5VYFTI7ghcwIskhscoBxD2XgV1kkDYmUEfrMWxlYE6Zo1PciP8CqNTQa3bO2WxirBgSSkhInxRiYxJhjG+cwO9klkJyKMucDMSRpXU4DCLFGkSXyRqqLcljlUAC5Op0HE1NvaHSxPv0H1rVdodoNBhnZLby6wxZgWG9mdY4dBq2rrp4HUcaDy7Z2pPJK2Ewa5ZQBvMRKuaKFHRiCArhnkNlAXQd650FjuNk7PTDwxwxiyxqFHU9WY82JuSTqSSaq2HslcNHkUl2ZjJJI1s8srnvO5HPgB0CqBoBWwoPFtnaiYaF5pL2UaKurO50SOMfmdmsoHMkV5+zGz2gw6rIBvWLTS5Tcb6ZzJIAfzAFioPRRXk2jHvNo4VDqkMUuIIJsN6THFC9vzEK04twGYHjaugoFKUoFVyG5A8QT4AG/zFv8AarKrj4t0v8bC9BZVUVxobdbg8ddfLj8atquUHQjiPLUHjx/nSgspVLykAnKdNdSv3qQDdR6H70FlKh3vA+o+9Yu3Qep+1BZVSuAWuRx5+QrOc/un3ZfvWItS2nPnb90UEw46imcdRWco6CsZB0FAzjqKgzDMuo5j11+lTyDoKhKtrEcjw+FBbSlYIvpQeH9FwvKs7QxtMuiSsil1XorEXUcdB1PU1nC7Jhid3ijSN5CWkaNEUyMSSWc27xuTrXqga6jXWwv1vbnVlBX3h0PhwPrwrj8XtnEz4iaHCYjCxFbxokyM0kllXfToQ40jZ7Bcpu0bgkDUdjKTlOUAtY2BNgTbQE8hXAdiuzhw+MAnk3uITDLNIwChBLiJZL5LKLjMk5BOpMrnS9qDy7e2LgWxcGz1Dvi5Cs8uImcyzLBFckCaXMylyv7OOwtnuADrvcYk+zk3qzJLhRIhlSSBVlRJJFSSUSw5VsgbOc0ZNka7cxPsTsuFg2N3a7+WXE2lPtGF8U+7DeO7SMa6gKBpqKt/pGxqx4F1e4Sc/h3fkkcgIkbmScgYKACS7IOd6Dp6VzuxdrYgypHio0j30RmiVCxKZCu8gmY6NIA6HMLA98W7tz0VApWm7XbSkw+FeaMC6WLOylxFFmG9mKAgyBEzNlBBNqo/q5K37TaGMcN7Sr+GiDDorRQq6DxVgfGgq7GuGbGMTnl/FSI8gIZWVD+oSNhplSNlQrycSX1JJ6N1uLfz51VgcGkMaxRKEjQBVVeAAq+g84k1HMgEEDkdPThWl7aI34cSKhLRSwy2ClyVjnQtmVNSoW7aXIy3AJFjvFvcgW48T4gHh7+taTHbebemHCr+JnBCuL5YYf3t/MFIQgWIQZnNxpa7APVs7tLhp5mgilDyLGs1gGs0TgFZI2IyyL3gCVJsTY1t65ns32WEM8uKkWMTylrJBfdRI5UsFuFzu7LnZyL3JAsOPTUHOqgl2mzC/wD4fDbpjewD4iRXyix4hYVJ8GXxrfZWHO/n9x9q0XYWMLhiCLTCWRcQxveTEK5V5CTqQwClbnRCg4C1dDQV5+oPu1+WvwrKyA8CPLn6Vl2sCegv6VhY+6AdfvQTquD2R46+pv8AWhhHK48j9OFMrDgR7x9vtQWUqppCOI8NDfibc7VnedQfQn5UCf2T46ept9asql5AbAEanhz01+lXUClKUCoR/m8/oBU6pjB1sRxPEE8z40F1KhZuo/wn70s3Ueh+9BOq5/ZPr6UJbwPwqvEMcpuvjob28SP96C4yDqPWsb5f3h6ipADlWaCl2B636gE/LiKnE1x/PKp1S5K3IsRxIOlupv05286C6tFswD9IYw6Zt3hxbS+Ub8hutiSw6d0+NbmzdQPcT9RXP7VmGHx0E8lhFJG+GMpIUJKWEkQkvwUhZFBv7TAfmoJdmAYZcTgzYiNvxMR5mHFvI1n6sJVmF+YyE6k10Vc12fnE+JxOLS5idIsPE1jaRYDM7yoeaFpioPPd3FwQa6DeEmwXXjqQON+l+lBzvaicnFYGKNS029M2ZT+ygRckzSDmrCTIL82B4rXSSyBQWYhVAuWYgAAcSSeArnpYMXHjJZ1hjmR444ltOUdFjLsRkaPKbs5N8wOii2lZXY8uKdXxwi3ad5MKhaRN4TpJOzACVlW1hlCgljqQpAeZpjtFwFU/o9GDFrf+dkU3VUB/s6kAlj+0IAHcBL9R3j0HnrSD2R4aemn0qygr3fUk++3yqJGUjKBY8uABtxFXVVOeX5uXn18qDnNoq+Kxb4UyGKGKOKaXcu6yzb1pgkYdSrRIN3diurXUXAvfoMBgY4Y1ihRY41FlRAFUDwArS4yNP0phyqjeDDT7xgBcRNJBu1c+LqSt/wB17c66KgUpSg5/sS5aCV2vnbFYrMDoRlxUiICOVkVK6CuahJw+0nXLlhxiKyEahsXEr724/IzQrHrwO668eloK5eQ6kfDU/KrKrl0IbkL38L2191vjVlApSlBXJxXz+QJ+dqsqs+0PAH4kW+tWUFcp1HGw10BPK3Lzpvhz08wR86squbh7wPUigyJV6j1FTrBFQ3K/uj0FBOoQ8PeT6kms7of7Ej5VjdDx9xYfWgspVSaMRfSwOpJ5t1qecdRQSrFYLjqPWsGQdR6igxDpcdDYeXEfO3uqyvO0ne0ZddOuutudWZW6+g+5oLKqk1OXgLevUDp/rWd3/wAR+A+QrEI1bmdOPS2nxvQW1Ti4lZbMAwJFwwBB1HEGrqrn9knpr6a/SgmBbQVD83mPkRb5mrKrlNrHx+YI+dqCylYVr61XKb2A563BtoLX+dBCJrFtCdSRbzIIvw5Vg4g62HDjztbjfl8a9Ci2gqsd4+APqR9qCGb94t6FR9/U1rdqPFKz4RZWjmMRYtESrxLJdEkDD82YaDwN63Ei3Fv541w3bfASR4rC4uKUxPlkwzvGobOoieeJZY2BDJmicaEG8gsRxoPV2Aw0qviziZGkxQaOJ2JDLukiDRGNgq3UtJK3AEEldcuZuxrlP6OZ3nwzYyW29xUjOwU3RViO5jSO+uXLGG15ux52rq6BWDWaUHM9tMR+H/D4xgWjwzs8iqyqxWSF47pmYByCw7l7m+lyAD0iNcAi9iL6gg69QdR5GtR2vwjyYVzEM0sRXERJYEPLAwkSMg8mK5eozXHCths3HJPEksZzJIodTqNCL6g6g9QdQaD01VHocvLl9vd8vKrai63H16HrQSpUI2vx4jQ/z0qdBWvtN7h8z9asqmKQa6i9zpfpp9KuoFVy8h4j4a/SrKrfivmT8CPrQWUpSgVis0oKsgLG4HAfM1PIOg9KwvtHyH1qdBEIOgrNqzSgi6XFv5vyNYja/HiND/pU6gnFvMH4D7UE6rlS+o4jhy93lVlKCEbXvfkbaa0mtY38rdb6WqLjLcjhxIPjxt0qMrhu6Dre+h4ZSL0Fl7DX3+dQQZiTy5ceXO3D/apCEXvbXxufS9TJoIGFT+UegqBshvwB59D/AK1MzL1v/Dr8qgrXNyp8BwsPfzoJyScQNW6Dl59Kki2AFVxk20AA5a/GwFSyHm3oAPnegsNazbeATEx7vO6kMsiSRZSyOjAhlLAr1BBFiGIOhrYbodL+evzqdBzfYdxHE+DIUNgmEHcAAaIorwyEAmxKtZtfaV66SuU7KiOfFYnGQKixNaAMmW87xMTJPJl8SEXNrZWPBhXV0ClKUCud7JsBLj40tu48UQoXk0kEM0w00/aSP6muirUbS7NYeZzIVaOY2vNh3eCU5RYBpIiCwA0sbig29K5vZu1pYHiw2MRyzu0UWKvEY58qs6ZgGDpKY0Nxky5gbHUV0lBXIPzDiOI6j7/zzo0vCwJuL6W4aferKpC2fwIJ99xf+fOgnGvdFx5+Z403K9APLT5VOlBDdeJ9SfnUChzDvHgeNuZHQeFXVWPaPkPm1As3Ueh+9Z73h8RU6UELt0HqftUXkItcDXT2vAnp4VbVcvFfP/K1BFc1ybLrb8x5X8Kldug/xH/81kxL0HoKg0YBWwA15AdDQSu3Qf4j9qzdug9T9qnSgh3vD4moK1mN9dAdAfEfSrqrb2h4gj3jUfWgzvPA/AfM1jOf3T/0/erKUFLyEcV8rXOvIHTSiRsBYEf4evTWszNqo166Anh5eJHpUt50BPw+dA3Q8T5k/KgiXoPQVFZCRcDjrqbfK9JCwF9NNbWJ89b0E3awvVbC+raDofr18qyYr2ux68vtUWjscw18DckdSPt4UE970BPut87U3w8fcCT7xapqwOo1rNBhWB4Vpds7Tl3yYXDBd+6mVpJQWjghDBc7qrAuzG4VQRfK5JAU3n2kxzxIghA380iwR575MzAszyAEXCRo72uCclgRepbG2LuXkleaSeaVUR3k3a92IuUVFjVQqgyP1OupNBR2R7NrgYnjWRpM7ByzLGlgsMcSqBGAtgsS8r8b3Otb2lKBSlKBSlKDxbX2TDiYzHiIklQ30dQ1ri11v7J14jUV4Oy+IktPBKxkfDS7oSt7UsbRRyxu9gBmtJkJGhKE6XsN5WoxWwVaV5VlniZ7Zt09g2UWUlSCL26UG3qphdrfu66dTwHpf1rTfoOddY9oYnwWVMLInvtCr/8AVVGzO0O7Kw45fw87WUM37CZ7C5gl9nvG5EbWfwPGg6WlKUCq09pvcPhf61ZVcfFvP/KKCylKUCq5OK+f+U1ZVb8V9/yoLKhKNLjkb/e1TpQV74c+7/FYVMGs1U0A8vIke4+FBbVb8V8z8jTcr0v56+l6w0I5aEcLacrcOFBbSqY5SQO6eHHu/ep5j09T9r0GItbt10HkOH1qyqsOe6PDTysbWq2grg9keVWVXDw9fmasoK4eFumnu5fCrKrPtDxGvutr8asoK2TW449OR8/vUJsWiRtI7KiKpZmYgBVAuSx5Wq+ud23EJsZhsOdYwHxcq8VYwGNYFbT9+TP5wCgjsyB8XKmLmDJFGc2Fha6tcq6HEzLYEOyOQqH2VNz3jZekpSgUpSgUpSgUpSgUpSgVVicOkiMkiq6MLMjgMrA8QynQiraUHO/oWbDa4KQGMf2XEszR26Qy6vD5d9RwCirMN2sgzbvEE4Sb+6xRWPNbiYZL5Jh/AxI5gHSt9UJYlYWYBh0YAj40EIMUj+w6t/Cwb5V5sftOPDx7yUsFL5RkSSVizNZQqRqWY+QrzYrstgZDeTB4Zz1aCInXxK3ph+y+EjdHSFVKHMuUsFVrEXCg5eBPLnQUnthgwpZ5GjA1O+inht5iRBW2w2NSRFeNs6MAysl2VlOoKkaEeNeiuWlD7OZnUPJgWJd0UF3wjMWZ3jRVLPASdVFyh1AK6KHTb0eP+FvtUc12HHgeII6dazhsQsiK6MrowDKyEMrKRcMpGhBHOrKBSlKBSlKBSlKCuDhbmNPhxqZNQHtHyHzapMtxbrpQRgXS54k38ug9KsqpkAFyTprxP0rW4/bkOH/aMQXPcRVeWRyAMwjjQMz24nKDa+tqDZxGwN+RPzJ+RrO9Hn5An5Vy+0dsYx7fhMHIVzK8pxISPPELB4oAZARKRqCwCi1ia9ce0cc4G7waxjmcZOqNy1CYcSg8+LCg3LvqDY2B1PDQi3nxtU96PH3An6Vz2I7Qz4YB8dBFFCWVDPBPvUjZ2CqZxLHGUUkgZhmtfWw1om25sS7HAbhoEGs82cxzSX/ZwMh9kAd6TvC5AAJDWDoWl8D6EfOtE0mTaUZfhPhiiHkHgkzsn8TLKTbpE3SvXsbbYmLRyLucRGQskDMGILC6sjabyNvytYXsQQCCBLtHss4iGyMEmjZZoZDwSaPVb88rC6MBxV2HOg2lK1uwdrLiY81ikinJLExBaGVfaje3qDwYEEaEVsqBSlKBSlKBSlKBSlKBSlKBSlKBSlKBSlKDm+zMywzYnBlgrJKZoUJGZsPOBJmQc1EpmTwCDwrb7W2rHh0DSE95giKis7u5BISNFBZjYE6DQAk2AJrG1dkxYhQsq3ynMjKzI8bcM0ciEMhtpcEcSK8GztgyLMsk2JfECIMsIdEUoH9ppWX9rJbuhrLZSdCSWIRTtZEComixOHLFV/XwSBFZyFUPMgaIXJA9viRW/qrE4dJEZJFV0YFWVwGVlIsQwOhBrR9miYZZ8GzMREVlgzks34WVRZczatklEqa6hQl+IuHQ0pSgV58fjY4YzJK6oi2uzGw1ICjxJJAA4kkCvJtfbccBVCHkle+7ghGeR7cSBcBVHN2KqLi5FxXhwWypZpVxGMCgobwYZWzpCbftZDoJJ9SL2sg0W9yzBiPbk0jEwYKdlI7smIKYZGA55WJmHH80Y4euJ+0OIVGts7FNMAbIGwwRiBcHe72wUnThm/4a6OlBy2H7aRR5k2hu8DMirJklmRldHzWMD6GQjKQwC3B01BBPGdtdpwYnERYg4SdoMM6iSdrxKwFpUiO80jtKFVt4q8bZgDr9bIqMkYYWYAi4NiARdSCDrzBAPuoKdmY1Z4Y5kvklRZVzCxyuoZbjkbGvTSlAIrCqALDQDQAchWaUHM/0hYCJsFiJmjQzQQSSQSlQZIpVQtG0T+0rZ1U6HkK6SO9hfjbXz51RtHBJNE8UgukilGF2FwwsdVII8wQfGuX7EYxMMqbOmdvxiZ2IkZnM6li5xCOeKNm56ghl1yk0Hv2gRh8dHOVtHiEGFd15TB74fe24hszoGPBio/PXRV5NrbOTEQvDIDkcWupsykEFXQ/lZWAYHkQDXj7LYySSD9cQZY5JIHYAAO0ErR7wAeznChrcs1uVBt6UpQKUpQKUpQKUpQKUpQKUpQKUpQKUpQKUpQK1PaDZJmCyRMI8TDdoZCLgE+1HIBq0T2AYeAI1UEbalBr9hbT/ABEIkyGNszxuhIbLJDI0Uihhowzo1jzFjYcKltzaP4fDyTZc5RbqgIGdzoiAnhmYgX8a05kfAyy/qpZMJKxmzQrvGw8rsTOGjX9Y0bMQ4KBiC0lwBaqO0W2cNisJOmHxEEkyx7+ONZULCSAiWPMt8y2eMXuNLG9Btuz2xtwrPI28xMtmmmN7s3JEv7MS3IVBoBrqSSdvVWExCyIki+y6hx/CwBHwNW0ClKUClKUClKUClKUCtH2k7Npicsqkx4uJWEE6M6mNmsbOFIEiEqLq1wRcczW8pQaXZ23GMu4xMYgmKbxRnDpKo0kMT2FyptcEAgMp4GqexU4kimlWxSTEzshU5lKCUoHRhowfLnuNO/z416Nt9l8Ji3ikxMCTNDmyZ7lRntfMvBxoNGBFbdFAAAAAGgA0AA4AUGaUpQKUpQKUpQKUpQKUpQKUpQKUpQKUpQKUpQKUpQK03aXZ0MsQEkUcg30Js6K2pnjB4joSPfSlBuEUAAAAAaADQADgBWaUoFKUoFKUoFKUoFKUoFKUoFKUoFKUoFKUoP/Z"/>
          <p:cNvSpPr>
            <a:spLocks noChangeAspect="1" noChangeArrowheads="1"/>
          </p:cNvSpPr>
          <p:nvPr/>
        </p:nvSpPr>
        <p:spPr bwMode="auto">
          <a:xfrm>
            <a:off x="155575" y="-136525"/>
            <a:ext cx="268288" cy="268288"/>
          </a:xfrm>
          <a:prstGeom prst="rect">
            <a:avLst/>
          </a:prstGeom>
          <a:noFill/>
        </p:spPr>
        <p:txBody>
          <a:bodyPr vert="horz" wrap="square" lIns="91440" tIns="45720" rIns="91440" bIns="45720" numCol="1" anchor="t" anchorCtr="0" compatLnSpc="1">
            <a:prstTxWarp prst="textNoShape">
              <a:avLst/>
            </a:prstTxWarp>
          </a:bodyPr>
          <a:lstStyle/>
          <a:p>
            <a:endParaRPr lang="en-US"/>
          </a:p>
        </p:txBody>
      </p:sp>
      <p:grpSp>
        <p:nvGrpSpPr>
          <p:cNvPr id="95" name="Group 94"/>
          <p:cNvGrpSpPr/>
          <p:nvPr/>
        </p:nvGrpSpPr>
        <p:grpSpPr>
          <a:xfrm>
            <a:off x="1752600" y="16002000"/>
            <a:ext cx="5181600" cy="2286000"/>
            <a:chOff x="1752600" y="16002000"/>
            <a:chExt cx="5181600" cy="2286000"/>
          </a:xfrm>
        </p:grpSpPr>
        <p:grpSp>
          <p:nvGrpSpPr>
            <p:cNvPr id="94" name="Group 93"/>
            <p:cNvGrpSpPr/>
            <p:nvPr/>
          </p:nvGrpSpPr>
          <p:grpSpPr>
            <a:xfrm>
              <a:off x="1752600" y="16002000"/>
              <a:ext cx="4322555" cy="2286000"/>
              <a:chOff x="1752600" y="16002000"/>
              <a:chExt cx="4322555" cy="2286000"/>
            </a:xfrm>
          </p:grpSpPr>
          <p:grpSp>
            <p:nvGrpSpPr>
              <p:cNvPr id="101" name="Group 100"/>
              <p:cNvGrpSpPr>
                <a:grpSpLocks noChangeAspect="1"/>
              </p:cNvGrpSpPr>
              <p:nvPr/>
            </p:nvGrpSpPr>
            <p:grpSpPr>
              <a:xfrm>
                <a:off x="1988382" y="16002000"/>
                <a:ext cx="4086773" cy="2286000"/>
                <a:chOff x="1828800" y="16992600"/>
                <a:chExt cx="3269418" cy="1828800"/>
              </a:xfrm>
            </p:grpSpPr>
            <p:pic>
              <p:nvPicPr>
                <p:cNvPr id="15" name="Picture 3" descr="C:\Users\LocalUser\Documents\Alix\UNH\PostDoc\Maps\Landcover Maps\Overview.jpg"/>
                <p:cNvPicPr>
                  <a:picLocks noChangeAspect="1" noChangeArrowheads="1"/>
                </p:cNvPicPr>
                <p:nvPr/>
              </p:nvPicPr>
              <p:blipFill>
                <a:blip r:embed="rId7" cstate="print"/>
                <a:srcRect l="38247" r="28685"/>
                <a:stretch>
                  <a:fillRect/>
                </a:stretch>
              </p:blipFill>
              <p:spPr bwMode="auto">
                <a:xfrm>
                  <a:off x="4038600" y="16992600"/>
                  <a:ext cx="1059618" cy="1828800"/>
                </a:xfrm>
                <a:prstGeom prst="rect">
                  <a:avLst/>
                </a:prstGeom>
                <a:noFill/>
              </p:spPr>
            </p:pic>
            <p:grpSp>
              <p:nvGrpSpPr>
                <p:cNvPr id="100" name="Group 99"/>
                <p:cNvGrpSpPr/>
                <p:nvPr/>
              </p:nvGrpSpPr>
              <p:grpSpPr>
                <a:xfrm>
                  <a:off x="1828800" y="16992600"/>
                  <a:ext cx="2270893" cy="1828800"/>
                  <a:chOff x="1828800" y="16992600"/>
                  <a:chExt cx="2270893" cy="1828800"/>
                </a:xfrm>
              </p:grpSpPr>
              <p:pic>
                <p:nvPicPr>
                  <p:cNvPr id="11281" name="Picture 17" descr="http://geography.about.com/library/blank/usa3.jpg"/>
                  <p:cNvPicPr>
                    <a:picLocks noChangeAspect="1" noChangeArrowheads="1"/>
                  </p:cNvPicPr>
                  <p:nvPr/>
                </p:nvPicPr>
                <p:blipFill>
                  <a:blip r:embed="rId8" cstate="print"/>
                  <a:srcRect/>
                  <a:stretch>
                    <a:fillRect/>
                  </a:stretch>
                </p:blipFill>
                <p:spPr bwMode="auto">
                  <a:xfrm>
                    <a:off x="1828800" y="16992600"/>
                    <a:ext cx="2270893" cy="1828800"/>
                  </a:xfrm>
                  <a:prstGeom prst="rect">
                    <a:avLst/>
                  </a:prstGeom>
                  <a:noFill/>
                </p:spPr>
              </p:pic>
              <p:sp>
                <p:nvSpPr>
                  <p:cNvPr id="92" name="5-Point Star 91"/>
                  <p:cNvSpPr/>
                  <p:nvPr/>
                </p:nvSpPr>
                <p:spPr>
                  <a:xfrm>
                    <a:off x="3810000" y="17526000"/>
                    <a:ext cx="152400" cy="152400"/>
                  </a:xfrm>
                  <a:prstGeom prst="star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03" name="TextBox 102"/>
              <p:cNvSpPr txBox="1"/>
              <p:nvPr/>
            </p:nvSpPr>
            <p:spPr>
              <a:xfrm>
                <a:off x="1752600" y="16002000"/>
                <a:ext cx="762000" cy="400110"/>
              </a:xfrm>
              <a:prstGeom prst="rect">
                <a:avLst/>
              </a:prstGeom>
              <a:noFill/>
            </p:spPr>
            <p:txBody>
              <a:bodyPr wrap="square" rtlCol="0">
                <a:spAutoFit/>
              </a:bodyPr>
              <a:lstStyle/>
              <a:p>
                <a:pPr algn="ctr"/>
                <a:r>
                  <a:rPr lang="en-US" sz="2000" dirty="0" smtClean="0"/>
                  <a:t>A</a:t>
                </a:r>
                <a:endParaRPr lang="en-US" sz="2000" dirty="0"/>
              </a:p>
            </p:txBody>
          </p:sp>
        </p:grpSp>
        <p:sp>
          <p:nvSpPr>
            <p:cNvPr id="104" name="TextBox 103"/>
            <p:cNvSpPr txBox="1"/>
            <p:nvPr/>
          </p:nvSpPr>
          <p:spPr>
            <a:xfrm>
              <a:off x="6172200" y="16002000"/>
              <a:ext cx="762000" cy="400110"/>
            </a:xfrm>
            <a:prstGeom prst="rect">
              <a:avLst/>
            </a:prstGeom>
            <a:noFill/>
          </p:spPr>
          <p:txBody>
            <a:bodyPr wrap="square" rtlCol="0">
              <a:spAutoFit/>
            </a:bodyPr>
            <a:lstStyle/>
            <a:p>
              <a:pPr algn="ctr"/>
              <a:r>
                <a:rPr lang="en-US" sz="2000" dirty="0"/>
                <a:t>B</a:t>
              </a:r>
            </a:p>
          </p:txBody>
        </p:sp>
      </p:grpSp>
      <p:sp>
        <p:nvSpPr>
          <p:cNvPr id="105" name="TextBox 104"/>
          <p:cNvSpPr txBox="1"/>
          <p:nvPr/>
        </p:nvSpPr>
        <p:spPr>
          <a:xfrm>
            <a:off x="6477000" y="25146000"/>
            <a:ext cx="7772400" cy="5078313"/>
          </a:xfrm>
          <a:prstGeom prst="rect">
            <a:avLst/>
          </a:prstGeom>
          <a:noFill/>
        </p:spPr>
        <p:txBody>
          <a:bodyPr wrap="square" rtlCol="0">
            <a:spAutoFit/>
          </a:bodyPr>
          <a:lstStyle/>
          <a:p>
            <a:r>
              <a:rPr lang="en-US" sz="3600" i="1" dirty="0" smtClean="0"/>
              <a:t>Environmental Variables. </a:t>
            </a:r>
            <a:r>
              <a:rPr lang="en-US" sz="3600" dirty="0"/>
              <a:t>C</a:t>
            </a:r>
            <a:r>
              <a:rPr lang="en-US" sz="3600" dirty="0" smtClean="0"/>
              <a:t>ollected for estimating diffusion and modeling drivers of </a:t>
            </a:r>
            <a:r>
              <a:rPr lang="en-US" sz="3600" i="1" dirty="0" err="1" smtClean="0"/>
              <a:t>F</a:t>
            </a:r>
            <a:r>
              <a:rPr lang="en-US" sz="3600" baseline="-25000" dirty="0" err="1" smtClean="0"/>
              <a:t>snow</a:t>
            </a:r>
            <a:r>
              <a:rPr lang="en-US" sz="3600" baseline="-25000" dirty="0" smtClean="0"/>
              <a:t> </a:t>
            </a:r>
            <a:r>
              <a:rPr lang="en-US" sz="3600" dirty="0" smtClean="0"/>
              <a:t>and </a:t>
            </a:r>
            <a:r>
              <a:rPr lang="en-US" sz="3600" i="1" dirty="0" err="1" smtClean="0"/>
              <a:t>P</a:t>
            </a:r>
            <a:r>
              <a:rPr lang="en-US" sz="3600" baseline="-25000" dirty="0" err="1" smtClean="0"/>
              <a:t>soil</a:t>
            </a:r>
            <a:r>
              <a:rPr lang="en-US" sz="3600" dirty="0" smtClean="0"/>
              <a:t>. Soil bulk density determined previously. Snow depth and density sampled daily (Figure 2).  Air and soil temperature and soil VWC measured every 10 min.  Soil variables measured at eight nodes at -5, -15, and -30 cm depth per node (Figure 1). </a:t>
            </a:r>
            <a:endParaRPr lang="en-US" sz="3600" dirty="0"/>
          </a:p>
        </p:txBody>
      </p:sp>
      <p:pic>
        <p:nvPicPr>
          <p:cNvPr id="109" name="Picture 2" descr="C:\Users\LocalUser\Pictures\2012-01-31\025.JPG"/>
          <p:cNvPicPr>
            <a:picLocks noChangeAspect="1" noChangeArrowheads="1"/>
          </p:cNvPicPr>
          <p:nvPr/>
        </p:nvPicPr>
        <p:blipFill>
          <a:blip r:embed="rId9" cstate="print"/>
          <a:srcRect/>
          <a:stretch>
            <a:fillRect/>
          </a:stretch>
        </p:blipFill>
        <p:spPr bwMode="auto">
          <a:xfrm rot="16200000">
            <a:off x="1483481" y="25567518"/>
            <a:ext cx="2743200" cy="2052562"/>
          </a:xfrm>
          <a:prstGeom prst="rect">
            <a:avLst/>
          </a:prstGeom>
          <a:noFill/>
        </p:spPr>
      </p:pic>
      <p:sp>
        <p:nvSpPr>
          <p:cNvPr id="112" name="TextBox 111"/>
          <p:cNvSpPr txBox="1"/>
          <p:nvPr/>
        </p:nvSpPr>
        <p:spPr>
          <a:xfrm>
            <a:off x="1752600" y="28041600"/>
            <a:ext cx="4572000" cy="1323439"/>
          </a:xfrm>
          <a:prstGeom prst="rect">
            <a:avLst/>
          </a:prstGeom>
          <a:noFill/>
        </p:spPr>
        <p:txBody>
          <a:bodyPr wrap="square" rtlCol="0">
            <a:spAutoFit/>
          </a:bodyPr>
          <a:lstStyle/>
          <a:p>
            <a:r>
              <a:rPr lang="en-US" sz="2000" dirty="0" smtClean="0"/>
              <a:t>Figure 2.  Snow tower (A</a:t>
            </a:r>
            <a:r>
              <a:rPr lang="en-US" sz="2000" dirty="0" smtClean="0"/>
              <a:t>) and </a:t>
            </a:r>
            <a:r>
              <a:rPr lang="en-US" sz="2000" dirty="0" smtClean="0"/>
              <a:t>snow pit for measuring snow depth and density </a:t>
            </a:r>
            <a:r>
              <a:rPr lang="en-US" sz="2000" dirty="0" smtClean="0"/>
              <a:t>(</a:t>
            </a:r>
            <a:r>
              <a:rPr lang="en-US" sz="2000" dirty="0" smtClean="0"/>
              <a:t>B)</a:t>
            </a:r>
            <a:r>
              <a:rPr lang="en-US" sz="2000" dirty="0" smtClean="0"/>
              <a:t>.  </a:t>
            </a:r>
            <a:r>
              <a:rPr lang="en-US" sz="2000" dirty="0" smtClean="0"/>
              <a:t>There is one snow tower at the site and three CO</a:t>
            </a:r>
            <a:r>
              <a:rPr lang="en-US" sz="2000" baseline="-25000" dirty="0" smtClean="0"/>
              <a:t>2</a:t>
            </a:r>
            <a:r>
              <a:rPr lang="en-US" sz="2000" dirty="0" smtClean="0"/>
              <a:t> sensor profiles.   </a:t>
            </a:r>
          </a:p>
        </p:txBody>
      </p:sp>
      <p:sp>
        <p:nvSpPr>
          <p:cNvPr id="113" name="TextBox 112"/>
          <p:cNvSpPr txBox="1"/>
          <p:nvPr/>
        </p:nvSpPr>
        <p:spPr>
          <a:xfrm>
            <a:off x="1905000" y="25298399"/>
            <a:ext cx="381000" cy="400110"/>
          </a:xfrm>
          <a:prstGeom prst="rect">
            <a:avLst/>
          </a:prstGeom>
          <a:solidFill>
            <a:schemeClr val="bg1"/>
          </a:solidFill>
        </p:spPr>
        <p:txBody>
          <a:bodyPr wrap="square" rtlCol="0">
            <a:spAutoFit/>
          </a:bodyPr>
          <a:lstStyle/>
          <a:p>
            <a:pPr algn="ctr"/>
            <a:r>
              <a:rPr lang="en-US" sz="2000" dirty="0" smtClean="0"/>
              <a:t>A</a:t>
            </a:r>
            <a:endParaRPr lang="en-US" sz="2000" dirty="0"/>
          </a:p>
        </p:txBody>
      </p:sp>
      <p:sp>
        <p:nvSpPr>
          <p:cNvPr id="114" name="TextBox 113"/>
          <p:cNvSpPr txBox="1"/>
          <p:nvPr/>
        </p:nvSpPr>
        <p:spPr>
          <a:xfrm>
            <a:off x="4191000" y="25298399"/>
            <a:ext cx="381000" cy="400110"/>
          </a:xfrm>
          <a:prstGeom prst="rect">
            <a:avLst/>
          </a:prstGeom>
          <a:solidFill>
            <a:schemeClr val="bg1"/>
          </a:solidFill>
        </p:spPr>
        <p:txBody>
          <a:bodyPr wrap="square" rtlCol="0">
            <a:spAutoFit/>
          </a:bodyPr>
          <a:lstStyle/>
          <a:p>
            <a:pPr algn="ctr"/>
            <a:r>
              <a:rPr lang="en-US" sz="2000" dirty="0" smtClean="0"/>
              <a:t>B</a:t>
            </a:r>
            <a:endParaRPr lang="en-US" sz="2000" dirty="0"/>
          </a:p>
        </p:txBody>
      </p:sp>
      <p:grpSp>
        <p:nvGrpSpPr>
          <p:cNvPr id="162" name="Group 161"/>
          <p:cNvGrpSpPr/>
          <p:nvPr/>
        </p:nvGrpSpPr>
        <p:grpSpPr>
          <a:xfrm>
            <a:off x="15621000" y="6781800"/>
            <a:ext cx="13563600" cy="13757612"/>
            <a:chOff x="15621000" y="6781800"/>
            <a:chExt cx="13563600" cy="13757612"/>
          </a:xfrm>
        </p:grpSpPr>
        <p:sp>
          <p:nvSpPr>
            <p:cNvPr id="116" name="TextBox 115"/>
            <p:cNvSpPr txBox="1"/>
            <p:nvPr/>
          </p:nvSpPr>
          <p:spPr>
            <a:xfrm>
              <a:off x="15621000" y="6781800"/>
              <a:ext cx="13563600" cy="13757612"/>
            </a:xfrm>
            <a:prstGeom prst="rect">
              <a:avLst/>
            </a:prstGeom>
            <a:noFill/>
          </p:spPr>
          <p:txBody>
            <a:bodyPr wrap="square" rtlCol="0">
              <a:spAutoFit/>
            </a:bodyPr>
            <a:lstStyle/>
            <a:p>
              <a:r>
                <a:rPr lang="en-US" sz="4800" b="1" dirty="0" smtClean="0"/>
                <a:t>Temporal </a:t>
              </a:r>
              <a:r>
                <a:rPr lang="en-US" sz="4800" b="1" dirty="0" smtClean="0"/>
                <a:t>Trends</a:t>
              </a:r>
            </a:p>
            <a:p>
              <a:endParaRPr lang="en-US" sz="4800" b="1" dirty="0" smtClean="0"/>
            </a:p>
            <a:p>
              <a:endParaRPr lang="en-US" sz="4800" b="1" dirty="0" smtClean="0"/>
            </a:p>
            <a:p>
              <a:endParaRPr lang="en-US" sz="4800" b="1" dirty="0" smtClean="0"/>
            </a:p>
            <a:p>
              <a:endParaRPr lang="en-US" sz="4800" b="1" dirty="0" smtClean="0"/>
            </a:p>
            <a:p>
              <a:endParaRPr lang="en-US" sz="4800" b="1" dirty="0" smtClean="0"/>
            </a:p>
            <a:p>
              <a:endParaRPr lang="en-US" sz="4800" b="1" dirty="0" smtClean="0"/>
            </a:p>
            <a:p>
              <a:endParaRPr lang="en-US" sz="4800" b="1" dirty="0" smtClean="0"/>
            </a:p>
            <a:p>
              <a:endParaRPr lang="en-US" sz="4800" b="1" dirty="0"/>
            </a:p>
            <a:p>
              <a:endParaRPr lang="en-US" sz="4800" b="1" dirty="0" smtClean="0"/>
            </a:p>
            <a:p>
              <a:endParaRPr lang="en-US" sz="4800" b="1" dirty="0"/>
            </a:p>
            <a:p>
              <a:endParaRPr lang="en-US" sz="4800" b="1" dirty="0" smtClean="0"/>
            </a:p>
            <a:p>
              <a:endParaRPr lang="en-US" sz="4800" b="1" dirty="0"/>
            </a:p>
            <a:p>
              <a:endParaRPr lang="en-US" sz="4800" b="1" dirty="0" smtClean="0"/>
            </a:p>
            <a:p>
              <a:endParaRPr lang="en-US" sz="4800" b="1" dirty="0"/>
            </a:p>
            <a:p>
              <a:endParaRPr lang="en-US" sz="4800" b="1" dirty="0" smtClean="0"/>
            </a:p>
            <a:p>
              <a:endParaRPr lang="en-US" sz="4800" b="1" dirty="0"/>
            </a:p>
            <a:p>
              <a:endParaRPr lang="en-US" sz="4800" b="1" dirty="0" smtClean="0"/>
            </a:p>
            <a:p>
              <a:endParaRPr lang="en-US" sz="1200" b="1" dirty="0" smtClean="0"/>
            </a:p>
            <a:p>
              <a:endParaRPr lang="en-US" sz="1200" dirty="0"/>
            </a:p>
          </p:txBody>
        </p:sp>
        <p:sp>
          <p:nvSpPr>
            <p:cNvPr id="124" name="TextBox 123"/>
            <p:cNvSpPr txBox="1"/>
            <p:nvPr/>
          </p:nvSpPr>
          <p:spPr>
            <a:xfrm>
              <a:off x="16002000" y="19202400"/>
              <a:ext cx="13106400" cy="1015663"/>
            </a:xfrm>
            <a:prstGeom prst="rect">
              <a:avLst/>
            </a:prstGeom>
            <a:noFill/>
          </p:spPr>
          <p:txBody>
            <a:bodyPr wrap="square" rtlCol="0">
              <a:spAutoFit/>
            </a:bodyPr>
            <a:lstStyle/>
            <a:p>
              <a:r>
                <a:rPr lang="en-US" sz="2000" dirty="0" smtClean="0"/>
                <a:t>Figure 3. </a:t>
              </a:r>
              <a:r>
                <a:rPr lang="en-US" sz="2000" dirty="0"/>
                <a:t>(A) Snow depth; (B) snow water equivalent (SWE); (C) air temperature; (D) snow temperature; (E) soil temperature; and (F) soil </a:t>
              </a:r>
              <a:r>
                <a:rPr lang="en-US" sz="2000" dirty="0" smtClean="0"/>
                <a:t>VWC </a:t>
              </a:r>
              <a:r>
                <a:rPr lang="en-US" sz="2000" dirty="0"/>
                <a:t>during the winters of 2012-2013 and 2013-2014. The topmost snow layer is designated as layer 1. Up to three deeper snow layers formed within each season, with layer </a:t>
              </a:r>
              <a:r>
                <a:rPr lang="en-US" sz="2000" dirty="0" smtClean="0"/>
                <a:t>1 </a:t>
              </a:r>
              <a:r>
                <a:rPr lang="en-US" sz="2000" dirty="0"/>
                <a:t>designated at the snow-soil interface. </a:t>
              </a:r>
            </a:p>
          </p:txBody>
        </p:sp>
      </p:grpSp>
      <p:grpSp>
        <p:nvGrpSpPr>
          <p:cNvPr id="151" name="Group 150"/>
          <p:cNvGrpSpPr/>
          <p:nvPr/>
        </p:nvGrpSpPr>
        <p:grpSpPr>
          <a:xfrm>
            <a:off x="29413200" y="16306800"/>
            <a:ext cx="13258800" cy="4134386"/>
            <a:chOff x="29489400" y="13868400"/>
            <a:chExt cx="13258800" cy="4134386"/>
          </a:xfrm>
        </p:grpSpPr>
        <p:sp>
          <p:nvSpPr>
            <p:cNvPr id="142" name="TextBox 141"/>
            <p:cNvSpPr txBox="1"/>
            <p:nvPr/>
          </p:nvSpPr>
          <p:spPr>
            <a:xfrm>
              <a:off x="29489400" y="14401800"/>
              <a:ext cx="13258800" cy="3600986"/>
            </a:xfrm>
            <a:prstGeom prst="rect">
              <a:avLst/>
            </a:prstGeom>
            <a:noFill/>
          </p:spPr>
          <p:txBody>
            <a:bodyPr wrap="square" rtlCol="0">
              <a:spAutoFit/>
            </a:bodyPr>
            <a:lstStyle/>
            <a:p>
              <a:r>
                <a:rPr lang="en-US" sz="3600" i="1" dirty="0" smtClean="0"/>
                <a:t>Environmental Variables. </a:t>
              </a:r>
              <a:r>
                <a:rPr lang="en-US" sz="3600" dirty="0" smtClean="0"/>
                <a:t>Fluctuations were much greater than in high altitude / high latitude areas where most research on winter respiration has occurred (Figure 3). </a:t>
              </a:r>
              <a:endParaRPr lang="en-US" sz="3600" i="1" dirty="0" smtClean="0"/>
            </a:p>
            <a:p>
              <a:endParaRPr lang="en-US" sz="1200" i="1" dirty="0" smtClean="0"/>
            </a:p>
            <a:p>
              <a:r>
                <a:rPr lang="en-US" sz="3600" i="1" dirty="0" smtClean="0"/>
                <a:t>CO</a:t>
              </a:r>
              <a:r>
                <a:rPr lang="en-US" sz="3600" i="1" baseline="-25000" dirty="0" smtClean="0"/>
                <a:t>2</a:t>
              </a:r>
              <a:r>
                <a:rPr lang="en-US" sz="3600" i="1" dirty="0" smtClean="0"/>
                <a:t> </a:t>
              </a:r>
              <a:r>
                <a:rPr lang="en-US" sz="3600" i="1" dirty="0" smtClean="0"/>
                <a:t>Dynamics. </a:t>
              </a:r>
              <a:r>
                <a:rPr lang="en-US" sz="3600" i="1" dirty="0" err="1" smtClean="0"/>
                <a:t>F</a:t>
              </a:r>
              <a:r>
                <a:rPr lang="en-US" sz="3600" baseline="-25000" dirty="0" err="1" smtClean="0"/>
                <a:t>snow</a:t>
              </a:r>
              <a:r>
                <a:rPr lang="en-US" sz="3600" dirty="0" smtClean="0"/>
                <a:t> </a:t>
              </a:r>
              <a:r>
                <a:rPr lang="en-US" sz="3600" dirty="0"/>
                <a:t>was </a:t>
              </a:r>
              <a:r>
                <a:rPr lang="en-US" sz="3600" dirty="0" smtClean="0"/>
                <a:t>lower but more </a:t>
              </a:r>
              <a:r>
                <a:rPr lang="en-US" sz="3600" dirty="0"/>
                <a:t>dynamic than </a:t>
              </a:r>
              <a:r>
                <a:rPr lang="en-US" sz="3600" i="1" dirty="0" err="1" smtClean="0"/>
                <a:t>P</a:t>
              </a:r>
              <a:r>
                <a:rPr lang="en-US" sz="3600" baseline="-25000" dirty="0" err="1" smtClean="0"/>
                <a:t>soil</a:t>
              </a:r>
              <a:r>
                <a:rPr lang="en-US" sz="3600" dirty="0" smtClean="0"/>
                <a:t>. </a:t>
              </a:r>
              <a:r>
                <a:rPr lang="en-US" sz="3600" dirty="0" smtClean="0"/>
                <a:t> </a:t>
              </a:r>
              <a:r>
                <a:rPr lang="en-US" sz="3600" i="1" dirty="0" err="1" smtClean="0"/>
                <a:t>F</a:t>
              </a:r>
              <a:r>
                <a:rPr lang="en-US" sz="3600" baseline="-25000" dirty="0" err="1" smtClean="0"/>
                <a:t>snow</a:t>
              </a:r>
              <a:r>
                <a:rPr lang="en-US" sz="3600" dirty="0" smtClean="0"/>
                <a:t> </a:t>
              </a:r>
              <a:r>
                <a:rPr lang="en-US" sz="3600" dirty="0" smtClean="0"/>
                <a:t>was highest in late winter when snow pack was greatest. </a:t>
              </a:r>
              <a:r>
                <a:rPr lang="en-US" sz="3600" dirty="0" smtClean="0"/>
                <a:t> </a:t>
              </a:r>
              <a:r>
                <a:rPr lang="en-US" sz="3600" i="1" dirty="0" err="1" smtClean="0"/>
                <a:t>P</a:t>
              </a:r>
              <a:r>
                <a:rPr lang="en-US" sz="3600" baseline="-25000" dirty="0" err="1" smtClean="0"/>
                <a:t>soil</a:t>
              </a:r>
              <a:r>
                <a:rPr lang="en-US" sz="3600" dirty="0" smtClean="0"/>
                <a:t> </a:t>
              </a:r>
              <a:r>
                <a:rPr lang="en-US" sz="3600" dirty="0" smtClean="0"/>
                <a:t>peaked in early winter with warmer, drier soil conditions.</a:t>
              </a:r>
              <a:endParaRPr lang="en-US" sz="3600" i="1" dirty="0" smtClean="0"/>
            </a:p>
          </p:txBody>
        </p:sp>
        <p:sp>
          <p:nvSpPr>
            <p:cNvPr id="131" name="TextBox 130"/>
            <p:cNvSpPr txBox="1"/>
            <p:nvPr/>
          </p:nvSpPr>
          <p:spPr>
            <a:xfrm>
              <a:off x="29565600" y="13868400"/>
              <a:ext cx="12877800" cy="400110"/>
            </a:xfrm>
            <a:prstGeom prst="rect">
              <a:avLst/>
            </a:prstGeom>
            <a:noFill/>
          </p:spPr>
          <p:txBody>
            <a:bodyPr wrap="square" rtlCol="0">
              <a:spAutoFit/>
            </a:bodyPr>
            <a:lstStyle/>
            <a:p>
              <a:r>
                <a:rPr lang="en-US" sz="2000" dirty="0" smtClean="0"/>
                <a:t>Figure 4. Soil CO</a:t>
              </a:r>
              <a:r>
                <a:rPr lang="en-US" sz="2000" baseline="-25000" dirty="0" smtClean="0"/>
                <a:t>2</a:t>
              </a:r>
              <a:r>
                <a:rPr lang="en-US" sz="2000" dirty="0" smtClean="0"/>
                <a:t> production (</a:t>
              </a:r>
              <a:r>
                <a:rPr lang="en-US" sz="2000" i="1" dirty="0" err="1" smtClean="0"/>
                <a:t>P</a:t>
              </a:r>
              <a:r>
                <a:rPr lang="en-US" sz="2000" baseline="-25000" dirty="0" err="1" smtClean="0"/>
                <a:t>soil</a:t>
              </a:r>
              <a:r>
                <a:rPr lang="en-US" sz="2000" dirty="0" smtClean="0"/>
                <a:t>) </a:t>
              </a:r>
              <a:r>
                <a:rPr lang="en-US" sz="2000" dirty="0" smtClean="0"/>
                <a:t>and snow </a:t>
              </a:r>
              <a:r>
                <a:rPr lang="en-US" sz="2000" dirty="0" smtClean="0"/>
                <a:t>CO</a:t>
              </a:r>
              <a:r>
                <a:rPr lang="en-US" sz="2000" baseline="-25000" dirty="0" smtClean="0"/>
                <a:t>2</a:t>
              </a:r>
              <a:r>
                <a:rPr lang="en-US" sz="2000" dirty="0" smtClean="0"/>
                <a:t> efflux (</a:t>
              </a:r>
              <a:r>
                <a:rPr lang="en-US" sz="2000" i="1" dirty="0" err="1" smtClean="0"/>
                <a:t>F</a:t>
              </a:r>
              <a:r>
                <a:rPr lang="en-US" sz="2000" baseline="-25000" dirty="0" err="1" smtClean="0"/>
                <a:t>snow</a:t>
              </a:r>
              <a:r>
                <a:rPr lang="en-US" sz="2000" dirty="0" smtClean="0"/>
                <a:t>) during the </a:t>
              </a:r>
              <a:r>
                <a:rPr lang="en-US" sz="2000" dirty="0"/>
                <a:t>winters of 2012-2013 and 2013-2014. </a:t>
              </a:r>
            </a:p>
          </p:txBody>
        </p:sp>
      </p:grpSp>
      <p:grpSp>
        <p:nvGrpSpPr>
          <p:cNvPr id="128" name="Group 127"/>
          <p:cNvGrpSpPr>
            <a:grpSpLocks noChangeAspect="1"/>
          </p:cNvGrpSpPr>
          <p:nvPr/>
        </p:nvGrpSpPr>
        <p:grpSpPr>
          <a:xfrm>
            <a:off x="28422600" y="23088600"/>
            <a:ext cx="3798039" cy="5437194"/>
            <a:chOff x="29568649" y="23317200"/>
            <a:chExt cx="4151779" cy="5943600"/>
          </a:xfrm>
        </p:grpSpPr>
        <p:sp>
          <p:nvSpPr>
            <p:cNvPr id="221" name="Rectangle 220"/>
            <p:cNvSpPr>
              <a:spLocks noChangeAspect="1"/>
            </p:cNvSpPr>
            <p:nvPr/>
          </p:nvSpPr>
          <p:spPr>
            <a:xfrm>
              <a:off x="29568649" y="23317200"/>
              <a:ext cx="4151779"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9" name="Group 218"/>
            <p:cNvGrpSpPr/>
            <p:nvPr/>
          </p:nvGrpSpPr>
          <p:grpSpPr>
            <a:xfrm>
              <a:off x="29699757" y="23483793"/>
              <a:ext cx="3845858" cy="5631555"/>
              <a:chOff x="29489400" y="19094282"/>
              <a:chExt cx="6705600" cy="9819122"/>
            </a:xfrm>
            <a:solidFill>
              <a:schemeClr val="bg1"/>
            </a:solidFill>
          </p:grpSpPr>
          <p:pic>
            <p:nvPicPr>
              <p:cNvPr id="11301" name="Picture 37"/>
              <p:cNvPicPr>
                <a:picLocks noChangeAspect="1" noChangeArrowheads="1"/>
              </p:cNvPicPr>
              <p:nvPr/>
            </p:nvPicPr>
            <p:blipFill>
              <a:blip r:embed="rId10" cstate="print"/>
              <a:srcRect/>
              <a:stretch>
                <a:fillRect/>
              </a:stretch>
            </p:blipFill>
            <p:spPr bwMode="auto">
              <a:xfrm>
                <a:off x="29565599" y="23490505"/>
                <a:ext cx="6605587" cy="2603501"/>
              </a:xfrm>
              <a:prstGeom prst="rect">
                <a:avLst/>
              </a:prstGeom>
              <a:grpFill/>
              <a:ln w="9525">
                <a:noFill/>
                <a:miter lim="800000"/>
                <a:headEnd/>
                <a:tailEnd/>
              </a:ln>
              <a:effectLst/>
            </p:spPr>
          </p:pic>
          <p:pic>
            <p:nvPicPr>
              <p:cNvPr id="11302" name="Picture 38"/>
              <p:cNvPicPr>
                <a:picLocks noChangeAspect="1" noChangeArrowheads="1"/>
              </p:cNvPicPr>
              <p:nvPr/>
            </p:nvPicPr>
            <p:blipFill>
              <a:blip r:embed="rId11" cstate="print"/>
              <a:srcRect/>
              <a:stretch>
                <a:fillRect/>
              </a:stretch>
            </p:blipFill>
            <p:spPr bwMode="auto">
              <a:xfrm>
                <a:off x="29565599" y="19094282"/>
                <a:ext cx="6601968" cy="4180320"/>
              </a:xfrm>
              <a:prstGeom prst="rect">
                <a:avLst/>
              </a:prstGeom>
              <a:grpFill/>
              <a:ln w="9525">
                <a:noFill/>
                <a:miter lim="800000"/>
                <a:headEnd/>
                <a:tailEnd/>
              </a:ln>
              <a:effectLst/>
            </p:spPr>
          </p:pic>
          <p:pic>
            <p:nvPicPr>
              <p:cNvPr id="11304" name="Picture 40"/>
              <p:cNvPicPr>
                <a:picLocks noChangeArrowheads="1"/>
              </p:cNvPicPr>
              <p:nvPr/>
            </p:nvPicPr>
            <p:blipFill>
              <a:blip r:embed="rId12" cstate="print"/>
              <a:srcRect/>
              <a:stretch>
                <a:fillRect/>
              </a:stretch>
            </p:blipFill>
            <p:spPr bwMode="auto">
              <a:xfrm>
                <a:off x="29489400" y="26307365"/>
                <a:ext cx="6705600" cy="2606039"/>
              </a:xfrm>
              <a:prstGeom prst="rect">
                <a:avLst/>
              </a:prstGeom>
              <a:grpFill/>
              <a:ln w="9525">
                <a:noFill/>
                <a:miter lim="800000"/>
                <a:headEnd/>
                <a:tailEnd/>
              </a:ln>
              <a:effectLst/>
            </p:spPr>
          </p:pic>
        </p:grpSp>
      </p:grpSp>
      <p:grpSp>
        <p:nvGrpSpPr>
          <p:cNvPr id="147" name="Group 146"/>
          <p:cNvGrpSpPr/>
          <p:nvPr/>
        </p:nvGrpSpPr>
        <p:grpSpPr>
          <a:xfrm>
            <a:off x="15928848" y="21945600"/>
            <a:ext cx="12950952" cy="9140964"/>
            <a:chOff x="15849600" y="17907000"/>
            <a:chExt cx="12950952" cy="9140964"/>
          </a:xfrm>
        </p:grpSpPr>
        <p:sp>
          <p:nvSpPr>
            <p:cNvPr id="134" name="TextBox 133"/>
            <p:cNvSpPr txBox="1"/>
            <p:nvPr/>
          </p:nvSpPr>
          <p:spPr>
            <a:xfrm>
              <a:off x="15849600" y="17907000"/>
              <a:ext cx="12417552" cy="9140964"/>
            </a:xfrm>
            <a:prstGeom prst="rect">
              <a:avLst/>
            </a:prstGeom>
            <a:noFill/>
          </p:spPr>
          <p:txBody>
            <a:bodyPr wrap="square" rtlCol="0">
              <a:spAutoFit/>
            </a:bodyPr>
            <a:lstStyle/>
            <a:p>
              <a:r>
                <a:rPr lang="en-US" sz="4800" b="1" dirty="0" smtClean="0"/>
                <a:t>Environmental Drivers of CO</a:t>
              </a:r>
              <a:r>
                <a:rPr lang="en-US" sz="4800" b="1" baseline="-25000" dirty="0" smtClean="0"/>
                <a:t>2</a:t>
              </a:r>
              <a:r>
                <a:rPr lang="en-US" sz="4800" b="1" dirty="0" smtClean="0"/>
                <a:t> Dynamics</a:t>
              </a:r>
            </a:p>
            <a:p>
              <a:endParaRPr lang="en-US" sz="4800" b="1" dirty="0"/>
            </a:p>
            <a:p>
              <a:endParaRPr lang="en-US" sz="4800" b="1" dirty="0" smtClean="0"/>
            </a:p>
            <a:p>
              <a:endParaRPr lang="en-US" sz="4800" b="1" dirty="0"/>
            </a:p>
            <a:p>
              <a:endParaRPr lang="en-US" sz="4800" b="1" dirty="0" smtClean="0"/>
            </a:p>
            <a:p>
              <a:endParaRPr lang="en-US" sz="4800" b="1" dirty="0"/>
            </a:p>
            <a:p>
              <a:endParaRPr lang="en-US" sz="4800" b="1" dirty="0" smtClean="0"/>
            </a:p>
            <a:p>
              <a:endParaRPr lang="en-US" sz="4800" b="1" dirty="0"/>
            </a:p>
            <a:p>
              <a:endParaRPr lang="en-US" sz="4800" b="1" dirty="0" smtClean="0"/>
            </a:p>
            <a:p>
              <a:endParaRPr lang="en-US" sz="1200" b="1" dirty="0" smtClean="0"/>
            </a:p>
            <a:p>
              <a:endParaRPr lang="en-US" sz="1200" b="1" dirty="0"/>
            </a:p>
            <a:p>
              <a:endParaRPr lang="en-US" sz="1200" b="1" i="1" dirty="0" smtClean="0"/>
            </a:p>
            <a:p>
              <a:endParaRPr lang="en-US" sz="1200" b="1" i="1" dirty="0" smtClean="0"/>
            </a:p>
            <a:p>
              <a:r>
                <a:rPr lang="en-US" sz="3600" i="1" dirty="0" err="1" smtClean="0"/>
                <a:t>F</a:t>
              </a:r>
              <a:r>
                <a:rPr lang="en-US" sz="3600" baseline="-25000" dirty="0" err="1" smtClean="0"/>
                <a:t>snow</a:t>
              </a:r>
              <a:r>
                <a:rPr lang="en-US" sz="3600" dirty="0" smtClean="0"/>
                <a:t> </a:t>
              </a:r>
              <a:r>
                <a:rPr lang="en-US" sz="3600" dirty="0" smtClean="0"/>
                <a:t>was positively correlated with soil temperature </a:t>
              </a:r>
              <a:r>
                <a:rPr lang="en-US" sz="3600" dirty="0" smtClean="0"/>
                <a:t>and was negatively related to VWC.  </a:t>
              </a:r>
              <a:r>
                <a:rPr lang="en-US" sz="3600" i="1" dirty="0" err="1" smtClean="0"/>
                <a:t>P</a:t>
              </a:r>
              <a:r>
                <a:rPr lang="en-US" sz="3600" baseline="-25000" dirty="0" err="1" smtClean="0"/>
                <a:t>soil</a:t>
              </a:r>
              <a:r>
                <a:rPr lang="en-US" sz="3600" dirty="0" smtClean="0"/>
                <a:t> was negatively correlated with both soil temperature and VWC (Figure </a:t>
              </a:r>
              <a:r>
                <a:rPr lang="en-US" sz="3600" dirty="0" smtClean="0"/>
                <a:t>4A and B).</a:t>
              </a:r>
              <a:endParaRPr lang="en-US" sz="4800" b="1" dirty="0"/>
            </a:p>
          </p:txBody>
        </p:sp>
        <p:sp>
          <p:nvSpPr>
            <p:cNvPr id="137" name="TextBox 136"/>
            <p:cNvSpPr txBox="1"/>
            <p:nvPr/>
          </p:nvSpPr>
          <p:spPr>
            <a:xfrm>
              <a:off x="15849600" y="24666714"/>
              <a:ext cx="12950952" cy="400110"/>
            </a:xfrm>
            <a:prstGeom prst="rect">
              <a:avLst/>
            </a:prstGeom>
            <a:noFill/>
          </p:spPr>
          <p:txBody>
            <a:bodyPr wrap="square" rtlCol="0">
              <a:spAutoFit/>
            </a:bodyPr>
            <a:lstStyle/>
            <a:p>
              <a:r>
                <a:rPr lang="en-US" sz="2000" dirty="0" smtClean="0"/>
                <a:t>Figure 4. Correlations between (A</a:t>
              </a:r>
              <a:r>
                <a:rPr lang="en-US" sz="2000" dirty="0"/>
                <a:t>) </a:t>
              </a:r>
              <a:r>
                <a:rPr lang="en-US" sz="2000" dirty="0" smtClean="0"/>
                <a:t>Soil temperature at -5 cm and </a:t>
              </a:r>
              <a:r>
                <a:rPr lang="en-US" sz="2000" i="1" dirty="0" err="1" smtClean="0"/>
                <a:t>F</a:t>
              </a:r>
              <a:r>
                <a:rPr lang="en-US" sz="2000" baseline="-25000" dirty="0" err="1" smtClean="0"/>
                <a:t>snow</a:t>
              </a:r>
              <a:r>
                <a:rPr lang="en-US" sz="2000" baseline="-25000" dirty="0" smtClean="0"/>
                <a:t> </a:t>
              </a:r>
              <a:r>
                <a:rPr lang="en-US" sz="2000" dirty="0" smtClean="0"/>
                <a:t>or </a:t>
              </a:r>
              <a:r>
                <a:rPr lang="en-US" sz="2000" i="1" dirty="0" err="1" smtClean="0"/>
                <a:t>P</a:t>
              </a:r>
              <a:r>
                <a:rPr lang="en-US" sz="2000" baseline="-25000" dirty="0" err="1" smtClean="0"/>
                <a:t>soil</a:t>
              </a:r>
              <a:r>
                <a:rPr lang="en-US" sz="2000" dirty="0" smtClean="0"/>
                <a:t>; </a:t>
              </a:r>
              <a:r>
                <a:rPr lang="en-US" sz="2000" dirty="0"/>
                <a:t>(B</a:t>
              </a:r>
              <a:r>
                <a:rPr lang="en-US" sz="2000" dirty="0" smtClean="0"/>
                <a:t>) Soil VWC at -15 cm and </a:t>
              </a:r>
              <a:r>
                <a:rPr lang="en-US" sz="2000" i="1" dirty="0" err="1" smtClean="0"/>
                <a:t>F</a:t>
              </a:r>
              <a:r>
                <a:rPr lang="en-US" sz="2000" baseline="-25000" dirty="0" err="1" smtClean="0"/>
                <a:t>snow</a:t>
              </a:r>
              <a:r>
                <a:rPr lang="en-US" sz="2000" dirty="0" smtClean="0"/>
                <a:t> or </a:t>
              </a:r>
              <a:r>
                <a:rPr lang="en-US" sz="2000" i="1" dirty="0" err="1" smtClean="0"/>
                <a:t>P</a:t>
              </a:r>
              <a:r>
                <a:rPr lang="en-US" sz="2000" baseline="-25000" dirty="0" err="1" smtClean="0"/>
                <a:t>soil</a:t>
              </a:r>
              <a:r>
                <a:rPr lang="en-US" sz="2000" dirty="0" smtClean="0"/>
                <a:t>. </a:t>
              </a:r>
              <a:endParaRPr lang="en-US" sz="2000" dirty="0"/>
            </a:p>
          </p:txBody>
        </p:sp>
      </p:grpSp>
      <p:grpSp>
        <p:nvGrpSpPr>
          <p:cNvPr id="163" name="Group 162"/>
          <p:cNvGrpSpPr/>
          <p:nvPr/>
        </p:nvGrpSpPr>
        <p:grpSpPr>
          <a:xfrm>
            <a:off x="28422600" y="21945600"/>
            <a:ext cx="14481048" cy="6629400"/>
            <a:chOff x="28422600" y="21945600"/>
            <a:chExt cx="14481048" cy="6629400"/>
          </a:xfrm>
        </p:grpSpPr>
        <p:sp>
          <p:nvSpPr>
            <p:cNvPr id="153" name="TextBox 152"/>
            <p:cNvSpPr txBox="1"/>
            <p:nvPr/>
          </p:nvSpPr>
          <p:spPr>
            <a:xfrm>
              <a:off x="28422600" y="21945600"/>
              <a:ext cx="13335000" cy="830997"/>
            </a:xfrm>
            <a:prstGeom prst="rect">
              <a:avLst/>
            </a:prstGeom>
            <a:noFill/>
          </p:spPr>
          <p:txBody>
            <a:bodyPr wrap="square" rtlCol="0">
              <a:spAutoFit/>
            </a:bodyPr>
            <a:lstStyle/>
            <a:p>
              <a:r>
                <a:rPr lang="en-US" sz="4800" b="1" dirty="0" smtClean="0"/>
                <a:t>Modeling Snow and Soil CO</a:t>
              </a:r>
              <a:r>
                <a:rPr lang="en-US" sz="4800" b="1" baseline="-25000" dirty="0" smtClean="0"/>
                <a:t>2</a:t>
              </a:r>
              <a:r>
                <a:rPr lang="en-US" sz="4800" b="1" dirty="0" smtClean="0"/>
                <a:t> Dynamics</a:t>
              </a:r>
              <a:endParaRPr lang="en-US" sz="4800" b="1" dirty="0"/>
            </a:p>
          </p:txBody>
        </p:sp>
        <p:sp>
          <p:nvSpPr>
            <p:cNvPr id="223" name="TextBox 222"/>
            <p:cNvSpPr txBox="1"/>
            <p:nvPr/>
          </p:nvSpPr>
          <p:spPr>
            <a:xfrm>
              <a:off x="32537400" y="23012400"/>
              <a:ext cx="10366248" cy="4524315"/>
            </a:xfrm>
            <a:prstGeom prst="rect">
              <a:avLst/>
            </a:prstGeom>
            <a:noFill/>
          </p:spPr>
          <p:txBody>
            <a:bodyPr wrap="square" rtlCol="0">
              <a:spAutoFit/>
            </a:bodyPr>
            <a:lstStyle/>
            <a:p>
              <a:r>
                <a:rPr lang="en-US" sz="3600" dirty="0" smtClean="0"/>
                <a:t>SWE</a:t>
              </a:r>
              <a:r>
                <a:rPr lang="en-US" sz="3600" dirty="0"/>
                <a:t>, air temperature, </a:t>
              </a:r>
              <a:r>
                <a:rPr lang="en-US" sz="3600" dirty="0" smtClean="0"/>
                <a:t>soil </a:t>
              </a:r>
              <a:r>
                <a:rPr lang="en-US" sz="3600" dirty="0" smtClean="0"/>
                <a:t>temperature, </a:t>
              </a:r>
              <a:r>
                <a:rPr lang="en-US" sz="3600" dirty="0"/>
                <a:t>and soil </a:t>
              </a:r>
              <a:r>
                <a:rPr lang="en-US" sz="3600" dirty="0" smtClean="0"/>
                <a:t>VWC </a:t>
              </a:r>
              <a:r>
                <a:rPr lang="en-US" sz="3600" dirty="0" smtClean="0"/>
                <a:t>were </a:t>
              </a:r>
              <a:r>
                <a:rPr lang="en-US" sz="3600" dirty="0"/>
                <a:t>significant predictors of </a:t>
              </a:r>
              <a:r>
                <a:rPr lang="en-US" sz="3600" i="1" dirty="0" err="1" smtClean="0"/>
                <a:t>F</a:t>
              </a:r>
              <a:r>
                <a:rPr lang="en-US" sz="3600" baseline="-25000" dirty="0" err="1" smtClean="0"/>
                <a:t>snow</a:t>
              </a:r>
              <a:r>
                <a:rPr lang="en-US" sz="3600" dirty="0" smtClean="0"/>
                <a:t>, with VWC playing a dominant role </a:t>
              </a:r>
              <a:r>
                <a:rPr lang="en-US" sz="3600" dirty="0" smtClean="0"/>
                <a:t>(Figure 5).  </a:t>
              </a:r>
              <a:r>
                <a:rPr lang="en-US" sz="3600" dirty="0" smtClean="0"/>
                <a:t>Only air </a:t>
              </a:r>
              <a:r>
                <a:rPr lang="en-US" sz="3600" dirty="0"/>
                <a:t>temperature and soil </a:t>
              </a:r>
              <a:r>
                <a:rPr lang="en-US" sz="3600" dirty="0" smtClean="0"/>
                <a:t>VWC </a:t>
              </a:r>
              <a:r>
                <a:rPr lang="en-US" sz="3600" dirty="0" smtClean="0"/>
                <a:t>were </a:t>
              </a:r>
              <a:r>
                <a:rPr lang="en-US" sz="3600" dirty="0" smtClean="0"/>
                <a:t>drivers </a:t>
              </a:r>
              <a:r>
                <a:rPr lang="en-US" sz="3600" dirty="0"/>
                <a:t>of </a:t>
              </a:r>
              <a:r>
                <a:rPr lang="en-US" sz="3600" i="1" dirty="0" err="1" smtClean="0"/>
                <a:t>P</a:t>
              </a:r>
              <a:r>
                <a:rPr lang="en-US" sz="3600" baseline="-25000" dirty="0" err="1" smtClean="0"/>
                <a:t>soil</a:t>
              </a:r>
              <a:r>
                <a:rPr lang="en-US" sz="3600" dirty="0" smtClean="0"/>
                <a:t>, where higher VWC resulted in lower </a:t>
              </a:r>
              <a:r>
                <a:rPr lang="en-US" sz="3600" i="1" dirty="0" err="1" smtClean="0"/>
                <a:t>P</a:t>
              </a:r>
              <a:r>
                <a:rPr lang="en-US" sz="3600" baseline="-25000" dirty="0" err="1" smtClean="0"/>
                <a:t>soil</a:t>
              </a:r>
              <a:r>
                <a:rPr lang="en-US" sz="3600" dirty="0" smtClean="0"/>
                <a:t>.  </a:t>
              </a:r>
              <a:r>
                <a:rPr lang="en-US" sz="3600" dirty="0"/>
                <a:t>Time series analysis showed that </a:t>
              </a:r>
              <a:r>
                <a:rPr lang="en-US" sz="3600" i="1" dirty="0" err="1"/>
                <a:t>F</a:t>
              </a:r>
              <a:r>
                <a:rPr lang="en-US" sz="3600" baseline="-25000" dirty="0" err="1"/>
                <a:t>snow</a:t>
              </a:r>
              <a:r>
                <a:rPr lang="en-US" sz="3600" dirty="0"/>
                <a:t> lagged 40 days behind </a:t>
              </a:r>
              <a:r>
                <a:rPr lang="en-US" sz="3600" i="1" dirty="0" err="1"/>
                <a:t>P</a:t>
              </a:r>
              <a:r>
                <a:rPr lang="en-US" sz="3600" baseline="-25000" dirty="0" err="1"/>
                <a:t>soil</a:t>
              </a:r>
              <a:r>
                <a:rPr lang="en-US" sz="3600" dirty="0"/>
                <a:t>.  This lag may be due to slow CO</a:t>
              </a:r>
              <a:r>
                <a:rPr lang="en-US" sz="3600" baseline="-25000" dirty="0"/>
                <a:t>2 </a:t>
              </a:r>
              <a:r>
                <a:rPr lang="en-US" sz="3600" dirty="0"/>
                <a:t>diffusion through soil </a:t>
              </a:r>
              <a:r>
                <a:rPr lang="en-US" sz="3600" dirty="0" smtClean="0"/>
                <a:t>to overlying snow in </a:t>
              </a:r>
              <a:r>
                <a:rPr lang="en-US" sz="3600" dirty="0"/>
                <a:t>high </a:t>
              </a:r>
              <a:r>
                <a:rPr lang="en-US" sz="3600" dirty="0" smtClean="0"/>
                <a:t>VWC </a:t>
              </a:r>
              <a:r>
                <a:rPr lang="en-US" sz="3600" dirty="0" smtClean="0"/>
                <a:t>conditions.</a:t>
              </a:r>
              <a:endParaRPr lang="en-US" sz="3600" dirty="0" smtClean="0"/>
            </a:p>
          </p:txBody>
        </p:sp>
        <p:sp>
          <p:nvSpPr>
            <p:cNvPr id="224" name="TextBox 223"/>
            <p:cNvSpPr txBox="1"/>
            <p:nvPr/>
          </p:nvSpPr>
          <p:spPr>
            <a:xfrm>
              <a:off x="32613600" y="27559337"/>
              <a:ext cx="10134600" cy="1015663"/>
            </a:xfrm>
            <a:prstGeom prst="rect">
              <a:avLst/>
            </a:prstGeom>
            <a:noFill/>
          </p:spPr>
          <p:txBody>
            <a:bodyPr wrap="square" rtlCol="0">
              <a:spAutoFit/>
            </a:bodyPr>
            <a:lstStyle/>
            <a:p>
              <a:r>
                <a:rPr lang="en-US" sz="2000" dirty="0" smtClean="0"/>
                <a:t>Figure </a:t>
              </a:r>
              <a:r>
                <a:rPr lang="en-US" sz="2000" dirty="0" smtClean="0"/>
                <a:t>5.  </a:t>
              </a:r>
              <a:r>
                <a:rPr lang="en-US" sz="2000" dirty="0" smtClean="0"/>
                <a:t>Multiple regression results for environmental drivers versus </a:t>
              </a:r>
              <a:r>
                <a:rPr lang="en-US" sz="2000" i="1" dirty="0" err="1" smtClean="0"/>
                <a:t>F</a:t>
              </a:r>
              <a:r>
                <a:rPr lang="en-US" sz="2000" baseline="-25000" dirty="0" err="1" smtClean="0"/>
                <a:t>snow</a:t>
              </a:r>
              <a:r>
                <a:rPr lang="en-US" sz="2000" baseline="-25000" dirty="0" smtClean="0"/>
                <a:t> </a:t>
              </a:r>
              <a:r>
                <a:rPr lang="en-US" sz="2000" dirty="0" smtClean="0"/>
                <a:t> and</a:t>
              </a:r>
              <a:r>
                <a:rPr lang="en-US" sz="2000" baseline="-25000" dirty="0" smtClean="0"/>
                <a:t> </a:t>
              </a:r>
              <a:r>
                <a:rPr lang="en-US" sz="2000" i="1" dirty="0" err="1" smtClean="0"/>
                <a:t>P</a:t>
              </a:r>
              <a:r>
                <a:rPr lang="en-US" sz="2000" baseline="-25000" dirty="0" err="1" smtClean="0"/>
                <a:t>soil</a:t>
              </a:r>
              <a:r>
                <a:rPr lang="en-US" sz="2000" dirty="0" smtClean="0"/>
                <a:t> , and lags between </a:t>
              </a:r>
              <a:r>
                <a:rPr lang="en-US" sz="2000" i="1" dirty="0" err="1" smtClean="0"/>
                <a:t>F</a:t>
              </a:r>
              <a:r>
                <a:rPr lang="en-US" sz="2000" baseline="-25000" dirty="0" err="1" smtClean="0"/>
                <a:t>snow</a:t>
              </a:r>
              <a:r>
                <a:rPr lang="en-US" sz="2000" baseline="-25000" dirty="0" smtClean="0"/>
                <a:t> </a:t>
              </a:r>
              <a:r>
                <a:rPr lang="en-US" sz="2000" dirty="0" smtClean="0"/>
                <a:t>and </a:t>
              </a:r>
              <a:r>
                <a:rPr lang="en-US" sz="2000" i="1" dirty="0" err="1" smtClean="0"/>
                <a:t>P</a:t>
              </a:r>
              <a:r>
                <a:rPr lang="en-US" sz="2000" baseline="-25000" dirty="0" err="1" smtClean="0"/>
                <a:t>soil</a:t>
              </a:r>
              <a:r>
                <a:rPr lang="en-US" sz="2000" dirty="0" smtClean="0"/>
                <a:t>.  Standardized regression coefficients indicate the relative importance of each predictor variable.</a:t>
              </a:r>
            </a:p>
          </p:txBody>
        </p:sp>
      </p:grpSp>
      <p:sp>
        <p:nvSpPr>
          <p:cNvPr id="226" name="TextBox 225"/>
          <p:cNvSpPr txBox="1"/>
          <p:nvPr/>
        </p:nvSpPr>
        <p:spPr>
          <a:xfrm>
            <a:off x="28498800" y="29184600"/>
            <a:ext cx="14249400" cy="1938992"/>
          </a:xfrm>
          <a:prstGeom prst="rect">
            <a:avLst/>
          </a:prstGeom>
          <a:solidFill>
            <a:schemeClr val="bg1"/>
          </a:solidFill>
        </p:spPr>
        <p:txBody>
          <a:bodyPr wrap="square" rtlCol="0">
            <a:spAutoFit/>
          </a:bodyPr>
          <a:lstStyle/>
          <a:p>
            <a:r>
              <a:rPr lang="en-US" sz="4800" b="1" dirty="0" smtClean="0"/>
              <a:t>Conclusions: </a:t>
            </a:r>
            <a:r>
              <a:rPr lang="en-US" sz="3600" dirty="0" smtClean="0"/>
              <a:t>Surface soil </a:t>
            </a:r>
            <a:r>
              <a:rPr lang="en-US" sz="3600" dirty="0"/>
              <a:t>CO</a:t>
            </a:r>
            <a:r>
              <a:rPr lang="en-US" sz="3600" baseline="-25000" dirty="0"/>
              <a:t>2</a:t>
            </a:r>
            <a:r>
              <a:rPr lang="en-US" sz="3600" dirty="0"/>
              <a:t> losses </a:t>
            </a:r>
            <a:r>
              <a:rPr lang="en-US" sz="3600" dirty="0" smtClean="0"/>
              <a:t>through the snowpack were driven </a:t>
            </a:r>
            <a:r>
              <a:rPr lang="en-US" sz="3600" dirty="0"/>
              <a:t>by rapid changes in snow cover, surface temperature, and surface </a:t>
            </a:r>
            <a:r>
              <a:rPr lang="en-US" sz="3600" dirty="0" smtClean="0"/>
              <a:t>VWC </a:t>
            </a:r>
            <a:r>
              <a:rPr lang="en-US" sz="3600" dirty="0"/>
              <a:t>while winter soil CO</a:t>
            </a:r>
            <a:r>
              <a:rPr lang="en-US" sz="3600" baseline="-25000" dirty="0"/>
              <a:t>2</a:t>
            </a:r>
            <a:r>
              <a:rPr lang="en-US" sz="3600" dirty="0"/>
              <a:t> production </a:t>
            </a:r>
            <a:r>
              <a:rPr lang="en-US" sz="3600" dirty="0" smtClean="0"/>
              <a:t>was regulated by </a:t>
            </a:r>
            <a:r>
              <a:rPr lang="en-US" sz="3600" dirty="0"/>
              <a:t>subsurface </a:t>
            </a:r>
            <a:r>
              <a:rPr lang="en-US" sz="3600" dirty="0" smtClean="0"/>
              <a:t>VWC.  </a:t>
            </a:r>
            <a:endParaRPr lang="en-US" sz="3600" dirty="0"/>
          </a:p>
        </p:txBody>
      </p:sp>
      <p:grpSp>
        <p:nvGrpSpPr>
          <p:cNvPr id="126" name="Group 125"/>
          <p:cNvGrpSpPr/>
          <p:nvPr/>
        </p:nvGrpSpPr>
        <p:grpSpPr>
          <a:xfrm>
            <a:off x="29032200" y="7924800"/>
            <a:ext cx="13335000" cy="8317718"/>
            <a:chOff x="29108400" y="8379607"/>
            <a:chExt cx="13335000" cy="8317718"/>
          </a:xfrm>
        </p:grpSpPr>
        <p:grpSp>
          <p:nvGrpSpPr>
            <p:cNvPr id="125" name="Group 124"/>
            <p:cNvGrpSpPr/>
            <p:nvPr/>
          </p:nvGrpSpPr>
          <p:grpSpPr>
            <a:xfrm>
              <a:off x="29584650" y="8379607"/>
              <a:ext cx="12858750" cy="8317718"/>
              <a:chOff x="28803600" y="8379607"/>
              <a:chExt cx="12858750" cy="8317718"/>
            </a:xfrm>
            <a:solidFill>
              <a:schemeClr val="bg1"/>
            </a:solidFill>
          </p:grpSpPr>
          <p:pic>
            <p:nvPicPr>
              <p:cNvPr id="1040" name="Picture 16"/>
              <p:cNvPicPr>
                <a:picLocks noChangeAspect="1" noChangeArrowheads="1"/>
              </p:cNvPicPr>
              <p:nvPr/>
            </p:nvPicPr>
            <p:blipFill>
              <a:blip r:embed="rId13" cstate="print"/>
              <a:srcRect t="5900" b="11800"/>
              <a:stretch>
                <a:fillRect/>
              </a:stretch>
            </p:blipFill>
            <p:spPr bwMode="auto">
              <a:xfrm>
                <a:off x="28803600" y="8379607"/>
                <a:ext cx="12858750" cy="2383050"/>
              </a:xfrm>
              <a:prstGeom prst="rect">
                <a:avLst/>
              </a:prstGeom>
              <a:grpFill/>
              <a:ln w="9525">
                <a:noFill/>
                <a:miter lim="800000"/>
                <a:headEnd/>
                <a:tailEnd/>
              </a:ln>
              <a:effectLst/>
            </p:spPr>
          </p:pic>
          <p:pic>
            <p:nvPicPr>
              <p:cNvPr id="1039" name="Picture 15"/>
              <p:cNvPicPr>
                <a:picLocks noChangeAspect="1" noChangeArrowheads="1"/>
              </p:cNvPicPr>
              <p:nvPr/>
            </p:nvPicPr>
            <p:blipFill>
              <a:blip r:embed="rId14" cstate="print"/>
              <a:srcRect/>
              <a:stretch>
                <a:fillRect/>
              </a:stretch>
            </p:blipFill>
            <p:spPr bwMode="auto">
              <a:xfrm>
                <a:off x="28803600" y="10668000"/>
                <a:ext cx="12858750" cy="6029325"/>
              </a:xfrm>
              <a:prstGeom prst="rect">
                <a:avLst/>
              </a:prstGeom>
              <a:grpFill/>
              <a:ln w="9525">
                <a:noFill/>
                <a:miter lim="800000"/>
                <a:headEnd/>
                <a:tailEnd/>
              </a:ln>
              <a:effectLst/>
            </p:spPr>
          </p:pic>
        </p:grpSp>
        <p:pic>
          <p:nvPicPr>
            <p:cNvPr id="1038" name="Picture 14"/>
            <p:cNvPicPr>
              <a:picLocks noChangeAspect="1" noChangeArrowheads="1"/>
            </p:cNvPicPr>
            <p:nvPr/>
          </p:nvPicPr>
          <p:blipFill>
            <a:blip r:embed="rId15" cstate="print"/>
            <a:srcRect/>
            <a:stretch>
              <a:fillRect/>
            </a:stretch>
          </p:blipFill>
          <p:spPr bwMode="auto">
            <a:xfrm>
              <a:off x="29108400" y="9515475"/>
              <a:ext cx="12858750" cy="6029325"/>
            </a:xfrm>
            <a:prstGeom prst="rect">
              <a:avLst/>
            </a:prstGeom>
            <a:noFill/>
            <a:ln w="9525">
              <a:noFill/>
              <a:miter lim="800000"/>
              <a:headEnd/>
              <a:tailEnd/>
            </a:ln>
            <a:effectLst/>
          </p:spPr>
        </p:pic>
      </p:grpSp>
      <p:sp>
        <p:nvSpPr>
          <p:cNvPr id="161" name="TextBox 160"/>
          <p:cNvSpPr txBox="1"/>
          <p:nvPr/>
        </p:nvSpPr>
        <p:spPr>
          <a:xfrm>
            <a:off x="1676400" y="30378737"/>
            <a:ext cx="12649200" cy="707886"/>
          </a:xfrm>
          <a:prstGeom prst="rect">
            <a:avLst/>
          </a:prstGeom>
          <a:noFill/>
        </p:spPr>
        <p:txBody>
          <a:bodyPr wrap="square" rtlCol="0">
            <a:spAutoFit/>
          </a:bodyPr>
          <a:lstStyle/>
          <a:p>
            <a:r>
              <a:rPr lang="en-US" sz="2000" b="1" dirty="0" smtClean="0"/>
              <a:t>Acknowledgements: </a:t>
            </a:r>
            <a:r>
              <a:rPr lang="en-US" sz="2000" dirty="0" smtClean="0"/>
              <a:t>Funding </a:t>
            </a:r>
            <a:r>
              <a:rPr lang="en-US" sz="2000" dirty="0" smtClean="0"/>
              <a:t>was provided by the New Hampshire Agricultural Experiment Station, New Hampshire </a:t>
            </a:r>
            <a:r>
              <a:rPr lang="en-US" sz="2000" dirty="0" err="1" smtClean="0"/>
              <a:t>EPSCoR</a:t>
            </a:r>
            <a:r>
              <a:rPr lang="en-US" sz="2000" dirty="0" smtClean="0"/>
              <a:t> Ecosystems and Society, and the University of New Hampshire ADVANCE Collaborative Scholars Award.</a:t>
            </a:r>
            <a:endParaRPr lang="en-US" sz="2000" dirty="0"/>
          </a:p>
        </p:txBody>
      </p:sp>
      <p:pic>
        <p:nvPicPr>
          <p:cNvPr id="1043" name="Picture 19"/>
          <p:cNvPicPr>
            <a:picLocks noChangeAspect="1" noChangeArrowheads="1"/>
          </p:cNvPicPr>
          <p:nvPr/>
        </p:nvPicPr>
        <p:blipFill>
          <a:blip r:embed="rId16" cstate="print"/>
          <a:srcRect/>
          <a:stretch>
            <a:fillRect/>
          </a:stretch>
        </p:blipFill>
        <p:spPr bwMode="auto">
          <a:xfrm>
            <a:off x="16112147" y="23088600"/>
            <a:ext cx="11700853" cy="5486400"/>
          </a:xfrm>
          <a:prstGeom prst="rect">
            <a:avLst/>
          </a:prstGeom>
          <a:solidFill>
            <a:schemeClr val="bg1"/>
          </a:solidFill>
          <a:ln w="9525">
            <a:noFill/>
            <a:miter lim="800000"/>
            <a:headEnd/>
            <a:tailEnd/>
          </a:ln>
          <a:effectLst/>
        </p:spPr>
      </p:pic>
      <p:pic>
        <p:nvPicPr>
          <p:cNvPr id="1047" name="Picture 23"/>
          <p:cNvPicPr>
            <a:picLocks noChangeAspect="1" noChangeArrowheads="1"/>
          </p:cNvPicPr>
          <p:nvPr/>
        </p:nvPicPr>
        <p:blipFill>
          <a:blip r:embed="rId17" cstate="print"/>
          <a:srcRect/>
          <a:stretch>
            <a:fillRect/>
          </a:stretch>
        </p:blipFill>
        <p:spPr bwMode="auto">
          <a:xfrm>
            <a:off x="16011525" y="7924800"/>
            <a:ext cx="12868275" cy="11220450"/>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3302</TotalTime>
  <Words>874</Words>
  <Application>Microsoft Office PowerPoint</Application>
  <PresentationFormat>Custom</PresentationFormat>
  <Paragraphs>78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LocalUser</dc:creator>
  <cp:lastModifiedBy>LocalUser</cp:lastModifiedBy>
  <cp:revision>30</cp:revision>
  <dcterms:created xsi:type="dcterms:W3CDTF">2014-12-04T13:29:29Z</dcterms:created>
  <dcterms:modified xsi:type="dcterms:W3CDTF">2014-12-09T19:46:57Z</dcterms:modified>
</cp:coreProperties>
</file>