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 varScale="1">
        <p:scale>
          <a:sx n="23" d="100"/>
          <a:sy n="23" d="100"/>
        </p:scale>
        <p:origin x="288" y="1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68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8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15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94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813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16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50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353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195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183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17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0">
              <a:schemeClr val="bg1">
                <a:lumMod val="0"/>
                <a:lumOff val="100000"/>
                <a:alpha val="0"/>
              </a:schemeClr>
            </a:gs>
            <a:gs pos="8000">
              <a:schemeClr val="tx2">
                <a:lumMod val="40000"/>
                <a:lumOff val="60000"/>
              </a:schemeClr>
            </a:gs>
            <a:gs pos="92000">
              <a:schemeClr val="tx2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610600" y="1676400"/>
            <a:ext cx="305562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smtClean="0"/>
              <a:t>Enzymatic Resolution of (+/-) 1-Phenylethanol</a:t>
            </a:r>
          </a:p>
          <a:p>
            <a:pPr algn="ctr"/>
            <a:r>
              <a:rPr lang="en-US" sz="4000" dirty="0" smtClean="0"/>
              <a:t>Joshua Lewis</a:t>
            </a:r>
          </a:p>
          <a:p>
            <a:pPr algn="ctr"/>
            <a:r>
              <a:rPr lang="en-US" sz="4000" dirty="0" smtClean="0"/>
              <a:t>Department of Chemistry, University of New Hampshire, Durham, New Hampshire 03824</a:t>
            </a:r>
          </a:p>
          <a:p>
            <a:pPr algn="ctr"/>
            <a:r>
              <a:rPr lang="en-US" sz="4000" dirty="0" smtClean="0"/>
              <a:t>12/10/2014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263032" y="5459530"/>
            <a:ext cx="10783970" cy="282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b="1" dirty="0" smtClean="0"/>
          </a:p>
          <a:p>
            <a:r>
              <a:rPr lang="en-US" sz="4000" dirty="0" smtClean="0"/>
              <a:t>A multistep resolution and separation of a racemic mixture of 1-Phenylethanol </a:t>
            </a:r>
            <a:r>
              <a:rPr lang="en-US" sz="4000" b="1" dirty="0" smtClean="0"/>
              <a:t>1</a:t>
            </a:r>
            <a:r>
              <a:rPr lang="en-US" sz="4000" dirty="0" smtClean="0"/>
              <a:t> was performed by esterification with Ethyl </a:t>
            </a:r>
            <a:r>
              <a:rPr lang="en-US" sz="4000" dirty="0" err="1"/>
              <a:t>M</a:t>
            </a:r>
            <a:r>
              <a:rPr lang="en-US" sz="4000" dirty="0" err="1" smtClean="0"/>
              <a:t>yristate</a:t>
            </a:r>
            <a:r>
              <a:rPr lang="en-US" sz="4000" dirty="0" smtClean="0"/>
              <a:t> </a:t>
            </a:r>
            <a:r>
              <a:rPr lang="en-US" sz="4000" b="1" dirty="0" smtClean="0"/>
              <a:t>2 </a:t>
            </a:r>
            <a:r>
              <a:rPr lang="en-US" sz="4000" dirty="0" smtClean="0"/>
              <a:t>catalyzed by the enzyme </a:t>
            </a:r>
            <a:r>
              <a:rPr lang="en-US" sz="4000" i="1" dirty="0" smtClean="0"/>
              <a:t>Candida Antarctica </a:t>
            </a:r>
            <a:r>
              <a:rPr lang="en-US" sz="4000" dirty="0" smtClean="0"/>
              <a:t>Lipase B (CAL-B) . The reaction is outlined in </a:t>
            </a:r>
            <a:r>
              <a:rPr lang="en-US" sz="4000" b="1" dirty="0" smtClean="0"/>
              <a:t>Scheme 1</a:t>
            </a:r>
            <a:r>
              <a:rPr lang="en-US" sz="4000" dirty="0" smtClean="0"/>
              <a:t>.</a:t>
            </a:r>
          </a:p>
          <a:p>
            <a:endParaRPr lang="en-US" sz="4000" b="1" dirty="0" smtClean="0"/>
          </a:p>
          <a:p>
            <a:endParaRPr lang="en-US" sz="4000" b="1" dirty="0" smtClean="0"/>
          </a:p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endParaRPr lang="en-US" sz="3200" b="1" dirty="0"/>
          </a:p>
          <a:p>
            <a:endParaRPr lang="en-US" sz="3200" b="1" dirty="0" smtClean="0"/>
          </a:p>
          <a:p>
            <a:r>
              <a:rPr lang="en-US" sz="3200" b="1" dirty="0" smtClean="0"/>
              <a:t>Scheme 1.  The resolution and separation of 1-phenylethanol.</a:t>
            </a:r>
          </a:p>
          <a:p>
            <a:endParaRPr lang="en-US" sz="3200" b="1" dirty="0"/>
          </a:p>
          <a:p>
            <a:r>
              <a:rPr lang="en-US" sz="4000" dirty="0" smtClean="0"/>
              <a:t>Enzymatic resolutions are very useful in pharmaceutical processes which call for the use of chiral compounds. The enzyme </a:t>
            </a:r>
            <a:r>
              <a:rPr lang="en-US" sz="4000" i="1" dirty="0">
                <a:solidFill>
                  <a:prstClr val="black"/>
                </a:solidFill>
              </a:rPr>
              <a:t>Candida Antarctica </a:t>
            </a:r>
            <a:r>
              <a:rPr lang="en-US" sz="4000" dirty="0">
                <a:solidFill>
                  <a:prstClr val="black"/>
                </a:solidFill>
              </a:rPr>
              <a:t>Lipase </a:t>
            </a:r>
            <a:r>
              <a:rPr lang="en-US" sz="4000" dirty="0" smtClean="0">
                <a:solidFill>
                  <a:prstClr val="black"/>
                </a:solidFill>
              </a:rPr>
              <a:t>B is known to show </a:t>
            </a:r>
            <a:r>
              <a:rPr lang="en-US" sz="4000" dirty="0" err="1" smtClean="0">
                <a:solidFill>
                  <a:prstClr val="black"/>
                </a:solidFill>
              </a:rPr>
              <a:t>enantioselectivity</a:t>
            </a:r>
            <a:r>
              <a:rPr lang="en-US" sz="4000" dirty="0" smtClean="0">
                <a:solidFill>
                  <a:prstClr val="black"/>
                </a:solidFill>
              </a:rPr>
              <a:t> in</a:t>
            </a:r>
            <a:r>
              <a:rPr lang="en-US" sz="4000" dirty="0" smtClean="0"/>
              <a:t> secondary alcohols. The use of enzymes presents advantages as reactions can be catalyzed under mild conditions, </a:t>
            </a:r>
            <a:r>
              <a:rPr lang="en-US" sz="4000" dirty="0"/>
              <a:t>a</a:t>
            </a:r>
            <a:r>
              <a:rPr lang="en-US" sz="4000" dirty="0" smtClean="0"/>
              <a:t>s seen in </a:t>
            </a:r>
            <a:r>
              <a:rPr lang="en-US" sz="4000" b="1" dirty="0" smtClean="0"/>
              <a:t>Scheme 1</a:t>
            </a:r>
            <a:r>
              <a:rPr lang="en-US" sz="4000" dirty="0" smtClean="0"/>
              <a:t> no solvent was needed for the reaction.</a:t>
            </a:r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/>
          </a:p>
          <a:p>
            <a:endParaRPr lang="en-US" sz="4000" dirty="0" smtClean="0"/>
          </a:p>
          <a:p>
            <a:endParaRPr lang="en-US" sz="4000" dirty="0" smtClean="0"/>
          </a:p>
          <a:p>
            <a:r>
              <a:rPr lang="en-US" sz="4000" b="1" dirty="0" smtClean="0"/>
              <a:t>Figure 3. shows the </a:t>
            </a:r>
            <a:r>
              <a:rPr lang="en-US" sz="4000" b="1" baseline="30000" dirty="0" smtClean="0"/>
              <a:t>1</a:t>
            </a:r>
            <a:r>
              <a:rPr lang="en-US" sz="4000" b="1" dirty="0" smtClean="0"/>
              <a:t>H NMR of both (R) and (S) 1-Phenylethanol</a:t>
            </a:r>
          </a:p>
          <a:p>
            <a:endParaRPr lang="en-US" sz="40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14142392" y="21987063"/>
            <a:ext cx="111362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8800" b="1" dirty="0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</a:rPr>
              <a:t>Results and Discussion:</a:t>
            </a:r>
            <a:endParaRPr lang="en-US" sz="880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632400" y="6182805"/>
            <a:ext cx="11353800" cy="21575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The enzymatic resolution of (R) and (S) 1-Phenylethanol was successful</a:t>
            </a:r>
            <a:r>
              <a:rPr lang="en-US" sz="4000" dirty="0"/>
              <a:t> </a:t>
            </a:r>
            <a:r>
              <a:rPr lang="en-US" sz="4000" dirty="0" smtClean="0"/>
              <a:t>as shown by optical rotation and </a:t>
            </a:r>
            <a:r>
              <a:rPr lang="en-US" sz="4000" baseline="30000" dirty="0" smtClean="0"/>
              <a:t>1</a:t>
            </a:r>
            <a:r>
              <a:rPr lang="en-US" sz="4000" dirty="0" smtClean="0"/>
              <a:t>H NMR.</a:t>
            </a:r>
          </a:p>
          <a:p>
            <a:endParaRPr lang="en-US" sz="4000" dirty="0"/>
          </a:p>
          <a:p>
            <a:endParaRPr lang="en-US" sz="3200" dirty="0" smtClean="0"/>
          </a:p>
          <a:p>
            <a:endParaRPr lang="en-US" sz="4000" b="1" dirty="0" smtClean="0"/>
          </a:p>
          <a:p>
            <a:endParaRPr lang="en-US" sz="4000" b="1" dirty="0" smtClean="0"/>
          </a:p>
          <a:p>
            <a:r>
              <a:rPr lang="en-US" sz="4000" dirty="0" smtClean="0"/>
              <a:t>For a higher yield of (R) 1-phenylethanol and (S) 1-phenylethanol a more powerful vacuum system could be used in the distillation process so that a pressure of 1 mmHg could truly be reached.</a:t>
            </a:r>
          </a:p>
          <a:p>
            <a:r>
              <a:rPr lang="en-US" sz="4000" dirty="0" smtClean="0"/>
              <a:t> This reaction was run at a </a:t>
            </a:r>
            <a:r>
              <a:rPr lang="en-US" sz="4000" dirty="0" err="1" smtClean="0"/>
              <a:t>microscale</a:t>
            </a:r>
            <a:r>
              <a:rPr lang="en-US" sz="4000" dirty="0" smtClean="0"/>
              <a:t> rather than </a:t>
            </a:r>
            <a:r>
              <a:rPr lang="en-US" sz="4000" dirty="0" err="1" smtClean="0"/>
              <a:t>macroscale</a:t>
            </a:r>
            <a:r>
              <a:rPr lang="en-US" sz="4000" dirty="0" smtClean="0"/>
              <a:t> and although more costly, running a </a:t>
            </a:r>
            <a:r>
              <a:rPr lang="en-US" sz="4000" dirty="0" err="1" smtClean="0"/>
              <a:t>macroscale</a:t>
            </a:r>
            <a:r>
              <a:rPr lang="en-US" sz="4000" dirty="0" smtClean="0"/>
              <a:t> model would decrease the margin of error substantially. </a:t>
            </a:r>
          </a:p>
          <a:p>
            <a:r>
              <a:rPr lang="en-US" sz="4000" dirty="0" smtClean="0"/>
              <a:t>Also </a:t>
            </a:r>
            <a:r>
              <a:rPr lang="en-US" sz="4000" baseline="30000" dirty="0" smtClean="0">
                <a:solidFill>
                  <a:prstClr val="black"/>
                </a:solidFill>
              </a:rPr>
              <a:t>1</a:t>
            </a:r>
            <a:r>
              <a:rPr lang="en-US" sz="4000" dirty="0" smtClean="0">
                <a:solidFill>
                  <a:prstClr val="black"/>
                </a:solidFill>
              </a:rPr>
              <a:t>H NMR could have been taken in a chiral solvent to accurately calculate the </a:t>
            </a:r>
            <a:r>
              <a:rPr lang="en-US" sz="4000" dirty="0" err="1" smtClean="0">
                <a:solidFill>
                  <a:prstClr val="black"/>
                </a:solidFill>
              </a:rPr>
              <a:t>enantiomeric</a:t>
            </a:r>
            <a:r>
              <a:rPr lang="en-US" sz="4000" dirty="0" smtClean="0">
                <a:solidFill>
                  <a:prstClr val="black"/>
                </a:solidFill>
              </a:rPr>
              <a:t> excess.</a:t>
            </a:r>
            <a:endParaRPr lang="en-US" sz="4000" dirty="0" smtClean="0"/>
          </a:p>
          <a:p>
            <a:pPr lvl="0"/>
            <a:endParaRPr lang="en-US" sz="4000" b="1" dirty="0">
              <a:solidFill>
                <a:prstClr val="black"/>
              </a:solidFill>
            </a:endParaRPr>
          </a:p>
          <a:p>
            <a:pPr lvl="0"/>
            <a:endParaRPr lang="en-US" sz="4000" b="1" dirty="0" smtClean="0">
              <a:solidFill>
                <a:prstClr val="black"/>
              </a:solidFill>
            </a:endParaRPr>
          </a:p>
          <a:p>
            <a:pPr lvl="0"/>
            <a:endParaRPr lang="en-US" sz="4000" b="1" dirty="0">
              <a:solidFill>
                <a:prstClr val="black"/>
              </a:solidFill>
            </a:endParaRPr>
          </a:p>
          <a:p>
            <a:pPr lvl="0"/>
            <a:endParaRPr lang="en-US" sz="4000" dirty="0" smtClean="0">
              <a:solidFill>
                <a:prstClr val="black"/>
              </a:solidFill>
            </a:endParaRPr>
          </a:p>
          <a:p>
            <a:pPr lvl="0"/>
            <a:r>
              <a:rPr lang="en-US" sz="4000" dirty="0" smtClean="0">
                <a:solidFill>
                  <a:prstClr val="black"/>
                </a:solidFill>
              </a:rPr>
              <a:t>The UNH Chemistry Department and </a:t>
            </a:r>
            <a:r>
              <a:rPr lang="en-US" sz="4000" dirty="0" err="1" smtClean="0">
                <a:solidFill>
                  <a:prstClr val="black"/>
                </a:solidFill>
              </a:rPr>
              <a:t>Deepthi</a:t>
            </a:r>
            <a:r>
              <a:rPr lang="en-US" sz="4000" dirty="0" smtClean="0">
                <a:solidFill>
                  <a:prstClr val="black"/>
                </a:solidFill>
              </a:rPr>
              <a:t> </a:t>
            </a:r>
            <a:r>
              <a:rPr lang="en-US" sz="4000" dirty="0" err="1" smtClean="0">
                <a:solidFill>
                  <a:prstClr val="black"/>
                </a:solidFill>
              </a:rPr>
              <a:t>Bhogadhi</a:t>
            </a:r>
            <a:r>
              <a:rPr lang="en-US" sz="4000" dirty="0" smtClean="0">
                <a:solidFill>
                  <a:prstClr val="black"/>
                </a:solidFill>
              </a:rPr>
              <a:t> are gratefully acknowledged.</a:t>
            </a:r>
          </a:p>
          <a:p>
            <a:pPr lvl="0"/>
            <a:endParaRPr lang="en-US" sz="4000" b="1" dirty="0">
              <a:solidFill>
                <a:prstClr val="black"/>
              </a:solidFill>
            </a:endParaRPr>
          </a:p>
          <a:p>
            <a:pPr lvl="0"/>
            <a:endParaRPr lang="en-US" sz="2000" dirty="0">
              <a:solidFill>
                <a:prstClr val="black"/>
              </a:solidFill>
            </a:endParaRPr>
          </a:p>
          <a:p>
            <a:endParaRPr lang="en-US" sz="2600" b="1" dirty="0" smtClean="0"/>
          </a:p>
          <a:p>
            <a:endParaRPr lang="en-US" sz="2600" b="1" dirty="0"/>
          </a:p>
          <a:p>
            <a:endParaRPr lang="en-US" sz="2600" b="1" dirty="0" smtClean="0"/>
          </a:p>
          <a:p>
            <a:endParaRPr lang="en-US" sz="2600" b="1" dirty="0"/>
          </a:p>
          <a:p>
            <a:r>
              <a:rPr lang="en-US" sz="4000" baseline="30000" dirty="0" smtClean="0"/>
              <a:t>1</a:t>
            </a:r>
            <a:r>
              <a:rPr lang="en-US" sz="4000" dirty="0" smtClean="0"/>
              <a:t> For enzymatic resolution and separation of secondary alcohols, see: C. A. M. </a:t>
            </a:r>
            <a:r>
              <a:rPr lang="en-US" sz="4000" dirty="0" err="1" smtClean="0"/>
              <a:t>Afronso</a:t>
            </a:r>
            <a:r>
              <a:rPr lang="en-US" sz="4000" dirty="0" smtClean="0"/>
              <a:t> et al., J. Chem. Educ. </a:t>
            </a:r>
            <a:r>
              <a:rPr lang="en-US" sz="4000" b="1" dirty="0" smtClean="0"/>
              <a:t>2010</a:t>
            </a:r>
            <a:r>
              <a:rPr lang="en-US" sz="4000" dirty="0" smtClean="0"/>
              <a:t>, 87, (4), 423-424</a:t>
            </a:r>
          </a:p>
          <a:p>
            <a:endParaRPr lang="en-US" sz="4000" baseline="30000" dirty="0"/>
          </a:p>
          <a:p>
            <a:r>
              <a:rPr lang="en-US" sz="4000" baseline="30000" dirty="0" smtClean="0"/>
              <a:t> 2</a:t>
            </a:r>
            <a:r>
              <a:rPr lang="en-US" sz="4000" dirty="0" smtClean="0"/>
              <a:t> For spectral data, see: Spectral Database for </a:t>
            </a:r>
            <a:r>
              <a:rPr lang="en-US" sz="4000" dirty="0"/>
              <a:t>Organic Compounds SDBS. (+-)-alpha-</a:t>
            </a:r>
            <a:r>
              <a:rPr lang="en-US" sz="4000" dirty="0" err="1"/>
              <a:t>methylbenzyl</a:t>
            </a:r>
            <a:r>
              <a:rPr lang="en-US" sz="4000" dirty="0"/>
              <a:t> </a:t>
            </a:r>
            <a:r>
              <a:rPr lang="en-US" sz="4000" dirty="0" smtClean="0"/>
              <a:t>alcohol </a:t>
            </a:r>
            <a:r>
              <a:rPr lang="en-US" sz="4000" baseline="30000" dirty="0" smtClean="0"/>
              <a:t> </a:t>
            </a:r>
            <a:r>
              <a:rPr lang="en-US" sz="4000" baseline="30000" dirty="0"/>
              <a:t>1</a:t>
            </a:r>
            <a:r>
              <a:rPr lang="en-US" sz="4000" dirty="0"/>
              <a:t>H </a:t>
            </a:r>
            <a:r>
              <a:rPr lang="en-US" sz="4000" dirty="0" smtClean="0"/>
              <a:t>NMR.  </a:t>
            </a:r>
          </a:p>
          <a:p>
            <a:endParaRPr lang="en-US" sz="4000" baseline="30000" dirty="0"/>
          </a:p>
          <a:p>
            <a:endParaRPr lang="en-US" sz="4000" baseline="30000" dirty="0" smtClean="0"/>
          </a:p>
        </p:txBody>
      </p:sp>
      <p:pic>
        <p:nvPicPr>
          <p:cNvPr id="1026" name="Picture 2" descr="http://www.unh.edu/nem/logo/downloads/logo-art/emblem-onl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50664"/>
            <a:ext cx="3209925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81912" y="10568319"/>
            <a:ext cx="15414496" cy="309338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42392" y="17475905"/>
            <a:ext cx="15414496" cy="30665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2429" y="9438300"/>
            <a:ext cx="10768025" cy="693016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133599" y="4782353"/>
            <a:ext cx="647700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Introduction</a:t>
            </a:r>
            <a:r>
              <a:rPr lang="en-US" sz="8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: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4142392" y="4736255"/>
            <a:ext cx="94934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dirty="0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</a:rPr>
              <a:t>Experimental Work:</a:t>
            </a:r>
            <a:endParaRPr lang="en-US" sz="880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0632400" y="4782353"/>
            <a:ext cx="560121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800" b="1" dirty="0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</a:rPr>
              <a:t>Conclusion:</a:t>
            </a:r>
            <a:endParaRPr lang="en-US" sz="880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0624772" y="8704998"/>
            <a:ext cx="579646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Future Work:</a:t>
            </a:r>
            <a:endParaRPr lang="en-US" sz="8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0632400" y="17449800"/>
            <a:ext cx="843205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000" b="1" dirty="0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</a:rPr>
              <a:t>Acknowledgement:</a:t>
            </a:r>
            <a:endParaRPr lang="en-US" sz="800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382542" y="20542473"/>
            <a:ext cx="120588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Figure 2. The reverse </a:t>
            </a:r>
            <a:r>
              <a:rPr lang="en-US" sz="3200" b="1" dirty="0" err="1" smtClean="0"/>
              <a:t>transesterification</a:t>
            </a:r>
            <a:r>
              <a:rPr lang="en-US" sz="3200" b="1" dirty="0" smtClean="0"/>
              <a:t> of (R) 1-Phenylethanol with excess </a:t>
            </a:r>
            <a:r>
              <a:rPr lang="en-US" sz="3200" b="1" dirty="0" err="1" smtClean="0"/>
              <a:t>EtOH</a:t>
            </a:r>
            <a:r>
              <a:rPr lang="en-US" sz="3200" b="1" dirty="0" smtClean="0"/>
              <a:t>. </a:t>
            </a:r>
            <a:endParaRPr lang="en-US" sz="3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14382542" y="13679820"/>
            <a:ext cx="116016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Figure 1. The </a:t>
            </a:r>
            <a:r>
              <a:rPr lang="en-US" sz="3200" b="1" dirty="0" err="1" smtClean="0"/>
              <a:t>transesterification</a:t>
            </a:r>
            <a:r>
              <a:rPr lang="en-US" sz="3200" b="1" dirty="0" smtClean="0"/>
              <a:t> of (</a:t>
            </a:r>
            <a:r>
              <a:rPr lang="en-US" sz="3200" b="1" dirty="0" err="1" smtClean="0"/>
              <a:t>rac</a:t>
            </a:r>
            <a:r>
              <a:rPr lang="en-US" sz="3200" b="1" dirty="0" smtClean="0"/>
              <a:t>) 1-Phenylethanol and Ethyl </a:t>
            </a:r>
            <a:r>
              <a:rPr lang="en-US" sz="3200" b="1" dirty="0" err="1" smtClean="0"/>
              <a:t>Myristate</a:t>
            </a:r>
            <a:r>
              <a:rPr lang="en-US" sz="3200" b="1" dirty="0"/>
              <a:t> </a:t>
            </a:r>
            <a:r>
              <a:rPr lang="en-US" sz="3200" b="1" dirty="0" smtClean="0"/>
              <a:t>under vacuum of 100 mmHg.</a:t>
            </a:r>
            <a:endParaRPr lang="en-US" sz="3200" b="1" dirty="0"/>
          </a:p>
        </p:txBody>
      </p:sp>
      <p:sp>
        <p:nvSpPr>
          <p:cNvPr id="27" name="Rectangle 26"/>
          <p:cNvSpPr/>
          <p:nvPr/>
        </p:nvSpPr>
        <p:spPr>
          <a:xfrm>
            <a:off x="30624772" y="21083378"/>
            <a:ext cx="5137176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8000" b="1" dirty="0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</a:rPr>
              <a:t>References:</a:t>
            </a:r>
            <a:endParaRPr lang="en-US" sz="8000" b="1" dirty="0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4382542" y="6228902"/>
            <a:ext cx="1320185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In the first step of this enzymatic resolution the racemic mixture of 1-Phenylethanol </a:t>
            </a:r>
            <a:r>
              <a:rPr lang="en-US" sz="4000" b="1" dirty="0"/>
              <a:t>1</a:t>
            </a:r>
            <a:r>
              <a:rPr lang="en-US" sz="4000" dirty="0" smtClean="0"/>
              <a:t> was reacted with </a:t>
            </a:r>
            <a:r>
              <a:rPr lang="en-US" sz="4000" b="1" dirty="0" smtClean="0"/>
              <a:t>2 </a:t>
            </a:r>
            <a:r>
              <a:rPr lang="en-US" sz="4000" dirty="0" smtClean="0"/>
              <a:t>to give (S) 1-Phenylethanol </a:t>
            </a:r>
            <a:r>
              <a:rPr lang="en-US" sz="4000" b="1" dirty="0" smtClean="0"/>
              <a:t>4 </a:t>
            </a:r>
            <a:r>
              <a:rPr lang="en-US" sz="4000" dirty="0" smtClean="0"/>
              <a:t>and the esterified (R) enantiomer </a:t>
            </a:r>
            <a:r>
              <a:rPr lang="en-US" sz="4000" b="1" dirty="0" smtClean="0"/>
              <a:t>3 </a:t>
            </a:r>
            <a:r>
              <a:rPr lang="en-US" sz="4000" dirty="0" smtClean="0"/>
              <a:t>as seen in </a:t>
            </a:r>
            <a:r>
              <a:rPr lang="en-US" sz="4000" b="1" dirty="0" smtClean="0"/>
              <a:t>Figure 1. </a:t>
            </a:r>
            <a:r>
              <a:rPr lang="en-US" sz="4000" dirty="0" smtClean="0"/>
              <a:t>This reaction was performed under vacuum to remove ethanol formed during the </a:t>
            </a:r>
            <a:r>
              <a:rPr lang="en-US" sz="4000" dirty="0" smtClean="0"/>
              <a:t>reaction which made product formation favorable. </a:t>
            </a:r>
            <a:r>
              <a:rPr lang="en-US" sz="4000" b="1" dirty="0" smtClean="0"/>
              <a:t>4 </a:t>
            </a:r>
            <a:r>
              <a:rPr lang="en-US" sz="4000" dirty="0" smtClean="0"/>
              <a:t>was collected via distillation under vacuum of 1 mmHg.</a:t>
            </a:r>
            <a:endParaRPr lang="en-US" sz="4000" dirty="0"/>
          </a:p>
        </p:txBody>
      </p:sp>
      <p:sp>
        <p:nvSpPr>
          <p:cNvPr id="29" name="TextBox 28"/>
          <p:cNvSpPr txBox="1"/>
          <p:nvPr/>
        </p:nvSpPr>
        <p:spPr>
          <a:xfrm>
            <a:off x="14382542" y="15058174"/>
            <a:ext cx="1320185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The esterified (R) 1-Phenylethanol </a:t>
            </a:r>
            <a:r>
              <a:rPr lang="en-US" sz="4000" b="1" dirty="0" smtClean="0"/>
              <a:t>3</a:t>
            </a:r>
            <a:r>
              <a:rPr lang="en-US" sz="4000" dirty="0" smtClean="0"/>
              <a:t> was hydrolyzed with excess ethanol and CAL-B to yield (R) 1-Phenylethanol </a:t>
            </a:r>
            <a:r>
              <a:rPr lang="en-US" sz="4000" b="1" dirty="0" smtClean="0"/>
              <a:t>5</a:t>
            </a:r>
            <a:r>
              <a:rPr lang="en-US" sz="4000" dirty="0" smtClean="0"/>
              <a:t> and </a:t>
            </a:r>
            <a:r>
              <a:rPr lang="en-US" sz="4000" b="1" dirty="0" smtClean="0"/>
              <a:t>2.</a:t>
            </a:r>
            <a:r>
              <a:rPr lang="en-US" sz="4000" dirty="0" smtClean="0"/>
              <a:t> Product </a:t>
            </a:r>
            <a:r>
              <a:rPr lang="en-US" sz="4000" b="1" dirty="0" smtClean="0"/>
              <a:t>5</a:t>
            </a:r>
            <a:r>
              <a:rPr lang="en-US" sz="4000" dirty="0" smtClean="0"/>
              <a:t> was collected via distillation under vacuum of 1 mmHg.</a:t>
            </a:r>
            <a:endParaRPr lang="en-US" sz="4000" dirty="0"/>
          </a:p>
        </p:txBody>
      </p:sp>
      <p:sp>
        <p:nvSpPr>
          <p:cNvPr id="30" name="TextBox 29"/>
          <p:cNvSpPr txBox="1"/>
          <p:nvPr/>
        </p:nvSpPr>
        <p:spPr>
          <a:xfrm>
            <a:off x="14122514" y="23925006"/>
            <a:ext cx="12820858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The </a:t>
            </a:r>
            <a:r>
              <a:rPr lang="en-US" sz="4000" baseline="30000" dirty="0" smtClean="0"/>
              <a:t>1</a:t>
            </a:r>
            <a:r>
              <a:rPr lang="en-US" sz="4000" dirty="0" smtClean="0"/>
              <a:t>H NMR spectrum taken of (S) 1-Phenylethanol </a:t>
            </a:r>
            <a:r>
              <a:rPr lang="en-US" sz="4000" b="1" dirty="0" smtClean="0"/>
              <a:t>4</a:t>
            </a:r>
            <a:r>
              <a:rPr lang="en-US" sz="4000" dirty="0" smtClean="0"/>
              <a:t> after distillation shows that only 1-phenylethanol is present. This is also true for the </a:t>
            </a:r>
            <a:r>
              <a:rPr lang="en-US" sz="4000" baseline="30000" dirty="0"/>
              <a:t>1</a:t>
            </a:r>
            <a:r>
              <a:rPr lang="en-US" sz="4000" dirty="0"/>
              <a:t>H NMR</a:t>
            </a:r>
            <a:r>
              <a:rPr lang="en-US" sz="4000" dirty="0" smtClean="0"/>
              <a:t> taken of (R) 1-Phenylethanol </a:t>
            </a:r>
            <a:r>
              <a:rPr lang="en-US" sz="4000" b="1" dirty="0" smtClean="0"/>
              <a:t>5 </a:t>
            </a:r>
            <a:r>
              <a:rPr lang="en-US" sz="4000" dirty="0" smtClean="0"/>
              <a:t>after distillation. </a:t>
            </a:r>
            <a:r>
              <a:rPr lang="en-US" sz="4000" b="1" dirty="0" smtClean="0"/>
              <a:t>Figure 3</a:t>
            </a:r>
            <a:r>
              <a:rPr lang="en-US" sz="4000" dirty="0"/>
              <a:t> </a:t>
            </a:r>
            <a:r>
              <a:rPr lang="en-US" sz="4000" dirty="0" smtClean="0"/>
              <a:t>shows the proton NMR of (S) 1-Phenylethanol, (R) 1-Phenylethanol gave a matching NMR spectrum.</a:t>
            </a:r>
          </a:p>
          <a:p>
            <a:r>
              <a:rPr lang="en-US" sz="4000" dirty="0" smtClean="0"/>
              <a:t>The optical rotation taken of </a:t>
            </a:r>
            <a:r>
              <a:rPr lang="en-US" sz="4000" b="1" dirty="0" smtClean="0"/>
              <a:t>4</a:t>
            </a:r>
            <a:r>
              <a:rPr lang="en-US" sz="4000" dirty="0" smtClean="0"/>
              <a:t> was -5.186 </a:t>
            </a:r>
            <a:r>
              <a:rPr lang="en-US" sz="4000" dirty="0" err="1" smtClean="0"/>
              <a:t>Mrad</a:t>
            </a:r>
            <a:r>
              <a:rPr lang="en-US" sz="4000" dirty="0" smtClean="0"/>
              <a:t> and the optical rotation taken of </a:t>
            </a:r>
            <a:r>
              <a:rPr lang="en-US" sz="4000" b="1" dirty="0" smtClean="0"/>
              <a:t>5</a:t>
            </a:r>
            <a:r>
              <a:rPr lang="en-US" sz="4000" dirty="0" smtClean="0"/>
              <a:t> was 5.083 </a:t>
            </a:r>
            <a:r>
              <a:rPr lang="en-US" sz="4000" dirty="0" err="1" smtClean="0"/>
              <a:t>Mrad</a:t>
            </a:r>
            <a:r>
              <a:rPr lang="en-US" sz="4000" dirty="0" smtClean="0"/>
              <a:t>. This proves that the enantiomers were resolved </a:t>
            </a:r>
            <a:r>
              <a:rPr lang="en-US" sz="4000" smtClean="0"/>
              <a:t>and </a:t>
            </a:r>
            <a:r>
              <a:rPr lang="en-US" sz="4000" smtClean="0"/>
              <a:t>separated. </a:t>
            </a:r>
            <a:r>
              <a:rPr lang="en-US" sz="4000" dirty="0" smtClean="0"/>
              <a:t>The percent yield of (R) 1-Phenylethanol was 16.7%, and the percent yield of (S) 1-Phenylethanol was 16.1%. The low yields were due to a systematic error with the distillation process.</a:t>
            </a:r>
            <a:endParaRPr lang="en-US" sz="40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63032" y="22758332"/>
            <a:ext cx="10783970" cy="7721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1203</TotalTime>
  <Words>609</Words>
  <Application>Microsoft Office PowerPoint</Application>
  <PresentationFormat>Custom</PresentationFormat>
  <Paragraphs>74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Libraryws05, Generic</cp:lastModifiedBy>
  <cp:revision>104</cp:revision>
  <dcterms:created xsi:type="dcterms:W3CDTF">2012-04-23T20:12:21Z</dcterms:created>
  <dcterms:modified xsi:type="dcterms:W3CDTF">2014-12-09T19:49:36Z</dcterms:modified>
</cp:coreProperties>
</file>