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59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3859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7718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1578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5432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69286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3146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57005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0864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hojiki" initials="s" lastIdx="6" clrIdx="0"/>
  <p:cmAuthor id="1" name="Mark Cashman" initials="MC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45" d="100"/>
          <a:sy n="45" d="100"/>
        </p:scale>
        <p:origin x="-32" y="4952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commentAuthors" Target="commentAuthors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4216" y="24252219"/>
            <a:ext cx="27057648" cy="4234171"/>
          </a:xfrm>
        </p:spPr>
        <p:txBody>
          <a:bodyPr>
            <a:normAutofit/>
          </a:bodyPr>
          <a:lstStyle>
            <a:lvl1pPr marL="0" indent="0" algn="l">
              <a:buNone/>
              <a:defRPr sz="10600">
                <a:solidFill>
                  <a:schemeClr val="tx2"/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4391" y="15034994"/>
            <a:ext cx="34441685" cy="8607202"/>
          </a:xfrm>
          <a:effectLst/>
        </p:spPr>
        <p:txBody>
          <a:bodyPr>
            <a:noAutofit/>
          </a:bodyPr>
          <a:lstStyle>
            <a:lvl1pPr marL="3072384" indent="-2194560" algn="l">
              <a:defRPr sz="259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5486400" y="3511296"/>
            <a:ext cx="30723840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9336" y="10428710"/>
            <a:ext cx="28639997" cy="11632061"/>
          </a:xfrm>
          <a:effectLst/>
        </p:spPr>
        <p:txBody>
          <a:bodyPr anchor="b"/>
          <a:lstStyle>
            <a:lvl1pPr algn="r">
              <a:defRPr sz="221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07703" y="22116053"/>
            <a:ext cx="28658371" cy="4010208"/>
          </a:xfrm>
        </p:spPr>
        <p:txBody>
          <a:bodyPr anchor="t"/>
          <a:lstStyle>
            <a:lvl1pPr marL="0" indent="0" algn="r">
              <a:buNone/>
              <a:defRPr sz="9600">
                <a:solidFill>
                  <a:schemeClr val="tx2"/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86395" y="3511291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0" y="3511296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0946" y="6721570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0705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marL="0" lvl="0" indent="0" algn="ctr" defTabSz="4389120" rtl="0" eaLnBrk="1" latinLnBrk="0" hangingPunct="1">
              <a:spcBef>
                <a:spcPct val="20000"/>
              </a:spcBef>
              <a:spcAft>
                <a:spcPts val="144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0" y="6715354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658" y="10607043"/>
            <a:ext cx="17453208" cy="6040766"/>
          </a:xfrm>
          <a:effectLst/>
        </p:spPr>
        <p:txBody>
          <a:bodyPr anchor="b">
            <a:noAutofit/>
          </a:bodyPr>
          <a:lstStyle>
            <a:lvl1pPr marL="1097280" indent="-1097280" algn="l">
              <a:defRPr sz="134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48874" y="3511296"/>
            <a:ext cx="19282008" cy="23494704"/>
          </a:xfrm>
        </p:spPr>
        <p:txBody>
          <a:bodyPr anchor="ctr"/>
          <a:lstStyle>
            <a:lvl1pPr>
              <a:defRPr sz="106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67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72" y="16789450"/>
            <a:ext cx="16265568" cy="10269686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80840" y="5486400"/>
            <a:ext cx="19751040" cy="15013469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96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3858" y="4850333"/>
            <a:ext cx="17731747" cy="10382496"/>
          </a:xfrm>
        </p:spPr>
        <p:txBody>
          <a:bodyPr anchor="b"/>
          <a:lstStyle>
            <a:lvl1pPr marL="877824" indent="-877824">
              <a:buFont typeface="Georgia" pitchFamily="18" charset="0"/>
              <a:buChar char="*"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887" y="21429221"/>
            <a:ext cx="30640982" cy="5486400"/>
          </a:xfrm>
        </p:spPr>
        <p:txBody>
          <a:bodyPr anchor="b">
            <a:noAutofit/>
          </a:bodyPr>
          <a:lstStyle>
            <a:lvl1pPr algn="l">
              <a:defRPr sz="221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0" y="3511291"/>
            <a:ext cx="30723840" cy="166786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038" y="1807284"/>
            <a:ext cx="9875520" cy="2514402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55745" y="3511294"/>
            <a:ext cx="23180578" cy="234946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4505920"/>
            <a:ext cx="43891200" cy="84124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24505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8087859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7790" y="20986406"/>
            <a:ext cx="31260053" cy="5486400"/>
          </a:xfrm>
          <a:prstGeom prst="rect">
            <a:avLst/>
          </a:prstGeom>
          <a:effectLst/>
        </p:spPr>
        <p:txBody>
          <a:bodyPr vert="horz" lIns="438912" tIns="219456" rIns="438912" bIns="219456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4848"/>
            <a:ext cx="30723840" cy="16678656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626560" y="29626562"/>
            <a:ext cx="120700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12/9/14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4558" y="29626562"/>
            <a:ext cx="16093445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288000" y="29626562"/>
            <a:ext cx="87782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0" r:id="rId1"/>
    <p:sldLayoutId id="2147484361" r:id="rId2"/>
    <p:sldLayoutId id="2147484362" r:id="rId3"/>
    <p:sldLayoutId id="2147484363" r:id="rId4"/>
    <p:sldLayoutId id="2147484364" r:id="rId5"/>
    <p:sldLayoutId id="2147484365" r:id="rId6"/>
    <p:sldLayoutId id="2147484366" r:id="rId7"/>
    <p:sldLayoutId id="2147484367" r:id="rId8"/>
    <p:sldLayoutId id="2147484368" r:id="rId9"/>
    <p:sldLayoutId id="2147484369" r:id="rId10"/>
    <p:sldLayoutId id="2147484370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marL="1536192" indent="-1536192" algn="r" defTabSz="438912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22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09728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0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63347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9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39502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8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266944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67146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798819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4366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097280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42121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8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610602" y="1676402"/>
            <a:ext cx="30556200" cy="2616062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pPr algn="ctr"/>
            <a:r>
              <a:rPr lang="en-US" sz="5000" b="1" dirty="0"/>
              <a:t>Single-Chain </a:t>
            </a:r>
            <a:r>
              <a:rPr lang="en-US" sz="5000" b="1" dirty="0" smtClean="0"/>
              <a:t>Nanoparticle Fabrication via </a:t>
            </a:r>
            <a:r>
              <a:rPr lang="en-US" sz="5000" b="1" dirty="0" err="1"/>
              <a:t>Photodimerization</a:t>
            </a:r>
            <a:r>
              <a:rPr lang="en-US" sz="5000" b="1" dirty="0"/>
              <a:t> of P</a:t>
            </a:r>
            <a:r>
              <a:rPr lang="en-US" sz="5000" b="1" dirty="0" smtClean="0"/>
              <a:t>endant Anthracene ROMP </a:t>
            </a:r>
            <a:r>
              <a:rPr lang="en-US" sz="5000" b="1" dirty="0"/>
              <a:t>Polymer</a:t>
            </a:r>
          </a:p>
          <a:p>
            <a:pPr algn="ctr"/>
            <a:r>
              <a:rPr lang="en-US" sz="3800" dirty="0"/>
              <a:t>Mark F. Cashman, Peter G. Frank*, Erik B. </a:t>
            </a:r>
            <a:r>
              <a:rPr lang="en-US" sz="3800" dirty="0" err="1"/>
              <a:t>Berda</a:t>
            </a:r>
            <a:r>
              <a:rPr lang="en-US" sz="3800" dirty="0"/>
              <a:t>*</a:t>
            </a:r>
          </a:p>
          <a:p>
            <a:pPr algn="ctr"/>
            <a:r>
              <a:rPr lang="en-US" sz="3800" dirty="0"/>
              <a:t>Department of Chemistry, University of New Hampshire, Durham, NH</a:t>
            </a:r>
          </a:p>
          <a:p>
            <a:pPr algn="ctr"/>
            <a:r>
              <a:rPr lang="en-US" sz="3800" dirty="0"/>
              <a:t>12/10/14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67002" y="5257800"/>
            <a:ext cx="11582398" cy="17212887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/>
              <a:t>Introduction:</a:t>
            </a:r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 algn="just">
              <a:lnSpc>
                <a:spcPct val="120000"/>
              </a:lnSpc>
            </a:pPr>
            <a:r>
              <a:rPr lang="en-US" sz="3200" dirty="0" err="1"/>
              <a:t>Biomacromolecules</a:t>
            </a:r>
            <a:r>
              <a:rPr lang="en-US" sz="3200" dirty="0"/>
              <a:t> are naturally occurring phenomena—formed by the folding of single-chain polymers—that have had inherent applications in nature, due to the unique properties of their architecturally defined </a:t>
            </a:r>
            <a:r>
              <a:rPr lang="en-US" sz="3200" dirty="0" err="1"/>
              <a:t>nano</a:t>
            </a:r>
            <a:r>
              <a:rPr lang="en-US" sz="3200" dirty="0"/>
              <a:t>-structures. Much research on the architecture of these three-dimensional </a:t>
            </a:r>
            <a:r>
              <a:rPr lang="en-US" sz="3200" dirty="0" err="1"/>
              <a:t>nano</a:t>
            </a:r>
            <a:r>
              <a:rPr lang="en-US" sz="3200" dirty="0"/>
              <a:t>-structures has been conducted, in hopes of discovering areas of application in which implementing the ideals and capabilities of these macromolecular structures would prove advantageous, beneficial, and constructive.</a:t>
            </a:r>
          </a:p>
          <a:p>
            <a:pPr algn="just">
              <a:lnSpc>
                <a:spcPct val="120000"/>
              </a:lnSpc>
            </a:pPr>
            <a:r>
              <a:rPr lang="en-US" sz="3200" dirty="0"/>
              <a:t>Single-Chain Nanoparticles (</a:t>
            </a:r>
            <a:r>
              <a:rPr lang="en-US" sz="3200" dirty="0" smtClean="0"/>
              <a:t>SCNPs), similar </a:t>
            </a:r>
            <a:r>
              <a:rPr lang="en-US" sz="3200" dirty="0"/>
              <a:t>to the synthetic route of </a:t>
            </a:r>
            <a:r>
              <a:rPr lang="en-US" sz="3200" dirty="0" err="1" smtClean="0"/>
              <a:t>biomacromolecules</a:t>
            </a:r>
            <a:r>
              <a:rPr lang="en-US" sz="3200" dirty="0" smtClean="0"/>
              <a:t>, </a:t>
            </a:r>
            <a:r>
              <a:rPr lang="en-US" sz="3200" dirty="0" smtClean="0"/>
              <a:t>are </a:t>
            </a:r>
            <a:r>
              <a:rPr lang="en-US" sz="3200" dirty="0"/>
              <a:t>formed via the initiated folding of single-chain polymers, and show promising applications in drug delivery systems, sensing, and diagnostics; these polymers can be formed and functionalized as desired, through various synthetics polymerization methods such as RAFT and ROMP</a:t>
            </a:r>
            <a:r>
              <a:rPr lang="en-US" sz="3200" i="1" dirty="0"/>
              <a:t>. </a:t>
            </a:r>
          </a:p>
          <a:p>
            <a:pPr algn="just">
              <a:lnSpc>
                <a:spcPct val="120000"/>
              </a:lnSpc>
            </a:pPr>
            <a:r>
              <a:rPr lang="en-US" sz="3200" dirty="0"/>
              <a:t>This experiment was designed to develop a synthetic method that utilizes simplest single-chain polymers possible, that easily and readily polymerize and efficiently undergo intra-chain cross-linking under readily attainable conditions.</a:t>
            </a:r>
          </a:p>
          <a:p>
            <a:pPr algn="just">
              <a:lnSpc>
                <a:spcPct val="120000"/>
              </a:lnSpc>
            </a:pPr>
            <a:r>
              <a:rPr lang="en-US" sz="3200" dirty="0"/>
              <a:t>Since a relatively effective synthesis route for this polymer has already been attained via RAFT polymerization. A ROMP-modified synthesis route was designed in order to further investigate the best possible method. How the ROMP </a:t>
            </a:r>
            <a:r>
              <a:rPr lang="en-US" sz="3200" dirty="0" smtClean="0"/>
              <a:t>synthesis fares </a:t>
            </a:r>
            <a:r>
              <a:rPr lang="en-US" sz="3200" dirty="0"/>
              <a:t>in comparison to its RAFT synthesis counterpart, will help to determine the most efficient method of </a:t>
            </a:r>
            <a:r>
              <a:rPr lang="en-US" sz="3200" dirty="0" smtClean="0"/>
              <a:t>synthesizing the </a:t>
            </a:r>
            <a:r>
              <a:rPr lang="en-US" sz="3200" dirty="0" smtClean="0"/>
              <a:t>HIN-</a:t>
            </a:r>
            <a:r>
              <a:rPr lang="en-US" sz="3200" dirty="0"/>
              <a:t>co</a:t>
            </a:r>
            <a:r>
              <a:rPr lang="en-US" sz="3200" dirty="0" smtClean="0"/>
              <a:t>-AIO </a:t>
            </a:r>
            <a:r>
              <a:rPr lang="en-US" sz="3200" dirty="0" smtClean="0"/>
              <a:t>polymer</a:t>
            </a:r>
            <a:r>
              <a:rPr lang="en-US" sz="3200" dirty="0" smtClean="0"/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859000" y="5257800"/>
            <a:ext cx="14706600" cy="27258726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/>
              <a:t>Results and Discussion:</a:t>
            </a:r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 algn="just">
              <a:lnSpc>
                <a:spcPct val="120000"/>
              </a:lnSpc>
            </a:pPr>
            <a:r>
              <a:rPr lang="en-US" sz="3200" dirty="0"/>
              <a:t>The ROMP </a:t>
            </a:r>
            <a:r>
              <a:rPr lang="en-US" sz="3200" dirty="0"/>
              <a:t>polymer HIN-co-AIO  </a:t>
            </a:r>
            <a:r>
              <a:rPr lang="en-US" sz="3200" dirty="0"/>
              <a:t>(</a:t>
            </a:r>
            <a:r>
              <a:rPr lang="en-US" sz="3200" b="1" dirty="0"/>
              <a:t>8</a:t>
            </a:r>
            <a:r>
              <a:rPr lang="en-US" sz="3200" dirty="0"/>
              <a:t>) was synthesized via a one-step ring opening metathesis polymerization (</a:t>
            </a:r>
            <a:r>
              <a:rPr lang="en-US" sz="3200" b="1" dirty="0"/>
              <a:t>Scheme 1</a:t>
            </a:r>
            <a:r>
              <a:rPr lang="en-US" sz="3200" dirty="0"/>
              <a:t>): Monomers </a:t>
            </a:r>
            <a:r>
              <a:rPr lang="en-US" sz="3200" dirty="0" err="1"/>
              <a:t>hexylimide</a:t>
            </a:r>
            <a:r>
              <a:rPr lang="en-US" sz="3200" dirty="0"/>
              <a:t>-modified </a:t>
            </a:r>
            <a:r>
              <a:rPr lang="en-US" sz="3200" dirty="0" err="1"/>
              <a:t>norbornene</a:t>
            </a:r>
            <a:r>
              <a:rPr lang="en-US" sz="3200" dirty="0"/>
              <a:t> (HIN) (</a:t>
            </a:r>
            <a:r>
              <a:rPr lang="en-US" sz="3200" b="1" dirty="0"/>
              <a:t>3</a:t>
            </a:r>
            <a:r>
              <a:rPr lang="en-US" sz="3200" dirty="0"/>
              <a:t>) and anthracene-9-</a:t>
            </a:r>
            <a:r>
              <a:rPr lang="en-US" sz="3200" dirty="0" smtClean="0"/>
              <a:t>methylimide-modified </a:t>
            </a:r>
            <a:r>
              <a:rPr lang="en-US" sz="3200" dirty="0" err="1"/>
              <a:t>oxabicyclo</a:t>
            </a:r>
            <a:r>
              <a:rPr lang="en-US" sz="3200" dirty="0"/>
              <a:t> (AIO)</a:t>
            </a:r>
            <a:r>
              <a:rPr lang="en-US" sz="3200" b="1" dirty="0"/>
              <a:t> </a:t>
            </a:r>
            <a:r>
              <a:rPr lang="en-US" sz="3200" dirty="0"/>
              <a:t>(</a:t>
            </a:r>
            <a:r>
              <a:rPr lang="en-US" sz="3200" b="1" dirty="0"/>
              <a:t>7</a:t>
            </a:r>
            <a:r>
              <a:rPr lang="en-US" sz="3200" dirty="0"/>
              <a:t>) were polymerized, forming ROMP polymer (</a:t>
            </a:r>
            <a:r>
              <a:rPr lang="en-US" sz="3200" b="1" dirty="0"/>
              <a:t>8</a:t>
            </a:r>
            <a:r>
              <a:rPr lang="en-US" sz="3200" dirty="0"/>
              <a:t>), using Grubbs</a:t>
            </a:r>
            <a:r>
              <a:rPr lang="en-US" sz="3200" dirty="0" smtClean="0"/>
              <a:t>’ 3</a:t>
            </a:r>
            <a:r>
              <a:rPr lang="en-US" sz="3200" baseline="30000" dirty="0" smtClean="0"/>
              <a:t>rd</a:t>
            </a:r>
            <a:r>
              <a:rPr lang="en-US" sz="3200" dirty="0" smtClean="0"/>
              <a:t> gen.</a:t>
            </a:r>
            <a:r>
              <a:rPr lang="en-US" sz="3200" dirty="0" smtClean="0"/>
              <a:t> </a:t>
            </a:r>
            <a:r>
              <a:rPr lang="en-US" sz="3200" dirty="0"/>
              <a:t>Catalyst. </a:t>
            </a:r>
          </a:p>
          <a:p>
            <a:pPr>
              <a:lnSpc>
                <a:spcPct val="120000"/>
              </a:lnSpc>
            </a:pPr>
            <a:r>
              <a:rPr lang="en-US" sz="3200" b="1" dirty="0"/>
              <a:t>Scheme 1:</a:t>
            </a:r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r>
              <a:rPr lang="en-US" sz="3200" dirty="0"/>
              <a:t> </a:t>
            </a:r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 algn="just">
              <a:lnSpc>
                <a:spcPct val="120000"/>
              </a:lnSpc>
            </a:pPr>
            <a:r>
              <a:rPr lang="en-US" sz="3200" dirty="0"/>
              <a:t>The </a:t>
            </a:r>
            <a:r>
              <a:rPr lang="en-US" sz="3200" dirty="0" err="1"/>
              <a:t>hexylimide</a:t>
            </a:r>
            <a:r>
              <a:rPr lang="en-US" sz="3200" dirty="0"/>
              <a:t>-modified </a:t>
            </a:r>
            <a:r>
              <a:rPr lang="en-US" sz="3200" dirty="0" err="1"/>
              <a:t>norbornene</a:t>
            </a:r>
            <a:r>
              <a:rPr lang="en-US" sz="3200" dirty="0"/>
              <a:t> (</a:t>
            </a:r>
            <a:r>
              <a:rPr lang="en-US" sz="3200" b="1" dirty="0"/>
              <a:t>3</a:t>
            </a:r>
            <a:r>
              <a:rPr lang="en-US" sz="3200" dirty="0"/>
              <a:t>) was synthesized via a two-step reaction (</a:t>
            </a:r>
            <a:r>
              <a:rPr lang="en-US" sz="3200" b="1" dirty="0"/>
              <a:t>Scheme 2</a:t>
            </a:r>
            <a:r>
              <a:rPr lang="en-US" sz="3200" dirty="0"/>
              <a:t>): First, </a:t>
            </a:r>
            <a:r>
              <a:rPr lang="en-US" sz="3200" dirty="0" err="1"/>
              <a:t>endo-norbornene</a:t>
            </a:r>
            <a:r>
              <a:rPr lang="en-US" sz="3200" dirty="0"/>
              <a:t> anhydride (</a:t>
            </a:r>
            <a:r>
              <a:rPr lang="en-US" sz="3200" b="1" dirty="0"/>
              <a:t>1</a:t>
            </a:r>
            <a:r>
              <a:rPr lang="en-US" sz="3200" dirty="0"/>
              <a:t>) was heated under reflux allowing it to reconfigure into </a:t>
            </a:r>
            <a:r>
              <a:rPr lang="en-US" sz="3200" dirty="0" err="1"/>
              <a:t>exo-norbornene</a:t>
            </a:r>
            <a:r>
              <a:rPr lang="en-US" sz="3200" dirty="0"/>
              <a:t> anhydride (</a:t>
            </a:r>
            <a:r>
              <a:rPr lang="en-US" sz="3200" b="1" dirty="0"/>
              <a:t>2</a:t>
            </a:r>
            <a:r>
              <a:rPr lang="en-US" sz="3200" dirty="0"/>
              <a:t>), via a retro Diels Alder. Second, the imide-oxygen </a:t>
            </a:r>
            <a:r>
              <a:rPr lang="en-US" sz="3200" dirty="0" smtClean="0"/>
              <a:t>was </a:t>
            </a:r>
            <a:r>
              <a:rPr lang="en-US" sz="3200" dirty="0"/>
              <a:t>replaced by </a:t>
            </a:r>
            <a:r>
              <a:rPr lang="en-US" sz="3200" dirty="0" err="1"/>
              <a:t>hexylamine</a:t>
            </a:r>
            <a:r>
              <a:rPr lang="en-US" sz="3200" dirty="0"/>
              <a:t> via a dean stark reaction.</a:t>
            </a:r>
          </a:p>
          <a:p>
            <a:pPr>
              <a:lnSpc>
                <a:spcPct val="120000"/>
              </a:lnSpc>
            </a:pPr>
            <a:r>
              <a:rPr lang="en-US" sz="3200" b="1" dirty="0"/>
              <a:t>Scheme 2:</a:t>
            </a:r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r>
              <a:rPr lang="en-US" sz="3200" dirty="0"/>
              <a:t> </a:t>
            </a:r>
            <a:endParaRPr lang="en-US" sz="3200" dirty="0" smtClean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 algn="just">
              <a:lnSpc>
                <a:spcPct val="120000"/>
              </a:lnSpc>
            </a:pPr>
            <a:r>
              <a:rPr lang="en-US" sz="3200" dirty="0"/>
              <a:t>The anthracene-9-methylimide modified </a:t>
            </a:r>
            <a:r>
              <a:rPr lang="en-US" sz="3200" dirty="0" err="1"/>
              <a:t>oxabicyclo</a:t>
            </a:r>
            <a:r>
              <a:rPr lang="en-US" sz="3200" b="1" dirty="0"/>
              <a:t> </a:t>
            </a:r>
            <a:r>
              <a:rPr lang="en-US" sz="3200" dirty="0"/>
              <a:t>(</a:t>
            </a:r>
            <a:r>
              <a:rPr lang="en-US" sz="3200" b="1" dirty="0"/>
              <a:t>7</a:t>
            </a:r>
            <a:r>
              <a:rPr lang="en-US" sz="3200" dirty="0"/>
              <a:t>) was synthesized via a two-step reaction (</a:t>
            </a:r>
            <a:r>
              <a:rPr lang="en-US" sz="3200" b="1" dirty="0"/>
              <a:t>Scheme 3</a:t>
            </a:r>
            <a:r>
              <a:rPr lang="en-US" sz="3200" dirty="0"/>
              <a:t>): First, </a:t>
            </a:r>
            <a:r>
              <a:rPr lang="en-US" sz="3200" dirty="0" err="1"/>
              <a:t>Maleimide</a:t>
            </a:r>
            <a:r>
              <a:rPr lang="en-US" sz="3200" dirty="0"/>
              <a:t> (</a:t>
            </a:r>
            <a:r>
              <a:rPr lang="en-US" sz="3200" b="1" dirty="0"/>
              <a:t>4</a:t>
            </a:r>
            <a:r>
              <a:rPr lang="en-US" sz="3200" dirty="0"/>
              <a:t>) and furan (</a:t>
            </a:r>
            <a:r>
              <a:rPr lang="en-US" sz="3200" b="1" dirty="0"/>
              <a:t>5</a:t>
            </a:r>
            <a:r>
              <a:rPr lang="en-US" sz="3200" dirty="0"/>
              <a:t>) were reacted, via microwave heating, in water, forming a </a:t>
            </a:r>
            <a:r>
              <a:rPr lang="en-US" sz="3200" dirty="0" err="1"/>
              <a:t>dicarboximide</a:t>
            </a:r>
            <a:r>
              <a:rPr lang="en-US" sz="3200" dirty="0"/>
              <a:t>-modified </a:t>
            </a:r>
            <a:r>
              <a:rPr lang="en-US" sz="3200" dirty="0" err="1"/>
              <a:t>oxabicyclo</a:t>
            </a:r>
            <a:r>
              <a:rPr lang="en-US" sz="3200" dirty="0"/>
              <a:t> (</a:t>
            </a:r>
            <a:r>
              <a:rPr lang="en-US" sz="3200" b="1" dirty="0"/>
              <a:t>6</a:t>
            </a:r>
            <a:r>
              <a:rPr lang="en-US" sz="3200" dirty="0"/>
              <a:t>). Second, this </a:t>
            </a:r>
            <a:r>
              <a:rPr lang="en-US" sz="3200" dirty="0" err="1"/>
              <a:t>dicarboximide</a:t>
            </a:r>
            <a:r>
              <a:rPr lang="en-US" sz="3200" dirty="0"/>
              <a:t>-modified </a:t>
            </a:r>
            <a:r>
              <a:rPr lang="en-US" sz="3200" dirty="0" err="1"/>
              <a:t>oxabicyclo</a:t>
            </a:r>
            <a:r>
              <a:rPr lang="en-US" sz="3200" dirty="0"/>
              <a:t> (</a:t>
            </a:r>
            <a:r>
              <a:rPr lang="en-US" sz="3200" b="1" dirty="0"/>
              <a:t>6</a:t>
            </a:r>
            <a:r>
              <a:rPr lang="en-US" sz="3200" dirty="0"/>
              <a:t>) was reacted, via an SN</a:t>
            </a:r>
            <a:r>
              <a:rPr lang="en-US" sz="3200" baseline="-25000" dirty="0"/>
              <a:t>2</a:t>
            </a:r>
            <a:r>
              <a:rPr lang="en-US" sz="3200" dirty="0"/>
              <a:t> type mechanism, with 9-chloro-anthracene.</a:t>
            </a:r>
          </a:p>
          <a:p>
            <a:pPr>
              <a:lnSpc>
                <a:spcPct val="120000"/>
              </a:lnSpc>
            </a:pPr>
            <a:r>
              <a:rPr lang="en-US" sz="3200" b="1" dirty="0"/>
              <a:t>Scheme 3:</a:t>
            </a:r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>
              <a:lnSpc>
                <a:spcPct val="120000"/>
              </a:lnSpc>
            </a:pPr>
            <a:endParaRPr lang="en-US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0327600" y="5149728"/>
            <a:ext cx="11963400" cy="28440584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/>
              <a:t>Conclusions:</a:t>
            </a:r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 algn="just">
              <a:lnSpc>
                <a:spcPct val="120000"/>
              </a:lnSpc>
            </a:pPr>
            <a:r>
              <a:rPr lang="en-US" sz="3200" dirty="0"/>
              <a:t>Though the polymer synthesis was not achieved in the allotted time, the </a:t>
            </a:r>
            <a:r>
              <a:rPr lang="en-US" sz="3200" dirty="0" smtClean="0"/>
              <a:t>syntheses </a:t>
            </a:r>
            <a:r>
              <a:rPr lang="en-US" sz="3200" dirty="0"/>
              <a:t>of the two monomers were </a:t>
            </a:r>
            <a:r>
              <a:rPr lang="en-US" sz="3200" dirty="0" smtClean="0"/>
              <a:t>successful and </a:t>
            </a:r>
            <a:r>
              <a:rPr lang="en-US" sz="3200" dirty="0"/>
              <a:t>with high purity. NMR of both monomers, along with the intermediate-step </a:t>
            </a:r>
            <a:r>
              <a:rPr lang="en-US" sz="3200" dirty="0" err="1"/>
              <a:t>dicarboximide</a:t>
            </a:r>
            <a:r>
              <a:rPr lang="en-US" sz="3200" dirty="0"/>
              <a:t>-modified </a:t>
            </a:r>
            <a:r>
              <a:rPr lang="en-US" sz="3200" dirty="0" err="1" smtClean="0"/>
              <a:t>oxabicyclo</a:t>
            </a:r>
            <a:r>
              <a:rPr lang="en-US" sz="3200" dirty="0" smtClean="0"/>
              <a:t> molecule, </a:t>
            </a:r>
            <a:r>
              <a:rPr lang="en-US" sz="3200" dirty="0"/>
              <a:t>were taken and analyzed. The following </a:t>
            </a:r>
            <a:r>
              <a:rPr lang="en-US" sz="3200" dirty="0" smtClean="0"/>
              <a:t>NMR spectra </a:t>
            </a:r>
            <a:r>
              <a:rPr lang="en-US" sz="3200" dirty="0"/>
              <a:t>of </a:t>
            </a:r>
            <a:r>
              <a:rPr lang="en-US" sz="3200" dirty="0" err="1"/>
              <a:t>hexylimide</a:t>
            </a:r>
            <a:r>
              <a:rPr lang="en-US" sz="3200" dirty="0"/>
              <a:t>-modified </a:t>
            </a:r>
            <a:r>
              <a:rPr lang="en-US" sz="3200" dirty="0" err="1" smtClean="0"/>
              <a:t>norbornene</a:t>
            </a:r>
            <a:r>
              <a:rPr lang="en-US" sz="3200" dirty="0" smtClean="0"/>
              <a:t> (left) </a:t>
            </a:r>
            <a:r>
              <a:rPr lang="en-US" sz="3200" dirty="0" smtClean="0"/>
              <a:t>and </a:t>
            </a:r>
            <a:r>
              <a:rPr lang="en-US" sz="3200" dirty="0"/>
              <a:t>anthracene-9-methylimide-modified </a:t>
            </a:r>
            <a:r>
              <a:rPr lang="en-US" sz="3200" dirty="0" err="1" smtClean="0"/>
              <a:t>oxabicyclo</a:t>
            </a:r>
            <a:r>
              <a:rPr lang="en-US" sz="3200" dirty="0" smtClean="0"/>
              <a:t> (right) </a:t>
            </a:r>
            <a:r>
              <a:rPr lang="en-US" sz="3200" dirty="0" smtClean="0"/>
              <a:t>exhibit </a:t>
            </a:r>
            <a:r>
              <a:rPr lang="en-US" sz="3200" dirty="0"/>
              <a:t>high </a:t>
            </a:r>
            <a:r>
              <a:rPr lang="en-US" sz="3200" dirty="0" smtClean="0"/>
              <a:t>purity:</a:t>
            </a: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 smtClean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 smtClean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 algn="just">
              <a:lnSpc>
                <a:spcPct val="120000"/>
              </a:lnSpc>
            </a:pPr>
            <a:r>
              <a:rPr lang="en-US" sz="3200" dirty="0"/>
              <a:t>With an efficient synthetic route for the polymerization </a:t>
            </a:r>
            <a:r>
              <a:rPr lang="en-US" sz="3200" dirty="0" smtClean="0"/>
              <a:t>of the </a:t>
            </a:r>
            <a:r>
              <a:rPr lang="en-US" sz="3200" dirty="0"/>
              <a:t>pendant anthracene </a:t>
            </a:r>
            <a:r>
              <a:rPr lang="en-US" sz="3200" dirty="0" smtClean="0"/>
              <a:t>polymer discovered</a:t>
            </a:r>
            <a:r>
              <a:rPr lang="en-US" sz="3200" dirty="0"/>
              <a:t>, focus can be turned to the effects of rigidity of backbone and functionalization of backbone, on </a:t>
            </a:r>
            <a:r>
              <a:rPr lang="en-US" sz="3200" dirty="0" err="1"/>
              <a:t>photodimerized</a:t>
            </a:r>
            <a:r>
              <a:rPr lang="en-US" sz="3200" dirty="0"/>
              <a:t> intra-chain cross-linking SCNP formation.</a:t>
            </a:r>
          </a:p>
          <a:p>
            <a:pPr algn="just"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r>
              <a:rPr lang="en-US" sz="3200" b="1" dirty="0"/>
              <a:t>Future Work:</a:t>
            </a:r>
          </a:p>
          <a:p>
            <a:pPr>
              <a:lnSpc>
                <a:spcPct val="120000"/>
              </a:lnSpc>
            </a:pPr>
            <a:endParaRPr lang="en-US" sz="3200" b="1" dirty="0"/>
          </a:p>
          <a:p>
            <a:pPr algn="just">
              <a:lnSpc>
                <a:spcPct val="120000"/>
              </a:lnSpc>
            </a:pPr>
            <a:r>
              <a:rPr lang="en-US" sz="3200" dirty="0"/>
              <a:t>With this polymer (</a:t>
            </a:r>
            <a:r>
              <a:rPr lang="en-US" sz="3200" b="1" dirty="0"/>
              <a:t>8</a:t>
            </a:r>
            <a:r>
              <a:rPr lang="en-US" sz="3200" dirty="0"/>
              <a:t>), new insight into the </a:t>
            </a:r>
            <a:r>
              <a:rPr lang="en-US" sz="3200" dirty="0" smtClean="0"/>
              <a:t>fabrication of </a:t>
            </a:r>
            <a:r>
              <a:rPr lang="en-US" sz="3200" dirty="0"/>
              <a:t>single-chain polymer collapses can be uncovered (</a:t>
            </a:r>
            <a:r>
              <a:rPr lang="en-US" sz="3200" b="1" dirty="0"/>
              <a:t>Scheme 4</a:t>
            </a:r>
            <a:r>
              <a:rPr lang="en-US" sz="3200" dirty="0"/>
              <a:t>): Converting half of this rigid, double-bonded-backbone polymer (</a:t>
            </a:r>
            <a:r>
              <a:rPr lang="en-US" sz="3200" b="1" dirty="0"/>
              <a:t>8</a:t>
            </a:r>
            <a:r>
              <a:rPr lang="en-US" sz="3200" dirty="0"/>
              <a:t>) into a more flexible, single-bonded-backbone polymer (</a:t>
            </a:r>
            <a:r>
              <a:rPr lang="en-US" sz="3200" b="1" dirty="0"/>
              <a:t>9</a:t>
            </a:r>
            <a:r>
              <a:rPr lang="en-US" sz="3200" dirty="0"/>
              <a:t>), and subsequently collapsing both under identical conditions, will allow a comparison to be made to test how the rigidity of a double-bonded backbone influences single-chain polymer </a:t>
            </a:r>
            <a:r>
              <a:rPr lang="en-US" sz="3200" dirty="0" smtClean="0"/>
              <a:t>collapses.</a:t>
            </a:r>
            <a:endParaRPr lang="en-US" sz="3200" dirty="0"/>
          </a:p>
          <a:p>
            <a:pPr>
              <a:lnSpc>
                <a:spcPct val="120000"/>
              </a:lnSpc>
            </a:pPr>
            <a:r>
              <a:rPr lang="en-US" sz="3200" b="1" dirty="0"/>
              <a:t>Scheme 4:</a:t>
            </a:r>
            <a:endParaRPr lang="en-US" sz="3200" dirty="0"/>
          </a:p>
          <a:p>
            <a:pPr>
              <a:lnSpc>
                <a:spcPct val="120000"/>
              </a:lnSpc>
            </a:pPr>
            <a:r>
              <a:rPr lang="en-US" sz="3200" dirty="0"/>
              <a:t> </a:t>
            </a:r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endParaRPr lang="en-US" sz="3200" dirty="0"/>
          </a:p>
          <a:p>
            <a:pPr>
              <a:lnSpc>
                <a:spcPct val="120000"/>
              </a:lnSpc>
            </a:pPr>
            <a:r>
              <a:rPr lang="en-US" sz="3200" dirty="0"/>
              <a:t> </a:t>
            </a:r>
          </a:p>
          <a:p>
            <a:pPr>
              <a:lnSpc>
                <a:spcPct val="120000"/>
              </a:lnSpc>
            </a:pPr>
            <a:endParaRPr 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667000" y="23469600"/>
            <a:ext cx="11430000" cy="9140926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r>
              <a:rPr lang="en-US" sz="3200" b="1" dirty="0"/>
              <a:t>Acknowledgements</a:t>
            </a:r>
            <a:r>
              <a:rPr lang="en-US" sz="3200" b="1" dirty="0" smtClean="0"/>
              <a:t>:</a:t>
            </a:r>
          </a:p>
          <a:p>
            <a:endParaRPr lang="en-US" sz="3200" b="1" dirty="0"/>
          </a:p>
          <a:p>
            <a:pPr algn="just"/>
            <a:r>
              <a:rPr lang="en-US" sz="3200" dirty="0"/>
              <a:t>Special acknowledgements to Peter Frank and the rest of the </a:t>
            </a:r>
            <a:r>
              <a:rPr lang="en-US" sz="3200" dirty="0" err="1"/>
              <a:t>Berda</a:t>
            </a:r>
            <a:r>
              <a:rPr lang="en-US" sz="3200" dirty="0"/>
              <a:t> Group, </a:t>
            </a:r>
            <a:r>
              <a:rPr lang="en-US" sz="3200" dirty="0" err="1"/>
              <a:t>Deepthi</a:t>
            </a:r>
            <a:r>
              <a:rPr lang="en-US" sz="3200" dirty="0"/>
              <a:t> </a:t>
            </a:r>
            <a:r>
              <a:rPr lang="en-US" sz="3200" dirty="0" err="1"/>
              <a:t>Bhogadhi</a:t>
            </a:r>
            <a:r>
              <a:rPr lang="en-US" sz="3200" dirty="0"/>
              <a:t>, and Dr. </a:t>
            </a:r>
            <a:r>
              <a:rPr lang="en-US" sz="3200" dirty="0" smtClean="0"/>
              <a:t>Greenberg.</a:t>
            </a:r>
          </a:p>
          <a:p>
            <a:pPr algn="just"/>
            <a:endParaRPr lang="en-US" sz="3200" dirty="0"/>
          </a:p>
          <a:p>
            <a:r>
              <a:rPr lang="en-US" sz="3200" b="1" dirty="0"/>
              <a:t>References</a:t>
            </a:r>
            <a:r>
              <a:rPr lang="en-US" sz="3200" b="1" dirty="0" smtClean="0"/>
              <a:t>:</a:t>
            </a:r>
          </a:p>
          <a:p>
            <a:endParaRPr lang="en-US" sz="3200" b="1" dirty="0"/>
          </a:p>
          <a:p>
            <a:pPr lvl="0"/>
            <a:r>
              <a:rPr lang="en-US" sz="3000" b="1" dirty="0"/>
              <a:t>1.</a:t>
            </a:r>
            <a:r>
              <a:rPr lang="en-US" sz="3000" dirty="0"/>
              <a:t> </a:t>
            </a:r>
            <a:r>
              <a:rPr lang="en-US" sz="3000" dirty="0" err="1"/>
              <a:t>Yavari</a:t>
            </a:r>
            <a:r>
              <a:rPr lang="en-US" sz="3000" dirty="0"/>
              <a:t>, I., Roberts, J. D</a:t>
            </a:r>
            <a:r>
              <a:rPr lang="en-US" sz="3000" i="1" dirty="0"/>
              <a:t>., J. Org. Chem., </a:t>
            </a:r>
            <a:r>
              <a:rPr lang="en-US" sz="3000" b="1" dirty="0"/>
              <a:t>1978</a:t>
            </a:r>
            <a:r>
              <a:rPr lang="en-US" sz="3000" dirty="0"/>
              <a:t> 43: 4689-4690. </a:t>
            </a:r>
          </a:p>
          <a:p>
            <a:pPr lvl="0"/>
            <a:r>
              <a:rPr lang="en-US" sz="3000" b="1" dirty="0"/>
              <a:t>2.</a:t>
            </a:r>
            <a:r>
              <a:rPr lang="en-US" sz="3000" dirty="0"/>
              <a:t> </a:t>
            </a:r>
            <a:r>
              <a:rPr lang="en-US" sz="3000" dirty="0" err="1"/>
              <a:t>Jaszay</a:t>
            </a:r>
            <a:r>
              <a:rPr lang="en-US" sz="3000" dirty="0"/>
              <a:t>, Z., </a:t>
            </a:r>
            <a:r>
              <a:rPr lang="en-US" sz="3000" dirty="0" err="1"/>
              <a:t>Petnehazy</a:t>
            </a:r>
            <a:r>
              <a:rPr lang="en-US" sz="3000" dirty="0"/>
              <a:t>, I., Toke, L., </a:t>
            </a:r>
            <a:r>
              <a:rPr lang="en-US" sz="3000" dirty="0" err="1"/>
              <a:t>Szajani</a:t>
            </a:r>
            <a:r>
              <a:rPr lang="en-US" sz="3000" dirty="0"/>
              <a:t>, B., </a:t>
            </a:r>
            <a:r>
              <a:rPr lang="en-US" sz="3000" i="1" dirty="0"/>
              <a:t>Synthesis</a:t>
            </a:r>
            <a:r>
              <a:rPr lang="en-US" sz="3000" dirty="0"/>
              <a:t>, </a:t>
            </a:r>
            <a:r>
              <a:rPr lang="en-US" sz="3000" b="1" dirty="0"/>
              <a:t>1987</a:t>
            </a:r>
            <a:r>
              <a:rPr lang="en-US" sz="3000" dirty="0"/>
              <a:t> 5: 520-523.</a:t>
            </a:r>
          </a:p>
          <a:p>
            <a:pPr lvl="0"/>
            <a:r>
              <a:rPr lang="en-US" sz="3000" b="1" dirty="0"/>
              <a:t>3.</a:t>
            </a:r>
            <a:r>
              <a:rPr lang="en-US" sz="3000" dirty="0"/>
              <a:t> </a:t>
            </a:r>
            <a:r>
              <a:rPr lang="en-US" sz="3000" dirty="0" err="1"/>
              <a:t>Enholm</a:t>
            </a:r>
            <a:r>
              <a:rPr lang="en-US" sz="3000" dirty="0"/>
              <a:t> et al., </a:t>
            </a:r>
            <a:r>
              <a:rPr lang="en-US" sz="3000" i="1" dirty="0"/>
              <a:t>Tetrahedron Letters</a:t>
            </a:r>
            <a:r>
              <a:rPr lang="en-US" sz="3000" dirty="0"/>
              <a:t>, </a:t>
            </a:r>
            <a:r>
              <a:rPr lang="en-US" sz="3000" b="1" dirty="0"/>
              <a:t>2004</a:t>
            </a:r>
            <a:r>
              <a:rPr lang="en-US" sz="3000" dirty="0"/>
              <a:t> V45, page 8635-8637</a:t>
            </a:r>
          </a:p>
          <a:p>
            <a:pPr lvl="0"/>
            <a:r>
              <a:rPr lang="en-US" sz="3000" b="1" dirty="0"/>
              <a:t>4.</a:t>
            </a:r>
            <a:r>
              <a:rPr lang="en-US" sz="3000" dirty="0"/>
              <a:t> </a:t>
            </a:r>
            <a:r>
              <a:rPr lang="en-US" sz="3000" dirty="0" err="1"/>
              <a:t>Ilan</a:t>
            </a:r>
            <a:r>
              <a:rPr lang="en-US" sz="3000" dirty="0"/>
              <a:t> </a:t>
            </a:r>
            <a:r>
              <a:rPr lang="en-US" sz="3000" dirty="0" err="1"/>
              <a:t>Pri</a:t>
            </a:r>
            <a:r>
              <a:rPr lang="en-US" sz="3000" dirty="0"/>
              <a:t>-Bara, I., Schwartz, J., </a:t>
            </a:r>
            <a:r>
              <a:rPr lang="en-US" sz="3000" i="1" dirty="0" err="1"/>
              <a:t>Chem</a:t>
            </a:r>
            <a:r>
              <a:rPr lang="en-US" sz="3000" i="1" dirty="0"/>
              <a:t> </a:t>
            </a:r>
            <a:r>
              <a:rPr lang="en-US" sz="3000" i="1" dirty="0" err="1"/>
              <a:t>Commun</a:t>
            </a:r>
            <a:r>
              <a:rPr lang="en-US" sz="3000" dirty="0"/>
              <a:t>, </a:t>
            </a:r>
            <a:r>
              <a:rPr lang="en-US" sz="3000" b="1" dirty="0"/>
              <a:t>1997</a:t>
            </a:r>
            <a:r>
              <a:rPr lang="en-US" sz="3000" dirty="0"/>
              <a:t>. </a:t>
            </a:r>
          </a:p>
          <a:p>
            <a:pPr lvl="0"/>
            <a:r>
              <a:rPr lang="en-US" sz="3000" b="1" dirty="0"/>
              <a:t>5.</a:t>
            </a:r>
            <a:r>
              <a:rPr lang="en-US" sz="3000" dirty="0"/>
              <a:t> Tang, J., Mohan, T., </a:t>
            </a:r>
            <a:r>
              <a:rPr lang="en-US" sz="3000" dirty="0" err="1"/>
              <a:t>Verkade</a:t>
            </a:r>
            <a:r>
              <a:rPr lang="en-US" sz="3000" dirty="0"/>
              <a:t>, J. G., </a:t>
            </a:r>
            <a:r>
              <a:rPr lang="en-US" sz="3000" i="1" dirty="0"/>
              <a:t>J. Org. Chem</a:t>
            </a:r>
            <a:r>
              <a:rPr lang="en-US" sz="3000" dirty="0"/>
              <a:t>., </a:t>
            </a:r>
            <a:r>
              <a:rPr lang="en-US" sz="3000" b="1" dirty="0"/>
              <a:t>1994</a:t>
            </a:r>
            <a:r>
              <a:rPr lang="en-US" sz="3000" dirty="0"/>
              <a:t> 59: 4931-4938. </a:t>
            </a:r>
          </a:p>
          <a:p>
            <a:r>
              <a:rPr lang="en-US" sz="3000" b="1" dirty="0"/>
              <a:t>6.</a:t>
            </a:r>
            <a:r>
              <a:rPr lang="en-US" sz="3000" dirty="0"/>
              <a:t> Frank, P. G., </a:t>
            </a:r>
            <a:r>
              <a:rPr lang="en-US" sz="3000" dirty="0" err="1"/>
              <a:t>Tuten</a:t>
            </a:r>
            <a:r>
              <a:rPr lang="en-US" sz="3000" dirty="0"/>
              <a:t>, B. T., </a:t>
            </a:r>
            <a:r>
              <a:rPr lang="en-US" sz="3000" dirty="0" err="1"/>
              <a:t>Prasher</a:t>
            </a:r>
            <a:r>
              <a:rPr lang="en-US" sz="3000" dirty="0"/>
              <a:t>, A., Chao, D., </a:t>
            </a:r>
            <a:r>
              <a:rPr lang="en-US" sz="3000" dirty="0" err="1"/>
              <a:t>Berda</a:t>
            </a:r>
            <a:r>
              <a:rPr lang="en-US" sz="3000" dirty="0"/>
              <a:t>, E. B., </a:t>
            </a:r>
            <a:r>
              <a:rPr lang="en-US" sz="3000" i="1" dirty="0" err="1"/>
              <a:t>Macromol</a:t>
            </a:r>
            <a:r>
              <a:rPr lang="en-US" sz="3000" i="1" dirty="0"/>
              <a:t>. Rapid </a:t>
            </a:r>
            <a:r>
              <a:rPr lang="en-US" sz="3000" i="1" dirty="0" err="1"/>
              <a:t>Commun</a:t>
            </a:r>
            <a:r>
              <a:rPr lang="en-US" sz="3000" i="1" dirty="0"/>
              <a:t>.,</a:t>
            </a:r>
            <a:r>
              <a:rPr lang="en-US" sz="3000" dirty="0"/>
              <a:t> </a:t>
            </a:r>
            <a:r>
              <a:rPr lang="en-US" sz="3000" b="1" dirty="0"/>
              <a:t>2014</a:t>
            </a:r>
            <a:r>
              <a:rPr lang="en-US" sz="3000" dirty="0"/>
              <a:t> 35: 249–253.</a:t>
            </a:r>
          </a:p>
          <a:p>
            <a:pPr lvl="0"/>
            <a:endParaRPr lang="en-US" sz="3200" dirty="0"/>
          </a:p>
          <a:p>
            <a:endParaRPr lang="en-US" sz="32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8800" y="685802"/>
            <a:ext cx="3975101" cy="4343400"/>
          </a:xfrm>
          <a:prstGeom prst="rect">
            <a:avLst/>
          </a:prstGeom>
        </p:spPr>
      </p:pic>
      <p:pic>
        <p:nvPicPr>
          <p:cNvPr id="21" name="Picture 20" descr="orange hexylimid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5600" y="10668000"/>
            <a:ext cx="7010400" cy="67818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327600" y="27508200"/>
            <a:ext cx="9786991" cy="5410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59000" y="19431000"/>
            <a:ext cx="14133330" cy="2971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59000" y="26517600"/>
            <a:ext cx="14761535" cy="2895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59000" y="9296400"/>
            <a:ext cx="12573000" cy="70599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652200" y="10667999"/>
            <a:ext cx="7457173" cy="66645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ＭＳ ゴシック"/>
        <a:font script="Hang" typeface="HY그래픽B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ゴシック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Slipstream.thmx</Template>
  <TotalTime>1399</TotalTime>
  <Words>639</Words>
  <Application>Microsoft Macintosh PowerPoint</Application>
  <PresentationFormat>Custom</PresentationFormat>
  <Paragraphs>83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Slipstream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Mark Cashman</cp:lastModifiedBy>
  <cp:revision>314</cp:revision>
  <dcterms:created xsi:type="dcterms:W3CDTF">2012-04-23T20:12:21Z</dcterms:created>
  <dcterms:modified xsi:type="dcterms:W3CDTF">2014-12-10T04:59:31Z</dcterms:modified>
</cp:coreProperties>
</file>