
<file path=[Content_Types].xml><?xml version="1.0" encoding="utf-8"?>
<Types xmlns="http://schemas.openxmlformats.org/package/2006/content-types">
  <Default Extension="xml" ContentType="application/xml"/>
  <Default Extension="jpeg" ContentType="image/jpeg"/>
  <Default Extension="tiff" ContentType="image/tiff"/>
  <Default Extension="emf" ContentType="image/x-emf"/>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9500" autoAdjust="0"/>
  </p:normalViewPr>
  <p:slideViewPr>
    <p:cSldViewPr>
      <p:cViewPr>
        <p:scale>
          <a:sx n="59" d="100"/>
          <a:sy n="59" d="100"/>
        </p:scale>
        <p:origin x="6344" y="205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928681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4688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53915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6594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324813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9241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825616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76502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41235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03195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12/10/14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27718324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FBF82037-4B70-4EA4-A413-A03073B84B9E}" type="datetimeFigureOut">
              <a:rPr lang="en-US" smtClean="0"/>
              <a:pPr/>
              <a:t>12/10/14</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2681700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emf"/><Relationship Id="rId12" Type="http://schemas.openxmlformats.org/officeDocument/2006/relationships/image" Target="../media/image9.emf"/><Relationship Id="rId13" Type="http://schemas.openxmlformats.org/officeDocument/2006/relationships/image" Target="../media/image10.emf"/><Relationship Id="rId14" Type="http://schemas.openxmlformats.org/officeDocument/2006/relationships/image" Target="../media/image11.emf"/><Relationship Id="rId15" Type="http://schemas.openxmlformats.org/officeDocument/2006/relationships/image" Target="../media/image12.emf"/><Relationship Id="rId16" Type="http://schemas.openxmlformats.org/officeDocument/2006/relationships/image" Target="../media/image13.emf"/><Relationship Id="rId17" Type="http://schemas.openxmlformats.org/officeDocument/2006/relationships/image" Target="../media/image14.emf"/><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image" Target="../media/image2.tiff"/><Relationship Id="rId4" Type="http://schemas.openxmlformats.org/officeDocument/2006/relationships/image" Target="../media/image3.emf"/><Relationship Id="rId5" Type="http://schemas.openxmlformats.org/officeDocument/2006/relationships/image" Target="../media/image4.emf"/><Relationship Id="rId6" Type="http://schemas.openxmlformats.org/officeDocument/2006/relationships/image" Target="../media/image5.emf"/><Relationship Id="rId7" Type="http://schemas.openxmlformats.org/officeDocument/2006/relationships/image" Target="../media/image6.emf"/><Relationship Id="rId8" Type="http://schemas.openxmlformats.org/officeDocument/2006/relationships/package" Target="../embeddings/Microsoft_Word_Document1.docx"/><Relationship Id="rId9" Type="http://schemas.openxmlformats.org/officeDocument/2006/relationships/image" Target="../media/image1.png"/><Relationship Id="rId10"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Caitlin\AppData\Local\Microsoft\Windows\Temporary Internet Files\Low\Content.IE5\7QILM70Y\Logo_blue[1].tif"/>
          <p:cNvPicPr>
            <a:picLocks noChangeAspect="1" noChangeArrowheads="1"/>
          </p:cNvPicPr>
          <p:nvPr/>
        </p:nvPicPr>
        <p:blipFill>
          <a:blip r:embed="rId3" cstate="print"/>
          <a:srcRect/>
          <a:stretch>
            <a:fillRect/>
          </a:stretch>
        </p:blipFill>
        <p:spPr bwMode="auto">
          <a:xfrm>
            <a:off x="1600200" y="685800"/>
            <a:ext cx="3911402" cy="3970367"/>
          </a:xfrm>
          <a:prstGeom prst="rect">
            <a:avLst/>
          </a:prstGeom>
          <a:noFill/>
        </p:spPr>
      </p:pic>
      <p:sp>
        <p:nvSpPr>
          <p:cNvPr id="5" name="TextBox 4"/>
          <p:cNvSpPr txBox="1"/>
          <p:nvPr/>
        </p:nvSpPr>
        <p:spPr>
          <a:xfrm>
            <a:off x="7239000" y="1676400"/>
            <a:ext cx="30556200" cy="2769989"/>
          </a:xfrm>
          <a:prstGeom prst="rect">
            <a:avLst/>
          </a:prstGeom>
          <a:noFill/>
        </p:spPr>
        <p:txBody>
          <a:bodyPr wrap="square" rtlCol="0">
            <a:spAutoFit/>
          </a:bodyPr>
          <a:lstStyle/>
          <a:p>
            <a:pPr algn="ctr"/>
            <a:r>
              <a:rPr lang="en-US" sz="5400" b="1" dirty="0" smtClean="0"/>
              <a:t>Toward the Synthesis of a Peroxide-Sensitive, pH-Responsive Drug Delivery System</a:t>
            </a:r>
          </a:p>
          <a:p>
            <a:pPr algn="ctr"/>
            <a:r>
              <a:rPr lang="en-US" sz="4000" dirty="0" smtClean="0"/>
              <a:t>Conor Loynd</a:t>
            </a:r>
          </a:p>
          <a:p>
            <a:pPr algn="ctr"/>
            <a:r>
              <a:rPr lang="en-US" sz="4000" dirty="0" smtClean="0"/>
              <a:t>Department of Chemistry, University of New Hampshire, Durham, NH</a:t>
            </a:r>
          </a:p>
          <a:p>
            <a:pPr algn="ctr"/>
            <a:r>
              <a:rPr lang="en-US" sz="4000" dirty="0" smtClean="0"/>
              <a:t>December 10, 2014</a:t>
            </a:r>
            <a:endParaRPr lang="en-US" sz="4000" dirty="0"/>
          </a:p>
        </p:txBody>
      </p:sp>
      <p:sp>
        <p:nvSpPr>
          <p:cNvPr id="6" name="TextBox 5"/>
          <p:cNvSpPr txBox="1"/>
          <p:nvPr/>
        </p:nvSpPr>
        <p:spPr>
          <a:xfrm>
            <a:off x="457200" y="5486400"/>
            <a:ext cx="11887200" cy="646331"/>
          </a:xfrm>
          <a:prstGeom prst="rect">
            <a:avLst/>
          </a:prstGeom>
          <a:solidFill>
            <a:srgbClr val="3366FF"/>
          </a:solidFill>
        </p:spPr>
        <p:txBody>
          <a:bodyPr wrap="square" rtlCol="0">
            <a:spAutoFit/>
          </a:bodyPr>
          <a:lstStyle/>
          <a:p>
            <a:pPr algn="ctr"/>
            <a:r>
              <a:rPr lang="en-US" sz="3600" b="1" dirty="0" smtClean="0">
                <a:solidFill>
                  <a:schemeClr val="bg1"/>
                </a:solidFill>
              </a:rPr>
              <a:t>Introduction</a:t>
            </a:r>
            <a:endParaRPr lang="en-US" sz="3600" b="1" dirty="0">
              <a:solidFill>
                <a:schemeClr val="bg1"/>
              </a:solidFill>
            </a:endParaRPr>
          </a:p>
        </p:txBody>
      </p:sp>
      <p:sp>
        <p:nvSpPr>
          <p:cNvPr id="10" name="TextBox 9"/>
          <p:cNvSpPr txBox="1"/>
          <p:nvPr/>
        </p:nvSpPr>
        <p:spPr>
          <a:xfrm>
            <a:off x="14706600" y="5486400"/>
            <a:ext cx="15163800" cy="646331"/>
          </a:xfrm>
          <a:prstGeom prst="rect">
            <a:avLst/>
          </a:prstGeom>
          <a:solidFill>
            <a:srgbClr val="3366FF"/>
          </a:solidFill>
        </p:spPr>
        <p:txBody>
          <a:bodyPr wrap="square" rtlCol="0">
            <a:spAutoFit/>
          </a:bodyPr>
          <a:lstStyle/>
          <a:p>
            <a:pPr algn="ctr"/>
            <a:r>
              <a:rPr lang="en-US" sz="3600" dirty="0" smtClean="0">
                <a:solidFill>
                  <a:srgbClr val="FFFFFF"/>
                </a:solidFill>
              </a:rPr>
              <a:t>Results and Discussion</a:t>
            </a:r>
          </a:p>
        </p:txBody>
      </p:sp>
      <p:sp>
        <p:nvSpPr>
          <p:cNvPr id="13" name="TextBox 12"/>
          <p:cNvSpPr txBox="1"/>
          <p:nvPr/>
        </p:nvSpPr>
        <p:spPr>
          <a:xfrm>
            <a:off x="32918400" y="25374600"/>
            <a:ext cx="10363200" cy="584776"/>
          </a:xfrm>
          <a:prstGeom prst="rect">
            <a:avLst/>
          </a:prstGeom>
          <a:solidFill>
            <a:srgbClr val="3366FF"/>
          </a:solidFill>
        </p:spPr>
        <p:txBody>
          <a:bodyPr wrap="square" rtlCol="0">
            <a:spAutoFit/>
          </a:bodyPr>
          <a:lstStyle/>
          <a:p>
            <a:pPr algn="ctr"/>
            <a:r>
              <a:rPr lang="en-US" sz="3200" b="1" dirty="0" smtClean="0">
                <a:solidFill>
                  <a:srgbClr val="FFFFFF"/>
                </a:solidFill>
              </a:rPr>
              <a:t>Acknowledgements</a:t>
            </a:r>
          </a:p>
        </p:txBody>
      </p:sp>
      <p:pic>
        <p:nvPicPr>
          <p:cNvPr id="9" name="Picture 8"/>
          <p:cNvPicPr>
            <a:picLocks noChangeAspect="1"/>
          </p:cNvPicPr>
          <p:nvPr/>
        </p:nvPicPr>
        <p:blipFill>
          <a:blip r:embed="rId4"/>
          <a:stretch>
            <a:fillRect/>
          </a:stretch>
        </p:blipFill>
        <p:spPr>
          <a:xfrm>
            <a:off x="18745200" y="12543095"/>
            <a:ext cx="9578829" cy="2468304"/>
          </a:xfrm>
          <a:prstGeom prst="rect">
            <a:avLst/>
          </a:prstGeom>
        </p:spPr>
      </p:pic>
      <p:pic>
        <p:nvPicPr>
          <p:cNvPr id="11" name="Picture 10"/>
          <p:cNvPicPr>
            <a:picLocks noChangeAspect="1"/>
          </p:cNvPicPr>
          <p:nvPr/>
        </p:nvPicPr>
        <p:blipFill>
          <a:blip r:embed="rId5"/>
          <a:stretch>
            <a:fillRect/>
          </a:stretch>
        </p:blipFill>
        <p:spPr>
          <a:xfrm>
            <a:off x="24993600" y="17754600"/>
            <a:ext cx="5105400" cy="3593416"/>
          </a:xfrm>
          <a:prstGeom prst="rect">
            <a:avLst/>
          </a:prstGeom>
        </p:spPr>
      </p:pic>
      <p:pic>
        <p:nvPicPr>
          <p:cNvPr id="17" name="Picture 16"/>
          <p:cNvPicPr>
            <a:picLocks noChangeAspect="1"/>
          </p:cNvPicPr>
          <p:nvPr/>
        </p:nvPicPr>
        <p:blipFill>
          <a:blip r:embed="rId6"/>
          <a:stretch>
            <a:fillRect/>
          </a:stretch>
        </p:blipFill>
        <p:spPr>
          <a:xfrm>
            <a:off x="17068800" y="6934200"/>
            <a:ext cx="10906298" cy="2438400"/>
          </a:xfrm>
          <a:prstGeom prst="rect">
            <a:avLst/>
          </a:prstGeom>
        </p:spPr>
      </p:pic>
      <p:sp>
        <p:nvSpPr>
          <p:cNvPr id="18" name="TextBox 17"/>
          <p:cNvSpPr txBox="1"/>
          <p:nvPr/>
        </p:nvSpPr>
        <p:spPr>
          <a:xfrm>
            <a:off x="20574000" y="8610600"/>
            <a:ext cx="7848600" cy="646331"/>
          </a:xfrm>
          <a:prstGeom prst="rect">
            <a:avLst/>
          </a:prstGeom>
          <a:noFill/>
        </p:spPr>
        <p:txBody>
          <a:bodyPr wrap="square" rtlCol="0">
            <a:spAutoFit/>
          </a:bodyPr>
          <a:lstStyle/>
          <a:p>
            <a:r>
              <a:rPr lang="en-US" sz="3600" b="1" dirty="0" smtClean="0"/>
              <a:t>1                                                 2 </a:t>
            </a:r>
            <a:endParaRPr lang="en-US" sz="3600" b="1" dirty="0"/>
          </a:p>
        </p:txBody>
      </p:sp>
      <p:sp>
        <p:nvSpPr>
          <p:cNvPr id="19" name="TextBox 18"/>
          <p:cNvSpPr txBox="1"/>
          <p:nvPr/>
        </p:nvSpPr>
        <p:spPr>
          <a:xfrm>
            <a:off x="22860000" y="8382000"/>
            <a:ext cx="1981200" cy="1200328"/>
          </a:xfrm>
          <a:prstGeom prst="rect">
            <a:avLst/>
          </a:prstGeom>
          <a:noFill/>
        </p:spPr>
        <p:txBody>
          <a:bodyPr wrap="square" rtlCol="0">
            <a:spAutoFit/>
          </a:bodyPr>
          <a:lstStyle/>
          <a:p>
            <a:r>
              <a:rPr lang="en-US" sz="2400" dirty="0" smtClean="0"/>
              <a:t>DCM, </a:t>
            </a:r>
            <a:r>
              <a:rPr lang="en-US" sz="2400" dirty="0"/>
              <a:t>[N</a:t>
            </a:r>
            <a:r>
              <a:rPr lang="en-US" sz="2400" baseline="-25000" dirty="0"/>
              <a:t>2</a:t>
            </a:r>
            <a:r>
              <a:rPr lang="en-US" sz="2400" dirty="0" smtClean="0"/>
              <a:t>] </a:t>
            </a:r>
          </a:p>
          <a:p>
            <a:r>
              <a:rPr lang="en-US" sz="2400" dirty="0" smtClean="0"/>
              <a:t>room temp.,</a:t>
            </a:r>
          </a:p>
          <a:p>
            <a:r>
              <a:rPr lang="en-US" sz="2400" dirty="0" smtClean="0"/>
              <a:t> overnight</a:t>
            </a:r>
            <a:endParaRPr lang="en-US" sz="2400" dirty="0"/>
          </a:p>
        </p:txBody>
      </p:sp>
      <p:sp>
        <p:nvSpPr>
          <p:cNvPr id="21" name="TextBox 20"/>
          <p:cNvSpPr txBox="1"/>
          <p:nvPr/>
        </p:nvSpPr>
        <p:spPr>
          <a:xfrm>
            <a:off x="14859000" y="9601200"/>
            <a:ext cx="15011400" cy="2246769"/>
          </a:xfrm>
          <a:prstGeom prst="rect">
            <a:avLst/>
          </a:prstGeom>
          <a:noFill/>
        </p:spPr>
        <p:txBody>
          <a:bodyPr wrap="square" rtlCol="0">
            <a:spAutoFit/>
          </a:bodyPr>
          <a:lstStyle/>
          <a:p>
            <a:pPr algn="just"/>
            <a:r>
              <a:rPr lang="en-US" sz="2800" dirty="0" smtClean="0"/>
              <a:t>2-(</a:t>
            </a:r>
            <a:r>
              <a:rPr lang="en-US" sz="2800" dirty="0" err="1" smtClean="0"/>
              <a:t>imidazoyl</a:t>
            </a:r>
            <a:r>
              <a:rPr lang="en-US" sz="2800" dirty="0" smtClean="0"/>
              <a:t>)ethyl methacrylate (IEMA; </a:t>
            </a:r>
            <a:r>
              <a:rPr lang="en-US" sz="2800" b="1" dirty="0" smtClean="0"/>
              <a:t>2</a:t>
            </a:r>
            <a:r>
              <a:rPr lang="en-US" sz="2800" dirty="0" smtClean="0"/>
              <a:t>) was synthesized in two steps:  first, imidazole and 2-bromoethanol were reacted in ethanol with excess potassium </a:t>
            </a:r>
            <a:r>
              <a:rPr lang="en-US" sz="2800" dirty="0" err="1" smtClean="0"/>
              <a:t>tert</a:t>
            </a:r>
            <a:r>
              <a:rPr lang="en-US" sz="2800" dirty="0" err="1"/>
              <a:t>-</a:t>
            </a:r>
            <a:r>
              <a:rPr lang="en-US" sz="2800" dirty="0" err="1" smtClean="0"/>
              <a:t>butoxide</a:t>
            </a:r>
            <a:r>
              <a:rPr lang="en-US" sz="2800" dirty="0"/>
              <a:t> </a:t>
            </a:r>
            <a:r>
              <a:rPr lang="en-US" sz="2800" dirty="0" smtClean="0"/>
              <a:t>to yield 2-(</a:t>
            </a:r>
            <a:r>
              <a:rPr lang="en-US" sz="2800" dirty="0" err="1" smtClean="0"/>
              <a:t>imidazoyl</a:t>
            </a:r>
            <a:r>
              <a:rPr lang="en-US" sz="2800" dirty="0" smtClean="0"/>
              <a:t>)-ethanol (</a:t>
            </a:r>
            <a:r>
              <a:rPr lang="en-US" sz="2800" b="1" dirty="0" smtClean="0"/>
              <a:t>1</a:t>
            </a:r>
            <a:r>
              <a:rPr lang="en-US" sz="2800" dirty="0" smtClean="0"/>
              <a:t>). This was reacted with </a:t>
            </a:r>
            <a:r>
              <a:rPr lang="en-US" sz="2800" dirty="0" err="1" smtClean="0"/>
              <a:t>methacryoyl</a:t>
            </a:r>
            <a:r>
              <a:rPr lang="en-US" sz="2800" dirty="0" smtClean="0"/>
              <a:t> chloride in dry DCM under inert atmosphere, allowing the isolation of the methacrylate (</a:t>
            </a:r>
            <a:r>
              <a:rPr lang="en-US" sz="2800" b="1" dirty="0" smtClean="0"/>
              <a:t>2</a:t>
            </a:r>
            <a:r>
              <a:rPr lang="en-US" sz="2800" dirty="0" smtClean="0"/>
              <a:t>) in good yield after a basic workup. </a:t>
            </a:r>
          </a:p>
          <a:p>
            <a:pPr algn="just"/>
            <a:r>
              <a:rPr lang="en-US" sz="2800" dirty="0" smtClean="0"/>
              <a:t>The HNMR of </a:t>
            </a:r>
            <a:r>
              <a:rPr lang="en-US" sz="2800" b="1" dirty="0" smtClean="0"/>
              <a:t>1</a:t>
            </a:r>
            <a:r>
              <a:rPr lang="en-US" sz="2800" dirty="0" smtClean="0"/>
              <a:t> indicates residual ethanol and imidazole; that of </a:t>
            </a:r>
            <a:r>
              <a:rPr lang="en-US" sz="2800" b="1" dirty="0" smtClean="0"/>
              <a:t>2</a:t>
            </a:r>
            <a:r>
              <a:rPr lang="en-US" sz="2800" dirty="0" smtClean="0"/>
              <a:t> indicates residual DCM and ethanol.</a:t>
            </a:r>
            <a:endParaRPr lang="en-US" sz="2800" dirty="0"/>
          </a:p>
        </p:txBody>
      </p:sp>
      <p:sp>
        <p:nvSpPr>
          <p:cNvPr id="3" name="TextBox 2"/>
          <p:cNvSpPr txBox="1"/>
          <p:nvPr/>
        </p:nvSpPr>
        <p:spPr>
          <a:xfrm>
            <a:off x="20345400" y="6934200"/>
            <a:ext cx="1581157" cy="523220"/>
          </a:xfrm>
          <a:prstGeom prst="rect">
            <a:avLst/>
          </a:prstGeom>
          <a:noFill/>
        </p:spPr>
        <p:txBody>
          <a:bodyPr wrap="none" rtlCol="0">
            <a:spAutoFit/>
          </a:bodyPr>
          <a:lstStyle/>
          <a:p>
            <a:r>
              <a:rPr lang="en-US" sz="2800" dirty="0" smtClean="0">
                <a:solidFill>
                  <a:srgbClr val="FF0000"/>
                </a:solidFill>
              </a:rPr>
              <a:t>65% yield</a:t>
            </a:r>
            <a:endParaRPr lang="en-US" sz="2800" dirty="0">
              <a:solidFill>
                <a:srgbClr val="FF0000"/>
              </a:solidFill>
            </a:endParaRPr>
          </a:p>
        </p:txBody>
      </p:sp>
      <p:sp>
        <p:nvSpPr>
          <p:cNvPr id="8" name="TextBox 7"/>
          <p:cNvSpPr txBox="1"/>
          <p:nvPr/>
        </p:nvSpPr>
        <p:spPr>
          <a:xfrm>
            <a:off x="25755600" y="7010400"/>
            <a:ext cx="2209800" cy="523220"/>
          </a:xfrm>
          <a:prstGeom prst="rect">
            <a:avLst/>
          </a:prstGeom>
          <a:noFill/>
        </p:spPr>
        <p:txBody>
          <a:bodyPr wrap="square" rtlCol="0">
            <a:spAutoFit/>
          </a:bodyPr>
          <a:lstStyle/>
          <a:p>
            <a:r>
              <a:rPr lang="en-US" sz="2800" dirty="0" smtClean="0">
                <a:solidFill>
                  <a:srgbClr val="FF0000"/>
                </a:solidFill>
              </a:rPr>
              <a:t>80% yield</a:t>
            </a:r>
            <a:endParaRPr lang="en-US" sz="2800" dirty="0">
              <a:solidFill>
                <a:srgbClr val="FF0000"/>
              </a:solidFill>
            </a:endParaRPr>
          </a:p>
        </p:txBody>
      </p:sp>
      <p:sp>
        <p:nvSpPr>
          <p:cNvPr id="14" name="TextBox 13"/>
          <p:cNvSpPr txBox="1"/>
          <p:nvPr/>
        </p:nvSpPr>
        <p:spPr>
          <a:xfrm>
            <a:off x="15011400" y="21640800"/>
            <a:ext cx="5943600" cy="10433623"/>
          </a:xfrm>
          <a:prstGeom prst="rect">
            <a:avLst/>
          </a:prstGeom>
          <a:noFill/>
        </p:spPr>
        <p:txBody>
          <a:bodyPr wrap="square" rtlCol="0">
            <a:spAutoFit/>
          </a:bodyPr>
          <a:lstStyle/>
          <a:p>
            <a:pPr algn="just"/>
            <a:r>
              <a:rPr lang="en-US" sz="2800" dirty="0" smtClean="0"/>
              <a:t>1-bromo-4-methylnahthalene was brominated in a </a:t>
            </a:r>
            <a:r>
              <a:rPr lang="en-US" sz="2800" dirty="0" err="1" smtClean="0"/>
              <a:t>Wohl</a:t>
            </a:r>
            <a:r>
              <a:rPr lang="en-US" sz="2800" dirty="0" smtClean="0"/>
              <a:t>-Ziegler with NBS and AIBN to form 1-bromo-4-bromomethylnaphthalene (</a:t>
            </a:r>
            <a:r>
              <a:rPr lang="en-US" sz="2800" b="1" dirty="0" smtClean="0"/>
              <a:t>3</a:t>
            </a:r>
            <a:r>
              <a:rPr lang="en-US" sz="2800" dirty="0" smtClean="0"/>
              <a:t>). The product was reacted with </a:t>
            </a:r>
            <a:r>
              <a:rPr lang="en-US" sz="2800" dirty="0" err="1" smtClean="0"/>
              <a:t>syringol</a:t>
            </a:r>
            <a:r>
              <a:rPr lang="en-US" sz="2800" dirty="0" smtClean="0"/>
              <a:t> in a Williamson ether synthesis using sodium hydride. The modest yield of this reaction is a result of several attempts to isolate </a:t>
            </a:r>
            <a:r>
              <a:rPr lang="en-US" sz="2800" b="1" dirty="0" smtClean="0"/>
              <a:t>4</a:t>
            </a:r>
            <a:r>
              <a:rPr lang="en-US" sz="2800" dirty="0" smtClean="0"/>
              <a:t> from small portions of the crude ether synthesis product, for which it was found that precipitation in cold 50/50 ACN/H</a:t>
            </a:r>
            <a:r>
              <a:rPr lang="en-US" sz="2800" baseline="-25000" dirty="0" smtClean="0"/>
              <a:t>2</a:t>
            </a:r>
            <a:r>
              <a:rPr lang="en-US" sz="2800" dirty="0" smtClean="0"/>
              <a:t>O was the most efficient (HNMR shown below).  The </a:t>
            </a:r>
            <a:r>
              <a:rPr lang="en-US" sz="2800" dirty="0" err="1" smtClean="0"/>
              <a:t>Miyaura</a:t>
            </a:r>
            <a:r>
              <a:rPr lang="en-US" sz="2800" dirty="0" smtClean="0"/>
              <a:t> </a:t>
            </a:r>
            <a:r>
              <a:rPr lang="en-US" sz="2800" dirty="0" err="1" smtClean="0"/>
              <a:t>borylation</a:t>
            </a:r>
            <a:r>
              <a:rPr lang="en-US" sz="2800" dirty="0" smtClean="0"/>
              <a:t> and esterification of </a:t>
            </a:r>
            <a:r>
              <a:rPr lang="en-US" sz="2800" b="1" dirty="0" smtClean="0"/>
              <a:t>4</a:t>
            </a:r>
            <a:r>
              <a:rPr lang="en-US" sz="2800" dirty="0" smtClean="0"/>
              <a:t> with </a:t>
            </a:r>
            <a:r>
              <a:rPr lang="en-US" sz="2800" dirty="0" err="1" smtClean="0"/>
              <a:t>glyceroyl</a:t>
            </a:r>
            <a:r>
              <a:rPr lang="en-US" sz="2800" dirty="0" smtClean="0"/>
              <a:t> methacrylate* yielded the putative product in good yield. As indicated by the insolubility of the product in common NMR solvents, however, the product likely polymerized at ambient temperature.</a:t>
            </a:r>
          </a:p>
          <a:p>
            <a:pPr algn="just"/>
            <a:r>
              <a:rPr lang="en-US" sz="2800" dirty="0" smtClean="0"/>
              <a:t>*formed in quantitative yield by the reaction of </a:t>
            </a:r>
            <a:r>
              <a:rPr lang="en-US" sz="2800" dirty="0" err="1" smtClean="0"/>
              <a:t>glycidyl</a:t>
            </a:r>
            <a:r>
              <a:rPr lang="en-US" sz="2800" dirty="0" smtClean="0"/>
              <a:t> methacrylate with H</a:t>
            </a:r>
            <a:r>
              <a:rPr lang="en-US" sz="2800" baseline="-25000" dirty="0" smtClean="0"/>
              <a:t>2</a:t>
            </a:r>
            <a:r>
              <a:rPr lang="en-US" sz="2800" dirty="0"/>
              <a:t>O</a:t>
            </a:r>
            <a:r>
              <a:rPr lang="en-US" sz="2800" dirty="0" smtClean="0"/>
              <a:t> in THF at 60 </a:t>
            </a:r>
            <a:r>
              <a:rPr lang="en-US" sz="2800" baseline="30000" dirty="0" err="1" smtClean="0"/>
              <a:t>o</a:t>
            </a:r>
            <a:r>
              <a:rPr lang="en-US" sz="2800" dirty="0" err="1" smtClean="0"/>
              <a:t>C.</a:t>
            </a:r>
            <a:endParaRPr lang="en-US" sz="2800" dirty="0" smtClean="0"/>
          </a:p>
        </p:txBody>
      </p:sp>
      <p:sp>
        <p:nvSpPr>
          <p:cNvPr id="15" name="TextBox 14"/>
          <p:cNvSpPr txBox="1"/>
          <p:nvPr/>
        </p:nvSpPr>
        <p:spPr>
          <a:xfrm>
            <a:off x="18059400" y="21107400"/>
            <a:ext cx="1581157" cy="523220"/>
          </a:xfrm>
          <a:prstGeom prst="rect">
            <a:avLst/>
          </a:prstGeom>
          <a:noFill/>
        </p:spPr>
        <p:txBody>
          <a:bodyPr wrap="none" rtlCol="0">
            <a:spAutoFit/>
          </a:bodyPr>
          <a:lstStyle/>
          <a:p>
            <a:r>
              <a:rPr lang="en-US" sz="2800" dirty="0" smtClean="0">
                <a:solidFill>
                  <a:srgbClr val="FF0000"/>
                </a:solidFill>
              </a:rPr>
              <a:t>89% yield</a:t>
            </a:r>
            <a:endParaRPr lang="en-US" sz="2800" dirty="0">
              <a:solidFill>
                <a:srgbClr val="FF0000"/>
              </a:solidFill>
            </a:endParaRPr>
          </a:p>
        </p:txBody>
      </p:sp>
      <p:sp>
        <p:nvSpPr>
          <p:cNvPr id="16" name="TextBox 15"/>
          <p:cNvSpPr txBox="1"/>
          <p:nvPr/>
        </p:nvSpPr>
        <p:spPr>
          <a:xfrm>
            <a:off x="22326600" y="21107400"/>
            <a:ext cx="2209800" cy="523220"/>
          </a:xfrm>
          <a:prstGeom prst="rect">
            <a:avLst/>
          </a:prstGeom>
          <a:noFill/>
        </p:spPr>
        <p:txBody>
          <a:bodyPr wrap="square" rtlCol="0">
            <a:spAutoFit/>
          </a:bodyPr>
          <a:lstStyle/>
          <a:p>
            <a:r>
              <a:rPr lang="en-US" sz="2800" dirty="0" smtClean="0">
                <a:solidFill>
                  <a:srgbClr val="FF0000"/>
                </a:solidFill>
              </a:rPr>
              <a:t>57% yield</a:t>
            </a:r>
            <a:endParaRPr lang="en-US" sz="2800" dirty="0">
              <a:solidFill>
                <a:srgbClr val="FF0000"/>
              </a:solidFill>
            </a:endParaRPr>
          </a:p>
        </p:txBody>
      </p:sp>
      <p:sp>
        <p:nvSpPr>
          <p:cNvPr id="20" name="TextBox 19"/>
          <p:cNvSpPr txBox="1"/>
          <p:nvPr/>
        </p:nvSpPr>
        <p:spPr>
          <a:xfrm>
            <a:off x="27203400" y="20878800"/>
            <a:ext cx="1872728" cy="954107"/>
          </a:xfrm>
          <a:prstGeom prst="rect">
            <a:avLst/>
          </a:prstGeom>
          <a:noFill/>
        </p:spPr>
        <p:txBody>
          <a:bodyPr wrap="none" rtlCol="0">
            <a:spAutoFit/>
          </a:bodyPr>
          <a:lstStyle/>
          <a:p>
            <a:r>
              <a:rPr lang="en-US" sz="2800" dirty="0" smtClean="0">
                <a:solidFill>
                  <a:srgbClr val="FF0000"/>
                </a:solidFill>
              </a:rPr>
              <a:t>80 % yield,</a:t>
            </a:r>
          </a:p>
          <a:p>
            <a:r>
              <a:rPr lang="en-US" sz="2800" dirty="0" smtClean="0">
                <a:solidFill>
                  <a:srgbClr val="FF0000"/>
                </a:solidFill>
              </a:rPr>
              <a:t> by weight*</a:t>
            </a:r>
            <a:endParaRPr lang="en-US" sz="2800" dirty="0">
              <a:solidFill>
                <a:srgbClr val="FF0000"/>
              </a:solidFill>
            </a:endParaRPr>
          </a:p>
        </p:txBody>
      </p:sp>
      <p:pic>
        <p:nvPicPr>
          <p:cNvPr id="22" name="Picture 21"/>
          <p:cNvPicPr>
            <a:picLocks noChangeAspect="1"/>
          </p:cNvPicPr>
          <p:nvPr/>
        </p:nvPicPr>
        <p:blipFill>
          <a:blip r:embed="rId7"/>
          <a:stretch>
            <a:fillRect/>
          </a:stretch>
        </p:blipFill>
        <p:spPr>
          <a:xfrm>
            <a:off x="14935200" y="17830800"/>
            <a:ext cx="10058400" cy="3170519"/>
          </a:xfrm>
          <a:prstGeom prst="rect">
            <a:avLst/>
          </a:prstGeom>
        </p:spPr>
      </p:pic>
      <p:sp>
        <p:nvSpPr>
          <p:cNvPr id="23" name="TextBox 22"/>
          <p:cNvSpPr txBox="1"/>
          <p:nvPr/>
        </p:nvSpPr>
        <p:spPr>
          <a:xfrm>
            <a:off x="17526000" y="18592800"/>
            <a:ext cx="392656" cy="584776"/>
          </a:xfrm>
          <a:prstGeom prst="rect">
            <a:avLst/>
          </a:prstGeom>
          <a:noFill/>
        </p:spPr>
        <p:txBody>
          <a:bodyPr wrap="none" rtlCol="0">
            <a:spAutoFit/>
          </a:bodyPr>
          <a:lstStyle/>
          <a:p>
            <a:r>
              <a:rPr lang="en-US" sz="3200" b="1" dirty="0"/>
              <a:t>4</a:t>
            </a:r>
          </a:p>
        </p:txBody>
      </p:sp>
      <p:sp>
        <p:nvSpPr>
          <p:cNvPr id="24" name="TextBox 23"/>
          <p:cNvSpPr txBox="1"/>
          <p:nvPr/>
        </p:nvSpPr>
        <p:spPr>
          <a:xfrm>
            <a:off x="21945600" y="18592800"/>
            <a:ext cx="392656" cy="584776"/>
          </a:xfrm>
          <a:prstGeom prst="rect">
            <a:avLst/>
          </a:prstGeom>
          <a:noFill/>
        </p:spPr>
        <p:txBody>
          <a:bodyPr wrap="none" rtlCol="0">
            <a:spAutoFit/>
          </a:bodyPr>
          <a:lstStyle/>
          <a:p>
            <a:r>
              <a:rPr lang="en-US" sz="3200" b="1" dirty="0"/>
              <a:t>5</a:t>
            </a:r>
          </a:p>
        </p:txBody>
      </p:sp>
      <p:sp>
        <p:nvSpPr>
          <p:cNvPr id="25" name="TextBox 24"/>
          <p:cNvSpPr txBox="1"/>
          <p:nvPr/>
        </p:nvSpPr>
        <p:spPr>
          <a:xfrm>
            <a:off x="29718000" y="18592800"/>
            <a:ext cx="392656" cy="584776"/>
          </a:xfrm>
          <a:prstGeom prst="rect">
            <a:avLst/>
          </a:prstGeom>
          <a:noFill/>
        </p:spPr>
        <p:txBody>
          <a:bodyPr wrap="none" rtlCol="0">
            <a:spAutoFit/>
          </a:bodyPr>
          <a:lstStyle/>
          <a:p>
            <a:r>
              <a:rPr lang="en-US" sz="3200" b="1" dirty="0"/>
              <a:t>6</a:t>
            </a:r>
          </a:p>
        </p:txBody>
      </p:sp>
      <p:sp>
        <p:nvSpPr>
          <p:cNvPr id="27" name="TextBox 26"/>
          <p:cNvSpPr txBox="1"/>
          <p:nvPr/>
        </p:nvSpPr>
        <p:spPr>
          <a:xfrm>
            <a:off x="15316200" y="15087600"/>
            <a:ext cx="14554200" cy="1815882"/>
          </a:xfrm>
          <a:prstGeom prst="rect">
            <a:avLst/>
          </a:prstGeom>
          <a:noFill/>
        </p:spPr>
        <p:txBody>
          <a:bodyPr wrap="square" rtlCol="0">
            <a:spAutoFit/>
          </a:bodyPr>
          <a:lstStyle/>
          <a:p>
            <a:r>
              <a:rPr lang="en-US" sz="2800" dirty="0" smtClean="0"/>
              <a:t>Methyl poly(ethylene glycol) methacrylate (PEGMA; </a:t>
            </a:r>
            <a:r>
              <a:rPr lang="en-US" sz="2800" b="1" dirty="0" smtClean="0"/>
              <a:t>3</a:t>
            </a:r>
            <a:r>
              <a:rPr lang="en-US" sz="2800" dirty="0" smtClean="0"/>
              <a:t>) was formed by the reaction of </a:t>
            </a:r>
            <a:r>
              <a:rPr lang="en-US" sz="2800" dirty="0" err="1" smtClean="0"/>
              <a:t>monomethyl</a:t>
            </a:r>
            <a:r>
              <a:rPr lang="en-US" sz="2800" dirty="0" smtClean="0"/>
              <a:t> poly(ethylene glycol) with </a:t>
            </a:r>
            <a:r>
              <a:rPr lang="en-US" sz="2800" dirty="0" err="1" smtClean="0"/>
              <a:t>methacryloyl</a:t>
            </a:r>
            <a:r>
              <a:rPr lang="en-US" sz="2800" dirty="0" smtClean="0"/>
              <a:t> chloride and NEt</a:t>
            </a:r>
            <a:r>
              <a:rPr lang="en-US" sz="2800" baseline="-25000" dirty="0" smtClean="0"/>
              <a:t>3</a:t>
            </a:r>
            <a:r>
              <a:rPr lang="en-US" sz="2800" dirty="0" smtClean="0"/>
              <a:t> in DCM. The product was precipitated in cold Et</a:t>
            </a:r>
            <a:r>
              <a:rPr lang="en-US" sz="2800" baseline="-25000" dirty="0" smtClean="0"/>
              <a:t>2</a:t>
            </a:r>
            <a:r>
              <a:rPr lang="en-US" sz="2800" dirty="0" smtClean="0"/>
              <a:t>O after a basic workup. However, HNMR analysis does not reveal the expected integrations for the methacrylate’s </a:t>
            </a:r>
            <a:r>
              <a:rPr lang="en-US" sz="2800" dirty="0" err="1" smtClean="0"/>
              <a:t>alkenyl</a:t>
            </a:r>
            <a:r>
              <a:rPr lang="en-US" sz="2800" dirty="0" smtClean="0"/>
              <a:t> protons.</a:t>
            </a:r>
            <a:endParaRPr lang="en-US" sz="2800" dirty="0"/>
          </a:p>
        </p:txBody>
      </p:sp>
      <p:sp>
        <p:nvSpPr>
          <p:cNvPr id="28" name="TextBox 27"/>
          <p:cNvSpPr txBox="1"/>
          <p:nvPr/>
        </p:nvSpPr>
        <p:spPr>
          <a:xfrm>
            <a:off x="25984200" y="14478000"/>
            <a:ext cx="1581157" cy="523220"/>
          </a:xfrm>
          <a:prstGeom prst="rect">
            <a:avLst/>
          </a:prstGeom>
          <a:noFill/>
        </p:spPr>
        <p:txBody>
          <a:bodyPr wrap="none" rtlCol="0">
            <a:spAutoFit/>
          </a:bodyPr>
          <a:lstStyle/>
          <a:p>
            <a:r>
              <a:rPr lang="en-US" sz="2800" dirty="0" smtClean="0">
                <a:solidFill>
                  <a:srgbClr val="FF0000"/>
                </a:solidFill>
              </a:rPr>
              <a:t>70% yield</a:t>
            </a:r>
            <a:endParaRPr lang="en-US" sz="2800" dirty="0">
              <a:solidFill>
                <a:srgbClr val="FF0000"/>
              </a:solidFill>
            </a:endParaRPr>
          </a:p>
        </p:txBody>
      </p:sp>
      <p:sp>
        <p:nvSpPr>
          <p:cNvPr id="29" name="TextBox 28"/>
          <p:cNvSpPr txBox="1"/>
          <p:nvPr/>
        </p:nvSpPr>
        <p:spPr>
          <a:xfrm>
            <a:off x="26670000" y="12649200"/>
            <a:ext cx="392656" cy="584776"/>
          </a:xfrm>
          <a:prstGeom prst="rect">
            <a:avLst/>
          </a:prstGeom>
          <a:noFill/>
        </p:spPr>
        <p:txBody>
          <a:bodyPr wrap="none" rtlCol="0">
            <a:spAutoFit/>
          </a:bodyPr>
          <a:lstStyle/>
          <a:p>
            <a:r>
              <a:rPr lang="en-US" sz="3200" b="1" dirty="0" smtClean="0"/>
              <a:t>3</a:t>
            </a:r>
            <a:endParaRPr lang="en-US" sz="3200" b="1" dirty="0"/>
          </a:p>
        </p:txBody>
      </p:sp>
      <p:sp>
        <p:nvSpPr>
          <p:cNvPr id="30" name="TextBox 29"/>
          <p:cNvSpPr txBox="1"/>
          <p:nvPr/>
        </p:nvSpPr>
        <p:spPr>
          <a:xfrm>
            <a:off x="21869400" y="13639800"/>
            <a:ext cx="1613605" cy="492443"/>
          </a:xfrm>
          <a:prstGeom prst="rect">
            <a:avLst/>
          </a:prstGeom>
          <a:noFill/>
        </p:spPr>
        <p:txBody>
          <a:bodyPr wrap="none" rtlCol="0">
            <a:spAutoFit/>
          </a:bodyPr>
          <a:lstStyle/>
          <a:p>
            <a:r>
              <a:rPr lang="en-US" sz="2600" dirty="0" smtClean="0"/>
              <a:t>NEt</a:t>
            </a:r>
            <a:r>
              <a:rPr lang="en-US" sz="2600" baseline="-25000" dirty="0" smtClean="0"/>
              <a:t>3</a:t>
            </a:r>
            <a:r>
              <a:rPr lang="en-US" sz="2600" dirty="0" smtClean="0"/>
              <a:t>, DCM</a:t>
            </a:r>
            <a:endParaRPr lang="en-US" sz="2600" dirty="0"/>
          </a:p>
        </p:txBody>
      </p:sp>
      <p:graphicFrame>
        <p:nvGraphicFramePr>
          <p:cNvPr id="31" name="Object 30"/>
          <p:cNvGraphicFramePr>
            <a:graphicFrameLocks noChangeAspect="1"/>
          </p:cNvGraphicFramePr>
          <p:nvPr>
            <p:extLst>
              <p:ext uri="{D42A27DB-BD31-4B8C-83A1-F6EECF244321}">
                <p14:modId xmlns:p14="http://schemas.microsoft.com/office/powerpoint/2010/main" val="2680175472"/>
              </p:ext>
            </p:extLst>
          </p:nvPr>
        </p:nvGraphicFramePr>
        <p:xfrm>
          <a:off x="21412200" y="22631400"/>
          <a:ext cx="10223104" cy="7620000"/>
        </p:xfrm>
        <a:graphic>
          <a:graphicData uri="http://schemas.openxmlformats.org/presentationml/2006/ole">
            <mc:AlternateContent xmlns:mc="http://schemas.openxmlformats.org/markup-compatibility/2006">
              <mc:Choice xmlns:v="urn:schemas-microsoft-com:vml" Requires="v">
                <p:oleObj spid="_x0000_s1051" name="Document" r:id="rId8" imgW="5486400" imgH="4089400" progId="Word.Document.12">
                  <p:embed/>
                </p:oleObj>
              </mc:Choice>
              <mc:Fallback>
                <p:oleObj name="Document" r:id="rId8" imgW="5486400" imgH="4089400" progId="Word.Document.12">
                  <p:embed/>
                  <p:pic>
                    <p:nvPicPr>
                      <p:cNvPr id="0" name=""/>
                      <p:cNvPicPr/>
                      <p:nvPr/>
                    </p:nvPicPr>
                    <p:blipFill>
                      <a:blip r:embed="rId9"/>
                      <a:stretch>
                        <a:fillRect/>
                      </a:stretch>
                    </p:blipFill>
                    <p:spPr>
                      <a:xfrm>
                        <a:off x="21412200" y="22631400"/>
                        <a:ext cx="10223104" cy="7620000"/>
                      </a:xfrm>
                      <a:prstGeom prst="rect">
                        <a:avLst/>
                      </a:prstGeom>
                    </p:spPr>
                  </p:pic>
                </p:oleObj>
              </mc:Fallback>
            </mc:AlternateContent>
          </a:graphicData>
        </a:graphic>
      </p:graphicFrame>
      <p:sp>
        <p:nvSpPr>
          <p:cNvPr id="32" name="TextBox 31"/>
          <p:cNvSpPr txBox="1"/>
          <p:nvPr/>
        </p:nvSpPr>
        <p:spPr>
          <a:xfrm>
            <a:off x="457200" y="6858000"/>
            <a:ext cx="11887200" cy="15137473"/>
          </a:xfrm>
          <a:prstGeom prst="rect">
            <a:avLst/>
          </a:prstGeom>
          <a:noFill/>
        </p:spPr>
        <p:txBody>
          <a:bodyPr wrap="square" rtlCol="0">
            <a:spAutoFit/>
          </a:bodyPr>
          <a:lstStyle/>
          <a:p>
            <a:pPr algn="just"/>
            <a:r>
              <a:rPr lang="en-US" sz="2800" dirty="0"/>
              <a:t>Cancer remission is threatened by the systemic toxicity of conventional, small-molecule </a:t>
            </a:r>
            <a:r>
              <a:rPr lang="en-US" sz="2800" dirty="0" smtClean="0"/>
              <a:t>chemotherapeutics. These molecules trigger unwanted cell death through targeting processes that, though </a:t>
            </a:r>
            <a:r>
              <a:rPr lang="en-US" sz="2800" dirty="0" err="1" smtClean="0"/>
              <a:t>upregulated</a:t>
            </a:r>
            <a:r>
              <a:rPr lang="en-US" sz="2800" dirty="0" smtClean="0"/>
              <a:t> in cancer cells, are nonetheless essential to life (i.e. DNA synthesis and replication ). Polymeric drug delivery systems allow the release of anticancer drugs to be tailored around additional </a:t>
            </a:r>
            <a:r>
              <a:rPr lang="en-US" sz="2800" dirty="0"/>
              <a:t>dynamic and physical characteristics that differentiate cancerous cells from healthy </a:t>
            </a:r>
            <a:r>
              <a:rPr lang="en-US" sz="2800" dirty="0" smtClean="0"/>
              <a:t>ones, offering the promise of efficiency and specificity.</a:t>
            </a:r>
          </a:p>
          <a:p>
            <a:pPr algn="just"/>
            <a:endParaRPr lang="en-US" sz="2800" dirty="0" smtClean="0"/>
          </a:p>
          <a:p>
            <a:pPr algn="just"/>
            <a:r>
              <a:rPr lang="en-US" sz="2800" dirty="0"/>
              <a:t>Reactive oxygen species (ROS) generation is a process </a:t>
            </a:r>
            <a:r>
              <a:rPr lang="en-US" sz="2800" dirty="0" err="1"/>
              <a:t>upregulated</a:t>
            </a:r>
            <a:r>
              <a:rPr lang="en-US" sz="2800" dirty="0"/>
              <a:t> in many cancer pathologies that conveniently differentiates these cells’ cytoplasmic environments from those of ‘healthy’ cells. </a:t>
            </a:r>
            <a:r>
              <a:rPr lang="en-US" sz="2800" dirty="0" smtClean="0"/>
              <a:t>The </a:t>
            </a:r>
            <a:r>
              <a:rPr lang="en-US" sz="2800" dirty="0" err="1"/>
              <a:t>lability</a:t>
            </a:r>
            <a:r>
              <a:rPr lang="en-US" sz="2800" dirty="0"/>
              <a:t> of </a:t>
            </a:r>
            <a:r>
              <a:rPr lang="en-US" sz="2800" dirty="0" err="1"/>
              <a:t>arylboronic</a:t>
            </a:r>
            <a:r>
              <a:rPr lang="en-US" sz="2800" dirty="0"/>
              <a:t> acids towards these species has sparked a recent interest in peroxide-sensitive, self-</a:t>
            </a:r>
            <a:r>
              <a:rPr lang="en-US" sz="2800" dirty="0" err="1"/>
              <a:t>immolative</a:t>
            </a:r>
            <a:r>
              <a:rPr lang="en-US" sz="2800" dirty="0"/>
              <a:t> polymers that selectively release anticancer cargo at peroxide concentrations observed within cancerous cytoplasm</a:t>
            </a:r>
            <a:r>
              <a:rPr lang="en-US" sz="2800" baseline="30000" dirty="0"/>
              <a:t>1,2</a:t>
            </a:r>
            <a:r>
              <a:rPr lang="en-US" sz="2800" dirty="0" smtClean="0"/>
              <a:t>.</a:t>
            </a:r>
          </a:p>
          <a:p>
            <a:pPr algn="just"/>
            <a:endParaRPr lang="en-US" sz="2800" dirty="0" smtClean="0"/>
          </a:p>
          <a:p>
            <a:pPr algn="just"/>
            <a:r>
              <a:rPr lang="en-US" sz="2800" dirty="0" smtClean="0"/>
              <a:t>Thus, the objective of this project was to synthesize three monomers necessary to fabricate a polymeric architecture which would allow three things (pictured below in the Schematic):</a:t>
            </a:r>
          </a:p>
          <a:p>
            <a:pPr marL="514350" indent="-514350" algn="just">
              <a:buAutoNum type="arabicParenR"/>
            </a:pPr>
            <a:r>
              <a:rPr lang="en-US" sz="2800" dirty="0" smtClean="0"/>
              <a:t>Solubility for </a:t>
            </a:r>
            <a:r>
              <a:rPr lang="en-US" sz="2800" i="1" dirty="0" smtClean="0"/>
              <a:t>in vivo</a:t>
            </a:r>
            <a:r>
              <a:rPr lang="en-US" sz="2800" dirty="0" smtClean="0"/>
              <a:t> circulation or </a:t>
            </a:r>
            <a:r>
              <a:rPr lang="en-US" sz="2800" i="1" dirty="0" smtClean="0"/>
              <a:t>in vitro</a:t>
            </a:r>
            <a:r>
              <a:rPr lang="en-US" sz="2800" dirty="0" smtClean="0"/>
              <a:t> delivery</a:t>
            </a:r>
          </a:p>
          <a:p>
            <a:pPr marL="514350" indent="-514350" algn="just">
              <a:buAutoNum type="arabicParenR"/>
            </a:pPr>
            <a:r>
              <a:rPr lang="en-US" sz="2800" dirty="0" smtClean="0"/>
              <a:t>Intracellular delivery</a:t>
            </a:r>
          </a:p>
          <a:p>
            <a:pPr algn="just"/>
            <a:r>
              <a:rPr lang="en-US" sz="2800" dirty="0"/>
              <a:t>3</a:t>
            </a:r>
            <a:r>
              <a:rPr lang="en-US" sz="2800" dirty="0" smtClean="0"/>
              <a:t>) Peroxide-mediated drug release</a:t>
            </a:r>
          </a:p>
          <a:p>
            <a:pPr algn="just"/>
            <a:endParaRPr lang="en-US" sz="2800" dirty="0"/>
          </a:p>
          <a:p>
            <a:pPr algn="just"/>
            <a:endParaRPr lang="en-US" sz="2800" dirty="0" smtClean="0"/>
          </a:p>
          <a:p>
            <a:pPr algn="just"/>
            <a:endParaRPr lang="en-US" sz="2800" dirty="0"/>
          </a:p>
          <a:p>
            <a:pPr algn="just"/>
            <a:endParaRPr lang="en-US" sz="2800" b="1" dirty="0" smtClean="0"/>
          </a:p>
          <a:p>
            <a:pPr algn="just"/>
            <a:r>
              <a:rPr lang="en-US" sz="2800" dirty="0" smtClean="0"/>
              <a:t> </a:t>
            </a:r>
          </a:p>
          <a:p>
            <a:pPr algn="just">
              <a:lnSpc>
                <a:spcPct val="150000"/>
              </a:lnSpc>
            </a:pPr>
            <a:endParaRPr lang="en-US" sz="2800" dirty="0" smtClean="0"/>
          </a:p>
          <a:p>
            <a:pPr algn="just">
              <a:lnSpc>
                <a:spcPct val="150000"/>
              </a:lnSpc>
            </a:pPr>
            <a:endParaRPr lang="en-US" sz="2800" dirty="0" smtClean="0"/>
          </a:p>
          <a:p>
            <a:pPr algn="just">
              <a:lnSpc>
                <a:spcPct val="150000"/>
              </a:lnSpc>
            </a:pPr>
            <a:endParaRPr lang="en-US" sz="2800" dirty="0"/>
          </a:p>
          <a:p>
            <a:pPr algn="just">
              <a:lnSpc>
                <a:spcPct val="150000"/>
              </a:lnSpc>
            </a:pPr>
            <a:endParaRPr lang="en-US" sz="2800" dirty="0" smtClean="0"/>
          </a:p>
          <a:p>
            <a:pPr algn="just">
              <a:lnSpc>
                <a:spcPct val="150000"/>
              </a:lnSpc>
            </a:pPr>
            <a:endParaRPr lang="en-US" sz="2800" dirty="0" smtClean="0"/>
          </a:p>
          <a:p>
            <a:pPr algn="just">
              <a:lnSpc>
                <a:spcPct val="150000"/>
              </a:lnSpc>
            </a:pPr>
            <a:endParaRPr lang="en-US" sz="2800" dirty="0"/>
          </a:p>
        </p:txBody>
      </p:sp>
      <p:pic>
        <p:nvPicPr>
          <p:cNvPr id="34" name="Picture 33"/>
          <p:cNvPicPr>
            <a:picLocks noChangeAspect="1"/>
          </p:cNvPicPr>
          <p:nvPr/>
        </p:nvPicPr>
        <p:blipFill>
          <a:blip r:embed="rId10"/>
          <a:stretch>
            <a:fillRect/>
          </a:stretch>
        </p:blipFill>
        <p:spPr>
          <a:xfrm>
            <a:off x="1219200" y="19888200"/>
            <a:ext cx="8975003" cy="2216321"/>
          </a:xfrm>
          <a:prstGeom prst="rect">
            <a:avLst/>
          </a:prstGeom>
        </p:spPr>
      </p:pic>
      <p:sp>
        <p:nvSpPr>
          <p:cNvPr id="35" name="TextBox 34"/>
          <p:cNvSpPr txBox="1"/>
          <p:nvPr/>
        </p:nvSpPr>
        <p:spPr>
          <a:xfrm>
            <a:off x="457200" y="16306800"/>
            <a:ext cx="11887200" cy="584776"/>
          </a:xfrm>
          <a:prstGeom prst="rect">
            <a:avLst/>
          </a:prstGeom>
          <a:solidFill>
            <a:srgbClr val="3366FF"/>
          </a:solidFill>
        </p:spPr>
        <p:txBody>
          <a:bodyPr wrap="square" rtlCol="0">
            <a:spAutoFit/>
          </a:bodyPr>
          <a:lstStyle/>
          <a:p>
            <a:pPr algn="ctr"/>
            <a:r>
              <a:rPr lang="en-US" sz="3200" dirty="0" smtClean="0">
                <a:solidFill>
                  <a:srgbClr val="FFFFFF"/>
                </a:solidFill>
              </a:rPr>
              <a:t>Schematic</a:t>
            </a:r>
            <a:endParaRPr lang="en-US" sz="3200" dirty="0">
              <a:solidFill>
                <a:srgbClr val="FFFFFF"/>
              </a:solidFill>
            </a:endParaRPr>
          </a:p>
        </p:txBody>
      </p:sp>
      <p:pic>
        <p:nvPicPr>
          <p:cNvPr id="38" name="Picture 37"/>
          <p:cNvPicPr>
            <a:picLocks noChangeAspect="1"/>
          </p:cNvPicPr>
          <p:nvPr/>
        </p:nvPicPr>
        <p:blipFill>
          <a:blip r:embed="rId11"/>
          <a:stretch>
            <a:fillRect/>
          </a:stretch>
        </p:blipFill>
        <p:spPr>
          <a:xfrm>
            <a:off x="3657600" y="17145000"/>
            <a:ext cx="6019800" cy="2706890"/>
          </a:xfrm>
          <a:prstGeom prst="rect">
            <a:avLst/>
          </a:prstGeom>
        </p:spPr>
      </p:pic>
      <p:pic>
        <p:nvPicPr>
          <p:cNvPr id="40" name="Picture 39"/>
          <p:cNvPicPr>
            <a:picLocks noChangeAspect="1"/>
          </p:cNvPicPr>
          <p:nvPr/>
        </p:nvPicPr>
        <p:blipFill>
          <a:blip r:embed="rId12"/>
          <a:stretch>
            <a:fillRect/>
          </a:stretch>
        </p:blipFill>
        <p:spPr>
          <a:xfrm>
            <a:off x="381000" y="22098000"/>
            <a:ext cx="6298929" cy="4495800"/>
          </a:xfrm>
          <a:prstGeom prst="rect">
            <a:avLst/>
          </a:prstGeom>
        </p:spPr>
      </p:pic>
      <p:pic>
        <p:nvPicPr>
          <p:cNvPr id="42" name="Picture 41"/>
          <p:cNvPicPr>
            <a:picLocks noChangeAspect="1"/>
          </p:cNvPicPr>
          <p:nvPr/>
        </p:nvPicPr>
        <p:blipFill>
          <a:blip r:embed="rId13"/>
          <a:stretch>
            <a:fillRect/>
          </a:stretch>
        </p:blipFill>
        <p:spPr>
          <a:xfrm>
            <a:off x="6629399" y="22098000"/>
            <a:ext cx="6298927" cy="4495800"/>
          </a:xfrm>
          <a:prstGeom prst="rect">
            <a:avLst/>
          </a:prstGeom>
        </p:spPr>
      </p:pic>
      <p:pic>
        <p:nvPicPr>
          <p:cNvPr id="43" name="Picture 42"/>
          <p:cNvPicPr>
            <a:picLocks noChangeAspect="1"/>
          </p:cNvPicPr>
          <p:nvPr/>
        </p:nvPicPr>
        <p:blipFill>
          <a:blip r:embed="rId14"/>
          <a:stretch>
            <a:fillRect/>
          </a:stretch>
        </p:blipFill>
        <p:spPr>
          <a:xfrm>
            <a:off x="1905000" y="27127200"/>
            <a:ext cx="7086600" cy="2362200"/>
          </a:xfrm>
          <a:prstGeom prst="rect">
            <a:avLst/>
          </a:prstGeom>
        </p:spPr>
      </p:pic>
      <p:sp>
        <p:nvSpPr>
          <p:cNvPr id="44" name="TextBox 43"/>
          <p:cNvSpPr txBox="1"/>
          <p:nvPr/>
        </p:nvSpPr>
        <p:spPr>
          <a:xfrm>
            <a:off x="32918400" y="5486401"/>
            <a:ext cx="10363200" cy="646331"/>
          </a:xfrm>
          <a:prstGeom prst="rect">
            <a:avLst/>
          </a:prstGeom>
          <a:solidFill>
            <a:srgbClr val="3366FF"/>
          </a:solidFill>
        </p:spPr>
        <p:txBody>
          <a:bodyPr wrap="square" rtlCol="0">
            <a:spAutoFit/>
          </a:bodyPr>
          <a:lstStyle/>
          <a:p>
            <a:pPr algn="ctr"/>
            <a:r>
              <a:rPr lang="en-US" sz="3600" dirty="0" smtClean="0">
                <a:solidFill>
                  <a:srgbClr val="FFFFFF"/>
                </a:solidFill>
              </a:rPr>
              <a:t>Conclusions</a:t>
            </a:r>
            <a:endParaRPr lang="en-US" sz="3600" dirty="0">
              <a:solidFill>
                <a:srgbClr val="FFFFFF"/>
              </a:solidFill>
            </a:endParaRPr>
          </a:p>
        </p:txBody>
      </p:sp>
      <p:sp>
        <p:nvSpPr>
          <p:cNvPr id="45" name="TextBox 44"/>
          <p:cNvSpPr txBox="1"/>
          <p:nvPr/>
        </p:nvSpPr>
        <p:spPr>
          <a:xfrm>
            <a:off x="32918400" y="10668000"/>
            <a:ext cx="10363200" cy="584776"/>
          </a:xfrm>
          <a:prstGeom prst="rect">
            <a:avLst/>
          </a:prstGeom>
          <a:solidFill>
            <a:srgbClr val="3366FF"/>
          </a:solidFill>
        </p:spPr>
        <p:txBody>
          <a:bodyPr wrap="square" rtlCol="0">
            <a:spAutoFit/>
          </a:bodyPr>
          <a:lstStyle/>
          <a:p>
            <a:pPr algn="ctr"/>
            <a:r>
              <a:rPr lang="en-US" sz="3200" dirty="0" smtClean="0">
                <a:solidFill>
                  <a:srgbClr val="FFFFFF"/>
                </a:solidFill>
              </a:rPr>
              <a:t>Future Work</a:t>
            </a:r>
            <a:endParaRPr lang="en-US" sz="3200" dirty="0">
              <a:solidFill>
                <a:srgbClr val="FFFFFF"/>
              </a:solidFill>
            </a:endParaRPr>
          </a:p>
        </p:txBody>
      </p:sp>
      <p:sp>
        <p:nvSpPr>
          <p:cNvPr id="46" name="TextBox 45"/>
          <p:cNvSpPr txBox="1"/>
          <p:nvPr/>
        </p:nvSpPr>
        <p:spPr>
          <a:xfrm>
            <a:off x="18669000" y="6248400"/>
            <a:ext cx="9177312" cy="584776"/>
          </a:xfrm>
          <a:prstGeom prst="rect">
            <a:avLst/>
          </a:prstGeom>
          <a:noFill/>
        </p:spPr>
        <p:txBody>
          <a:bodyPr wrap="none" rtlCol="0">
            <a:spAutoFit/>
          </a:bodyPr>
          <a:lstStyle/>
          <a:p>
            <a:pPr algn="ctr"/>
            <a:r>
              <a:rPr lang="en-US" sz="3200" b="1" dirty="0" smtClean="0"/>
              <a:t>Synthesis of a pH-responsive, amphipathic monomer</a:t>
            </a:r>
            <a:endParaRPr lang="en-US" sz="3200" b="1" dirty="0"/>
          </a:p>
        </p:txBody>
      </p:sp>
      <p:sp>
        <p:nvSpPr>
          <p:cNvPr id="47" name="TextBox 46"/>
          <p:cNvSpPr txBox="1"/>
          <p:nvPr/>
        </p:nvSpPr>
        <p:spPr>
          <a:xfrm>
            <a:off x="19202400" y="11887200"/>
            <a:ext cx="8229600" cy="584776"/>
          </a:xfrm>
          <a:prstGeom prst="rect">
            <a:avLst/>
          </a:prstGeom>
          <a:noFill/>
        </p:spPr>
        <p:txBody>
          <a:bodyPr wrap="square" rtlCol="0">
            <a:spAutoFit/>
          </a:bodyPr>
          <a:lstStyle/>
          <a:p>
            <a:pPr algn="ctr"/>
            <a:r>
              <a:rPr lang="en-US" sz="3200" b="1" dirty="0" smtClean="0"/>
              <a:t>Synthesis of a hydrophilic </a:t>
            </a:r>
            <a:r>
              <a:rPr lang="en-US" sz="3200" b="1" dirty="0" err="1" smtClean="0"/>
              <a:t>macromonomer</a:t>
            </a:r>
            <a:endParaRPr lang="en-US" sz="3200" b="1" dirty="0"/>
          </a:p>
        </p:txBody>
      </p:sp>
      <p:sp>
        <p:nvSpPr>
          <p:cNvPr id="48" name="TextBox 47"/>
          <p:cNvSpPr txBox="1"/>
          <p:nvPr/>
        </p:nvSpPr>
        <p:spPr>
          <a:xfrm>
            <a:off x="21412200" y="21945600"/>
            <a:ext cx="9578764" cy="1015663"/>
          </a:xfrm>
          <a:prstGeom prst="rect">
            <a:avLst/>
          </a:prstGeom>
          <a:noFill/>
        </p:spPr>
        <p:txBody>
          <a:bodyPr wrap="none" rtlCol="0">
            <a:spAutoFit/>
          </a:bodyPr>
          <a:lstStyle/>
          <a:p>
            <a:r>
              <a:rPr lang="en-US" sz="2800" b="1" dirty="0"/>
              <a:t>HNMR of 1-bromo-4-(</a:t>
            </a:r>
            <a:r>
              <a:rPr lang="en-US" sz="2800" b="1" dirty="0" err="1"/>
              <a:t>syringoyl</a:t>
            </a:r>
            <a:r>
              <a:rPr lang="en-US" sz="2800" b="1" dirty="0"/>
              <a:t>)methylnaphthalene </a:t>
            </a:r>
            <a:r>
              <a:rPr lang="en-US" sz="2800" b="1" dirty="0" smtClean="0"/>
              <a:t>(BMNAP; 4</a:t>
            </a:r>
            <a:r>
              <a:rPr lang="en-US" sz="2800" b="1" dirty="0"/>
              <a:t>)</a:t>
            </a:r>
          </a:p>
          <a:p>
            <a:endParaRPr lang="en-US" sz="3200" dirty="0"/>
          </a:p>
        </p:txBody>
      </p:sp>
      <p:sp>
        <p:nvSpPr>
          <p:cNvPr id="49" name="TextBox 48"/>
          <p:cNvSpPr txBox="1"/>
          <p:nvPr/>
        </p:nvSpPr>
        <p:spPr>
          <a:xfrm>
            <a:off x="19583400" y="17145000"/>
            <a:ext cx="7527221" cy="584776"/>
          </a:xfrm>
          <a:prstGeom prst="rect">
            <a:avLst/>
          </a:prstGeom>
          <a:noFill/>
        </p:spPr>
        <p:txBody>
          <a:bodyPr wrap="none" rtlCol="0">
            <a:spAutoFit/>
          </a:bodyPr>
          <a:lstStyle/>
          <a:p>
            <a:pPr algn="ctr"/>
            <a:r>
              <a:rPr lang="en-US" sz="3200" b="1" dirty="0" smtClean="0"/>
              <a:t>Synthesis of a peroxide-sensitive monomer</a:t>
            </a:r>
            <a:endParaRPr lang="en-US" sz="3200" b="1" dirty="0"/>
          </a:p>
        </p:txBody>
      </p:sp>
      <p:cxnSp>
        <p:nvCxnSpPr>
          <p:cNvPr id="53" name="Straight Connector 52"/>
          <p:cNvCxnSpPr/>
          <p:nvPr/>
        </p:nvCxnSpPr>
        <p:spPr>
          <a:xfrm>
            <a:off x="14782800" y="6096000"/>
            <a:ext cx="15087600" cy="7620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6" name="Straight Connector 55"/>
          <p:cNvCxnSpPr/>
          <p:nvPr/>
        </p:nvCxnSpPr>
        <p:spPr>
          <a:xfrm>
            <a:off x="15011400" y="11887200"/>
            <a:ext cx="15087600" cy="7620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7" name="Straight Connector 56"/>
          <p:cNvCxnSpPr/>
          <p:nvPr/>
        </p:nvCxnSpPr>
        <p:spPr>
          <a:xfrm>
            <a:off x="15316200" y="16992600"/>
            <a:ext cx="15087600" cy="7620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61" name="TextBox 60"/>
          <p:cNvSpPr txBox="1"/>
          <p:nvPr/>
        </p:nvSpPr>
        <p:spPr>
          <a:xfrm>
            <a:off x="32918400" y="6400800"/>
            <a:ext cx="10363200" cy="3970318"/>
          </a:xfrm>
          <a:prstGeom prst="rect">
            <a:avLst/>
          </a:prstGeom>
          <a:noFill/>
        </p:spPr>
        <p:txBody>
          <a:bodyPr wrap="square" rtlCol="0">
            <a:spAutoFit/>
          </a:bodyPr>
          <a:lstStyle/>
          <a:p>
            <a:pPr algn="just"/>
            <a:r>
              <a:rPr lang="en-US" sz="2800" dirty="0" smtClean="0"/>
              <a:t>The synthesis of IEMA and BMNAP were successful as indicated by HNMR, while the disproportional integration in PEGMA’s HNMR suggests either an error in the isolation process. The insolubility of the </a:t>
            </a:r>
            <a:r>
              <a:rPr lang="en-US" sz="2800" dirty="0" err="1" smtClean="0"/>
              <a:t>Miyaura</a:t>
            </a:r>
            <a:r>
              <a:rPr lang="en-US" sz="2800" dirty="0" smtClean="0"/>
              <a:t> </a:t>
            </a:r>
            <a:r>
              <a:rPr lang="en-US" sz="2800" dirty="0" err="1" smtClean="0"/>
              <a:t>borylation</a:t>
            </a:r>
            <a:r>
              <a:rPr lang="en-US" sz="2800" dirty="0" smtClean="0"/>
              <a:t> product could suggest the polymerization of the monomer or the occurrence of unfavorable palladium-catalyzed side reactions such as Suzuki or Heck couplings. TLC analysis should be utilized to monitor the </a:t>
            </a:r>
            <a:r>
              <a:rPr lang="en-US" sz="2800" dirty="0" err="1" smtClean="0"/>
              <a:t>Borylation’s</a:t>
            </a:r>
            <a:r>
              <a:rPr lang="en-US" sz="2800" dirty="0" smtClean="0"/>
              <a:t> progress</a:t>
            </a:r>
            <a:r>
              <a:rPr lang="en-US" sz="2800" dirty="0" smtClean="0"/>
              <a:t>.</a:t>
            </a:r>
          </a:p>
          <a:p>
            <a:pPr algn="just"/>
            <a:r>
              <a:rPr lang="en-US" sz="2800" dirty="0" smtClean="0"/>
              <a:t>Overall this marks progress towards the synthesis of the desired drug delivery system.</a:t>
            </a:r>
            <a:endParaRPr lang="en-US" sz="2800" dirty="0"/>
          </a:p>
        </p:txBody>
      </p:sp>
      <p:sp>
        <p:nvSpPr>
          <p:cNvPr id="62" name="TextBox 61"/>
          <p:cNvSpPr txBox="1"/>
          <p:nvPr/>
        </p:nvSpPr>
        <p:spPr>
          <a:xfrm>
            <a:off x="33223200" y="11963400"/>
            <a:ext cx="9372600" cy="2246769"/>
          </a:xfrm>
          <a:prstGeom prst="rect">
            <a:avLst/>
          </a:prstGeom>
          <a:noFill/>
        </p:spPr>
        <p:txBody>
          <a:bodyPr wrap="square" rtlCol="0">
            <a:spAutoFit/>
          </a:bodyPr>
          <a:lstStyle/>
          <a:p>
            <a:r>
              <a:rPr lang="en-US" sz="2800" dirty="0" smtClean="0"/>
              <a:t>Fabrication of an acid-responsive, peroxide-sensitive polymer of a classic block or </a:t>
            </a:r>
            <a:r>
              <a:rPr lang="en-US" sz="2800" dirty="0" err="1" smtClean="0"/>
              <a:t>micellar</a:t>
            </a:r>
            <a:r>
              <a:rPr lang="en-US" sz="2800" dirty="0" smtClean="0"/>
              <a:t> architecture.</a:t>
            </a:r>
          </a:p>
          <a:p>
            <a:endParaRPr lang="en-US" sz="2800" dirty="0" smtClean="0"/>
          </a:p>
          <a:p>
            <a:endParaRPr lang="en-US" sz="2800" dirty="0"/>
          </a:p>
          <a:p>
            <a:endParaRPr lang="en-US" sz="2800" dirty="0" smtClean="0"/>
          </a:p>
        </p:txBody>
      </p:sp>
      <p:pic>
        <p:nvPicPr>
          <p:cNvPr id="63" name="Picture 62"/>
          <p:cNvPicPr>
            <a:picLocks noChangeAspect="1"/>
          </p:cNvPicPr>
          <p:nvPr/>
        </p:nvPicPr>
        <p:blipFill>
          <a:blip r:embed="rId15"/>
          <a:stretch>
            <a:fillRect/>
          </a:stretch>
        </p:blipFill>
        <p:spPr>
          <a:xfrm>
            <a:off x="38176200" y="13487400"/>
            <a:ext cx="4368800" cy="4267200"/>
          </a:xfrm>
          <a:prstGeom prst="rect">
            <a:avLst/>
          </a:prstGeom>
        </p:spPr>
      </p:pic>
      <p:pic>
        <p:nvPicPr>
          <p:cNvPr id="64" name="Picture 63"/>
          <p:cNvPicPr>
            <a:picLocks noChangeAspect="1"/>
          </p:cNvPicPr>
          <p:nvPr/>
        </p:nvPicPr>
        <p:blipFill>
          <a:blip r:embed="rId16"/>
          <a:stretch>
            <a:fillRect/>
          </a:stretch>
        </p:blipFill>
        <p:spPr>
          <a:xfrm>
            <a:off x="33451800" y="14630400"/>
            <a:ext cx="4668570" cy="1981200"/>
          </a:xfrm>
          <a:prstGeom prst="rect">
            <a:avLst/>
          </a:prstGeom>
        </p:spPr>
      </p:pic>
      <p:sp>
        <p:nvSpPr>
          <p:cNvPr id="65" name="TextBox 64"/>
          <p:cNvSpPr txBox="1"/>
          <p:nvPr/>
        </p:nvSpPr>
        <p:spPr>
          <a:xfrm>
            <a:off x="38938200" y="13106400"/>
            <a:ext cx="2753754" cy="523220"/>
          </a:xfrm>
          <a:prstGeom prst="rect">
            <a:avLst/>
          </a:prstGeom>
          <a:noFill/>
        </p:spPr>
        <p:txBody>
          <a:bodyPr wrap="none" rtlCol="0">
            <a:spAutoFit/>
          </a:bodyPr>
          <a:lstStyle/>
          <a:p>
            <a:r>
              <a:rPr lang="en-US" sz="2800" dirty="0" smtClean="0"/>
              <a:t>Polymeric micelle</a:t>
            </a:r>
            <a:endParaRPr lang="en-US" sz="2800" dirty="0"/>
          </a:p>
        </p:txBody>
      </p:sp>
      <p:sp>
        <p:nvSpPr>
          <p:cNvPr id="66" name="TextBox 65"/>
          <p:cNvSpPr txBox="1"/>
          <p:nvPr/>
        </p:nvSpPr>
        <p:spPr>
          <a:xfrm>
            <a:off x="33451800" y="14173200"/>
            <a:ext cx="2819400" cy="523220"/>
          </a:xfrm>
          <a:prstGeom prst="rect">
            <a:avLst/>
          </a:prstGeom>
          <a:noFill/>
        </p:spPr>
        <p:txBody>
          <a:bodyPr wrap="square" rtlCol="0">
            <a:spAutoFit/>
          </a:bodyPr>
          <a:lstStyle/>
          <a:p>
            <a:r>
              <a:rPr lang="en-US" sz="2800" dirty="0" smtClean="0"/>
              <a:t>Block copolymer </a:t>
            </a:r>
            <a:endParaRPr lang="en-US" sz="2800" dirty="0"/>
          </a:p>
        </p:txBody>
      </p:sp>
      <p:sp>
        <p:nvSpPr>
          <p:cNvPr id="67" name="TextBox 66"/>
          <p:cNvSpPr txBox="1"/>
          <p:nvPr/>
        </p:nvSpPr>
        <p:spPr>
          <a:xfrm>
            <a:off x="32918400" y="18211800"/>
            <a:ext cx="10363200" cy="3124200"/>
          </a:xfrm>
          <a:prstGeom prst="rect">
            <a:avLst/>
          </a:prstGeom>
          <a:noFill/>
        </p:spPr>
        <p:txBody>
          <a:bodyPr wrap="square" rtlCol="0">
            <a:spAutoFit/>
          </a:bodyPr>
          <a:lstStyle/>
          <a:p>
            <a:pPr algn="just"/>
            <a:r>
              <a:rPr lang="en-US" sz="2800" i="1" dirty="0" smtClean="0"/>
              <a:t>In vitro</a:t>
            </a:r>
            <a:r>
              <a:rPr lang="en-US" sz="2800" dirty="0" smtClean="0"/>
              <a:t> application in acute </a:t>
            </a:r>
            <a:r>
              <a:rPr lang="en-US" sz="2800" dirty="0" err="1" smtClean="0"/>
              <a:t>myelogenous</a:t>
            </a:r>
            <a:r>
              <a:rPr lang="en-US" sz="2800" dirty="0" smtClean="0"/>
              <a:t> leukemia (AML) cells: </a:t>
            </a:r>
          </a:p>
          <a:p>
            <a:pPr algn="just"/>
            <a:r>
              <a:rPr lang="en-US" sz="2800" dirty="0" smtClean="0"/>
              <a:t>These cells produce more reactive oxygen species, and thus could serve as a model for this mechanism of drug delivery. AML cells overexpress a differentiation cluster protein 44 (CD44), which binds with high affinity to oligomers of hyaluronic acid. This could be incorporated into a </a:t>
            </a:r>
            <a:r>
              <a:rPr lang="en-US" sz="2800" dirty="0" err="1" smtClean="0"/>
              <a:t>macroinitiator</a:t>
            </a:r>
            <a:r>
              <a:rPr lang="en-US" sz="2800" dirty="0" smtClean="0"/>
              <a:t> for rapid addition/fragmentation chain transfer polymerization (RAFT)</a:t>
            </a:r>
            <a:r>
              <a:rPr lang="en-US" sz="2800" dirty="0" smtClean="0"/>
              <a:t>.</a:t>
            </a:r>
            <a:r>
              <a:rPr lang="en-US" sz="2800" baseline="30000" dirty="0" smtClean="0"/>
              <a:t>7,8,9</a:t>
            </a:r>
            <a:endParaRPr lang="en-US" sz="2800" i="1" dirty="0"/>
          </a:p>
        </p:txBody>
      </p:sp>
      <p:pic>
        <p:nvPicPr>
          <p:cNvPr id="70" name="Picture 69"/>
          <p:cNvPicPr>
            <a:picLocks noChangeAspect="1"/>
          </p:cNvPicPr>
          <p:nvPr/>
        </p:nvPicPr>
        <p:blipFill>
          <a:blip r:embed="rId17"/>
          <a:stretch>
            <a:fillRect/>
          </a:stretch>
        </p:blipFill>
        <p:spPr>
          <a:xfrm>
            <a:off x="35204400" y="22174200"/>
            <a:ext cx="5638800" cy="2896644"/>
          </a:xfrm>
          <a:prstGeom prst="rect">
            <a:avLst/>
          </a:prstGeom>
        </p:spPr>
      </p:pic>
      <p:sp>
        <p:nvSpPr>
          <p:cNvPr id="71" name="TextBox 70"/>
          <p:cNvSpPr txBox="1"/>
          <p:nvPr/>
        </p:nvSpPr>
        <p:spPr>
          <a:xfrm>
            <a:off x="36957000" y="21793200"/>
            <a:ext cx="2119691" cy="584776"/>
          </a:xfrm>
          <a:prstGeom prst="rect">
            <a:avLst/>
          </a:prstGeom>
          <a:noFill/>
        </p:spPr>
        <p:txBody>
          <a:bodyPr wrap="none" rtlCol="0">
            <a:spAutoFit/>
          </a:bodyPr>
          <a:lstStyle/>
          <a:p>
            <a:r>
              <a:rPr lang="en-US" sz="3200" dirty="0" err="1" smtClean="0"/>
              <a:t>Hyaluronan</a:t>
            </a:r>
            <a:endParaRPr lang="en-US" sz="3200" dirty="0"/>
          </a:p>
        </p:txBody>
      </p:sp>
      <p:sp>
        <p:nvSpPr>
          <p:cNvPr id="72" name="TextBox 71"/>
          <p:cNvSpPr txBox="1"/>
          <p:nvPr/>
        </p:nvSpPr>
        <p:spPr>
          <a:xfrm>
            <a:off x="32918400" y="29502080"/>
            <a:ext cx="10363200" cy="4062651"/>
          </a:xfrm>
          <a:prstGeom prst="rect">
            <a:avLst/>
          </a:prstGeom>
          <a:noFill/>
        </p:spPr>
        <p:txBody>
          <a:bodyPr wrap="square" rtlCol="0">
            <a:spAutoFit/>
          </a:bodyPr>
          <a:lstStyle/>
          <a:p>
            <a:r>
              <a:rPr lang="en-US" sz="1400" dirty="0" smtClean="0"/>
              <a:t>(</a:t>
            </a:r>
            <a:r>
              <a:rPr lang="en-US" sz="1400" dirty="0"/>
              <a:t>1) </a:t>
            </a:r>
            <a:r>
              <a:rPr lang="en-US" sz="1400" i="1" dirty="0" err="1"/>
              <a:t>Azaquinone</a:t>
            </a:r>
            <a:r>
              <a:rPr lang="en-US" sz="1400" i="1" dirty="0"/>
              <a:t>−</a:t>
            </a:r>
            <a:r>
              <a:rPr lang="en-US" sz="1400" i="1" dirty="0" err="1"/>
              <a:t>Methide</a:t>
            </a:r>
            <a:r>
              <a:rPr lang="en-US" sz="1400" i="1" dirty="0"/>
              <a:t>-Mediated </a:t>
            </a:r>
            <a:r>
              <a:rPr lang="en-US" sz="1400" i="1" dirty="0" err="1"/>
              <a:t>Depolymerization</a:t>
            </a:r>
            <a:r>
              <a:rPr lang="en-US" sz="1400" i="1" dirty="0"/>
              <a:t> of Aromatic </a:t>
            </a:r>
            <a:r>
              <a:rPr lang="en-US" sz="1400" i="1" dirty="0" err="1"/>
              <a:t>Carbamate</a:t>
            </a:r>
            <a:r>
              <a:rPr lang="en-US" sz="1400" i="1" dirty="0"/>
              <a:t> Oligomers.</a:t>
            </a:r>
            <a:r>
              <a:rPr lang="en-US" sz="1400" dirty="0"/>
              <a:t> J. Am. Chem. Soc. </a:t>
            </a:r>
            <a:r>
              <a:rPr lang="en-US" sz="1400" b="1" dirty="0"/>
              <a:t>2013</a:t>
            </a:r>
            <a:r>
              <a:rPr lang="en-US" sz="1400" dirty="0"/>
              <a:t>, 8, 3159−3169.</a:t>
            </a:r>
          </a:p>
          <a:p>
            <a:r>
              <a:rPr lang="en-US" sz="1400" dirty="0"/>
              <a:t>(2) Lux, C. G.; </a:t>
            </a:r>
            <a:r>
              <a:rPr lang="en-US" sz="1400" i="1" dirty="0"/>
              <a:t>et al.</a:t>
            </a:r>
            <a:r>
              <a:rPr lang="en-US" sz="1400" dirty="0"/>
              <a:t> </a:t>
            </a:r>
            <a:r>
              <a:rPr lang="en-US" sz="1400" i="1" dirty="0"/>
              <a:t>Biocompatible Polymeric Nanoparticles Degrade and Release Cargo in Response to Biologically Relevant Levels of Hydrogen Peroxide.</a:t>
            </a:r>
            <a:r>
              <a:rPr lang="en-US" sz="1400" dirty="0"/>
              <a:t> J. Am. Chem. Soc. </a:t>
            </a:r>
            <a:r>
              <a:rPr lang="en-US" sz="1400" b="1" dirty="0"/>
              <a:t>2012</a:t>
            </a:r>
            <a:r>
              <a:rPr lang="en-US" sz="1400" dirty="0"/>
              <a:t>, 134, 15758−</a:t>
            </a:r>
            <a:r>
              <a:rPr lang="en-US" sz="1400" dirty="0" smtClean="0"/>
              <a:t>15764</a:t>
            </a:r>
          </a:p>
          <a:p>
            <a:r>
              <a:rPr lang="en-US" sz="1400" dirty="0"/>
              <a:t>(4) </a:t>
            </a:r>
            <a:r>
              <a:rPr lang="en-US" sz="1400" dirty="0" err="1"/>
              <a:t>Varkouhi</a:t>
            </a:r>
            <a:r>
              <a:rPr lang="en-US" sz="1400" dirty="0"/>
              <a:t>, A. K.; </a:t>
            </a:r>
            <a:r>
              <a:rPr lang="en-US" sz="1400" i="1" dirty="0"/>
              <a:t>et al.</a:t>
            </a:r>
            <a:r>
              <a:rPr lang="en-US" sz="1400" dirty="0"/>
              <a:t> </a:t>
            </a:r>
            <a:r>
              <a:rPr lang="en-US" sz="1400" i="1" dirty="0" err="1"/>
              <a:t>Endosomal</a:t>
            </a:r>
            <a:r>
              <a:rPr lang="en-US" sz="1400" i="1" dirty="0"/>
              <a:t> escape pathways for delivery of </a:t>
            </a:r>
            <a:r>
              <a:rPr lang="en-US" sz="1400" i="1" dirty="0" err="1"/>
              <a:t>biologicals</a:t>
            </a:r>
            <a:r>
              <a:rPr lang="en-US" sz="1400" i="1" dirty="0"/>
              <a:t>. </a:t>
            </a:r>
            <a:r>
              <a:rPr lang="en-US" sz="1400" dirty="0"/>
              <a:t>Journal of Controlled Release </a:t>
            </a:r>
            <a:r>
              <a:rPr lang="en-US" sz="1400" b="1" dirty="0"/>
              <a:t>2011</a:t>
            </a:r>
            <a:r>
              <a:rPr lang="en-US" sz="1400" dirty="0"/>
              <a:t>, 151, 220–228.</a:t>
            </a:r>
          </a:p>
          <a:p>
            <a:r>
              <a:rPr lang="en-US" sz="1400" dirty="0"/>
              <a:t>(5) </a:t>
            </a:r>
            <a:r>
              <a:rPr lang="en-US" sz="1400" dirty="0" err="1"/>
              <a:t>Bareford</a:t>
            </a:r>
            <a:r>
              <a:rPr lang="en-US" sz="1400" dirty="0"/>
              <a:t>, L. M.; </a:t>
            </a:r>
            <a:r>
              <a:rPr lang="en-US" sz="1400" dirty="0" err="1"/>
              <a:t>Swaan</a:t>
            </a:r>
            <a:r>
              <a:rPr lang="en-US" sz="1400" dirty="0"/>
              <a:t>, P. W.  </a:t>
            </a:r>
            <a:r>
              <a:rPr lang="en-US" sz="1400" i="1" dirty="0" err="1"/>
              <a:t>Endocytic</a:t>
            </a:r>
            <a:r>
              <a:rPr lang="en-US" sz="1400" i="1" dirty="0"/>
              <a:t> mechanisms for targeted drug delivery. </a:t>
            </a:r>
            <a:r>
              <a:rPr lang="en-US" sz="1400" dirty="0"/>
              <a:t>Advanced Drug Delivery Reviews </a:t>
            </a:r>
            <a:r>
              <a:rPr lang="en-US" sz="1400" b="1" dirty="0"/>
              <a:t>2007</a:t>
            </a:r>
            <a:r>
              <a:rPr lang="en-US" sz="1400" dirty="0"/>
              <a:t>, 59, 748–758</a:t>
            </a:r>
            <a:r>
              <a:rPr lang="en-US" sz="1400" dirty="0" smtClean="0"/>
              <a:t>.</a:t>
            </a:r>
          </a:p>
          <a:p>
            <a:r>
              <a:rPr lang="en-US" sz="1400" dirty="0" smtClean="0"/>
              <a:t>(6)</a:t>
            </a:r>
            <a:r>
              <a:rPr lang="en-US" sz="1400" dirty="0"/>
              <a:t> </a:t>
            </a:r>
            <a:r>
              <a:rPr lang="en-US" sz="1400" dirty="0" smtClean="0"/>
              <a:t> </a:t>
            </a:r>
            <a:r>
              <a:rPr lang="en-US" sz="1400" dirty="0"/>
              <a:t>Tang, W.; </a:t>
            </a:r>
            <a:r>
              <a:rPr lang="en-US" sz="1400" i="1" dirty="0"/>
              <a:t>et al.</a:t>
            </a:r>
            <a:r>
              <a:rPr lang="en-US" sz="1400" dirty="0"/>
              <a:t> </a:t>
            </a:r>
            <a:r>
              <a:rPr lang="en-US" sz="1400" i="1" dirty="0"/>
              <a:t>Efficient </a:t>
            </a:r>
            <a:r>
              <a:rPr lang="en-US" sz="1400" i="1" dirty="0" err="1"/>
              <a:t>Monophosphorus</a:t>
            </a:r>
            <a:r>
              <a:rPr lang="en-US" sz="1400" i="1" dirty="0"/>
              <a:t> Ligands for Palladium-Catalyzed </a:t>
            </a:r>
            <a:r>
              <a:rPr lang="en-US" sz="1400" i="1" dirty="0" err="1"/>
              <a:t>Miyaura</a:t>
            </a:r>
            <a:r>
              <a:rPr lang="en-US" sz="1400" i="1" dirty="0"/>
              <a:t> </a:t>
            </a:r>
            <a:r>
              <a:rPr lang="en-US" sz="1400" i="1" dirty="0" err="1"/>
              <a:t>Borylation</a:t>
            </a:r>
            <a:r>
              <a:rPr lang="en-US" sz="1400" i="1" dirty="0"/>
              <a:t>. </a:t>
            </a:r>
            <a:r>
              <a:rPr lang="en-US" sz="1400" dirty="0"/>
              <a:t>Org. </a:t>
            </a:r>
            <a:r>
              <a:rPr lang="en-US" sz="1400" dirty="0" err="1"/>
              <a:t>Lett</a:t>
            </a:r>
            <a:r>
              <a:rPr lang="en-US" sz="1400" dirty="0"/>
              <a:t>., Vol. 13, No. 6, </a:t>
            </a:r>
            <a:r>
              <a:rPr lang="en-US" sz="1400" b="1" dirty="0"/>
              <a:t>2011</a:t>
            </a:r>
            <a:r>
              <a:rPr lang="en-US" sz="1400" dirty="0"/>
              <a:t>.</a:t>
            </a:r>
          </a:p>
          <a:p>
            <a:r>
              <a:rPr lang="en-US" sz="1400" dirty="0" smtClean="0"/>
              <a:t> (7) </a:t>
            </a:r>
            <a:r>
              <a:rPr lang="en-US" sz="1400" dirty="0" err="1" smtClean="0"/>
              <a:t>Courel</a:t>
            </a:r>
            <a:r>
              <a:rPr lang="en-US" sz="1400" dirty="0" smtClean="0"/>
              <a:t>, M.; </a:t>
            </a:r>
            <a:r>
              <a:rPr lang="en-US" sz="1400" i="1" dirty="0" smtClean="0"/>
              <a:t>et. al</a:t>
            </a:r>
            <a:r>
              <a:rPr lang="en-US" sz="1400" dirty="0"/>
              <a:t>.</a:t>
            </a:r>
            <a:r>
              <a:rPr lang="en-US" sz="1400" dirty="0" smtClean="0"/>
              <a:t> </a:t>
            </a:r>
            <a:r>
              <a:rPr lang="en-US" sz="1400" i="1" dirty="0" err="1"/>
              <a:t>Biodistribution</a:t>
            </a:r>
            <a:r>
              <a:rPr lang="en-US" sz="1400" i="1" dirty="0"/>
              <a:t> of Injected </a:t>
            </a:r>
            <a:r>
              <a:rPr lang="en-US" sz="1400" i="1" dirty="0" err="1"/>
              <a:t>Tritiated</a:t>
            </a:r>
            <a:r>
              <a:rPr lang="en-US" sz="1400" i="1" dirty="0"/>
              <a:t> Hyaluronic Acid in Mice: A Comparison Between Macromolecules and Hyaluronic Acid-derived </a:t>
            </a:r>
            <a:r>
              <a:rPr lang="en-US" sz="1400" i="1" dirty="0" smtClean="0"/>
              <a:t>Oligosaccharides. </a:t>
            </a:r>
            <a:r>
              <a:rPr lang="it-IT" sz="1400" dirty="0"/>
              <a:t>in vivo 18: 181-188 (</a:t>
            </a:r>
            <a:r>
              <a:rPr lang="it-IT" sz="1400" b="1" dirty="0"/>
              <a:t>2004</a:t>
            </a:r>
            <a:r>
              <a:rPr lang="it-IT" sz="1400" dirty="0"/>
              <a:t>) </a:t>
            </a:r>
            <a:r>
              <a:rPr lang="it-IT" sz="1400" dirty="0" smtClean="0"/>
              <a:t>.</a:t>
            </a:r>
          </a:p>
          <a:p>
            <a:r>
              <a:rPr lang="it-IT" sz="1400" dirty="0" smtClean="0"/>
              <a:t>(8)</a:t>
            </a:r>
            <a:r>
              <a:rPr lang="it-IT" sz="1400" i="1" dirty="0" smtClean="0"/>
              <a:t> </a:t>
            </a:r>
            <a:r>
              <a:rPr lang="it-IT" sz="1400" dirty="0" err="1" smtClean="0"/>
              <a:t>Liquing</a:t>
            </a:r>
            <a:r>
              <a:rPr lang="it-IT" sz="1400" dirty="0" smtClean="0"/>
              <a:t>, </a:t>
            </a:r>
            <a:r>
              <a:rPr lang="it-IT" sz="1400" dirty="0" err="1" smtClean="0"/>
              <a:t>J</a:t>
            </a:r>
            <a:r>
              <a:rPr lang="it-IT" sz="1400" dirty="0" smtClean="0"/>
              <a:t>.; </a:t>
            </a:r>
            <a:r>
              <a:rPr lang="it-IT" sz="1400" i="1" dirty="0" smtClean="0"/>
              <a:t>et. al. </a:t>
            </a:r>
            <a:r>
              <a:rPr lang="it-IT" sz="1400" i="1" dirty="0" err="1" smtClean="0"/>
              <a:t>Targeting</a:t>
            </a:r>
            <a:r>
              <a:rPr lang="it-IT" sz="1400" i="1" dirty="0" smtClean="0"/>
              <a:t> of CD44 </a:t>
            </a:r>
            <a:r>
              <a:rPr lang="it-IT" sz="1400" i="1" dirty="0" err="1" smtClean="0"/>
              <a:t>eradicates</a:t>
            </a:r>
            <a:r>
              <a:rPr lang="it-IT" sz="1400" i="1" dirty="0" smtClean="0"/>
              <a:t> human acute </a:t>
            </a:r>
            <a:r>
              <a:rPr lang="it-IT" sz="1400" i="1" dirty="0" err="1" smtClean="0"/>
              <a:t>myeloid</a:t>
            </a:r>
            <a:r>
              <a:rPr lang="it-IT" sz="1400" i="1" dirty="0" smtClean="0"/>
              <a:t> </a:t>
            </a:r>
            <a:r>
              <a:rPr lang="it-IT" sz="1400" i="1" dirty="0" err="1" smtClean="0"/>
              <a:t>leukemic</a:t>
            </a:r>
            <a:r>
              <a:rPr lang="it-IT" sz="1400" i="1" dirty="0" smtClean="0"/>
              <a:t> </a:t>
            </a:r>
            <a:r>
              <a:rPr lang="it-IT" sz="1400" i="1" dirty="0" err="1" smtClean="0"/>
              <a:t>stem</a:t>
            </a:r>
            <a:r>
              <a:rPr lang="it-IT" sz="1400" i="1" dirty="0" smtClean="0"/>
              <a:t> </a:t>
            </a:r>
            <a:r>
              <a:rPr lang="it-IT" sz="1400" i="1" dirty="0" err="1" smtClean="0"/>
              <a:t>cells</a:t>
            </a:r>
            <a:r>
              <a:rPr lang="it-IT" sz="1400" i="1" dirty="0" smtClean="0"/>
              <a:t>. </a:t>
            </a:r>
            <a:r>
              <a:rPr lang="it-IT" sz="1400" dirty="0" smtClean="0"/>
              <a:t>Nature Medicine, Vol. 12, No. 10, </a:t>
            </a:r>
            <a:r>
              <a:rPr lang="it-IT" sz="1400" b="1" dirty="0" smtClean="0"/>
              <a:t>2006</a:t>
            </a:r>
            <a:r>
              <a:rPr lang="it-IT" sz="1400" dirty="0" smtClean="0"/>
              <a:t>.</a:t>
            </a:r>
          </a:p>
          <a:p>
            <a:r>
              <a:rPr lang="it-IT" sz="1400" dirty="0" smtClean="0"/>
              <a:t>(9) </a:t>
            </a:r>
            <a:r>
              <a:rPr lang="it-IT" sz="1400" dirty="0" err="1" smtClean="0"/>
              <a:t>Fuling</a:t>
            </a:r>
            <a:r>
              <a:rPr lang="it-IT" sz="1400" dirty="0" smtClean="0"/>
              <a:t>, </a:t>
            </a:r>
            <a:r>
              <a:rPr lang="it-IT" sz="1400" dirty="0" err="1" smtClean="0"/>
              <a:t>Z</a:t>
            </a:r>
            <a:r>
              <a:rPr lang="it-IT" sz="1400" dirty="0" smtClean="0"/>
              <a:t>.; </a:t>
            </a:r>
            <a:r>
              <a:rPr lang="it-IT" sz="1400" i="1" dirty="0" smtClean="0"/>
              <a:t>et. al.</a:t>
            </a:r>
            <a:r>
              <a:rPr lang="it-IT" sz="1400" dirty="0" smtClean="0"/>
              <a:t>  </a:t>
            </a:r>
            <a:r>
              <a:rPr lang="it-IT" sz="1400" i="1" dirty="0" err="1"/>
              <a:t>Novel</a:t>
            </a:r>
            <a:r>
              <a:rPr lang="it-IT" sz="1400" i="1" dirty="0"/>
              <a:t> </a:t>
            </a:r>
            <a:r>
              <a:rPr lang="it-IT" sz="1400" i="1" dirty="0" err="1"/>
              <a:t>roles</a:t>
            </a:r>
            <a:r>
              <a:rPr lang="it-IT" sz="1400" i="1" dirty="0"/>
              <a:t> of </a:t>
            </a:r>
            <a:r>
              <a:rPr lang="it-IT" sz="1400" i="1" dirty="0" err="1"/>
              <a:t>reactive</a:t>
            </a:r>
            <a:r>
              <a:rPr lang="it-IT" sz="1400" i="1" dirty="0"/>
              <a:t> </a:t>
            </a:r>
            <a:r>
              <a:rPr lang="it-IT" sz="1400" i="1" dirty="0" err="1"/>
              <a:t>oxygen</a:t>
            </a:r>
            <a:r>
              <a:rPr lang="it-IT" sz="1400" i="1" dirty="0"/>
              <a:t> </a:t>
            </a:r>
            <a:r>
              <a:rPr lang="it-IT" sz="1400" i="1" dirty="0" err="1"/>
              <a:t>species</a:t>
            </a:r>
            <a:r>
              <a:rPr lang="it-IT" sz="1400" i="1" dirty="0"/>
              <a:t> in the </a:t>
            </a:r>
            <a:r>
              <a:rPr lang="it-IT" sz="1400" i="1" dirty="0" err="1"/>
              <a:t>pathogenesis</a:t>
            </a:r>
            <a:r>
              <a:rPr lang="it-IT" sz="1400" i="1" dirty="0"/>
              <a:t> of acute </a:t>
            </a:r>
            <a:r>
              <a:rPr lang="it-IT" sz="1400" i="1" dirty="0" err="1"/>
              <a:t>myeloid</a:t>
            </a:r>
            <a:r>
              <a:rPr lang="it-IT" sz="1400" i="1" dirty="0"/>
              <a:t> </a:t>
            </a:r>
            <a:r>
              <a:rPr lang="it-IT" sz="1400" i="1" dirty="0" err="1" smtClean="0"/>
              <a:t>leukemia</a:t>
            </a:r>
            <a:r>
              <a:rPr lang="it-IT" sz="1400" i="1" dirty="0" smtClean="0"/>
              <a:t>. </a:t>
            </a:r>
            <a:r>
              <a:rPr lang="sk-SK" sz="1400" dirty="0"/>
              <a:t>J Leukoc Biol</a:t>
            </a:r>
            <a:r>
              <a:rPr lang="sk-SK" sz="1400" dirty="0" smtClean="0"/>
              <a:t>.</a:t>
            </a:r>
            <a:r>
              <a:rPr lang="sk-SK" sz="1400" b="1" dirty="0" smtClean="0"/>
              <a:t> </a:t>
            </a:r>
            <a:r>
              <a:rPr lang="sk-SK" sz="1400" b="1" dirty="0"/>
              <a:t>2013</a:t>
            </a:r>
            <a:r>
              <a:rPr lang="sk-SK" sz="1400" dirty="0"/>
              <a:t>; 94(3): 423–429.</a:t>
            </a:r>
            <a:endParaRPr lang="it-IT" sz="1400" i="1" dirty="0"/>
          </a:p>
          <a:p>
            <a:endParaRPr lang="en-US" sz="1400" i="1" dirty="0"/>
          </a:p>
          <a:p>
            <a:endParaRPr lang="en-US" sz="1400" i="1" dirty="0"/>
          </a:p>
          <a:p>
            <a:endParaRPr lang="en-US" sz="1400" dirty="0" smtClean="0"/>
          </a:p>
          <a:p>
            <a:endParaRPr lang="en-US" sz="1400" dirty="0"/>
          </a:p>
          <a:p>
            <a:r>
              <a:rPr lang="en-US" sz="2000" dirty="0"/>
              <a:t> </a:t>
            </a:r>
          </a:p>
          <a:p>
            <a:endParaRPr lang="en-US" sz="2800" dirty="0"/>
          </a:p>
        </p:txBody>
      </p:sp>
      <p:sp>
        <p:nvSpPr>
          <p:cNvPr id="73" name="TextBox 72"/>
          <p:cNvSpPr txBox="1"/>
          <p:nvPr/>
        </p:nvSpPr>
        <p:spPr>
          <a:xfrm>
            <a:off x="32918400" y="26136600"/>
            <a:ext cx="10363200" cy="1815882"/>
          </a:xfrm>
          <a:prstGeom prst="rect">
            <a:avLst/>
          </a:prstGeom>
          <a:noFill/>
        </p:spPr>
        <p:txBody>
          <a:bodyPr wrap="square" rtlCol="0">
            <a:spAutoFit/>
          </a:bodyPr>
          <a:lstStyle/>
          <a:p>
            <a:r>
              <a:rPr lang="en-US" sz="2800" dirty="0" smtClean="0"/>
              <a:t>I would like to give a special thanks to Erik </a:t>
            </a:r>
            <a:r>
              <a:rPr lang="en-US" sz="2800" dirty="0" err="1" smtClean="0"/>
              <a:t>Berda</a:t>
            </a:r>
            <a:r>
              <a:rPr lang="en-US" sz="2800" dirty="0" smtClean="0"/>
              <a:t> for scientific savvy, and the grad students for their help and advice. </a:t>
            </a:r>
            <a:r>
              <a:rPr lang="en-US" sz="2800" dirty="0" smtClean="0"/>
              <a:t>Also to</a:t>
            </a:r>
            <a:r>
              <a:rPr lang="en-US" sz="2800" dirty="0" smtClean="0"/>
              <a:t> </a:t>
            </a:r>
            <a:r>
              <a:rPr lang="en-US" sz="2800" dirty="0" err="1" smtClean="0"/>
              <a:t>Deepthi</a:t>
            </a:r>
            <a:r>
              <a:rPr lang="en-US" sz="2800" dirty="0" smtClean="0"/>
              <a:t> for the countless hours of help and spiritual </a:t>
            </a:r>
            <a:r>
              <a:rPr lang="en-US" sz="2800" dirty="0" smtClean="0"/>
              <a:t>guidance</a:t>
            </a:r>
            <a:r>
              <a:rPr lang="en-US" sz="2800" dirty="0" smtClean="0"/>
              <a:t>, and Professor Greenberg for giving us this opportunity.</a:t>
            </a:r>
            <a:endParaRPr lang="en-US" sz="2800" dirty="0"/>
          </a:p>
        </p:txBody>
      </p:sp>
      <p:sp>
        <p:nvSpPr>
          <p:cNvPr id="2" name="TextBox 1"/>
          <p:cNvSpPr txBox="1"/>
          <p:nvPr/>
        </p:nvSpPr>
        <p:spPr>
          <a:xfrm>
            <a:off x="32918400" y="28727400"/>
            <a:ext cx="10363200" cy="584776"/>
          </a:xfrm>
          <a:prstGeom prst="rect">
            <a:avLst/>
          </a:prstGeom>
          <a:solidFill>
            <a:srgbClr val="3366FF"/>
          </a:solidFill>
          <a:ln>
            <a:solidFill>
              <a:srgbClr val="4F81BD"/>
            </a:solidFill>
          </a:ln>
        </p:spPr>
        <p:txBody>
          <a:bodyPr wrap="square" rtlCol="0">
            <a:spAutoFit/>
          </a:bodyPr>
          <a:lstStyle/>
          <a:p>
            <a:pPr algn="ctr"/>
            <a:r>
              <a:rPr lang="en-US" sz="3200" dirty="0" smtClean="0">
                <a:solidFill>
                  <a:srgbClr val="FFFFFF"/>
                </a:solidFill>
              </a:rPr>
              <a:t>References</a:t>
            </a:r>
            <a:endParaRPr lang="en-US" sz="3200" dirty="0">
              <a:solidFill>
                <a:srgbClr val="FFFFFF"/>
              </a:solidFill>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1789</TotalTime>
  <Words>1169</Words>
  <Application>Microsoft Macintosh PowerPoint</Application>
  <PresentationFormat>Custom</PresentationFormat>
  <Paragraphs>76</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Document</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Conor Loynd</cp:lastModifiedBy>
  <cp:revision>119</cp:revision>
  <dcterms:created xsi:type="dcterms:W3CDTF">2012-04-23T20:12:21Z</dcterms:created>
  <dcterms:modified xsi:type="dcterms:W3CDTF">2014-12-10T14:13:46Z</dcterms:modified>
</cp:coreProperties>
</file>