
<file path=[Content_Types].xml><?xml version="1.0" encoding="utf-8"?>
<Types xmlns="http://schemas.openxmlformats.org/package/2006/content-types">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51206400" cy="32918400"/>
  <p:notesSz cx="7315200" cy="9601200"/>
  <p:defaultTextStyle>
    <a:defPPr>
      <a:defRPr lang="en-US"/>
    </a:defPPr>
    <a:lvl1pPr marL="0" algn="l" defTabSz="4780940" rtl="0" eaLnBrk="1" latinLnBrk="0" hangingPunct="1">
      <a:defRPr sz="9400" kern="1200">
        <a:solidFill>
          <a:schemeClr val="tx1"/>
        </a:solidFill>
        <a:latin typeface="+mn-lt"/>
        <a:ea typeface="+mn-ea"/>
        <a:cs typeface="+mn-cs"/>
      </a:defRPr>
    </a:lvl1pPr>
    <a:lvl2pPr marL="2390470" algn="l" defTabSz="4780940" rtl="0" eaLnBrk="1" latinLnBrk="0" hangingPunct="1">
      <a:defRPr sz="9400" kern="1200">
        <a:solidFill>
          <a:schemeClr val="tx1"/>
        </a:solidFill>
        <a:latin typeface="+mn-lt"/>
        <a:ea typeface="+mn-ea"/>
        <a:cs typeface="+mn-cs"/>
      </a:defRPr>
    </a:lvl2pPr>
    <a:lvl3pPr marL="4780940" algn="l" defTabSz="4780940" rtl="0" eaLnBrk="1" latinLnBrk="0" hangingPunct="1">
      <a:defRPr sz="9400" kern="1200">
        <a:solidFill>
          <a:schemeClr val="tx1"/>
        </a:solidFill>
        <a:latin typeface="+mn-lt"/>
        <a:ea typeface="+mn-ea"/>
        <a:cs typeface="+mn-cs"/>
      </a:defRPr>
    </a:lvl3pPr>
    <a:lvl4pPr marL="7171411" algn="l" defTabSz="4780940" rtl="0" eaLnBrk="1" latinLnBrk="0" hangingPunct="1">
      <a:defRPr sz="9400" kern="1200">
        <a:solidFill>
          <a:schemeClr val="tx1"/>
        </a:solidFill>
        <a:latin typeface="+mn-lt"/>
        <a:ea typeface="+mn-ea"/>
        <a:cs typeface="+mn-cs"/>
      </a:defRPr>
    </a:lvl4pPr>
    <a:lvl5pPr marL="9561881" algn="l" defTabSz="4780940" rtl="0" eaLnBrk="1" latinLnBrk="0" hangingPunct="1">
      <a:defRPr sz="9400" kern="1200">
        <a:solidFill>
          <a:schemeClr val="tx1"/>
        </a:solidFill>
        <a:latin typeface="+mn-lt"/>
        <a:ea typeface="+mn-ea"/>
        <a:cs typeface="+mn-cs"/>
      </a:defRPr>
    </a:lvl5pPr>
    <a:lvl6pPr marL="11952351" algn="l" defTabSz="4780940" rtl="0" eaLnBrk="1" latinLnBrk="0" hangingPunct="1">
      <a:defRPr sz="9400" kern="1200">
        <a:solidFill>
          <a:schemeClr val="tx1"/>
        </a:solidFill>
        <a:latin typeface="+mn-lt"/>
        <a:ea typeface="+mn-ea"/>
        <a:cs typeface="+mn-cs"/>
      </a:defRPr>
    </a:lvl6pPr>
    <a:lvl7pPr marL="14342821" algn="l" defTabSz="4780940" rtl="0" eaLnBrk="1" latinLnBrk="0" hangingPunct="1">
      <a:defRPr sz="9400" kern="1200">
        <a:solidFill>
          <a:schemeClr val="tx1"/>
        </a:solidFill>
        <a:latin typeface="+mn-lt"/>
        <a:ea typeface="+mn-ea"/>
        <a:cs typeface="+mn-cs"/>
      </a:defRPr>
    </a:lvl7pPr>
    <a:lvl8pPr marL="16733291" algn="l" defTabSz="4780940" rtl="0" eaLnBrk="1" latinLnBrk="0" hangingPunct="1">
      <a:defRPr sz="9400" kern="1200">
        <a:solidFill>
          <a:schemeClr val="tx1"/>
        </a:solidFill>
        <a:latin typeface="+mn-lt"/>
        <a:ea typeface="+mn-ea"/>
        <a:cs typeface="+mn-cs"/>
      </a:defRPr>
    </a:lvl8pPr>
    <a:lvl9pPr marL="19123762" algn="l" defTabSz="4780940" rtl="0" eaLnBrk="1" latinLnBrk="0" hangingPunct="1">
      <a:defRPr sz="94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5A9334"/>
    <a:srgbClr val="297BC5"/>
    <a:srgbClr val="3388D5"/>
    <a:srgbClr val="6EBCEC"/>
    <a:srgbClr val="FF0000"/>
    <a:srgbClr val="FF5050"/>
    <a:srgbClr val="75BAFF"/>
    <a:srgbClr val="81C0FF"/>
    <a:srgbClr val="99CCFF"/>
    <a:srgbClr val="BCCD7D"/>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0505E3EF-67EA-436B-97B2-0124C06EBD24}" styleName="Medium Style 4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E8034E78-7F5D-4C2E-B375-FC64B27BC917}" styleName="Dark Style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left>
            <a:ln w="25400" cmpd="sng">
              <a:solidFill>
                <a:schemeClr val="lt1"/>
              </a:solidFill>
            </a:ln>
          </a:left>
        </a:tcBdr>
        <a:fill>
          <a:solidFill>
            <a:schemeClr val="dk1">
              <a:tint val="60000"/>
            </a:schemeClr>
          </a:solidFill>
        </a:fill>
      </a:tcStyle>
    </a:lastCol>
    <a:firstCol>
      <a:tcTxStyle b="on"/>
      <a:tcStyle>
        <a:tcBdr>
          <a:right>
            <a:ln w="25400" cmpd="sng">
              <a:solidFill>
                <a:schemeClr val="lt1"/>
              </a:solidFill>
            </a:ln>
          </a:right>
        </a:tcBdr>
        <a:fill>
          <a:solidFill>
            <a:schemeClr val="dk1">
              <a:tint val="60000"/>
            </a:schemeClr>
          </a:solidFill>
        </a:fill>
      </a:tcStyle>
    </a:firstCol>
    <a:lastRow>
      <a:tcTxStyle b="on"/>
      <a:tcStyle>
        <a:tcBdr>
          <a:top>
            <a:ln w="25400" cmpd="sng">
              <a:solidFill>
                <a:schemeClr val="lt1"/>
              </a:solidFill>
            </a:ln>
          </a:top>
        </a:tcBdr>
        <a:fill>
          <a:solidFill>
            <a:schemeClr val="dk1">
              <a:tint val="6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91EBBBCC-DAD2-459C-BE2E-F6DE35CF9A28}" styleName="Dark Style 2 - Accent 3/Acc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46F890A9-2807-4EBB-B81D-B2AA78EC7F39}" styleName="Dark Style 2 - Accent 5/Accent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ferSingleView="1">
    <p:restoredLeft sz="15620"/>
    <p:restoredTop sz="94660"/>
  </p:normalViewPr>
  <p:slideViewPr>
    <p:cSldViewPr>
      <p:cViewPr varScale="1">
        <p:scale>
          <a:sx n="15" d="100"/>
          <a:sy n="15" d="100"/>
        </p:scale>
        <p:origin x="-1734" y="-180"/>
      </p:cViewPr>
      <p:guideLst>
        <p:guide orient="horz" pos="10368"/>
        <p:guide pos="16128"/>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840480" y="10226042"/>
            <a:ext cx="43525440" cy="7056120"/>
          </a:xfrm>
        </p:spPr>
        <p:txBody>
          <a:bodyPr/>
          <a:lstStyle/>
          <a:p>
            <a:r>
              <a:rPr lang="en-US" smtClean="0"/>
              <a:t>Click to edit Master title style</a:t>
            </a:r>
            <a:endParaRPr lang="en-US"/>
          </a:p>
        </p:txBody>
      </p:sp>
      <p:sp>
        <p:nvSpPr>
          <p:cNvPr id="3" name="Subtitle 2"/>
          <p:cNvSpPr>
            <a:spLocks noGrp="1"/>
          </p:cNvSpPr>
          <p:nvPr>
            <p:ph type="subTitle" idx="1"/>
          </p:nvPr>
        </p:nvSpPr>
        <p:spPr>
          <a:xfrm>
            <a:off x="7680960" y="18653760"/>
            <a:ext cx="35844480" cy="8412480"/>
          </a:xfrm>
        </p:spPr>
        <p:txBody>
          <a:bodyPr/>
          <a:lstStyle>
            <a:lvl1pPr marL="0" indent="0" algn="ctr">
              <a:buNone/>
              <a:defRPr>
                <a:solidFill>
                  <a:schemeClr val="tx1">
                    <a:tint val="75000"/>
                  </a:schemeClr>
                </a:solidFill>
              </a:defRPr>
            </a:lvl1pPr>
            <a:lvl2pPr marL="2390470" indent="0" algn="ctr">
              <a:buNone/>
              <a:defRPr>
                <a:solidFill>
                  <a:schemeClr val="tx1">
                    <a:tint val="75000"/>
                  </a:schemeClr>
                </a:solidFill>
              </a:defRPr>
            </a:lvl2pPr>
            <a:lvl3pPr marL="4780940" indent="0" algn="ctr">
              <a:buNone/>
              <a:defRPr>
                <a:solidFill>
                  <a:schemeClr val="tx1">
                    <a:tint val="75000"/>
                  </a:schemeClr>
                </a:solidFill>
              </a:defRPr>
            </a:lvl3pPr>
            <a:lvl4pPr marL="7171411" indent="0" algn="ctr">
              <a:buNone/>
              <a:defRPr>
                <a:solidFill>
                  <a:schemeClr val="tx1">
                    <a:tint val="75000"/>
                  </a:schemeClr>
                </a:solidFill>
              </a:defRPr>
            </a:lvl4pPr>
            <a:lvl5pPr marL="9561881" indent="0" algn="ctr">
              <a:buNone/>
              <a:defRPr>
                <a:solidFill>
                  <a:schemeClr val="tx1">
                    <a:tint val="75000"/>
                  </a:schemeClr>
                </a:solidFill>
              </a:defRPr>
            </a:lvl5pPr>
            <a:lvl6pPr marL="11952351" indent="0" algn="ctr">
              <a:buNone/>
              <a:defRPr>
                <a:solidFill>
                  <a:schemeClr val="tx1">
                    <a:tint val="75000"/>
                  </a:schemeClr>
                </a:solidFill>
              </a:defRPr>
            </a:lvl6pPr>
            <a:lvl7pPr marL="14342821" indent="0" algn="ctr">
              <a:buNone/>
              <a:defRPr>
                <a:solidFill>
                  <a:schemeClr val="tx1">
                    <a:tint val="75000"/>
                  </a:schemeClr>
                </a:solidFill>
              </a:defRPr>
            </a:lvl7pPr>
            <a:lvl8pPr marL="16733291" indent="0" algn="ctr">
              <a:buNone/>
              <a:defRPr>
                <a:solidFill>
                  <a:schemeClr val="tx1">
                    <a:tint val="75000"/>
                  </a:schemeClr>
                </a:solidFill>
              </a:defRPr>
            </a:lvl8pPr>
            <a:lvl9pPr marL="19123762"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2A49B472-6FE7-4B3E-88D4-3B179D10BF07}" type="datetimeFigureOut">
              <a:rPr lang="en-US" smtClean="0"/>
              <a:pPr/>
              <a:t>12/11/2014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574EE0A-7127-44CE-8B66-6EAB9BB8EBB0}"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A49B472-6FE7-4B3E-88D4-3B179D10BF07}" type="datetimeFigureOut">
              <a:rPr lang="en-US" smtClean="0"/>
              <a:pPr/>
              <a:t>12/11/2014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574EE0A-7127-44CE-8B66-6EAB9BB8EBB0}"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044954" y="21153123"/>
            <a:ext cx="43525440" cy="6537960"/>
          </a:xfrm>
        </p:spPr>
        <p:txBody>
          <a:bodyPr anchor="t"/>
          <a:lstStyle>
            <a:lvl1pPr algn="l">
              <a:defRPr sz="20900" b="1" cap="all"/>
            </a:lvl1pPr>
          </a:lstStyle>
          <a:p>
            <a:r>
              <a:rPr lang="en-US" smtClean="0"/>
              <a:t>Click to edit Master title style</a:t>
            </a:r>
            <a:endParaRPr lang="en-US"/>
          </a:p>
        </p:txBody>
      </p:sp>
      <p:sp>
        <p:nvSpPr>
          <p:cNvPr id="3" name="Text Placeholder 2"/>
          <p:cNvSpPr>
            <a:spLocks noGrp="1"/>
          </p:cNvSpPr>
          <p:nvPr>
            <p:ph type="body" idx="1"/>
          </p:nvPr>
        </p:nvSpPr>
        <p:spPr>
          <a:xfrm>
            <a:off x="4044954" y="13952227"/>
            <a:ext cx="43525440" cy="7200897"/>
          </a:xfrm>
        </p:spPr>
        <p:txBody>
          <a:bodyPr anchor="b"/>
          <a:lstStyle>
            <a:lvl1pPr marL="0" indent="0">
              <a:buNone/>
              <a:defRPr sz="10500">
                <a:solidFill>
                  <a:schemeClr val="tx1">
                    <a:tint val="75000"/>
                  </a:schemeClr>
                </a:solidFill>
              </a:defRPr>
            </a:lvl1pPr>
            <a:lvl2pPr marL="2390470" indent="0">
              <a:buNone/>
              <a:defRPr sz="9400">
                <a:solidFill>
                  <a:schemeClr val="tx1">
                    <a:tint val="75000"/>
                  </a:schemeClr>
                </a:solidFill>
              </a:defRPr>
            </a:lvl2pPr>
            <a:lvl3pPr marL="4780940" indent="0">
              <a:buNone/>
              <a:defRPr sz="8400">
                <a:solidFill>
                  <a:schemeClr val="tx1">
                    <a:tint val="75000"/>
                  </a:schemeClr>
                </a:solidFill>
              </a:defRPr>
            </a:lvl3pPr>
            <a:lvl4pPr marL="7171411" indent="0">
              <a:buNone/>
              <a:defRPr sz="7300">
                <a:solidFill>
                  <a:schemeClr val="tx1">
                    <a:tint val="75000"/>
                  </a:schemeClr>
                </a:solidFill>
              </a:defRPr>
            </a:lvl4pPr>
            <a:lvl5pPr marL="9561881" indent="0">
              <a:buNone/>
              <a:defRPr sz="7300">
                <a:solidFill>
                  <a:schemeClr val="tx1">
                    <a:tint val="75000"/>
                  </a:schemeClr>
                </a:solidFill>
              </a:defRPr>
            </a:lvl5pPr>
            <a:lvl6pPr marL="11952351" indent="0">
              <a:buNone/>
              <a:defRPr sz="7300">
                <a:solidFill>
                  <a:schemeClr val="tx1">
                    <a:tint val="75000"/>
                  </a:schemeClr>
                </a:solidFill>
              </a:defRPr>
            </a:lvl6pPr>
            <a:lvl7pPr marL="14342821" indent="0">
              <a:buNone/>
              <a:defRPr sz="7300">
                <a:solidFill>
                  <a:schemeClr val="tx1">
                    <a:tint val="75000"/>
                  </a:schemeClr>
                </a:solidFill>
              </a:defRPr>
            </a:lvl7pPr>
            <a:lvl8pPr marL="16733291" indent="0">
              <a:buNone/>
              <a:defRPr sz="7300">
                <a:solidFill>
                  <a:schemeClr val="tx1">
                    <a:tint val="75000"/>
                  </a:schemeClr>
                </a:solidFill>
              </a:defRPr>
            </a:lvl8pPr>
            <a:lvl9pPr marL="19123762" indent="0">
              <a:buNone/>
              <a:defRPr sz="73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A49B472-6FE7-4B3E-88D4-3B179D10BF07}" type="datetimeFigureOut">
              <a:rPr lang="en-US" smtClean="0"/>
              <a:pPr/>
              <a:t>12/11/2014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574EE0A-7127-44CE-8B66-6EAB9BB8EBB0}"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2560320" y="7680963"/>
            <a:ext cx="22616160" cy="21724623"/>
          </a:xfrm>
        </p:spPr>
        <p:txBody>
          <a:bodyPr/>
          <a:lstStyle>
            <a:lvl1pPr>
              <a:defRPr sz="14600"/>
            </a:lvl1pPr>
            <a:lvl2pPr>
              <a:defRPr sz="12500"/>
            </a:lvl2pPr>
            <a:lvl3pPr>
              <a:defRPr sz="10500"/>
            </a:lvl3pPr>
            <a:lvl4pPr>
              <a:defRPr sz="9400"/>
            </a:lvl4pPr>
            <a:lvl5pPr>
              <a:defRPr sz="9400"/>
            </a:lvl5pPr>
            <a:lvl6pPr>
              <a:defRPr sz="9400"/>
            </a:lvl6pPr>
            <a:lvl7pPr>
              <a:defRPr sz="9400"/>
            </a:lvl7pPr>
            <a:lvl8pPr>
              <a:defRPr sz="9400"/>
            </a:lvl8pPr>
            <a:lvl9pPr>
              <a:defRPr sz="9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26029920" y="7680963"/>
            <a:ext cx="22616160" cy="21724623"/>
          </a:xfrm>
        </p:spPr>
        <p:txBody>
          <a:bodyPr/>
          <a:lstStyle>
            <a:lvl1pPr>
              <a:defRPr sz="14600"/>
            </a:lvl1pPr>
            <a:lvl2pPr>
              <a:defRPr sz="12500"/>
            </a:lvl2pPr>
            <a:lvl3pPr>
              <a:defRPr sz="10500"/>
            </a:lvl3pPr>
            <a:lvl4pPr>
              <a:defRPr sz="9400"/>
            </a:lvl4pPr>
            <a:lvl5pPr>
              <a:defRPr sz="9400"/>
            </a:lvl5pPr>
            <a:lvl6pPr>
              <a:defRPr sz="9400"/>
            </a:lvl6pPr>
            <a:lvl7pPr>
              <a:defRPr sz="9400"/>
            </a:lvl7pPr>
            <a:lvl8pPr>
              <a:defRPr sz="9400"/>
            </a:lvl8pPr>
            <a:lvl9pPr>
              <a:defRPr sz="9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2A49B472-6FE7-4B3E-88D4-3B179D10BF07}" type="datetimeFigureOut">
              <a:rPr lang="en-US" smtClean="0"/>
              <a:pPr/>
              <a:t>12/11/2014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574EE0A-7127-44CE-8B66-6EAB9BB8EBB0}"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560320" y="7368542"/>
            <a:ext cx="22625054" cy="3070858"/>
          </a:xfrm>
        </p:spPr>
        <p:txBody>
          <a:bodyPr anchor="b"/>
          <a:lstStyle>
            <a:lvl1pPr marL="0" indent="0">
              <a:buNone/>
              <a:defRPr sz="12500" b="1"/>
            </a:lvl1pPr>
            <a:lvl2pPr marL="2390470" indent="0">
              <a:buNone/>
              <a:defRPr sz="10500" b="1"/>
            </a:lvl2pPr>
            <a:lvl3pPr marL="4780940" indent="0">
              <a:buNone/>
              <a:defRPr sz="9400" b="1"/>
            </a:lvl3pPr>
            <a:lvl4pPr marL="7171411" indent="0">
              <a:buNone/>
              <a:defRPr sz="8400" b="1"/>
            </a:lvl4pPr>
            <a:lvl5pPr marL="9561881" indent="0">
              <a:buNone/>
              <a:defRPr sz="8400" b="1"/>
            </a:lvl5pPr>
            <a:lvl6pPr marL="11952351" indent="0">
              <a:buNone/>
              <a:defRPr sz="8400" b="1"/>
            </a:lvl6pPr>
            <a:lvl7pPr marL="14342821" indent="0">
              <a:buNone/>
              <a:defRPr sz="8400" b="1"/>
            </a:lvl7pPr>
            <a:lvl8pPr marL="16733291" indent="0">
              <a:buNone/>
              <a:defRPr sz="8400" b="1"/>
            </a:lvl8pPr>
            <a:lvl9pPr marL="19123762" indent="0">
              <a:buNone/>
              <a:defRPr sz="8400" b="1"/>
            </a:lvl9pPr>
          </a:lstStyle>
          <a:p>
            <a:pPr lvl="0"/>
            <a:r>
              <a:rPr lang="en-US" smtClean="0"/>
              <a:t>Click to edit Master text styles</a:t>
            </a:r>
          </a:p>
        </p:txBody>
      </p:sp>
      <p:sp>
        <p:nvSpPr>
          <p:cNvPr id="4" name="Content Placeholder 3"/>
          <p:cNvSpPr>
            <a:spLocks noGrp="1"/>
          </p:cNvSpPr>
          <p:nvPr>
            <p:ph sz="half" idx="2"/>
          </p:nvPr>
        </p:nvSpPr>
        <p:spPr>
          <a:xfrm>
            <a:off x="2560320" y="10439400"/>
            <a:ext cx="22625054" cy="18966182"/>
          </a:xfrm>
        </p:spPr>
        <p:txBody>
          <a:bodyPr/>
          <a:lstStyle>
            <a:lvl1pPr>
              <a:defRPr sz="12500"/>
            </a:lvl1pPr>
            <a:lvl2pPr>
              <a:defRPr sz="10500"/>
            </a:lvl2pPr>
            <a:lvl3pPr>
              <a:defRPr sz="9400"/>
            </a:lvl3pPr>
            <a:lvl4pPr>
              <a:defRPr sz="8400"/>
            </a:lvl4pPr>
            <a:lvl5pPr>
              <a:defRPr sz="8400"/>
            </a:lvl5pPr>
            <a:lvl6pPr>
              <a:defRPr sz="8400"/>
            </a:lvl6pPr>
            <a:lvl7pPr>
              <a:defRPr sz="8400"/>
            </a:lvl7pPr>
            <a:lvl8pPr>
              <a:defRPr sz="8400"/>
            </a:lvl8pPr>
            <a:lvl9pPr>
              <a:defRPr sz="8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6012144" y="7368542"/>
            <a:ext cx="22633940" cy="3070858"/>
          </a:xfrm>
        </p:spPr>
        <p:txBody>
          <a:bodyPr anchor="b"/>
          <a:lstStyle>
            <a:lvl1pPr marL="0" indent="0">
              <a:buNone/>
              <a:defRPr sz="12500" b="1"/>
            </a:lvl1pPr>
            <a:lvl2pPr marL="2390470" indent="0">
              <a:buNone/>
              <a:defRPr sz="10500" b="1"/>
            </a:lvl2pPr>
            <a:lvl3pPr marL="4780940" indent="0">
              <a:buNone/>
              <a:defRPr sz="9400" b="1"/>
            </a:lvl3pPr>
            <a:lvl4pPr marL="7171411" indent="0">
              <a:buNone/>
              <a:defRPr sz="8400" b="1"/>
            </a:lvl4pPr>
            <a:lvl5pPr marL="9561881" indent="0">
              <a:buNone/>
              <a:defRPr sz="8400" b="1"/>
            </a:lvl5pPr>
            <a:lvl6pPr marL="11952351" indent="0">
              <a:buNone/>
              <a:defRPr sz="8400" b="1"/>
            </a:lvl6pPr>
            <a:lvl7pPr marL="14342821" indent="0">
              <a:buNone/>
              <a:defRPr sz="8400" b="1"/>
            </a:lvl7pPr>
            <a:lvl8pPr marL="16733291" indent="0">
              <a:buNone/>
              <a:defRPr sz="8400" b="1"/>
            </a:lvl8pPr>
            <a:lvl9pPr marL="19123762" indent="0">
              <a:buNone/>
              <a:defRPr sz="8400" b="1"/>
            </a:lvl9pPr>
          </a:lstStyle>
          <a:p>
            <a:pPr lvl="0"/>
            <a:r>
              <a:rPr lang="en-US" smtClean="0"/>
              <a:t>Click to edit Master text styles</a:t>
            </a:r>
          </a:p>
        </p:txBody>
      </p:sp>
      <p:sp>
        <p:nvSpPr>
          <p:cNvPr id="6" name="Content Placeholder 5"/>
          <p:cNvSpPr>
            <a:spLocks noGrp="1"/>
          </p:cNvSpPr>
          <p:nvPr>
            <p:ph sz="quarter" idx="4"/>
          </p:nvPr>
        </p:nvSpPr>
        <p:spPr>
          <a:xfrm>
            <a:off x="26012144" y="10439400"/>
            <a:ext cx="22633940" cy="18966182"/>
          </a:xfrm>
        </p:spPr>
        <p:txBody>
          <a:bodyPr/>
          <a:lstStyle>
            <a:lvl1pPr>
              <a:defRPr sz="12500"/>
            </a:lvl1pPr>
            <a:lvl2pPr>
              <a:defRPr sz="10500"/>
            </a:lvl2pPr>
            <a:lvl3pPr>
              <a:defRPr sz="9400"/>
            </a:lvl3pPr>
            <a:lvl4pPr>
              <a:defRPr sz="8400"/>
            </a:lvl4pPr>
            <a:lvl5pPr>
              <a:defRPr sz="8400"/>
            </a:lvl5pPr>
            <a:lvl6pPr>
              <a:defRPr sz="8400"/>
            </a:lvl6pPr>
            <a:lvl7pPr>
              <a:defRPr sz="8400"/>
            </a:lvl7pPr>
            <a:lvl8pPr>
              <a:defRPr sz="8400"/>
            </a:lvl8pPr>
            <a:lvl9pPr>
              <a:defRPr sz="8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2A49B472-6FE7-4B3E-88D4-3B179D10BF07}" type="datetimeFigureOut">
              <a:rPr lang="en-US" smtClean="0"/>
              <a:pPr/>
              <a:t>12/11/2014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574EE0A-7127-44CE-8B66-6EAB9BB8EBB0}"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2A49B472-6FE7-4B3E-88D4-3B179D10BF07}" type="datetimeFigureOut">
              <a:rPr lang="en-US" smtClean="0"/>
              <a:pPr/>
              <a:t>12/11/2014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574EE0A-7127-44CE-8B66-6EAB9BB8EBB0}"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A49B472-6FE7-4B3E-88D4-3B179D10BF07}" type="datetimeFigureOut">
              <a:rPr lang="en-US" smtClean="0"/>
              <a:pPr/>
              <a:t>12/11/2014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574EE0A-7127-44CE-8B66-6EAB9BB8EBB0}"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60324" y="1310640"/>
            <a:ext cx="16846554" cy="5577840"/>
          </a:xfrm>
        </p:spPr>
        <p:txBody>
          <a:bodyPr anchor="b"/>
          <a:lstStyle>
            <a:lvl1pPr algn="l">
              <a:defRPr sz="10500" b="1"/>
            </a:lvl1pPr>
          </a:lstStyle>
          <a:p>
            <a:r>
              <a:rPr lang="en-US" smtClean="0"/>
              <a:t>Click to edit Master title style</a:t>
            </a:r>
            <a:endParaRPr lang="en-US"/>
          </a:p>
        </p:txBody>
      </p:sp>
      <p:sp>
        <p:nvSpPr>
          <p:cNvPr id="3" name="Content Placeholder 2"/>
          <p:cNvSpPr>
            <a:spLocks noGrp="1"/>
          </p:cNvSpPr>
          <p:nvPr>
            <p:ph idx="1"/>
          </p:nvPr>
        </p:nvSpPr>
        <p:spPr>
          <a:xfrm>
            <a:off x="20020280" y="1310644"/>
            <a:ext cx="28625800" cy="28094943"/>
          </a:xfrm>
        </p:spPr>
        <p:txBody>
          <a:bodyPr/>
          <a:lstStyle>
            <a:lvl1pPr>
              <a:defRPr sz="16700"/>
            </a:lvl1pPr>
            <a:lvl2pPr>
              <a:defRPr sz="14600"/>
            </a:lvl2pPr>
            <a:lvl3pPr>
              <a:defRPr sz="12500"/>
            </a:lvl3pPr>
            <a:lvl4pPr>
              <a:defRPr sz="10500"/>
            </a:lvl4pPr>
            <a:lvl5pPr>
              <a:defRPr sz="10500"/>
            </a:lvl5pPr>
            <a:lvl6pPr>
              <a:defRPr sz="10500"/>
            </a:lvl6pPr>
            <a:lvl7pPr>
              <a:defRPr sz="10500"/>
            </a:lvl7pPr>
            <a:lvl8pPr>
              <a:defRPr sz="10500"/>
            </a:lvl8pPr>
            <a:lvl9pPr>
              <a:defRPr sz="10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560324" y="6888484"/>
            <a:ext cx="16846554" cy="22517103"/>
          </a:xfrm>
        </p:spPr>
        <p:txBody>
          <a:bodyPr/>
          <a:lstStyle>
            <a:lvl1pPr marL="0" indent="0">
              <a:buNone/>
              <a:defRPr sz="7300"/>
            </a:lvl1pPr>
            <a:lvl2pPr marL="2390470" indent="0">
              <a:buNone/>
              <a:defRPr sz="6300"/>
            </a:lvl2pPr>
            <a:lvl3pPr marL="4780940" indent="0">
              <a:buNone/>
              <a:defRPr sz="5200"/>
            </a:lvl3pPr>
            <a:lvl4pPr marL="7171411" indent="0">
              <a:buNone/>
              <a:defRPr sz="4700"/>
            </a:lvl4pPr>
            <a:lvl5pPr marL="9561881" indent="0">
              <a:buNone/>
              <a:defRPr sz="4700"/>
            </a:lvl5pPr>
            <a:lvl6pPr marL="11952351" indent="0">
              <a:buNone/>
              <a:defRPr sz="4700"/>
            </a:lvl6pPr>
            <a:lvl7pPr marL="14342821" indent="0">
              <a:buNone/>
              <a:defRPr sz="4700"/>
            </a:lvl7pPr>
            <a:lvl8pPr marL="16733291" indent="0">
              <a:buNone/>
              <a:defRPr sz="4700"/>
            </a:lvl8pPr>
            <a:lvl9pPr marL="19123762" indent="0">
              <a:buNone/>
              <a:defRPr sz="47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A49B472-6FE7-4B3E-88D4-3B179D10BF07}" type="datetimeFigureOut">
              <a:rPr lang="en-US" smtClean="0"/>
              <a:pPr/>
              <a:t>12/11/2014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574EE0A-7127-44CE-8B66-6EAB9BB8EBB0}"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0036814" y="23042881"/>
            <a:ext cx="30723840" cy="2720343"/>
          </a:xfrm>
        </p:spPr>
        <p:txBody>
          <a:bodyPr anchor="b"/>
          <a:lstStyle>
            <a:lvl1pPr algn="l">
              <a:defRPr sz="10500" b="1"/>
            </a:lvl1pPr>
          </a:lstStyle>
          <a:p>
            <a:r>
              <a:rPr lang="en-US" smtClean="0"/>
              <a:t>Click to edit Master title style</a:t>
            </a:r>
            <a:endParaRPr lang="en-US"/>
          </a:p>
        </p:txBody>
      </p:sp>
      <p:sp>
        <p:nvSpPr>
          <p:cNvPr id="3" name="Picture Placeholder 2"/>
          <p:cNvSpPr>
            <a:spLocks noGrp="1"/>
          </p:cNvSpPr>
          <p:nvPr>
            <p:ph type="pic" idx="1"/>
          </p:nvPr>
        </p:nvSpPr>
        <p:spPr>
          <a:xfrm>
            <a:off x="10036814" y="2941320"/>
            <a:ext cx="30723840" cy="19751040"/>
          </a:xfrm>
        </p:spPr>
        <p:txBody>
          <a:bodyPr/>
          <a:lstStyle>
            <a:lvl1pPr marL="0" indent="0">
              <a:buNone/>
              <a:defRPr sz="16700"/>
            </a:lvl1pPr>
            <a:lvl2pPr marL="2390470" indent="0">
              <a:buNone/>
              <a:defRPr sz="14600"/>
            </a:lvl2pPr>
            <a:lvl3pPr marL="4780940" indent="0">
              <a:buNone/>
              <a:defRPr sz="12500"/>
            </a:lvl3pPr>
            <a:lvl4pPr marL="7171411" indent="0">
              <a:buNone/>
              <a:defRPr sz="10500"/>
            </a:lvl4pPr>
            <a:lvl5pPr marL="9561881" indent="0">
              <a:buNone/>
              <a:defRPr sz="10500"/>
            </a:lvl5pPr>
            <a:lvl6pPr marL="11952351" indent="0">
              <a:buNone/>
              <a:defRPr sz="10500"/>
            </a:lvl6pPr>
            <a:lvl7pPr marL="14342821" indent="0">
              <a:buNone/>
              <a:defRPr sz="10500"/>
            </a:lvl7pPr>
            <a:lvl8pPr marL="16733291" indent="0">
              <a:buNone/>
              <a:defRPr sz="10500"/>
            </a:lvl8pPr>
            <a:lvl9pPr marL="19123762" indent="0">
              <a:buNone/>
              <a:defRPr sz="10500"/>
            </a:lvl9pPr>
          </a:lstStyle>
          <a:p>
            <a:endParaRPr lang="en-US"/>
          </a:p>
        </p:txBody>
      </p:sp>
      <p:sp>
        <p:nvSpPr>
          <p:cNvPr id="4" name="Text Placeholder 3"/>
          <p:cNvSpPr>
            <a:spLocks noGrp="1"/>
          </p:cNvSpPr>
          <p:nvPr>
            <p:ph type="body" sz="half" idx="2"/>
          </p:nvPr>
        </p:nvSpPr>
        <p:spPr>
          <a:xfrm>
            <a:off x="10036814" y="25763224"/>
            <a:ext cx="30723840" cy="3863337"/>
          </a:xfrm>
        </p:spPr>
        <p:txBody>
          <a:bodyPr/>
          <a:lstStyle>
            <a:lvl1pPr marL="0" indent="0">
              <a:buNone/>
              <a:defRPr sz="7300"/>
            </a:lvl1pPr>
            <a:lvl2pPr marL="2390470" indent="0">
              <a:buNone/>
              <a:defRPr sz="6300"/>
            </a:lvl2pPr>
            <a:lvl3pPr marL="4780940" indent="0">
              <a:buNone/>
              <a:defRPr sz="5200"/>
            </a:lvl3pPr>
            <a:lvl4pPr marL="7171411" indent="0">
              <a:buNone/>
              <a:defRPr sz="4700"/>
            </a:lvl4pPr>
            <a:lvl5pPr marL="9561881" indent="0">
              <a:buNone/>
              <a:defRPr sz="4700"/>
            </a:lvl5pPr>
            <a:lvl6pPr marL="11952351" indent="0">
              <a:buNone/>
              <a:defRPr sz="4700"/>
            </a:lvl6pPr>
            <a:lvl7pPr marL="14342821" indent="0">
              <a:buNone/>
              <a:defRPr sz="4700"/>
            </a:lvl7pPr>
            <a:lvl8pPr marL="16733291" indent="0">
              <a:buNone/>
              <a:defRPr sz="4700"/>
            </a:lvl8pPr>
            <a:lvl9pPr marL="19123762" indent="0">
              <a:buNone/>
              <a:defRPr sz="47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A49B472-6FE7-4B3E-88D4-3B179D10BF07}" type="datetimeFigureOut">
              <a:rPr lang="en-US" smtClean="0"/>
              <a:pPr/>
              <a:t>12/11/2014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574EE0A-7127-44CE-8B66-6EAB9BB8EBB0}"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A49B472-6FE7-4B3E-88D4-3B179D10BF07}" type="datetimeFigureOut">
              <a:rPr lang="en-US" smtClean="0"/>
              <a:pPr/>
              <a:t>12/11/2014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574EE0A-7127-44CE-8B66-6EAB9BB8EBB0}"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7124640" y="1318265"/>
            <a:ext cx="11521440" cy="2808732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2560320" y="1318265"/>
            <a:ext cx="33710880" cy="2808732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A49B472-6FE7-4B3E-88D4-3B179D10BF07}" type="datetimeFigureOut">
              <a:rPr lang="en-US" smtClean="0"/>
              <a:pPr/>
              <a:t>12/11/2014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574EE0A-7127-44CE-8B66-6EAB9BB8EBB0}"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560320" y="1318262"/>
            <a:ext cx="46085760" cy="5486400"/>
          </a:xfrm>
          <a:prstGeom prst="rect">
            <a:avLst/>
          </a:prstGeom>
        </p:spPr>
        <p:txBody>
          <a:bodyPr vert="horz" lIns="478094" tIns="239047" rIns="478094" bIns="239047"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2560320" y="7680963"/>
            <a:ext cx="46085760" cy="21724623"/>
          </a:xfrm>
          <a:prstGeom prst="rect">
            <a:avLst/>
          </a:prstGeom>
        </p:spPr>
        <p:txBody>
          <a:bodyPr vert="horz" lIns="478094" tIns="239047" rIns="478094" bIns="239047"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2560320" y="30510483"/>
            <a:ext cx="11948160" cy="1752600"/>
          </a:xfrm>
          <a:prstGeom prst="rect">
            <a:avLst/>
          </a:prstGeom>
        </p:spPr>
        <p:txBody>
          <a:bodyPr vert="horz" lIns="478094" tIns="239047" rIns="478094" bIns="239047" rtlCol="0" anchor="ctr"/>
          <a:lstStyle>
            <a:lvl1pPr algn="l">
              <a:defRPr sz="6300">
                <a:solidFill>
                  <a:schemeClr val="tx1">
                    <a:tint val="75000"/>
                  </a:schemeClr>
                </a:solidFill>
              </a:defRPr>
            </a:lvl1pPr>
          </a:lstStyle>
          <a:p>
            <a:fld id="{2A49B472-6FE7-4B3E-88D4-3B179D10BF07}" type="datetimeFigureOut">
              <a:rPr lang="en-US" smtClean="0"/>
              <a:pPr/>
              <a:t>12/11/2014</a:t>
            </a:fld>
            <a:endParaRPr lang="en-US"/>
          </a:p>
        </p:txBody>
      </p:sp>
      <p:sp>
        <p:nvSpPr>
          <p:cNvPr id="5" name="Footer Placeholder 4"/>
          <p:cNvSpPr>
            <a:spLocks noGrp="1"/>
          </p:cNvSpPr>
          <p:nvPr>
            <p:ph type="ftr" sz="quarter" idx="3"/>
          </p:nvPr>
        </p:nvSpPr>
        <p:spPr>
          <a:xfrm>
            <a:off x="17495520" y="30510483"/>
            <a:ext cx="16215360" cy="1752600"/>
          </a:xfrm>
          <a:prstGeom prst="rect">
            <a:avLst/>
          </a:prstGeom>
        </p:spPr>
        <p:txBody>
          <a:bodyPr vert="horz" lIns="478094" tIns="239047" rIns="478094" bIns="239047" rtlCol="0" anchor="ctr"/>
          <a:lstStyle>
            <a:lvl1pPr algn="ctr">
              <a:defRPr sz="63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6697920" y="30510483"/>
            <a:ext cx="11948160" cy="1752600"/>
          </a:xfrm>
          <a:prstGeom prst="rect">
            <a:avLst/>
          </a:prstGeom>
        </p:spPr>
        <p:txBody>
          <a:bodyPr vert="horz" lIns="478094" tIns="239047" rIns="478094" bIns="239047" rtlCol="0" anchor="ctr"/>
          <a:lstStyle>
            <a:lvl1pPr algn="r">
              <a:defRPr sz="6300">
                <a:solidFill>
                  <a:schemeClr val="tx1">
                    <a:tint val="75000"/>
                  </a:schemeClr>
                </a:solidFill>
              </a:defRPr>
            </a:lvl1pPr>
          </a:lstStyle>
          <a:p>
            <a:fld id="{8574EE0A-7127-44CE-8B66-6EAB9BB8EBB0}"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780940" rtl="0" eaLnBrk="1" latinLnBrk="0" hangingPunct="1">
        <a:spcBef>
          <a:spcPct val="0"/>
        </a:spcBef>
        <a:buNone/>
        <a:defRPr sz="23000" kern="1200">
          <a:solidFill>
            <a:schemeClr val="tx1"/>
          </a:solidFill>
          <a:latin typeface="+mj-lt"/>
          <a:ea typeface="+mj-ea"/>
          <a:cs typeface="+mj-cs"/>
        </a:defRPr>
      </a:lvl1pPr>
    </p:titleStyle>
    <p:bodyStyle>
      <a:lvl1pPr marL="1792853" indent="-1792853" algn="l" defTabSz="4780940" rtl="0" eaLnBrk="1" latinLnBrk="0" hangingPunct="1">
        <a:spcBef>
          <a:spcPct val="20000"/>
        </a:spcBef>
        <a:buFont typeface="Arial" pitchFamily="34" charset="0"/>
        <a:buChar char="•"/>
        <a:defRPr sz="16700" kern="1200">
          <a:solidFill>
            <a:schemeClr val="tx1"/>
          </a:solidFill>
          <a:latin typeface="+mn-lt"/>
          <a:ea typeface="+mn-ea"/>
          <a:cs typeface="+mn-cs"/>
        </a:defRPr>
      </a:lvl1pPr>
      <a:lvl2pPr marL="3884514" indent="-1494044" algn="l" defTabSz="4780940" rtl="0" eaLnBrk="1" latinLnBrk="0" hangingPunct="1">
        <a:spcBef>
          <a:spcPct val="20000"/>
        </a:spcBef>
        <a:buFont typeface="Arial" pitchFamily="34" charset="0"/>
        <a:buChar char="–"/>
        <a:defRPr sz="14600" kern="1200">
          <a:solidFill>
            <a:schemeClr val="tx1"/>
          </a:solidFill>
          <a:latin typeface="+mn-lt"/>
          <a:ea typeface="+mn-ea"/>
          <a:cs typeface="+mn-cs"/>
        </a:defRPr>
      </a:lvl2pPr>
      <a:lvl3pPr marL="5976176" indent="-1195235" algn="l" defTabSz="4780940" rtl="0" eaLnBrk="1" latinLnBrk="0" hangingPunct="1">
        <a:spcBef>
          <a:spcPct val="20000"/>
        </a:spcBef>
        <a:buFont typeface="Arial" pitchFamily="34" charset="0"/>
        <a:buChar char="•"/>
        <a:defRPr sz="12500" kern="1200">
          <a:solidFill>
            <a:schemeClr val="tx1"/>
          </a:solidFill>
          <a:latin typeface="+mn-lt"/>
          <a:ea typeface="+mn-ea"/>
          <a:cs typeface="+mn-cs"/>
        </a:defRPr>
      </a:lvl3pPr>
      <a:lvl4pPr marL="8366646" indent="-1195235" algn="l" defTabSz="4780940" rtl="0" eaLnBrk="1" latinLnBrk="0" hangingPunct="1">
        <a:spcBef>
          <a:spcPct val="20000"/>
        </a:spcBef>
        <a:buFont typeface="Arial" pitchFamily="34" charset="0"/>
        <a:buChar char="–"/>
        <a:defRPr sz="10500" kern="1200">
          <a:solidFill>
            <a:schemeClr val="tx1"/>
          </a:solidFill>
          <a:latin typeface="+mn-lt"/>
          <a:ea typeface="+mn-ea"/>
          <a:cs typeface="+mn-cs"/>
        </a:defRPr>
      </a:lvl4pPr>
      <a:lvl5pPr marL="10757116" indent="-1195235" algn="l" defTabSz="4780940" rtl="0" eaLnBrk="1" latinLnBrk="0" hangingPunct="1">
        <a:spcBef>
          <a:spcPct val="20000"/>
        </a:spcBef>
        <a:buFont typeface="Arial" pitchFamily="34" charset="0"/>
        <a:buChar char="»"/>
        <a:defRPr sz="10500" kern="1200">
          <a:solidFill>
            <a:schemeClr val="tx1"/>
          </a:solidFill>
          <a:latin typeface="+mn-lt"/>
          <a:ea typeface="+mn-ea"/>
          <a:cs typeface="+mn-cs"/>
        </a:defRPr>
      </a:lvl5pPr>
      <a:lvl6pPr marL="13147586" indent="-1195235" algn="l" defTabSz="4780940" rtl="0" eaLnBrk="1" latinLnBrk="0" hangingPunct="1">
        <a:spcBef>
          <a:spcPct val="20000"/>
        </a:spcBef>
        <a:buFont typeface="Arial" pitchFamily="34" charset="0"/>
        <a:buChar char="•"/>
        <a:defRPr sz="10500" kern="1200">
          <a:solidFill>
            <a:schemeClr val="tx1"/>
          </a:solidFill>
          <a:latin typeface="+mn-lt"/>
          <a:ea typeface="+mn-ea"/>
          <a:cs typeface="+mn-cs"/>
        </a:defRPr>
      </a:lvl6pPr>
      <a:lvl7pPr marL="15538056" indent="-1195235" algn="l" defTabSz="4780940" rtl="0" eaLnBrk="1" latinLnBrk="0" hangingPunct="1">
        <a:spcBef>
          <a:spcPct val="20000"/>
        </a:spcBef>
        <a:buFont typeface="Arial" pitchFamily="34" charset="0"/>
        <a:buChar char="•"/>
        <a:defRPr sz="10500" kern="1200">
          <a:solidFill>
            <a:schemeClr val="tx1"/>
          </a:solidFill>
          <a:latin typeface="+mn-lt"/>
          <a:ea typeface="+mn-ea"/>
          <a:cs typeface="+mn-cs"/>
        </a:defRPr>
      </a:lvl7pPr>
      <a:lvl8pPr marL="17928527" indent="-1195235" algn="l" defTabSz="4780940" rtl="0" eaLnBrk="1" latinLnBrk="0" hangingPunct="1">
        <a:spcBef>
          <a:spcPct val="20000"/>
        </a:spcBef>
        <a:buFont typeface="Arial" pitchFamily="34" charset="0"/>
        <a:buChar char="•"/>
        <a:defRPr sz="10500" kern="1200">
          <a:solidFill>
            <a:schemeClr val="tx1"/>
          </a:solidFill>
          <a:latin typeface="+mn-lt"/>
          <a:ea typeface="+mn-ea"/>
          <a:cs typeface="+mn-cs"/>
        </a:defRPr>
      </a:lvl8pPr>
      <a:lvl9pPr marL="20318997" indent="-1195235" algn="l" defTabSz="4780940" rtl="0" eaLnBrk="1" latinLnBrk="0" hangingPunct="1">
        <a:spcBef>
          <a:spcPct val="20000"/>
        </a:spcBef>
        <a:buFont typeface="Arial" pitchFamily="34" charset="0"/>
        <a:buChar char="•"/>
        <a:defRPr sz="10500" kern="1200">
          <a:solidFill>
            <a:schemeClr val="tx1"/>
          </a:solidFill>
          <a:latin typeface="+mn-lt"/>
          <a:ea typeface="+mn-ea"/>
          <a:cs typeface="+mn-cs"/>
        </a:defRPr>
      </a:lvl9pPr>
    </p:bodyStyle>
    <p:otherStyle>
      <a:defPPr>
        <a:defRPr lang="en-US"/>
      </a:defPPr>
      <a:lvl1pPr marL="0" algn="l" defTabSz="4780940" rtl="0" eaLnBrk="1" latinLnBrk="0" hangingPunct="1">
        <a:defRPr sz="9400" kern="1200">
          <a:solidFill>
            <a:schemeClr val="tx1"/>
          </a:solidFill>
          <a:latin typeface="+mn-lt"/>
          <a:ea typeface="+mn-ea"/>
          <a:cs typeface="+mn-cs"/>
        </a:defRPr>
      </a:lvl1pPr>
      <a:lvl2pPr marL="2390470" algn="l" defTabSz="4780940" rtl="0" eaLnBrk="1" latinLnBrk="0" hangingPunct="1">
        <a:defRPr sz="9400" kern="1200">
          <a:solidFill>
            <a:schemeClr val="tx1"/>
          </a:solidFill>
          <a:latin typeface="+mn-lt"/>
          <a:ea typeface="+mn-ea"/>
          <a:cs typeface="+mn-cs"/>
        </a:defRPr>
      </a:lvl2pPr>
      <a:lvl3pPr marL="4780940" algn="l" defTabSz="4780940" rtl="0" eaLnBrk="1" latinLnBrk="0" hangingPunct="1">
        <a:defRPr sz="9400" kern="1200">
          <a:solidFill>
            <a:schemeClr val="tx1"/>
          </a:solidFill>
          <a:latin typeface="+mn-lt"/>
          <a:ea typeface="+mn-ea"/>
          <a:cs typeface="+mn-cs"/>
        </a:defRPr>
      </a:lvl3pPr>
      <a:lvl4pPr marL="7171411" algn="l" defTabSz="4780940" rtl="0" eaLnBrk="1" latinLnBrk="0" hangingPunct="1">
        <a:defRPr sz="9400" kern="1200">
          <a:solidFill>
            <a:schemeClr val="tx1"/>
          </a:solidFill>
          <a:latin typeface="+mn-lt"/>
          <a:ea typeface="+mn-ea"/>
          <a:cs typeface="+mn-cs"/>
        </a:defRPr>
      </a:lvl4pPr>
      <a:lvl5pPr marL="9561881" algn="l" defTabSz="4780940" rtl="0" eaLnBrk="1" latinLnBrk="0" hangingPunct="1">
        <a:defRPr sz="9400" kern="1200">
          <a:solidFill>
            <a:schemeClr val="tx1"/>
          </a:solidFill>
          <a:latin typeface="+mn-lt"/>
          <a:ea typeface="+mn-ea"/>
          <a:cs typeface="+mn-cs"/>
        </a:defRPr>
      </a:lvl5pPr>
      <a:lvl6pPr marL="11952351" algn="l" defTabSz="4780940" rtl="0" eaLnBrk="1" latinLnBrk="0" hangingPunct="1">
        <a:defRPr sz="9400" kern="1200">
          <a:solidFill>
            <a:schemeClr val="tx1"/>
          </a:solidFill>
          <a:latin typeface="+mn-lt"/>
          <a:ea typeface="+mn-ea"/>
          <a:cs typeface="+mn-cs"/>
        </a:defRPr>
      </a:lvl6pPr>
      <a:lvl7pPr marL="14342821" algn="l" defTabSz="4780940" rtl="0" eaLnBrk="1" latinLnBrk="0" hangingPunct="1">
        <a:defRPr sz="9400" kern="1200">
          <a:solidFill>
            <a:schemeClr val="tx1"/>
          </a:solidFill>
          <a:latin typeface="+mn-lt"/>
          <a:ea typeface="+mn-ea"/>
          <a:cs typeface="+mn-cs"/>
        </a:defRPr>
      </a:lvl7pPr>
      <a:lvl8pPr marL="16733291" algn="l" defTabSz="4780940" rtl="0" eaLnBrk="1" latinLnBrk="0" hangingPunct="1">
        <a:defRPr sz="9400" kern="1200">
          <a:solidFill>
            <a:schemeClr val="tx1"/>
          </a:solidFill>
          <a:latin typeface="+mn-lt"/>
          <a:ea typeface="+mn-ea"/>
          <a:cs typeface="+mn-cs"/>
        </a:defRPr>
      </a:lvl8pPr>
      <a:lvl9pPr marL="19123762" algn="l" defTabSz="4780940" rtl="0" eaLnBrk="1" latinLnBrk="0" hangingPunct="1">
        <a:defRPr sz="9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gif"/><Relationship Id="rId13" Type="http://schemas.openxmlformats.org/officeDocument/2006/relationships/image" Target="../media/image12.png"/><Relationship Id="rId18" Type="http://schemas.openxmlformats.org/officeDocument/2006/relationships/image" Target="../media/image17.png"/><Relationship Id="rId3" Type="http://schemas.openxmlformats.org/officeDocument/2006/relationships/image" Target="../media/image2.png"/><Relationship Id="rId7" Type="http://schemas.openxmlformats.org/officeDocument/2006/relationships/image" Target="../media/image6.jpeg"/><Relationship Id="rId12" Type="http://schemas.openxmlformats.org/officeDocument/2006/relationships/image" Target="../media/image11.png"/><Relationship Id="rId17" Type="http://schemas.openxmlformats.org/officeDocument/2006/relationships/image" Target="../media/image16.png"/><Relationship Id="rId2" Type="http://schemas.openxmlformats.org/officeDocument/2006/relationships/image" Target="../media/image1.png"/><Relationship Id="rId16" Type="http://schemas.openxmlformats.org/officeDocument/2006/relationships/image" Target="../media/image15.emf"/><Relationship Id="rId1" Type="http://schemas.openxmlformats.org/officeDocument/2006/relationships/slideLayout" Target="../slideLayouts/slideLayout1.xml"/><Relationship Id="rId6" Type="http://schemas.openxmlformats.org/officeDocument/2006/relationships/image" Target="../media/image5.jpeg"/><Relationship Id="rId11" Type="http://schemas.openxmlformats.org/officeDocument/2006/relationships/image" Target="../media/image10.emf"/><Relationship Id="rId5" Type="http://schemas.openxmlformats.org/officeDocument/2006/relationships/image" Target="../media/image4.jpeg"/><Relationship Id="rId15" Type="http://schemas.openxmlformats.org/officeDocument/2006/relationships/image" Target="../media/image14.png"/><Relationship Id="rId10" Type="http://schemas.openxmlformats.org/officeDocument/2006/relationships/image" Target="../media/image9.jpeg"/><Relationship Id="rId19" Type="http://schemas.openxmlformats.org/officeDocument/2006/relationships/image" Target="../media/image18.png"/><Relationship Id="rId4" Type="http://schemas.openxmlformats.org/officeDocument/2006/relationships/image" Target="../media/image3.png"/><Relationship Id="rId9" Type="http://schemas.openxmlformats.org/officeDocument/2006/relationships/image" Target="../media/image8.emf"/><Relationship Id="rId14" Type="http://schemas.openxmlformats.org/officeDocument/2006/relationships/image" Target="../media/image1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 name="Picture 28"/>
          <p:cNvPicPr>
            <a:picLocks noChangeAspect="1"/>
          </p:cNvPicPr>
          <p:nvPr/>
        </p:nvPicPr>
        <p:blipFill>
          <a:blip r:embed="rId2" cstate="print"/>
          <a:stretch>
            <a:fillRect/>
          </a:stretch>
        </p:blipFill>
        <p:spPr>
          <a:xfrm>
            <a:off x="42824399" y="6934200"/>
            <a:ext cx="7290707" cy="4343400"/>
          </a:xfrm>
          <a:prstGeom prst="rect">
            <a:avLst/>
          </a:prstGeom>
        </p:spPr>
      </p:pic>
      <p:pic>
        <p:nvPicPr>
          <p:cNvPr id="27" name="Picture 26"/>
          <p:cNvPicPr>
            <a:picLocks noChangeAspect="1"/>
          </p:cNvPicPr>
          <p:nvPr/>
        </p:nvPicPr>
        <p:blipFill>
          <a:blip r:embed="rId3" cstate="print"/>
          <a:stretch>
            <a:fillRect/>
          </a:stretch>
        </p:blipFill>
        <p:spPr>
          <a:xfrm>
            <a:off x="34594800" y="20176863"/>
            <a:ext cx="7543800" cy="5502537"/>
          </a:xfrm>
          <a:prstGeom prst="rect">
            <a:avLst/>
          </a:prstGeom>
        </p:spPr>
      </p:pic>
      <p:pic>
        <p:nvPicPr>
          <p:cNvPr id="26" name="Picture 25"/>
          <p:cNvPicPr>
            <a:picLocks noChangeAspect="1"/>
          </p:cNvPicPr>
          <p:nvPr/>
        </p:nvPicPr>
        <p:blipFill>
          <a:blip r:embed="rId4" cstate="print"/>
          <a:stretch>
            <a:fillRect/>
          </a:stretch>
        </p:blipFill>
        <p:spPr>
          <a:xfrm>
            <a:off x="29718000" y="5715000"/>
            <a:ext cx="12889046" cy="14554200"/>
          </a:xfrm>
          <a:prstGeom prst="rect">
            <a:avLst/>
          </a:prstGeom>
        </p:spPr>
      </p:pic>
      <p:sp>
        <p:nvSpPr>
          <p:cNvPr id="150" name="Rectangle 149"/>
          <p:cNvSpPr/>
          <p:nvPr/>
        </p:nvSpPr>
        <p:spPr>
          <a:xfrm>
            <a:off x="457200" y="20650200"/>
            <a:ext cx="13868400" cy="10668000"/>
          </a:xfrm>
          <a:prstGeom prst="rect">
            <a:avLst/>
          </a:prstGeom>
          <a:solidFill>
            <a:schemeClr val="accent1">
              <a:lumMod val="75000"/>
              <a:alpha val="50000"/>
            </a:schemeClr>
          </a:solidFill>
          <a:ln w="19050">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14478000" y="5715000"/>
            <a:ext cx="14859001" cy="12954000"/>
          </a:xfrm>
          <a:prstGeom prst="rect">
            <a:avLst/>
          </a:prstGeom>
          <a:solidFill>
            <a:schemeClr val="accent1">
              <a:lumMod val="75000"/>
              <a:alpha val="76863"/>
            </a:schemeClr>
          </a:solidFill>
          <a:ln w="19050">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p:cNvSpPr/>
          <p:nvPr/>
        </p:nvSpPr>
        <p:spPr>
          <a:xfrm>
            <a:off x="457200" y="5715000"/>
            <a:ext cx="13868400" cy="12034064"/>
          </a:xfrm>
          <a:prstGeom prst="rect">
            <a:avLst/>
          </a:prstGeom>
          <a:solidFill>
            <a:schemeClr val="bg1">
              <a:alpha val="50000"/>
            </a:schemeClr>
          </a:solidFill>
          <a:ln w="19050">
            <a:solidFill>
              <a:schemeClr val="tx2">
                <a:lumMod val="75000"/>
              </a:schemeClr>
            </a:solidFill>
          </a:ln>
        </p:spPr>
        <p:txBody>
          <a:bodyPr wrap="square">
            <a:spAutoFit/>
          </a:bodyPr>
          <a:lstStyle/>
          <a:p>
            <a:pPr algn="ctr"/>
            <a:r>
              <a:rPr lang="en-US" sz="4400" b="1" dirty="0" smtClean="0"/>
              <a:t>Introduction</a:t>
            </a:r>
          </a:p>
          <a:p>
            <a:pPr algn="ctr"/>
            <a:endParaRPr lang="en-US" sz="3600" dirty="0" smtClean="0"/>
          </a:p>
          <a:p>
            <a:pPr marL="457200" indent="-457200">
              <a:buFont typeface="Arial" pitchFamily="34" charset="0"/>
              <a:buChar char="•"/>
            </a:pPr>
            <a:r>
              <a:rPr lang="en-US" sz="3600" dirty="0" smtClean="0"/>
              <a:t>Ebullition, or bubbling, is a transport mechanism of CH</a:t>
            </a:r>
            <a:r>
              <a:rPr lang="en-US" sz="3600" baseline="-25000" dirty="0" smtClean="0"/>
              <a:t>4</a:t>
            </a:r>
            <a:r>
              <a:rPr lang="en-US" sz="3600" dirty="0" smtClean="0"/>
              <a:t> into the atmosphere, bypassing the </a:t>
            </a:r>
            <a:r>
              <a:rPr lang="en-US" sz="3600" dirty="0" err="1" smtClean="0"/>
              <a:t>oxic</a:t>
            </a:r>
            <a:r>
              <a:rPr lang="en-US" sz="3600" dirty="0" smtClean="0"/>
              <a:t> zone in wetlands (Martens and </a:t>
            </a:r>
            <a:r>
              <a:rPr lang="en-US" sz="3600" dirty="0" err="1" smtClean="0"/>
              <a:t>Klump</a:t>
            </a:r>
            <a:r>
              <a:rPr lang="en-US" sz="3600" dirty="0" smtClean="0"/>
              <a:t>, 1980).</a:t>
            </a:r>
          </a:p>
          <a:p>
            <a:pPr marL="457200" indent="-457200">
              <a:buFont typeface="Arial" pitchFamily="34" charset="0"/>
              <a:buChar char="•"/>
            </a:pPr>
            <a:endParaRPr lang="en-US" sz="3600" dirty="0" smtClean="0"/>
          </a:p>
          <a:p>
            <a:pPr marL="457200" indent="-457200">
              <a:buFont typeface="Arial" pitchFamily="34" charset="0"/>
              <a:buChar char="•"/>
            </a:pPr>
            <a:r>
              <a:rPr lang="en-US" sz="3600" dirty="0" smtClean="0"/>
              <a:t>Ebullition occurs when the partial pressure of the dissolved CH</a:t>
            </a:r>
            <a:r>
              <a:rPr lang="en-US" sz="3600" baseline="-25000" dirty="0" smtClean="0"/>
              <a:t>4 </a:t>
            </a:r>
            <a:r>
              <a:rPr lang="en-US" sz="3600" dirty="0" smtClean="0"/>
              <a:t>below ground exceeds the overlying hydrostatic pressure, triggering the release of the bubbles (</a:t>
            </a:r>
            <a:r>
              <a:rPr lang="en-US" sz="3600" dirty="0" err="1" smtClean="0"/>
              <a:t>Rothfuss</a:t>
            </a:r>
            <a:r>
              <a:rPr lang="en-US" sz="3600" dirty="0" smtClean="0"/>
              <a:t> and Conrad, 1994).</a:t>
            </a:r>
          </a:p>
          <a:p>
            <a:pPr marL="457200" indent="-457200">
              <a:buFont typeface="Arial" pitchFamily="34" charset="0"/>
              <a:buChar char="•"/>
            </a:pPr>
            <a:endParaRPr lang="en-US" sz="3600" dirty="0" smtClean="0"/>
          </a:p>
          <a:p>
            <a:pPr marL="457200" indent="-457200">
              <a:buFont typeface="Arial" pitchFamily="34" charset="0"/>
              <a:buChar char="•"/>
            </a:pPr>
            <a:r>
              <a:rPr lang="en-US" sz="3600" dirty="0" smtClean="0"/>
              <a:t>Ebullition has been observed when there is a change in atmospheric pressure or a drop in the water table (</a:t>
            </a:r>
            <a:r>
              <a:rPr lang="en-US" sz="3600" dirty="0" err="1" smtClean="0"/>
              <a:t>Tokida</a:t>
            </a:r>
            <a:r>
              <a:rPr lang="en-US" sz="3600" dirty="0" smtClean="0"/>
              <a:t> et al., 2007; Goodrich et al., 2011). Recent evidence suggests that in addition to episodic release, there is a regular low level of bubbling in many </a:t>
            </a:r>
            <a:r>
              <a:rPr lang="en-US" sz="3600" dirty="0" err="1" smtClean="0"/>
              <a:t>peatlands</a:t>
            </a:r>
            <a:r>
              <a:rPr lang="en-US" sz="3600" dirty="0" smtClean="0"/>
              <a:t>.</a:t>
            </a:r>
          </a:p>
          <a:p>
            <a:pPr marL="457200" indent="-457200">
              <a:buFont typeface="Arial" pitchFamily="34" charset="0"/>
              <a:buChar char="•"/>
            </a:pPr>
            <a:endParaRPr lang="en-US" sz="3600" dirty="0" smtClean="0"/>
          </a:p>
          <a:p>
            <a:pPr marL="457200" indent="-457200">
              <a:buFont typeface="Arial" pitchFamily="34" charset="0"/>
              <a:buChar char="•"/>
            </a:pPr>
            <a:r>
              <a:rPr lang="en-US" sz="3600" dirty="0" smtClean="0"/>
              <a:t>Understanding the temporal and spatial variation in ebullition will help improve future climate modeling.</a:t>
            </a:r>
          </a:p>
          <a:p>
            <a:pPr marL="457200" indent="-457200">
              <a:buFont typeface="Arial" pitchFamily="34" charset="0"/>
              <a:buChar char="•"/>
            </a:pPr>
            <a:endParaRPr lang="en-US" sz="3600" dirty="0"/>
          </a:p>
          <a:p>
            <a:r>
              <a:rPr lang="en-US" sz="4000" b="1" dirty="0"/>
              <a:t>Objective: To measure ebullition </a:t>
            </a:r>
            <a:r>
              <a:rPr lang="en-US" sz="4000" b="1" dirty="0" smtClean="0"/>
              <a:t>on </a:t>
            </a:r>
            <a:r>
              <a:rPr lang="en-US" sz="4000" b="1" dirty="0"/>
              <a:t>an episodic and continuous </a:t>
            </a:r>
            <a:r>
              <a:rPr lang="en-US" sz="4000" b="1" dirty="0" smtClean="0"/>
              <a:t>basis from 2011 to 2013 </a:t>
            </a:r>
            <a:r>
              <a:rPr lang="en-US" sz="4000" b="1" dirty="0"/>
              <a:t>using manual and acoustic </a:t>
            </a:r>
            <a:r>
              <a:rPr lang="en-US" sz="4000" b="1" dirty="0" smtClean="0"/>
              <a:t>sensors in sites with varying species composition.</a:t>
            </a:r>
            <a:endParaRPr lang="en-US" sz="4000" b="1" dirty="0"/>
          </a:p>
        </p:txBody>
      </p:sp>
      <p:sp>
        <p:nvSpPr>
          <p:cNvPr id="25" name="Rectangle 24"/>
          <p:cNvSpPr/>
          <p:nvPr/>
        </p:nvSpPr>
        <p:spPr>
          <a:xfrm>
            <a:off x="457200" y="685800"/>
            <a:ext cx="50139600" cy="4871434"/>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3733800" y="231821"/>
            <a:ext cx="43738800" cy="5409127"/>
          </a:xfrm>
          <a:noFill/>
        </p:spPr>
        <p:txBody>
          <a:bodyPr>
            <a:normAutofit/>
          </a:bodyPr>
          <a:lstStyle/>
          <a:p>
            <a:r>
              <a:rPr lang="en-US" sz="8200" b="1" dirty="0" smtClean="0">
                <a:solidFill>
                  <a:schemeClr val="bg1"/>
                </a:solidFill>
              </a:rPr>
              <a:t>The Influence of Vegetation on Methane Ebullition in a Temperate Wetland </a:t>
            </a:r>
            <a:r>
              <a:rPr lang="en-US" sz="9600" b="1" dirty="0" smtClean="0">
                <a:solidFill>
                  <a:schemeClr val="bg1"/>
                </a:solidFill>
              </a:rPr>
              <a:t/>
            </a:r>
            <a:br>
              <a:rPr lang="en-US" sz="9600" b="1" dirty="0" smtClean="0">
                <a:solidFill>
                  <a:schemeClr val="bg1"/>
                </a:solidFill>
              </a:rPr>
            </a:br>
            <a:r>
              <a:rPr lang="en-US" sz="5300" dirty="0" smtClean="0">
                <a:solidFill>
                  <a:schemeClr val="bg1"/>
                </a:solidFill>
              </a:rPr>
              <a:t>Samantha </a:t>
            </a:r>
            <a:r>
              <a:rPr lang="en-US" sz="5300" dirty="0">
                <a:solidFill>
                  <a:schemeClr val="bg1"/>
                </a:solidFill>
              </a:rPr>
              <a:t>Roddy</a:t>
            </a:r>
            <a:r>
              <a:rPr lang="en-US" sz="5300" baseline="30000" dirty="0">
                <a:solidFill>
                  <a:schemeClr val="bg1"/>
                </a:solidFill>
              </a:rPr>
              <a:t>1</a:t>
            </a:r>
            <a:r>
              <a:rPr lang="en-US" sz="5300" dirty="0">
                <a:solidFill>
                  <a:schemeClr val="bg1"/>
                </a:solidFill>
              </a:rPr>
              <a:t>, Ruth Varner</a:t>
            </a:r>
            <a:r>
              <a:rPr lang="en-US" sz="5300" baseline="30000" dirty="0">
                <a:solidFill>
                  <a:schemeClr val="bg1"/>
                </a:solidFill>
              </a:rPr>
              <a:t>1</a:t>
            </a:r>
            <a:r>
              <a:rPr lang="en-US" sz="5300" dirty="0">
                <a:solidFill>
                  <a:schemeClr val="bg1"/>
                </a:solidFill>
              </a:rPr>
              <a:t>, Mike Palace</a:t>
            </a:r>
            <a:r>
              <a:rPr lang="en-US" sz="5300" baseline="30000" dirty="0">
                <a:solidFill>
                  <a:schemeClr val="bg1"/>
                </a:solidFill>
              </a:rPr>
              <a:t>1</a:t>
            </a:r>
            <a:r>
              <a:rPr lang="en-US" sz="5300" dirty="0">
                <a:solidFill>
                  <a:schemeClr val="bg1"/>
                </a:solidFill>
              </a:rPr>
              <a:t>, </a:t>
            </a:r>
            <a:r>
              <a:rPr lang="en-US" sz="5300" dirty="0" smtClean="0">
                <a:solidFill>
                  <a:schemeClr val="bg1"/>
                </a:solidFill>
              </a:rPr>
              <a:t>Mark Hines</a:t>
            </a:r>
            <a:r>
              <a:rPr lang="en-US" sz="5300" baseline="30000" dirty="0" smtClean="0">
                <a:solidFill>
                  <a:schemeClr val="bg1"/>
                </a:solidFill>
              </a:rPr>
              <a:t>2</a:t>
            </a:r>
            <a:r>
              <a:rPr lang="en-US" sz="3600" baseline="30000" dirty="0">
                <a:solidFill>
                  <a:schemeClr val="bg1"/>
                </a:solidFill>
              </a:rPr>
              <a:t> </a:t>
            </a:r>
            <a:r>
              <a:rPr lang="en-US" sz="3600" dirty="0">
                <a:solidFill>
                  <a:schemeClr val="bg1"/>
                </a:solidFill>
              </a:rPr>
              <a:t/>
            </a:r>
            <a:br>
              <a:rPr lang="en-US" sz="3600" dirty="0">
                <a:solidFill>
                  <a:schemeClr val="bg1"/>
                </a:solidFill>
              </a:rPr>
            </a:br>
            <a:r>
              <a:rPr lang="en-US" sz="3600" baseline="30000" dirty="0" smtClean="0">
                <a:solidFill>
                  <a:schemeClr val="bg1"/>
                </a:solidFill>
              </a:rPr>
              <a:t>1</a:t>
            </a:r>
            <a:r>
              <a:rPr lang="en-US" sz="3600" dirty="0" smtClean="0">
                <a:solidFill>
                  <a:schemeClr val="bg1"/>
                </a:solidFill>
              </a:rPr>
              <a:t>Institute </a:t>
            </a:r>
            <a:r>
              <a:rPr lang="en-US" sz="3600" dirty="0">
                <a:solidFill>
                  <a:schemeClr val="bg1"/>
                </a:solidFill>
              </a:rPr>
              <a:t>for the Study of Earth, Oceans and Space, University of New Hampshire, 38 Main Street, Durham, NH 03824, sld93@wildcats.unh.edu</a:t>
            </a:r>
            <a:br>
              <a:rPr lang="en-US" sz="3600" dirty="0">
                <a:solidFill>
                  <a:schemeClr val="bg1"/>
                </a:solidFill>
              </a:rPr>
            </a:br>
            <a:r>
              <a:rPr lang="en-US" sz="3600" baseline="30000" dirty="0" smtClean="0">
                <a:solidFill>
                  <a:schemeClr val="bg1"/>
                </a:solidFill>
              </a:rPr>
              <a:t>2</a:t>
            </a:r>
            <a:r>
              <a:rPr lang="en-US" sz="3600" dirty="0" smtClean="0">
                <a:solidFill>
                  <a:schemeClr val="bg1"/>
                </a:solidFill>
              </a:rPr>
              <a:t>University of Massachusetts Lowell, 1 University Avenue, Lowell, MA 01854</a:t>
            </a:r>
            <a:endParaRPr lang="en-US" sz="3600" dirty="0">
              <a:solidFill>
                <a:schemeClr val="bg1"/>
              </a:solidFill>
            </a:endParaRPr>
          </a:p>
        </p:txBody>
      </p:sp>
      <p:sp>
        <p:nvSpPr>
          <p:cNvPr id="1051" name="Rectangle 27"/>
          <p:cNvSpPr>
            <a:spLocks noChangeArrowheads="1"/>
          </p:cNvSpPr>
          <p:nvPr/>
        </p:nvSpPr>
        <p:spPr bwMode="auto">
          <a:xfrm>
            <a:off x="0" y="-769441"/>
            <a:ext cx="184731" cy="1538883"/>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1053" name="Rectangle 29"/>
          <p:cNvSpPr>
            <a:spLocks noChangeArrowheads="1"/>
          </p:cNvSpPr>
          <p:nvPr/>
        </p:nvSpPr>
        <p:spPr bwMode="auto">
          <a:xfrm>
            <a:off x="0" y="-537622"/>
            <a:ext cx="184731" cy="1538883"/>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1055" name="Rectangle 31"/>
          <p:cNvSpPr>
            <a:spLocks noChangeArrowheads="1"/>
          </p:cNvSpPr>
          <p:nvPr/>
        </p:nvSpPr>
        <p:spPr bwMode="auto">
          <a:xfrm>
            <a:off x="0" y="-769441"/>
            <a:ext cx="184731" cy="1538883"/>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145" name="Rectangle 144"/>
          <p:cNvSpPr/>
          <p:nvPr/>
        </p:nvSpPr>
        <p:spPr>
          <a:xfrm>
            <a:off x="29489400" y="28879800"/>
            <a:ext cx="21183600" cy="2438400"/>
          </a:xfrm>
          <a:prstGeom prst="rect">
            <a:avLst/>
          </a:prstGeom>
          <a:noFill/>
          <a:ln w="19050">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p:cNvSpPr txBox="1"/>
          <p:nvPr/>
        </p:nvSpPr>
        <p:spPr>
          <a:xfrm>
            <a:off x="14478000" y="5715000"/>
            <a:ext cx="14859000" cy="1877437"/>
          </a:xfrm>
          <a:prstGeom prst="rect">
            <a:avLst/>
          </a:prstGeom>
          <a:noFill/>
        </p:spPr>
        <p:txBody>
          <a:bodyPr wrap="square" rtlCol="0">
            <a:spAutoFit/>
          </a:bodyPr>
          <a:lstStyle/>
          <a:p>
            <a:pPr algn="ctr"/>
            <a:r>
              <a:rPr lang="en-US" sz="4400" b="1" dirty="0" smtClean="0"/>
              <a:t>Instrumentation and Methods</a:t>
            </a:r>
          </a:p>
          <a:p>
            <a:endParaRPr lang="en-US" sz="3600" dirty="0"/>
          </a:p>
          <a:p>
            <a:endParaRPr lang="en-US" sz="3600" dirty="0"/>
          </a:p>
        </p:txBody>
      </p:sp>
      <p:pic>
        <p:nvPicPr>
          <p:cNvPr id="146" name="Picture 145"/>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a:off x="14630400" y="6934200"/>
            <a:ext cx="4800600" cy="3620360"/>
          </a:xfrm>
          <a:prstGeom prst="rect">
            <a:avLst/>
          </a:prstGeom>
        </p:spPr>
      </p:pic>
      <p:pic>
        <p:nvPicPr>
          <p:cNvPr id="157" name="Content Placeholder 3"/>
          <p:cNvPicPr>
            <a:picLocks noChangeAspect="1"/>
          </p:cNvPicPr>
          <p:nvPr/>
        </p:nvPicPr>
        <p:blipFill rotWithShape="1">
          <a:blip r:embed="rId6" cstate="print">
            <a:extLst>
              <a:ext uri="{28A0092B-C50C-407E-A947-70E740481C1C}">
                <a14:useLocalDpi xmlns:a14="http://schemas.microsoft.com/office/drawing/2010/main" xmlns="" val="0"/>
              </a:ext>
            </a:extLst>
          </a:blip>
          <a:srcRect l="1" r="8623"/>
          <a:stretch/>
        </p:blipFill>
        <p:spPr>
          <a:xfrm>
            <a:off x="14706600" y="11201400"/>
            <a:ext cx="4724400" cy="3875155"/>
          </a:xfrm>
          <a:prstGeom prst="rect">
            <a:avLst/>
          </a:prstGeom>
        </p:spPr>
      </p:pic>
      <p:pic>
        <p:nvPicPr>
          <p:cNvPr id="166" name="Picture 2" descr="C:\Users\Ross\Downloads\IMG-20120806-00242 (1).jpg"/>
          <p:cNvPicPr>
            <a:picLocks noChangeAspect="1" noChangeArrowheads="1"/>
          </p:cNvPicPr>
          <p:nvPr/>
        </p:nvPicPr>
        <p:blipFill>
          <a:blip r:embed="rId7" cstate="print">
            <a:extLst>
              <a:ext uri="{28A0092B-C50C-407E-A947-70E740481C1C}">
                <a14:useLocalDpi xmlns:a14="http://schemas.microsoft.com/office/drawing/2010/main" xmlns="" val="0"/>
              </a:ext>
            </a:extLst>
          </a:blip>
          <a:srcRect/>
          <a:stretch>
            <a:fillRect/>
          </a:stretch>
        </p:blipFill>
        <p:spPr bwMode="auto">
          <a:xfrm>
            <a:off x="8382000" y="21564600"/>
            <a:ext cx="5791199" cy="4952999"/>
          </a:xfrm>
          <a:prstGeom prst="rect">
            <a:avLst/>
          </a:prstGeom>
          <a:noFill/>
          <a:extLst>
            <a:ext uri="{909E8E84-426E-40dd-AFC4-6F175D3DCCD1}">
              <a14:hiddenFill xmlns:a14="http://schemas.microsoft.com/office/drawing/2010/main" xmlns="">
                <a:solidFill>
                  <a:srgbClr val="FFFFFF"/>
                </a:solidFill>
              </a14:hiddenFill>
            </a:ext>
          </a:extLst>
        </p:spPr>
      </p:pic>
      <p:sp>
        <p:nvSpPr>
          <p:cNvPr id="9" name="TextBox 8"/>
          <p:cNvSpPr txBox="1"/>
          <p:nvPr/>
        </p:nvSpPr>
        <p:spPr>
          <a:xfrm>
            <a:off x="304800" y="20726400"/>
            <a:ext cx="14097000" cy="769441"/>
          </a:xfrm>
          <a:prstGeom prst="rect">
            <a:avLst/>
          </a:prstGeom>
          <a:noFill/>
        </p:spPr>
        <p:txBody>
          <a:bodyPr wrap="square" rtlCol="0">
            <a:spAutoFit/>
          </a:bodyPr>
          <a:lstStyle/>
          <a:p>
            <a:pPr algn="ctr"/>
            <a:r>
              <a:rPr lang="en-US" sz="4400" b="1" dirty="0" smtClean="0"/>
              <a:t>Field Site</a:t>
            </a:r>
            <a:endParaRPr lang="en-US" sz="4400" b="1" dirty="0"/>
          </a:p>
        </p:txBody>
      </p:sp>
      <p:sp>
        <p:nvSpPr>
          <p:cNvPr id="11" name="TextBox 10"/>
          <p:cNvSpPr txBox="1"/>
          <p:nvPr/>
        </p:nvSpPr>
        <p:spPr>
          <a:xfrm>
            <a:off x="19354800" y="7467600"/>
            <a:ext cx="2667000" cy="6524864"/>
          </a:xfrm>
          <a:prstGeom prst="rect">
            <a:avLst/>
          </a:prstGeom>
          <a:noFill/>
        </p:spPr>
        <p:txBody>
          <a:bodyPr wrap="square" rtlCol="0">
            <a:spAutoFit/>
          </a:bodyPr>
          <a:lstStyle/>
          <a:p>
            <a:pPr algn="ctr"/>
            <a:r>
              <a:rPr lang="en-US" sz="3800" dirty="0" smtClean="0"/>
              <a:t>Acoustic sensors were used to measure ebullition on a continuous basis. Daily bubble count was determined.</a:t>
            </a:r>
          </a:p>
        </p:txBody>
      </p:sp>
      <p:sp>
        <p:nvSpPr>
          <p:cNvPr id="12" name="TextBox 11"/>
          <p:cNvSpPr txBox="1"/>
          <p:nvPr/>
        </p:nvSpPr>
        <p:spPr>
          <a:xfrm>
            <a:off x="14706600" y="16002000"/>
            <a:ext cx="10744200" cy="2431435"/>
          </a:xfrm>
          <a:prstGeom prst="rect">
            <a:avLst/>
          </a:prstGeom>
          <a:noFill/>
        </p:spPr>
        <p:txBody>
          <a:bodyPr wrap="square" rtlCol="0">
            <a:spAutoFit/>
          </a:bodyPr>
          <a:lstStyle/>
          <a:p>
            <a:r>
              <a:rPr lang="en-US" sz="3800" dirty="0" smtClean="0"/>
              <a:t>The acoustic sensors </a:t>
            </a:r>
            <a:r>
              <a:rPr lang="en-US" sz="3800" dirty="0"/>
              <a:t>record the sound of the bubbles being released (</a:t>
            </a:r>
            <a:r>
              <a:rPr lang="en-US" sz="3800" b="1" dirty="0"/>
              <a:t>Figure 4</a:t>
            </a:r>
            <a:r>
              <a:rPr lang="en-US" sz="3800" dirty="0"/>
              <a:t>)</a:t>
            </a:r>
            <a:r>
              <a:rPr lang="en-US" sz="3800" dirty="0" smtClean="0"/>
              <a:t>. Manual collections were made weekly to determine the volume and CH</a:t>
            </a:r>
            <a:r>
              <a:rPr lang="en-US" sz="3800" baseline="-25000" dirty="0" smtClean="0"/>
              <a:t>4</a:t>
            </a:r>
            <a:r>
              <a:rPr lang="en-US" sz="3800" dirty="0" smtClean="0"/>
              <a:t> concentration</a:t>
            </a:r>
            <a:r>
              <a:rPr lang="en-US" sz="3800" dirty="0"/>
              <a:t> </a:t>
            </a:r>
            <a:r>
              <a:rPr lang="en-US" sz="3800" dirty="0" smtClean="0"/>
              <a:t>of the bubbles (</a:t>
            </a:r>
            <a:r>
              <a:rPr lang="en-US" sz="3800" b="1" dirty="0" smtClean="0"/>
              <a:t>Figure 5</a:t>
            </a:r>
            <a:r>
              <a:rPr lang="en-US" sz="3800" dirty="0" smtClean="0"/>
              <a:t>).</a:t>
            </a:r>
            <a:endParaRPr lang="en-US" sz="3800" dirty="0"/>
          </a:p>
        </p:txBody>
      </p:sp>
      <p:sp>
        <p:nvSpPr>
          <p:cNvPr id="80" name="TextBox 79"/>
          <p:cNvSpPr txBox="1"/>
          <p:nvPr/>
        </p:nvSpPr>
        <p:spPr>
          <a:xfrm>
            <a:off x="25831800" y="6858000"/>
            <a:ext cx="3581400" cy="9879627"/>
          </a:xfrm>
          <a:prstGeom prst="rect">
            <a:avLst/>
          </a:prstGeom>
          <a:noFill/>
        </p:spPr>
        <p:txBody>
          <a:bodyPr wrap="square" rtlCol="0">
            <a:spAutoFit/>
          </a:bodyPr>
          <a:lstStyle/>
          <a:p>
            <a:pPr algn="ctr"/>
            <a:r>
              <a:rPr lang="en-US" sz="3800" b="1" dirty="0" smtClean="0"/>
              <a:t>Figure 6</a:t>
            </a:r>
            <a:r>
              <a:rPr lang="en-US" sz="3800" dirty="0" smtClean="0"/>
              <a:t>.</a:t>
            </a:r>
          </a:p>
          <a:p>
            <a:pPr algn="ctr"/>
            <a:r>
              <a:rPr lang="en-US" sz="3800" dirty="0" smtClean="0"/>
              <a:t>Design of instrumentation. </a:t>
            </a:r>
            <a:r>
              <a:rPr lang="en-US" sz="3800" b="1" dirty="0">
                <a:solidFill>
                  <a:srgbClr val="FF0000"/>
                </a:solidFill>
              </a:rPr>
              <a:t>A</a:t>
            </a:r>
            <a:r>
              <a:rPr lang="en-US" sz="3800" dirty="0"/>
              <a:t>. Three inch PVC pipe. </a:t>
            </a:r>
            <a:r>
              <a:rPr lang="en-US" sz="3800" b="1" dirty="0">
                <a:solidFill>
                  <a:srgbClr val="FF0000"/>
                </a:solidFill>
              </a:rPr>
              <a:t>B</a:t>
            </a:r>
            <a:r>
              <a:rPr lang="en-US" sz="3800" dirty="0"/>
              <a:t>. Lower funnel. </a:t>
            </a:r>
            <a:r>
              <a:rPr lang="en-US" sz="3800" b="1" dirty="0">
                <a:solidFill>
                  <a:srgbClr val="FF0000"/>
                </a:solidFill>
              </a:rPr>
              <a:t>C</a:t>
            </a:r>
            <a:r>
              <a:rPr lang="en-US" sz="3800" dirty="0"/>
              <a:t>. Hydrophone . </a:t>
            </a:r>
            <a:r>
              <a:rPr lang="en-US" sz="3800" b="1" dirty="0">
                <a:solidFill>
                  <a:srgbClr val="FF0000"/>
                </a:solidFill>
              </a:rPr>
              <a:t>D</a:t>
            </a:r>
            <a:r>
              <a:rPr lang="en-US" sz="3800" dirty="0"/>
              <a:t>. Upper funnel. </a:t>
            </a:r>
            <a:r>
              <a:rPr lang="en-US" sz="3800" b="1" dirty="0">
                <a:solidFill>
                  <a:srgbClr val="FF0000"/>
                </a:solidFill>
              </a:rPr>
              <a:t>E</a:t>
            </a:r>
            <a:r>
              <a:rPr lang="en-US" sz="3800" dirty="0"/>
              <a:t>. Manual sampling tube with stopcock. </a:t>
            </a:r>
            <a:r>
              <a:rPr lang="en-US" sz="3800" b="1" dirty="0">
                <a:solidFill>
                  <a:srgbClr val="FF0000"/>
                </a:solidFill>
              </a:rPr>
              <a:t>F</a:t>
            </a:r>
            <a:r>
              <a:rPr lang="en-US" sz="3800" dirty="0"/>
              <a:t>. PVC elbow to eliminate rainwater and some noise interference.  </a:t>
            </a:r>
          </a:p>
          <a:p>
            <a:endParaRPr lang="en-US" sz="2800" dirty="0" smtClean="0"/>
          </a:p>
        </p:txBody>
      </p:sp>
      <p:pic>
        <p:nvPicPr>
          <p:cNvPr id="81" name="Picture 80" descr="logo-NSF.gif"/>
          <p:cNvPicPr>
            <a:picLocks noChangeAspect="1"/>
          </p:cNvPicPr>
          <p:nvPr/>
        </p:nvPicPr>
        <p:blipFill>
          <a:blip r:embed="rId8" cstate="print">
            <a:extLst>
              <a:ext uri="{28A0092B-C50C-407E-A947-70E740481C1C}">
                <a14:useLocalDpi xmlns:a14="http://schemas.microsoft.com/office/drawing/2010/main" xmlns="" val="0"/>
              </a:ext>
            </a:extLst>
          </a:blip>
          <a:stretch>
            <a:fillRect/>
          </a:stretch>
        </p:blipFill>
        <p:spPr>
          <a:xfrm>
            <a:off x="46710600" y="1066800"/>
            <a:ext cx="3438144" cy="3438144"/>
          </a:xfrm>
          <a:prstGeom prst="rect">
            <a:avLst/>
          </a:prstGeom>
        </p:spPr>
      </p:pic>
      <p:sp>
        <p:nvSpPr>
          <p:cNvPr id="83" name="Rectangle 82"/>
          <p:cNvSpPr/>
          <p:nvPr/>
        </p:nvSpPr>
        <p:spPr>
          <a:xfrm>
            <a:off x="457200" y="17830800"/>
            <a:ext cx="13868400" cy="2659190"/>
          </a:xfrm>
          <a:prstGeom prst="rect">
            <a:avLst/>
          </a:prstGeom>
          <a:solidFill>
            <a:schemeClr val="bg2">
              <a:lumMod val="50000"/>
              <a:alpha val="50000"/>
            </a:schemeClr>
          </a:solidFill>
          <a:ln w="19050">
            <a:solidFill>
              <a:schemeClr val="tx1">
                <a:lumMod val="65000"/>
                <a:lumOff val="35000"/>
              </a:schemeClr>
            </a:solidFill>
          </a:ln>
        </p:spPr>
        <p:txBody>
          <a:bodyPr wrap="square">
            <a:spAutoFit/>
          </a:bodyPr>
          <a:lstStyle/>
          <a:p>
            <a:pPr algn="ctr">
              <a:lnSpc>
                <a:spcPct val="120000"/>
              </a:lnSpc>
            </a:pPr>
            <a:endParaRPr lang="en-US" sz="4400" b="1" dirty="0" smtClean="0"/>
          </a:p>
          <a:p>
            <a:pPr marL="571500" indent="-571500" algn="ctr"/>
            <a:r>
              <a:rPr lang="en-US" sz="3800" b="1" i="1" dirty="0" smtClean="0"/>
              <a:t>Sedge-dominated </a:t>
            </a:r>
            <a:r>
              <a:rPr lang="en-US" sz="3800" b="1" i="1" dirty="0"/>
              <a:t>areas will show </a:t>
            </a:r>
            <a:r>
              <a:rPr lang="en-US" sz="3800" b="1" i="1" dirty="0" smtClean="0"/>
              <a:t>higher </a:t>
            </a:r>
            <a:r>
              <a:rPr lang="en-US" sz="3800" b="1" i="1" dirty="0"/>
              <a:t>rates of ebullition than </a:t>
            </a:r>
            <a:r>
              <a:rPr lang="en-US" sz="3800" b="1" i="1" dirty="0" smtClean="0"/>
              <a:t>shrub-dominated areas because </a:t>
            </a:r>
            <a:r>
              <a:rPr lang="en-US" sz="3800" b="1" i="1" dirty="0"/>
              <a:t>root exudates increase </a:t>
            </a:r>
            <a:r>
              <a:rPr lang="en-US" sz="3800" b="1" i="1" dirty="0" smtClean="0"/>
              <a:t>CH</a:t>
            </a:r>
            <a:r>
              <a:rPr lang="en-US" sz="3800" b="1" i="1" baseline="-25000" dirty="0" smtClean="0"/>
              <a:t>4</a:t>
            </a:r>
            <a:r>
              <a:rPr lang="en-US" sz="3800" b="1" i="1" dirty="0" smtClean="0"/>
              <a:t> production </a:t>
            </a:r>
            <a:r>
              <a:rPr lang="en-US" sz="3800" b="1" i="1" dirty="0"/>
              <a:t>in these </a:t>
            </a:r>
            <a:r>
              <a:rPr lang="en-US" sz="3800" b="1" i="1" dirty="0" smtClean="0"/>
              <a:t>ecosystems.</a:t>
            </a:r>
          </a:p>
        </p:txBody>
      </p:sp>
      <p:pic>
        <p:nvPicPr>
          <p:cNvPr id="1029" name="Picture 5"/>
          <p:cNvPicPr>
            <a:picLocks noChangeAspect="1" noChangeArrowheads="1"/>
          </p:cNvPicPr>
          <p:nvPr/>
        </p:nvPicPr>
        <p:blipFill>
          <a:blip r:embed="rId9" cstate="print">
            <a:extLst>
              <a:ext uri="{28A0092B-C50C-407E-A947-70E740481C1C}">
                <a14:useLocalDpi xmlns:a14="http://schemas.microsoft.com/office/drawing/2010/main" xmlns="" val="0"/>
              </a:ext>
            </a:extLst>
          </a:blip>
          <a:srcRect/>
          <a:stretch>
            <a:fillRect/>
          </a:stretch>
        </p:blipFill>
        <p:spPr bwMode="auto">
          <a:xfrm>
            <a:off x="533400" y="21869400"/>
            <a:ext cx="5146034" cy="8763000"/>
          </a:xfrm>
          <a:prstGeom prst="rect">
            <a:avLst/>
          </a:prstGeom>
          <a:solidFill>
            <a:schemeClr val="bg1"/>
          </a:solidFill>
          <a:ln w="9525">
            <a:solidFill>
              <a:schemeClr val="tx1"/>
            </a:solidFill>
            <a:miter lim="800000"/>
            <a:headEnd/>
            <a:tailEnd/>
          </a:ln>
          <a:effectLst/>
        </p:spPr>
      </p:pic>
      <p:sp>
        <p:nvSpPr>
          <p:cNvPr id="16" name="5-Point Star 15"/>
          <p:cNvSpPr/>
          <p:nvPr/>
        </p:nvSpPr>
        <p:spPr>
          <a:xfrm>
            <a:off x="4191000" y="28803600"/>
            <a:ext cx="352884" cy="383980"/>
          </a:xfrm>
          <a:prstGeom prst="star5">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30" name="Picture 6" descr="C:\Users\Ross\Desktop\Sam\UNH\Sallie's Fen Pictures\100_0301.JPG"/>
          <p:cNvPicPr>
            <a:picLocks noChangeArrowheads="1"/>
          </p:cNvPicPr>
          <p:nvPr/>
        </p:nvPicPr>
        <p:blipFill>
          <a:blip r:embed="rId10" cstate="print">
            <a:extLst>
              <a:ext uri="{28A0092B-C50C-407E-A947-70E740481C1C}">
                <a14:useLocalDpi xmlns:a14="http://schemas.microsoft.com/office/drawing/2010/main" xmlns="" val="0"/>
              </a:ext>
            </a:extLst>
          </a:blip>
          <a:srcRect/>
          <a:stretch>
            <a:fillRect/>
          </a:stretch>
        </p:blipFill>
        <p:spPr bwMode="auto">
          <a:xfrm>
            <a:off x="8534400" y="26593800"/>
            <a:ext cx="5715000" cy="4495800"/>
          </a:xfrm>
          <a:prstGeom prst="rect">
            <a:avLst/>
          </a:prstGeom>
          <a:noFill/>
          <a:extLst>
            <a:ext uri="{909E8E84-426E-40dd-AFC4-6F175D3DCCD1}">
              <a14:hiddenFill xmlns:a14="http://schemas.microsoft.com/office/drawing/2010/main" xmlns="">
                <a:solidFill>
                  <a:srgbClr val="FFFFFF"/>
                </a:solidFill>
              </a14:hiddenFill>
            </a:ext>
          </a:extLst>
        </p:spPr>
      </p:pic>
      <p:sp>
        <p:nvSpPr>
          <p:cNvPr id="5" name="TextBox 4"/>
          <p:cNvSpPr txBox="1"/>
          <p:nvPr/>
        </p:nvSpPr>
        <p:spPr>
          <a:xfrm>
            <a:off x="457200" y="31470600"/>
            <a:ext cx="49977675" cy="2215991"/>
          </a:xfrm>
          <a:prstGeom prst="rect">
            <a:avLst/>
          </a:prstGeom>
          <a:noFill/>
        </p:spPr>
        <p:txBody>
          <a:bodyPr wrap="square" rtlCol="0">
            <a:spAutoFit/>
          </a:bodyPr>
          <a:lstStyle/>
          <a:p>
            <a:r>
              <a:rPr lang="en-US" sz="2400" dirty="0" smtClean="0"/>
              <a:t>References:</a:t>
            </a:r>
            <a:r>
              <a:rPr lang="en-US" sz="2000" dirty="0" smtClean="0"/>
              <a:t> Martens</a:t>
            </a:r>
            <a:r>
              <a:rPr lang="en-US" sz="2000" dirty="0"/>
              <a:t>, C. S., G. W. </a:t>
            </a:r>
            <a:r>
              <a:rPr lang="en-US" sz="2000" dirty="0" err="1"/>
              <a:t>Kipphut</a:t>
            </a:r>
            <a:r>
              <a:rPr lang="en-US" sz="2000" dirty="0"/>
              <a:t>, and J. V. </a:t>
            </a:r>
            <a:r>
              <a:rPr lang="en-US" sz="2000" dirty="0" err="1"/>
              <a:t>Klump</a:t>
            </a:r>
            <a:r>
              <a:rPr lang="en-US" sz="2000" dirty="0"/>
              <a:t>. 1980. Sediment-water chemical exchange in the coastal zone traced by in situ radon-222 flux measurements. Science 208: 285- 288. </a:t>
            </a:r>
            <a:r>
              <a:rPr lang="en-US" sz="2000" dirty="0" smtClean="0"/>
              <a:t> Goodrich</a:t>
            </a:r>
            <a:r>
              <a:rPr lang="en-US" sz="2000" dirty="0"/>
              <a:t>, J. P., </a:t>
            </a:r>
            <a:r>
              <a:rPr lang="en-US" sz="2000" dirty="0" err="1"/>
              <a:t>R.K.Varner</a:t>
            </a:r>
            <a:r>
              <a:rPr lang="en-US" sz="2000" dirty="0"/>
              <a:t>, S. </a:t>
            </a:r>
            <a:r>
              <a:rPr lang="en-US" sz="2000" dirty="0" err="1"/>
              <a:t>Frolking</a:t>
            </a:r>
            <a:r>
              <a:rPr lang="en-US" sz="2000" dirty="0"/>
              <a:t>, B.N. Duncan, and P.M. </a:t>
            </a:r>
            <a:r>
              <a:rPr lang="en-US" sz="2000" dirty="0" err="1"/>
              <a:t>Crill</a:t>
            </a:r>
            <a:r>
              <a:rPr lang="en-US" sz="2000" dirty="0"/>
              <a:t> (2011), High Frequency measurements of methane ebullition over a growing season at a temperate </a:t>
            </a:r>
            <a:r>
              <a:rPr lang="en-US" sz="2000" dirty="0" err="1"/>
              <a:t>peatland</a:t>
            </a:r>
            <a:r>
              <a:rPr lang="en-US" sz="2000" dirty="0"/>
              <a:t> site, </a:t>
            </a:r>
            <a:r>
              <a:rPr lang="en-US" sz="2000" i="1" dirty="0" err="1"/>
              <a:t>Geophys</a:t>
            </a:r>
            <a:r>
              <a:rPr lang="en-US" sz="2000" i="1" dirty="0"/>
              <a:t>. Res. </a:t>
            </a:r>
            <a:r>
              <a:rPr lang="en-US" sz="2000" i="1" dirty="0" err="1"/>
              <a:t>Lett</a:t>
            </a:r>
            <a:r>
              <a:rPr lang="en-US" sz="2000" i="1" dirty="0"/>
              <a:t>.</a:t>
            </a:r>
            <a:r>
              <a:rPr lang="en-US" sz="2000" dirty="0"/>
              <a:t>, 38, L07404, </a:t>
            </a:r>
            <a:r>
              <a:rPr lang="en-US" sz="2000" dirty="0" err="1"/>
              <a:t>doi</a:t>
            </a:r>
            <a:r>
              <a:rPr lang="en-US" sz="2000" dirty="0"/>
              <a:t>: </a:t>
            </a:r>
            <a:r>
              <a:rPr lang="en-US" sz="2000" dirty="0" smtClean="0"/>
              <a:t>10.1029/2011GL046915. </a:t>
            </a:r>
            <a:r>
              <a:rPr lang="en-US" sz="2000" dirty="0" err="1"/>
              <a:t>Rothfuss</a:t>
            </a:r>
            <a:r>
              <a:rPr lang="en-US" sz="2000" dirty="0"/>
              <a:t>, F., R. Conrad. (1994) Development of a gas-diffusion probe for the determination of methane concentrations and diffusion characteristics in flooded paddy soil, </a:t>
            </a:r>
            <a:r>
              <a:rPr lang="en-US" sz="2000" i="1" dirty="0"/>
              <a:t>FEMS </a:t>
            </a:r>
            <a:r>
              <a:rPr lang="en-US" sz="2000" i="1" dirty="0" err="1"/>
              <a:t>Microbiol</a:t>
            </a:r>
            <a:r>
              <a:rPr lang="en-US" sz="2000" i="1" dirty="0"/>
              <a:t>. Ecol., </a:t>
            </a:r>
            <a:r>
              <a:rPr lang="en-US" sz="2000" dirty="0"/>
              <a:t>14, </a:t>
            </a:r>
            <a:r>
              <a:rPr lang="en-US" sz="2000" dirty="0" smtClean="0"/>
              <a:t>307-318. </a:t>
            </a:r>
            <a:r>
              <a:rPr lang="en-US" sz="2000" dirty="0" err="1" smtClean="0"/>
              <a:t>Tokida</a:t>
            </a:r>
            <a:r>
              <a:rPr lang="en-US" sz="2000" dirty="0"/>
              <a:t>, T. et al. (2007), Episodic release of methane bubbles from </a:t>
            </a:r>
            <a:r>
              <a:rPr lang="en-US" sz="2000" dirty="0" err="1"/>
              <a:t>peatland</a:t>
            </a:r>
            <a:r>
              <a:rPr lang="en-US" sz="2000" dirty="0"/>
              <a:t> during spring thaw, </a:t>
            </a:r>
            <a:r>
              <a:rPr lang="en-US" sz="2000" i="1" dirty="0"/>
              <a:t>Chemosphere</a:t>
            </a:r>
            <a:r>
              <a:rPr lang="en-US" sz="2000" dirty="0"/>
              <a:t>, 70, </a:t>
            </a:r>
            <a:r>
              <a:rPr lang="en-US" sz="2000" dirty="0" smtClean="0"/>
              <a:t>165-171. </a:t>
            </a:r>
            <a:r>
              <a:rPr lang="en-US" sz="2000" dirty="0" err="1" smtClean="0"/>
              <a:t>Whiticar</a:t>
            </a:r>
            <a:r>
              <a:rPr lang="en-US" sz="2000" dirty="0"/>
              <a:t>, M.J. (1999) Carbon and hydrogen isotope systematics of bacterial formation and oxidation of methane, </a:t>
            </a:r>
            <a:r>
              <a:rPr lang="en-US" sz="2000" i="1" dirty="0"/>
              <a:t>Chemical Geology</a:t>
            </a:r>
            <a:r>
              <a:rPr lang="en-US" sz="2000" dirty="0"/>
              <a:t>, 161, 291-</a:t>
            </a:r>
            <a:r>
              <a:rPr lang="en-US" sz="2000" dirty="0" smtClean="0"/>
              <a:t>314.</a:t>
            </a:r>
            <a:endParaRPr lang="en-US" sz="2000" dirty="0"/>
          </a:p>
          <a:p>
            <a:endParaRPr lang="en-US" dirty="0"/>
          </a:p>
        </p:txBody>
      </p:sp>
      <p:sp>
        <p:nvSpPr>
          <p:cNvPr id="19" name="TextBox 18"/>
          <p:cNvSpPr txBox="1"/>
          <p:nvPr/>
        </p:nvSpPr>
        <p:spPr>
          <a:xfrm>
            <a:off x="27432000" y="30099000"/>
            <a:ext cx="1828800" cy="523220"/>
          </a:xfrm>
          <a:prstGeom prst="rect">
            <a:avLst/>
          </a:prstGeom>
          <a:noFill/>
        </p:spPr>
        <p:txBody>
          <a:bodyPr wrap="square" rtlCol="0">
            <a:spAutoFit/>
          </a:bodyPr>
          <a:lstStyle/>
          <a:p>
            <a:r>
              <a:rPr lang="en-US" sz="2800" b="1" dirty="0" smtClean="0">
                <a:solidFill>
                  <a:schemeClr val="bg1"/>
                </a:solidFill>
              </a:rPr>
              <a:t>Figure 1</a:t>
            </a:r>
            <a:endParaRPr lang="en-US" sz="2800" b="1" dirty="0">
              <a:solidFill>
                <a:schemeClr val="bg1"/>
              </a:solidFill>
            </a:endParaRPr>
          </a:p>
        </p:txBody>
      </p:sp>
      <p:pic>
        <p:nvPicPr>
          <p:cNvPr id="1026" name="Picture 2"/>
          <p:cNvPicPr>
            <a:picLocks noChangeAspect="1" noChangeArrowheads="1"/>
          </p:cNvPicPr>
          <p:nvPr/>
        </p:nvPicPr>
        <p:blipFill>
          <a:blip r:embed="rId11" cstate="print">
            <a:extLst>
              <a:ext uri="{28A0092B-C50C-407E-A947-70E740481C1C}">
                <a14:useLocalDpi xmlns:a14="http://schemas.microsoft.com/office/drawing/2010/main" xmlns="" val="0"/>
              </a:ext>
            </a:extLst>
          </a:blip>
          <a:srcRect/>
          <a:stretch>
            <a:fillRect/>
          </a:stretch>
        </p:blipFill>
        <p:spPr bwMode="auto">
          <a:xfrm>
            <a:off x="21945600" y="7086600"/>
            <a:ext cx="3962401" cy="85344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22" name="Rectangle 21"/>
          <p:cNvSpPr/>
          <p:nvPr/>
        </p:nvSpPr>
        <p:spPr>
          <a:xfrm>
            <a:off x="29489400" y="5715000"/>
            <a:ext cx="12573000" cy="19812000"/>
          </a:xfrm>
          <a:prstGeom prst="rect">
            <a:avLst/>
          </a:prstGeom>
          <a:no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3" name="Rectangle 22"/>
          <p:cNvSpPr/>
          <p:nvPr/>
        </p:nvSpPr>
        <p:spPr>
          <a:xfrm>
            <a:off x="14478000" y="18821400"/>
            <a:ext cx="14859000" cy="12496800"/>
          </a:xfrm>
          <a:prstGeom prst="rect">
            <a:avLst/>
          </a:prstGeom>
          <a:solidFill>
            <a:schemeClr val="bg2">
              <a:lumMod val="50000"/>
              <a:alpha val="76863"/>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18" name="Picture 17"/>
          <p:cNvPicPr>
            <a:picLocks noChangeAspect="1"/>
          </p:cNvPicPr>
          <p:nvPr/>
        </p:nvPicPr>
        <p:blipFill>
          <a:blip r:embed="rId12" cstate="print"/>
          <a:stretch>
            <a:fillRect/>
          </a:stretch>
        </p:blipFill>
        <p:spPr>
          <a:xfrm>
            <a:off x="41833800" y="1752600"/>
            <a:ext cx="4572000" cy="2153920"/>
          </a:xfrm>
          <a:prstGeom prst="rect">
            <a:avLst/>
          </a:prstGeom>
        </p:spPr>
      </p:pic>
      <p:sp>
        <p:nvSpPr>
          <p:cNvPr id="148" name="TextBox 147"/>
          <p:cNvSpPr txBox="1"/>
          <p:nvPr/>
        </p:nvSpPr>
        <p:spPr>
          <a:xfrm>
            <a:off x="14478000" y="18973800"/>
            <a:ext cx="14859000" cy="769441"/>
          </a:xfrm>
          <a:prstGeom prst="rect">
            <a:avLst/>
          </a:prstGeom>
          <a:noFill/>
        </p:spPr>
        <p:txBody>
          <a:bodyPr wrap="square" rtlCol="0">
            <a:spAutoFit/>
          </a:bodyPr>
          <a:lstStyle/>
          <a:p>
            <a:pPr algn="ctr"/>
            <a:r>
              <a:rPr lang="en-US" sz="4400" b="1" dirty="0" smtClean="0"/>
              <a:t>Vegetation Grouping</a:t>
            </a:r>
            <a:endParaRPr lang="en-US" sz="4400" b="1" dirty="0"/>
          </a:p>
        </p:txBody>
      </p:sp>
      <p:sp>
        <p:nvSpPr>
          <p:cNvPr id="20" name="TextBox 19"/>
          <p:cNvSpPr txBox="1"/>
          <p:nvPr/>
        </p:nvSpPr>
        <p:spPr>
          <a:xfrm>
            <a:off x="29565600" y="28803600"/>
            <a:ext cx="21031200" cy="762000"/>
          </a:xfrm>
          <a:prstGeom prst="rect">
            <a:avLst/>
          </a:prstGeom>
          <a:noFill/>
        </p:spPr>
        <p:txBody>
          <a:bodyPr wrap="square" rtlCol="0">
            <a:spAutoFit/>
          </a:bodyPr>
          <a:lstStyle/>
          <a:p>
            <a:pPr algn="ctr"/>
            <a:r>
              <a:rPr lang="en-US" sz="4400" b="1" dirty="0" smtClean="0"/>
              <a:t>Acknowledgments</a:t>
            </a:r>
            <a:endParaRPr lang="en-US" sz="4400" b="1" dirty="0"/>
          </a:p>
        </p:txBody>
      </p:sp>
      <p:sp>
        <p:nvSpPr>
          <p:cNvPr id="28" name="TextBox 27"/>
          <p:cNvSpPr txBox="1"/>
          <p:nvPr/>
        </p:nvSpPr>
        <p:spPr>
          <a:xfrm>
            <a:off x="29565600" y="29413200"/>
            <a:ext cx="21183600" cy="1846659"/>
          </a:xfrm>
          <a:prstGeom prst="rect">
            <a:avLst/>
          </a:prstGeom>
          <a:noFill/>
        </p:spPr>
        <p:txBody>
          <a:bodyPr wrap="square" rtlCol="0">
            <a:spAutoFit/>
          </a:bodyPr>
          <a:lstStyle/>
          <a:p>
            <a:r>
              <a:rPr lang="en-US" sz="3800" dirty="0" smtClean="0"/>
              <a:t>I would like to thank Dr. Ruth Varner for her time and support, funding from </a:t>
            </a:r>
            <a:r>
              <a:rPr lang="en-US" sz="3800" dirty="0"/>
              <a:t>NSF </a:t>
            </a:r>
            <a:r>
              <a:rPr lang="en-US" sz="3800" dirty="0" err="1"/>
              <a:t>MacroSystems</a:t>
            </a:r>
            <a:r>
              <a:rPr lang="en-US" sz="3800" dirty="0"/>
              <a:t> Biology </a:t>
            </a:r>
            <a:r>
              <a:rPr lang="en-US" sz="3800" dirty="0" smtClean="0"/>
              <a:t>EF-1241937, NSF </a:t>
            </a:r>
            <a:r>
              <a:rPr lang="en-US" sz="3800" dirty="0" err="1" smtClean="0"/>
              <a:t>EPSCoR</a:t>
            </a:r>
            <a:r>
              <a:rPr lang="en-US" sz="3800" dirty="0" smtClean="0"/>
              <a:t> Ecosystems &amp; Society Grant #1101245, Mike Palace, Mark Hines, Jillian </a:t>
            </a:r>
            <a:r>
              <a:rPr lang="en-US" sz="3800" dirty="0" err="1" smtClean="0"/>
              <a:t>Lennartz</a:t>
            </a:r>
            <a:r>
              <a:rPr lang="en-US" sz="3800" dirty="0" smtClean="0"/>
              <a:t>, Jacqueline </a:t>
            </a:r>
            <a:r>
              <a:rPr lang="en-US" sz="3800" dirty="0" err="1" smtClean="0"/>
              <a:t>Amante</a:t>
            </a:r>
            <a:r>
              <a:rPr lang="en-US" sz="3800" dirty="0" smtClean="0"/>
              <a:t>, the Varner Lab group, and Christina Herrick for their help with this research. </a:t>
            </a:r>
            <a:endParaRPr lang="en-US" sz="3800" dirty="0"/>
          </a:p>
        </p:txBody>
      </p:sp>
      <p:sp>
        <p:nvSpPr>
          <p:cNvPr id="35" name="TextBox 34"/>
          <p:cNvSpPr txBox="1"/>
          <p:nvPr/>
        </p:nvSpPr>
        <p:spPr>
          <a:xfrm>
            <a:off x="457200" y="685800"/>
            <a:ext cx="5334000" cy="646331"/>
          </a:xfrm>
          <a:prstGeom prst="rect">
            <a:avLst/>
          </a:prstGeom>
          <a:noFill/>
        </p:spPr>
        <p:txBody>
          <a:bodyPr wrap="square" rtlCol="0">
            <a:spAutoFit/>
          </a:bodyPr>
          <a:lstStyle/>
          <a:p>
            <a:r>
              <a:rPr lang="en-US" sz="3600" b="1" dirty="0" smtClean="0">
                <a:solidFill>
                  <a:schemeClr val="bg1"/>
                </a:solidFill>
              </a:rPr>
              <a:t>ID: </a:t>
            </a:r>
            <a:r>
              <a:rPr lang="en-US" sz="3600" b="1" dirty="0">
                <a:solidFill>
                  <a:schemeClr val="bg1"/>
                </a:solidFill>
              </a:rPr>
              <a:t>B13G-0270</a:t>
            </a:r>
            <a:endParaRPr lang="en-US" sz="3600" dirty="0">
              <a:solidFill>
                <a:schemeClr val="bg1"/>
              </a:solidFill>
            </a:endParaRPr>
          </a:p>
        </p:txBody>
      </p:sp>
      <p:sp>
        <p:nvSpPr>
          <p:cNvPr id="159" name="TextBox 158"/>
          <p:cNvSpPr txBox="1"/>
          <p:nvPr/>
        </p:nvSpPr>
        <p:spPr>
          <a:xfrm>
            <a:off x="533400" y="17754600"/>
            <a:ext cx="13792200" cy="769441"/>
          </a:xfrm>
          <a:prstGeom prst="rect">
            <a:avLst/>
          </a:prstGeom>
          <a:noFill/>
        </p:spPr>
        <p:txBody>
          <a:bodyPr wrap="square" rtlCol="0">
            <a:spAutoFit/>
          </a:bodyPr>
          <a:lstStyle/>
          <a:p>
            <a:pPr algn="ctr"/>
            <a:r>
              <a:rPr lang="en-US" sz="4400" b="1" dirty="0" smtClean="0"/>
              <a:t>Hypothesis</a:t>
            </a:r>
            <a:endParaRPr lang="en-US" sz="4400" b="1" dirty="0"/>
          </a:p>
        </p:txBody>
      </p:sp>
      <p:sp>
        <p:nvSpPr>
          <p:cNvPr id="10" name="TextBox 9"/>
          <p:cNvSpPr txBox="1"/>
          <p:nvPr/>
        </p:nvSpPr>
        <p:spPr>
          <a:xfrm>
            <a:off x="533400" y="21869400"/>
            <a:ext cx="5334000" cy="2308324"/>
          </a:xfrm>
          <a:prstGeom prst="rect">
            <a:avLst/>
          </a:prstGeom>
          <a:noFill/>
        </p:spPr>
        <p:txBody>
          <a:bodyPr wrap="square" rtlCol="0">
            <a:spAutoFit/>
          </a:bodyPr>
          <a:lstStyle/>
          <a:p>
            <a:r>
              <a:rPr lang="en-US" sz="3600" dirty="0" smtClean="0"/>
              <a:t>Sallie’s Fen</a:t>
            </a:r>
          </a:p>
          <a:p>
            <a:r>
              <a:rPr lang="en-US" sz="3600" dirty="0" smtClean="0"/>
              <a:t>Barrington, NH</a:t>
            </a:r>
          </a:p>
          <a:p>
            <a:r>
              <a:rPr lang="en-US" sz="3600" dirty="0" smtClean="0"/>
              <a:t>43.21N, 71.06W</a:t>
            </a:r>
          </a:p>
          <a:p>
            <a:endParaRPr lang="en-US" sz="3600" dirty="0"/>
          </a:p>
        </p:txBody>
      </p:sp>
      <p:sp>
        <p:nvSpPr>
          <p:cNvPr id="40" name="TextBox 39"/>
          <p:cNvSpPr txBox="1"/>
          <p:nvPr/>
        </p:nvSpPr>
        <p:spPr>
          <a:xfrm>
            <a:off x="4572000" y="21869400"/>
            <a:ext cx="1219200" cy="430887"/>
          </a:xfrm>
          <a:prstGeom prst="rect">
            <a:avLst/>
          </a:prstGeom>
          <a:noFill/>
        </p:spPr>
        <p:txBody>
          <a:bodyPr wrap="square" rtlCol="0">
            <a:spAutoFit/>
          </a:bodyPr>
          <a:lstStyle/>
          <a:p>
            <a:r>
              <a:rPr lang="en-US" sz="2200" b="1" dirty="0" smtClean="0">
                <a:solidFill>
                  <a:srgbClr val="000000"/>
                </a:solidFill>
              </a:rPr>
              <a:t>Figure 1</a:t>
            </a:r>
            <a:endParaRPr lang="en-US" sz="2200" b="1" dirty="0">
              <a:solidFill>
                <a:srgbClr val="000000"/>
              </a:solidFill>
            </a:endParaRPr>
          </a:p>
        </p:txBody>
      </p:sp>
      <p:sp>
        <p:nvSpPr>
          <p:cNvPr id="154" name="TextBox 153"/>
          <p:cNvSpPr txBox="1"/>
          <p:nvPr/>
        </p:nvSpPr>
        <p:spPr>
          <a:xfrm>
            <a:off x="12649200" y="21640800"/>
            <a:ext cx="1219200" cy="430887"/>
          </a:xfrm>
          <a:prstGeom prst="rect">
            <a:avLst/>
          </a:prstGeom>
          <a:noFill/>
        </p:spPr>
        <p:txBody>
          <a:bodyPr wrap="square" rtlCol="0">
            <a:spAutoFit/>
          </a:bodyPr>
          <a:lstStyle/>
          <a:p>
            <a:r>
              <a:rPr lang="en-US" sz="2200" b="1" dirty="0" smtClean="0">
                <a:solidFill>
                  <a:srgbClr val="000000"/>
                </a:solidFill>
              </a:rPr>
              <a:t>Figure 2</a:t>
            </a:r>
            <a:endParaRPr lang="en-US" sz="2200" b="1" dirty="0">
              <a:solidFill>
                <a:srgbClr val="000000"/>
              </a:solidFill>
            </a:endParaRPr>
          </a:p>
        </p:txBody>
      </p:sp>
      <p:sp>
        <p:nvSpPr>
          <p:cNvPr id="155" name="TextBox 154"/>
          <p:cNvSpPr txBox="1"/>
          <p:nvPr/>
        </p:nvSpPr>
        <p:spPr>
          <a:xfrm>
            <a:off x="12573000" y="26746200"/>
            <a:ext cx="1295400" cy="430887"/>
          </a:xfrm>
          <a:prstGeom prst="rect">
            <a:avLst/>
          </a:prstGeom>
          <a:noFill/>
        </p:spPr>
        <p:txBody>
          <a:bodyPr wrap="square" rtlCol="0">
            <a:spAutoFit/>
          </a:bodyPr>
          <a:lstStyle/>
          <a:p>
            <a:r>
              <a:rPr lang="en-US" sz="2200" b="1" dirty="0" smtClean="0">
                <a:solidFill>
                  <a:srgbClr val="000000"/>
                </a:solidFill>
              </a:rPr>
              <a:t>Figure 3</a:t>
            </a:r>
            <a:endParaRPr lang="en-US" sz="2200" b="1" dirty="0">
              <a:solidFill>
                <a:srgbClr val="000000"/>
              </a:solidFill>
            </a:endParaRPr>
          </a:p>
        </p:txBody>
      </p:sp>
      <p:sp>
        <p:nvSpPr>
          <p:cNvPr id="156" name="TextBox 155"/>
          <p:cNvSpPr txBox="1"/>
          <p:nvPr/>
        </p:nvSpPr>
        <p:spPr>
          <a:xfrm>
            <a:off x="17983200" y="7010400"/>
            <a:ext cx="1219200" cy="430887"/>
          </a:xfrm>
          <a:prstGeom prst="rect">
            <a:avLst/>
          </a:prstGeom>
          <a:noFill/>
        </p:spPr>
        <p:txBody>
          <a:bodyPr wrap="square" rtlCol="0">
            <a:spAutoFit/>
          </a:bodyPr>
          <a:lstStyle/>
          <a:p>
            <a:r>
              <a:rPr lang="en-US" sz="2200" b="1" dirty="0" smtClean="0">
                <a:solidFill>
                  <a:srgbClr val="FFFFFF"/>
                </a:solidFill>
              </a:rPr>
              <a:t>Figure 4</a:t>
            </a:r>
            <a:endParaRPr lang="en-US" sz="2200" b="1" dirty="0">
              <a:solidFill>
                <a:srgbClr val="FFFFFF"/>
              </a:solidFill>
            </a:endParaRPr>
          </a:p>
        </p:txBody>
      </p:sp>
      <p:sp>
        <p:nvSpPr>
          <p:cNvPr id="158" name="TextBox 157"/>
          <p:cNvSpPr txBox="1"/>
          <p:nvPr/>
        </p:nvSpPr>
        <p:spPr>
          <a:xfrm>
            <a:off x="17983200" y="11353800"/>
            <a:ext cx="1219200" cy="430887"/>
          </a:xfrm>
          <a:prstGeom prst="rect">
            <a:avLst/>
          </a:prstGeom>
          <a:noFill/>
        </p:spPr>
        <p:txBody>
          <a:bodyPr wrap="square" rtlCol="0">
            <a:spAutoFit/>
          </a:bodyPr>
          <a:lstStyle/>
          <a:p>
            <a:r>
              <a:rPr lang="en-US" sz="2200" b="1" dirty="0" smtClean="0">
                <a:solidFill>
                  <a:srgbClr val="FFFFFF"/>
                </a:solidFill>
              </a:rPr>
              <a:t>Figure 5</a:t>
            </a:r>
            <a:endParaRPr lang="en-US" sz="2200" b="1" dirty="0">
              <a:solidFill>
                <a:srgbClr val="FFFFFF"/>
              </a:solidFill>
            </a:endParaRPr>
          </a:p>
        </p:txBody>
      </p:sp>
      <p:sp>
        <p:nvSpPr>
          <p:cNvPr id="160" name="TextBox 159"/>
          <p:cNvSpPr txBox="1"/>
          <p:nvPr/>
        </p:nvSpPr>
        <p:spPr>
          <a:xfrm>
            <a:off x="24612600" y="7162800"/>
            <a:ext cx="1219200" cy="430887"/>
          </a:xfrm>
          <a:prstGeom prst="rect">
            <a:avLst/>
          </a:prstGeom>
          <a:noFill/>
        </p:spPr>
        <p:txBody>
          <a:bodyPr wrap="square" rtlCol="0">
            <a:spAutoFit/>
          </a:bodyPr>
          <a:lstStyle/>
          <a:p>
            <a:r>
              <a:rPr lang="en-US" sz="2200" b="1" dirty="0" smtClean="0"/>
              <a:t>Figure 6</a:t>
            </a:r>
            <a:endParaRPr lang="en-US" sz="2200" b="1" dirty="0"/>
          </a:p>
        </p:txBody>
      </p:sp>
      <p:sp>
        <p:nvSpPr>
          <p:cNvPr id="7" name="TextBox 6"/>
          <p:cNvSpPr txBox="1"/>
          <p:nvPr/>
        </p:nvSpPr>
        <p:spPr>
          <a:xfrm>
            <a:off x="5638800" y="22479000"/>
            <a:ext cx="2819400" cy="6001643"/>
          </a:xfrm>
          <a:prstGeom prst="rect">
            <a:avLst/>
          </a:prstGeom>
          <a:noFill/>
        </p:spPr>
        <p:txBody>
          <a:bodyPr wrap="square" rtlCol="0">
            <a:spAutoFit/>
          </a:bodyPr>
          <a:lstStyle/>
          <a:p>
            <a:pPr algn="ctr"/>
            <a:r>
              <a:rPr lang="en-US" sz="3200" b="1" dirty="0" smtClean="0"/>
              <a:t>F</a:t>
            </a:r>
            <a:r>
              <a:rPr lang="en-US" sz="3200" dirty="0" smtClean="0"/>
              <a:t>ield site in New Hampshire, Sallie’s Fen, represented by the star (</a:t>
            </a:r>
            <a:r>
              <a:rPr lang="en-US" sz="3200" b="1" dirty="0" smtClean="0"/>
              <a:t>Fig. 1</a:t>
            </a:r>
            <a:r>
              <a:rPr lang="en-US" sz="3200" dirty="0" smtClean="0"/>
              <a:t>). </a:t>
            </a:r>
          </a:p>
          <a:p>
            <a:endParaRPr lang="en-US" sz="3200" dirty="0"/>
          </a:p>
          <a:p>
            <a:endParaRPr lang="en-US" sz="3200" dirty="0" smtClean="0"/>
          </a:p>
          <a:p>
            <a:pPr algn="ctr"/>
            <a:r>
              <a:rPr lang="en-US" sz="3200" dirty="0" smtClean="0"/>
              <a:t>Sallie’s Fen in the summer (</a:t>
            </a:r>
            <a:r>
              <a:rPr lang="en-US" sz="3200" b="1" dirty="0" smtClean="0"/>
              <a:t>Fig. 2</a:t>
            </a:r>
            <a:r>
              <a:rPr lang="en-US" sz="3200" dirty="0" smtClean="0"/>
              <a:t>) and fall of 2012 (</a:t>
            </a:r>
            <a:r>
              <a:rPr lang="en-US" sz="3200" b="1" dirty="0" smtClean="0"/>
              <a:t>Fig. 3</a:t>
            </a:r>
            <a:r>
              <a:rPr lang="en-US" sz="3200" dirty="0" smtClean="0"/>
              <a:t>).</a:t>
            </a:r>
            <a:endParaRPr lang="en-US" sz="3200" dirty="0"/>
          </a:p>
        </p:txBody>
      </p:sp>
      <p:pic>
        <p:nvPicPr>
          <p:cNvPr id="3" name="Picture 2"/>
          <p:cNvPicPr>
            <a:picLocks noChangeAspect="1"/>
          </p:cNvPicPr>
          <p:nvPr/>
        </p:nvPicPr>
        <p:blipFill>
          <a:blip r:embed="rId13" cstate="print"/>
          <a:stretch>
            <a:fillRect/>
          </a:stretch>
        </p:blipFill>
        <p:spPr>
          <a:xfrm>
            <a:off x="3276600" y="1219200"/>
            <a:ext cx="3276600" cy="3976645"/>
          </a:xfrm>
          <a:prstGeom prst="rect">
            <a:avLst/>
          </a:prstGeom>
        </p:spPr>
      </p:pic>
      <p:pic>
        <p:nvPicPr>
          <p:cNvPr id="17" name="Picture 16"/>
          <p:cNvPicPr>
            <a:picLocks noChangeAspect="1"/>
          </p:cNvPicPr>
          <p:nvPr/>
        </p:nvPicPr>
        <p:blipFill>
          <a:blip r:embed="rId14" cstate="print"/>
          <a:stretch>
            <a:fillRect/>
          </a:stretch>
        </p:blipFill>
        <p:spPr>
          <a:xfrm>
            <a:off x="21564600" y="25450800"/>
            <a:ext cx="7608983" cy="5638800"/>
          </a:xfrm>
          <a:prstGeom prst="rect">
            <a:avLst/>
          </a:prstGeom>
        </p:spPr>
      </p:pic>
      <p:pic>
        <p:nvPicPr>
          <p:cNvPr id="189" name="Picture 188"/>
          <p:cNvPicPr>
            <a:picLocks noChangeAspect="1"/>
          </p:cNvPicPr>
          <p:nvPr/>
        </p:nvPicPr>
        <p:blipFill>
          <a:blip r:embed="rId15" cstate="print"/>
          <a:stretch>
            <a:fillRect/>
          </a:stretch>
        </p:blipFill>
        <p:spPr>
          <a:xfrm>
            <a:off x="14935200" y="25146000"/>
            <a:ext cx="6041923" cy="5853112"/>
          </a:xfrm>
          <a:prstGeom prst="rect">
            <a:avLst/>
          </a:prstGeom>
        </p:spPr>
      </p:pic>
      <p:pic>
        <p:nvPicPr>
          <p:cNvPr id="24" name="Picture 23"/>
          <p:cNvPicPr>
            <a:picLocks noChangeAspect="1"/>
          </p:cNvPicPr>
          <p:nvPr/>
        </p:nvPicPr>
        <p:blipFill>
          <a:blip r:embed="rId16" cstate="print"/>
          <a:stretch>
            <a:fillRect/>
          </a:stretch>
        </p:blipFill>
        <p:spPr>
          <a:xfrm>
            <a:off x="14630400" y="19964400"/>
            <a:ext cx="8838830" cy="4495800"/>
          </a:xfrm>
          <a:prstGeom prst="rect">
            <a:avLst/>
          </a:prstGeom>
        </p:spPr>
      </p:pic>
      <p:pic>
        <p:nvPicPr>
          <p:cNvPr id="30" name="Picture 29"/>
          <p:cNvPicPr>
            <a:picLocks noChangeAspect="1"/>
          </p:cNvPicPr>
          <p:nvPr/>
        </p:nvPicPr>
        <p:blipFill>
          <a:blip r:embed="rId17" cstate="print"/>
          <a:stretch>
            <a:fillRect/>
          </a:stretch>
        </p:blipFill>
        <p:spPr>
          <a:xfrm>
            <a:off x="42824400" y="10820400"/>
            <a:ext cx="7695388" cy="4952999"/>
          </a:xfrm>
          <a:prstGeom prst="rect">
            <a:avLst/>
          </a:prstGeom>
        </p:spPr>
      </p:pic>
      <p:sp>
        <p:nvSpPr>
          <p:cNvPr id="195" name="Rectangle 194"/>
          <p:cNvSpPr/>
          <p:nvPr/>
        </p:nvSpPr>
        <p:spPr>
          <a:xfrm>
            <a:off x="29489400" y="25679400"/>
            <a:ext cx="21259800" cy="3048000"/>
          </a:xfrm>
          <a:prstGeom prst="rect">
            <a:avLst/>
          </a:prstGeom>
          <a:solidFill>
            <a:schemeClr val="accent1">
              <a:lumMod val="75000"/>
              <a:alpha val="5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34" name="Picture 33"/>
          <p:cNvPicPr>
            <a:picLocks noChangeAspect="1"/>
          </p:cNvPicPr>
          <p:nvPr/>
        </p:nvPicPr>
        <p:blipFill>
          <a:blip r:embed="rId18" cstate="print"/>
          <a:stretch>
            <a:fillRect/>
          </a:stretch>
        </p:blipFill>
        <p:spPr>
          <a:xfrm>
            <a:off x="27279600" y="25679400"/>
            <a:ext cx="1689100" cy="1429238"/>
          </a:xfrm>
          <a:prstGeom prst="rect">
            <a:avLst/>
          </a:prstGeom>
        </p:spPr>
      </p:pic>
      <p:sp>
        <p:nvSpPr>
          <p:cNvPr id="36" name="TextBox 35"/>
          <p:cNvSpPr txBox="1"/>
          <p:nvPr/>
        </p:nvSpPr>
        <p:spPr>
          <a:xfrm>
            <a:off x="20421600" y="23469600"/>
            <a:ext cx="1752600" cy="707886"/>
          </a:xfrm>
          <a:prstGeom prst="rect">
            <a:avLst/>
          </a:prstGeom>
          <a:noFill/>
          <a:ln>
            <a:solidFill>
              <a:schemeClr val="tx1"/>
            </a:solidFill>
          </a:ln>
        </p:spPr>
        <p:txBody>
          <a:bodyPr wrap="square" rtlCol="0">
            <a:spAutoFit/>
          </a:bodyPr>
          <a:lstStyle/>
          <a:p>
            <a:r>
              <a:rPr lang="en-US" sz="4000" b="1" dirty="0" smtClean="0"/>
              <a:t>Table 1</a:t>
            </a:r>
            <a:endParaRPr lang="en-US" sz="4000" b="1" dirty="0"/>
          </a:p>
        </p:txBody>
      </p:sp>
      <p:sp>
        <p:nvSpPr>
          <p:cNvPr id="37" name="TextBox 36"/>
          <p:cNvSpPr txBox="1"/>
          <p:nvPr/>
        </p:nvSpPr>
        <p:spPr>
          <a:xfrm>
            <a:off x="18897600" y="25298400"/>
            <a:ext cx="1828800" cy="646331"/>
          </a:xfrm>
          <a:prstGeom prst="rect">
            <a:avLst/>
          </a:prstGeom>
          <a:noFill/>
        </p:spPr>
        <p:txBody>
          <a:bodyPr wrap="square" rtlCol="0">
            <a:spAutoFit/>
          </a:bodyPr>
          <a:lstStyle/>
          <a:p>
            <a:r>
              <a:rPr lang="en-US" sz="3600" b="1" dirty="0" smtClean="0"/>
              <a:t>Figure 7</a:t>
            </a:r>
            <a:endParaRPr lang="en-US" sz="3600" b="1" dirty="0"/>
          </a:p>
        </p:txBody>
      </p:sp>
      <p:sp>
        <p:nvSpPr>
          <p:cNvPr id="196" name="TextBox 195"/>
          <p:cNvSpPr txBox="1"/>
          <p:nvPr/>
        </p:nvSpPr>
        <p:spPr>
          <a:xfrm>
            <a:off x="21717000" y="25679400"/>
            <a:ext cx="1828800" cy="646331"/>
          </a:xfrm>
          <a:prstGeom prst="rect">
            <a:avLst/>
          </a:prstGeom>
          <a:noFill/>
        </p:spPr>
        <p:txBody>
          <a:bodyPr wrap="square" rtlCol="0">
            <a:spAutoFit/>
          </a:bodyPr>
          <a:lstStyle/>
          <a:p>
            <a:r>
              <a:rPr lang="en-US" sz="3600" b="1" dirty="0" smtClean="0">
                <a:solidFill>
                  <a:schemeClr val="bg1"/>
                </a:solidFill>
              </a:rPr>
              <a:t>Figure 8</a:t>
            </a:r>
            <a:endParaRPr lang="en-US" sz="3600" b="1" dirty="0">
              <a:solidFill>
                <a:schemeClr val="bg1"/>
              </a:solidFill>
            </a:endParaRPr>
          </a:p>
        </p:txBody>
      </p:sp>
      <p:sp>
        <p:nvSpPr>
          <p:cNvPr id="197" name="TextBox 196"/>
          <p:cNvSpPr txBox="1"/>
          <p:nvPr/>
        </p:nvSpPr>
        <p:spPr>
          <a:xfrm>
            <a:off x="31318200" y="6858000"/>
            <a:ext cx="1828800" cy="646331"/>
          </a:xfrm>
          <a:prstGeom prst="rect">
            <a:avLst/>
          </a:prstGeom>
          <a:noFill/>
        </p:spPr>
        <p:txBody>
          <a:bodyPr wrap="square" rtlCol="0">
            <a:spAutoFit/>
          </a:bodyPr>
          <a:lstStyle/>
          <a:p>
            <a:r>
              <a:rPr lang="en-US" sz="3600" b="1" dirty="0" smtClean="0"/>
              <a:t>Figure 9</a:t>
            </a:r>
            <a:endParaRPr lang="en-US" sz="3600" b="1" dirty="0"/>
          </a:p>
        </p:txBody>
      </p:sp>
      <p:sp>
        <p:nvSpPr>
          <p:cNvPr id="198" name="TextBox 197"/>
          <p:cNvSpPr txBox="1"/>
          <p:nvPr/>
        </p:nvSpPr>
        <p:spPr>
          <a:xfrm>
            <a:off x="31318200" y="13792200"/>
            <a:ext cx="2362200" cy="646331"/>
          </a:xfrm>
          <a:prstGeom prst="rect">
            <a:avLst/>
          </a:prstGeom>
          <a:noFill/>
        </p:spPr>
        <p:txBody>
          <a:bodyPr wrap="square" rtlCol="0">
            <a:spAutoFit/>
          </a:bodyPr>
          <a:lstStyle/>
          <a:p>
            <a:r>
              <a:rPr lang="en-US" sz="3600" b="1" dirty="0" smtClean="0"/>
              <a:t>Figure 10</a:t>
            </a:r>
            <a:endParaRPr lang="en-US" sz="3600" b="1" dirty="0"/>
          </a:p>
        </p:txBody>
      </p:sp>
      <p:sp>
        <p:nvSpPr>
          <p:cNvPr id="199" name="TextBox 198"/>
          <p:cNvSpPr txBox="1"/>
          <p:nvPr/>
        </p:nvSpPr>
        <p:spPr>
          <a:xfrm>
            <a:off x="35890200" y="20802600"/>
            <a:ext cx="1828800" cy="584776"/>
          </a:xfrm>
          <a:prstGeom prst="rect">
            <a:avLst/>
          </a:prstGeom>
          <a:noFill/>
        </p:spPr>
        <p:txBody>
          <a:bodyPr wrap="square" rtlCol="0">
            <a:spAutoFit/>
          </a:bodyPr>
          <a:lstStyle/>
          <a:p>
            <a:r>
              <a:rPr lang="en-US" sz="3200" b="1" dirty="0" smtClean="0"/>
              <a:t>Figure 11</a:t>
            </a:r>
            <a:endParaRPr lang="en-US" sz="3200" b="1" dirty="0"/>
          </a:p>
        </p:txBody>
      </p:sp>
      <p:sp>
        <p:nvSpPr>
          <p:cNvPr id="201" name="TextBox 200"/>
          <p:cNvSpPr txBox="1"/>
          <p:nvPr/>
        </p:nvSpPr>
        <p:spPr>
          <a:xfrm>
            <a:off x="47396400" y="11353800"/>
            <a:ext cx="2057400" cy="646331"/>
          </a:xfrm>
          <a:prstGeom prst="rect">
            <a:avLst/>
          </a:prstGeom>
          <a:noFill/>
        </p:spPr>
        <p:txBody>
          <a:bodyPr wrap="square" rtlCol="0">
            <a:spAutoFit/>
          </a:bodyPr>
          <a:lstStyle/>
          <a:p>
            <a:r>
              <a:rPr lang="en-US" sz="3600" b="1" dirty="0" smtClean="0"/>
              <a:t>Figure 13</a:t>
            </a:r>
            <a:endParaRPr lang="en-US" sz="3600" b="1" dirty="0"/>
          </a:p>
        </p:txBody>
      </p:sp>
      <p:sp>
        <p:nvSpPr>
          <p:cNvPr id="38" name="TextBox 37"/>
          <p:cNvSpPr txBox="1"/>
          <p:nvPr/>
        </p:nvSpPr>
        <p:spPr>
          <a:xfrm>
            <a:off x="23698200" y="20040600"/>
            <a:ext cx="5562600" cy="4770537"/>
          </a:xfrm>
          <a:prstGeom prst="rect">
            <a:avLst/>
          </a:prstGeom>
          <a:noFill/>
        </p:spPr>
        <p:txBody>
          <a:bodyPr wrap="square" rtlCol="0">
            <a:spAutoFit/>
          </a:bodyPr>
          <a:lstStyle/>
          <a:p>
            <a:r>
              <a:rPr lang="en-US" sz="3800" dirty="0" smtClean="0"/>
              <a:t>Sites were classified as  sedge-dominated or shrub-dominated (</a:t>
            </a:r>
            <a:r>
              <a:rPr lang="en-US" sz="3800" b="1" dirty="0" smtClean="0"/>
              <a:t>Table 1</a:t>
            </a:r>
            <a:r>
              <a:rPr lang="en-US" sz="3800" dirty="0" smtClean="0"/>
              <a:t>) using a K-means cluster analysis (</a:t>
            </a:r>
            <a:r>
              <a:rPr lang="en-US" sz="3800" b="1" dirty="0" smtClean="0"/>
              <a:t>Figure 7</a:t>
            </a:r>
            <a:r>
              <a:rPr lang="en-US" sz="3800" dirty="0" smtClean="0"/>
              <a:t>). </a:t>
            </a:r>
          </a:p>
          <a:p>
            <a:endParaRPr lang="en-US" sz="3800" dirty="0"/>
          </a:p>
          <a:p>
            <a:r>
              <a:rPr lang="en-US" sz="3800" dirty="0" smtClean="0"/>
              <a:t>Sensor locations at Sallie’s Fen (</a:t>
            </a:r>
            <a:r>
              <a:rPr lang="en-US" sz="3800" b="1" dirty="0" smtClean="0"/>
              <a:t>Figure 8</a:t>
            </a:r>
            <a:r>
              <a:rPr lang="en-US" sz="3800" dirty="0" smtClean="0"/>
              <a:t>). </a:t>
            </a:r>
            <a:endParaRPr lang="en-US" sz="3800" dirty="0"/>
          </a:p>
        </p:txBody>
      </p:sp>
      <p:sp>
        <p:nvSpPr>
          <p:cNvPr id="39" name="TextBox 38"/>
          <p:cNvSpPr txBox="1"/>
          <p:nvPr/>
        </p:nvSpPr>
        <p:spPr>
          <a:xfrm>
            <a:off x="37871400" y="7162800"/>
            <a:ext cx="1447800" cy="646331"/>
          </a:xfrm>
          <a:prstGeom prst="rect">
            <a:avLst/>
          </a:prstGeom>
          <a:noFill/>
          <a:ln>
            <a:solidFill>
              <a:schemeClr val="tx1"/>
            </a:solidFill>
          </a:ln>
        </p:spPr>
        <p:txBody>
          <a:bodyPr wrap="square" rtlCol="0">
            <a:spAutoFit/>
          </a:bodyPr>
          <a:lstStyle/>
          <a:p>
            <a:r>
              <a:rPr lang="en-US" sz="3600" b="1" i="1" dirty="0" smtClean="0"/>
              <a:t>Sedge</a:t>
            </a:r>
            <a:endParaRPr lang="en-US" sz="3600" b="1" i="1" dirty="0"/>
          </a:p>
        </p:txBody>
      </p:sp>
      <p:sp>
        <p:nvSpPr>
          <p:cNvPr id="203" name="TextBox 202"/>
          <p:cNvSpPr txBox="1"/>
          <p:nvPr/>
        </p:nvSpPr>
        <p:spPr>
          <a:xfrm>
            <a:off x="38023800" y="14020800"/>
            <a:ext cx="1371600" cy="646331"/>
          </a:xfrm>
          <a:prstGeom prst="rect">
            <a:avLst/>
          </a:prstGeom>
          <a:noFill/>
          <a:ln>
            <a:solidFill>
              <a:schemeClr val="tx1"/>
            </a:solidFill>
          </a:ln>
        </p:spPr>
        <p:txBody>
          <a:bodyPr wrap="square" rtlCol="0">
            <a:spAutoFit/>
          </a:bodyPr>
          <a:lstStyle/>
          <a:p>
            <a:r>
              <a:rPr lang="en-US" sz="3600" b="1" i="1" dirty="0" smtClean="0"/>
              <a:t>Shrub</a:t>
            </a:r>
            <a:endParaRPr lang="en-US" sz="3600" b="1" i="1" dirty="0"/>
          </a:p>
        </p:txBody>
      </p:sp>
      <p:sp>
        <p:nvSpPr>
          <p:cNvPr id="204" name="Rectangle 203"/>
          <p:cNvSpPr/>
          <p:nvPr/>
        </p:nvSpPr>
        <p:spPr>
          <a:xfrm>
            <a:off x="42214800" y="5715000"/>
            <a:ext cx="8575292" cy="11963400"/>
          </a:xfrm>
          <a:prstGeom prst="rect">
            <a:avLst/>
          </a:prstGeom>
          <a:no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5" name="Rectangle 204"/>
          <p:cNvSpPr/>
          <p:nvPr/>
        </p:nvSpPr>
        <p:spPr>
          <a:xfrm>
            <a:off x="42214800" y="17907000"/>
            <a:ext cx="8534400" cy="7620000"/>
          </a:xfrm>
          <a:prstGeom prst="rect">
            <a:avLst/>
          </a:prstGeom>
          <a:no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7" name="TextBox 206"/>
          <p:cNvSpPr txBox="1"/>
          <p:nvPr/>
        </p:nvSpPr>
        <p:spPr>
          <a:xfrm>
            <a:off x="42367200" y="18204359"/>
            <a:ext cx="8305800" cy="769441"/>
          </a:xfrm>
          <a:prstGeom prst="rect">
            <a:avLst/>
          </a:prstGeom>
          <a:noFill/>
        </p:spPr>
        <p:txBody>
          <a:bodyPr wrap="square" rtlCol="0">
            <a:spAutoFit/>
          </a:bodyPr>
          <a:lstStyle/>
          <a:p>
            <a:pPr algn="ctr"/>
            <a:r>
              <a:rPr lang="en-US" sz="4400" b="1" dirty="0" err="1" smtClean="0"/>
              <a:t>Ebullitive</a:t>
            </a:r>
            <a:r>
              <a:rPr lang="en-US" sz="4400" b="1" dirty="0" smtClean="0"/>
              <a:t> Emission </a:t>
            </a:r>
            <a:r>
              <a:rPr lang="en-US" sz="4400" b="1" dirty="0"/>
              <a:t>S</a:t>
            </a:r>
            <a:r>
              <a:rPr lang="en-US" sz="4400" b="1" dirty="0" smtClean="0"/>
              <a:t>ummary</a:t>
            </a:r>
            <a:endParaRPr lang="en-US" sz="4400" b="1" dirty="0"/>
          </a:p>
        </p:txBody>
      </p:sp>
      <p:sp>
        <p:nvSpPr>
          <p:cNvPr id="41" name="TextBox 40"/>
          <p:cNvSpPr txBox="1"/>
          <p:nvPr/>
        </p:nvSpPr>
        <p:spPr>
          <a:xfrm>
            <a:off x="29565600" y="25748159"/>
            <a:ext cx="21183600" cy="769441"/>
          </a:xfrm>
          <a:prstGeom prst="rect">
            <a:avLst/>
          </a:prstGeom>
          <a:noFill/>
        </p:spPr>
        <p:txBody>
          <a:bodyPr wrap="square" rtlCol="0">
            <a:spAutoFit/>
          </a:bodyPr>
          <a:lstStyle/>
          <a:p>
            <a:pPr algn="ctr"/>
            <a:r>
              <a:rPr lang="en-US" sz="4400" b="1" dirty="0" smtClean="0"/>
              <a:t>Conclusions</a:t>
            </a:r>
            <a:endParaRPr lang="en-US" sz="4400" b="1" dirty="0"/>
          </a:p>
        </p:txBody>
      </p:sp>
      <p:sp>
        <p:nvSpPr>
          <p:cNvPr id="147" name="TextBox 146"/>
          <p:cNvSpPr txBox="1"/>
          <p:nvPr/>
        </p:nvSpPr>
        <p:spPr>
          <a:xfrm>
            <a:off x="29413200" y="5715000"/>
            <a:ext cx="12725400" cy="769441"/>
          </a:xfrm>
          <a:prstGeom prst="rect">
            <a:avLst/>
          </a:prstGeom>
          <a:noFill/>
        </p:spPr>
        <p:txBody>
          <a:bodyPr wrap="square" rtlCol="0">
            <a:spAutoFit/>
          </a:bodyPr>
          <a:lstStyle/>
          <a:p>
            <a:pPr algn="ctr"/>
            <a:r>
              <a:rPr lang="en-US" sz="4400" b="1" dirty="0" smtClean="0"/>
              <a:t>Ebullition emissions vary with vegetation and by year</a:t>
            </a:r>
            <a:endParaRPr lang="en-US" sz="4400" b="1" dirty="0"/>
          </a:p>
        </p:txBody>
      </p:sp>
      <p:sp>
        <p:nvSpPr>
          <p:cNvPr id="42" name="TextBox 41"/>
          <p:cNvSpPr txBox="1"/>
          <p:nvPr/>
        </p:nvSpPr>
        <p:spPr>
          <a:xfrm>
            <a:off x="29641800" y="20193000"/>
            <a:ext cx="4648200" cy="5355312"/>
          </a:xfrm>
          <a:prstGeom prst="rect">
            <a:avLst/>
          </a:prstGeom>
          <a:noFill/>
        </p:spPr>
        <p:txBody>
          <a:bodyPr wrap="square" rtlCol="0">
            <a:spAutoFit/>
          </a:bodyPr>
          <a:lstStyle/>
          <a:p>
            <a:r>
              <a:rPr lang="en-US" sz="3800" dirty="0" err="1" smtClean="0"/>
              <a:t>Ebullitive</a:t>
            </a:r>
            <a:r>
              <a:rPr lang="en-US" sz="3800" dirty="0" smtClean="0"/>
              <a:t> flux rates from 2011 to 2013 in the sedge-dominated sites and the shrub-dominates sites (</a:t>
            </a:r>
            <a:r>
              <a:rPr lang="en-US" sz="3800" b="1" dirty="0" smtClean="0"/>
              <a:t>Figs. 9 </a:t>
            </a:r>
            <a:r>
              <a:rPr lang="en-US" sz="3800" dirty="0" smtClean="0"/>
              <a:t>and</a:t>
            </a:r>
            <a:r>
              <a:rPr lang="en-US" sz="3800" b="1" dirty="0" smtClean="0"/>
              <a:t> 10 </a:t>
            </a:r>
            <a:r>
              <a:rPr lang="en-US" sz="3800" dirty="0" smtClean="0"/>
              <a:t>respectively). Average annual fluxes for site types are shown in </a:t>
            </a:r>
            <a:r>
              <a:rPr lang="en-US" sz="3800" b="1" dirty="0" smtClean="0"/>
              <a:t>Figure 11</a:t>
            </a:r>
            <a:r>
              <a:rPr lang="en-US" sz="3800" dirty="0" smtClean="0"/>
              <a:t>.</a:t>
            </a:r>
            <a:endParaRPr lang="en-US" sz="3800" dirty="0"/>
          </a:p>
        </p:txBody>
      </p:sp>
      <p:sp>
        <p:nvSpPr>
          <p:cNvPr id="8" name="TextBox 7"/>
          <p:cNvSpPr txBox="1"/>
          <p:nvPr/>
        </p:nvSpPr>
        <p:spPr>
          <a:xfrm>
            <a:off x="42138600" y="15697200"/>
            <a:ext cx="8763000" cy="1846659"/>
          </a:xfrm>
          <a:prstGeom prst="rect">
            <a:avLst/>
          </a:prstGeom>
          <a:noFill/>
        </p:spPr>
        <p:txBody>
          <a:bodyPr wrap="square" rtlCol="0">
            <a:spAutoFit/>
          </a:bodyPr>
          <a:lstStyle/>
          <a:p>
            <a:pPr algn="ctr"/>
            <a:r>
              <a:rPr lang="en-US" sz="3800" dirty="0" smtClean="0"/>
              <a:t>Concentration of the bubbles from manual sensors (</a:t>
            </a:r>
            <a:r>
              <a:rPr lang="en-US" sz="3800" b="1" dirty="0" smtClean="0"/>
              <a:t>Fig. 12</a:t>
            </a:r>
            <a:r>
              <a:rPr lang="en-US" sz="3800" dirty="0" smtClean="0"/>
              <a:t>). Average daily bubble count from acoustic sensors (</a:t>
            </a:r>
            <a:r>
              <a:rPr lang="en-US" sz="3800" b="1" dirty="0" smtClean="0"/>
              <a:t>Fig. 13</a:t>
            </a:r>
            <a:r>
              <a:rPr lang="en-US" sz="3800" dirty="0" smtClean="0"/>
              <a:t>).</a:t>
            </a:r>
            <a:endParaRPr lang="en-US" sz="3800" b="1" dirty="0"/>
          </a:p>
        </p:txBody>
      </p:sp>
      <p:sp>
        <p:nvSpPr>
          <p:cNvPr id="200" name="TextBox 199"/>
          <p:cNvSpPr txBox="1"/>
          <p:nvPr/>
        </p:nvSpPr>
        <p:spPr>
          <a:xfrm>
            <a:off x="43967400" y="7391400"/>
            <a:ext cx="1981200" cy="646331"/>
          </a:xfrm>
          <a:prstGeom prst="rect">
            <a:avLst/>
          </a:prstGeom>
          <a:noFill/>
        </p:spPr>
        <p:txBody>
          <a:bodyPr wrap="square" rtlCol="0">
            <a:spAutoFit/>
          </a:bodyPr>
          <a:lstStyle/>
          <a:p>
            <a:r>
              <a:rPr lang="en-US" sz="3600" b="1" dirty="0" smtClean="0"/>
              <a:t>Figure 12</a:t>
            </a:r>
            <a:endParaRPr lang="en-US" sz="3600" b="1" dirty="0"/>
          </a:p>
        </p:txBody>
      </p:sp>
      <p:sp>
        <p:nvSpPr>
          <p:cNvPr id="206" name="TextBox 205"/>
          <p:cNvSpPr txBox="1"/>
          <p:nvPr/>
        </p:nvSpPr>
        <p:spPr>
          <a:xfrm>
            <a:off x="42367200" y="5791200"/>
            <a:ext cx="8382000" cy="1446550"/>
          </a:xfrm>
          <a:prstGeom prst="rect">
            <a:avLst/>
          </a:prstGeom>
          <a:noFill/>
        </p:spPr>
        <p:txBody>
          <a:bodyPr wrap="square" rtlCol="0">
            <a:spAutoFit/>
          </a:bodyPr>
          <a:lstStyle/>
          <a:p>
            <a:pPr algn="ctr"/>
            <a:r>
              <a:rPr lang="en-US" sz="4400" b="1" dirty="0" smtClean="0"/>
              <a:t>Bubble </a:t>
            </a:r>
            <a:r>
              <a:rPr lang="en-US" sz="4400" b="1" dirty="0"/>
              <a:t>c</a:t>
            </a:r>
            <a:r>
              <a:rPr lang="en-US" sz="4400" b="1" dirty="0" smtClean="0"/>
              <a:t>oncentration and count vary with vegetation</a:t>
            </a:r>
            <a:endParaRPr lang="en-US" sz="4400" b="1" dirty="0"/>
          </a:p>
        </p:txBody>
      </p:sp>
      <p:sp>
        <p:nvSpPr>
          <p:cNvPr id="13" name="TextBox 12"/>
          <p:cNvSpPr txBox="1"/>
          <p:nvPr/>
        </p:nvSpPr>
        <p:spPr>
          <a:xfrm>
            <a:off x="42138600" y="23223141"/>
            <a:ext cx="8610600" cy="1846659"/>
          </a:xfrm>
          <a:prstGeom prst="rect">
            <a:avLst/>
          </a:prstGeom>
          <a:noFill/>
        </p:spPr>
        <p:txBody>
          <a:bodyPr wrap="square" rtlCol="0">
            <a:spAutoFit/>
          </a:bodyPr>
          <a:lstStyle/>
          <a:p>
            <a:pPr algn="ctr"/>
            <a:r>
              <a:rPr lang="en-US" sz="3800" dirty="0" smtClean="0"/>
              <a:t>The dominant vegetation type that has the highest rate of CH</a:t>
            </a:r>
            <a:r>
              <a:rPr lang="en-US" sz="3800" baseline="-25000" dirty="0" smtClean="0"/>
              <a:t>4</a:t>
            </a:r>
            <a:r>
              <a:rPr lang="en-US" sz="3800" dirty="0" smtClean="0"/>
              <a:t> flux, CH</a:t>
            </a:r>
            <a:r>
              <a:rPr lang="en-US" sz="3800" baseline="-25000" dirty="0" smtClean="0"/>
              <a:t>4</a:t>
            </a:r>
            <a:r>
              <a:rPr lang="en-US" sz="3800" dirty="0" smtClean="0"/>
              <a:t> concentration and daily bubble count for each year.</a:t>
            </a:r>
            <a:endParaRPr lang="en-US" sz="3800" dirty="0"/>
          </a:p>
        </p:txBody>
      </p:sp>
      <p:sp>
        <p:nvSpPr>
          <p:cNvPr id="14" name="TextBox 13"/>
          <p:cNvSpPr txBox="1"/>
          <p:nvPr/>
        </p:nvSpPr>
        <p:spPr>
          <a:xfrm>
            <a:off x="29565600" y="26593800"/>
            <a:ext cx="21183600" cy="1846659"/>
          </a:xfrm>
          <a:prstGeom prst="rect">
            <a:avLst/>
          </a:prstGeom>
          <a:noFill/>
        </p:spPr>
        <p:txBody>
          <a:bodyPr wrap="square" rtlCol="0">
            <a:spAutoFit/>
          </a:bodyPr>
          <a:lstStyle/>
          <a:p>
            <a:pPr algn="ctr"/>
            <a:r>
              <a:rPr lang="en-US" sz="3800" b="1" i="1" dirty="0" smtClean="0"/>
              <a:t>Our results suggest that plant transport in sedge-dominated sites likely reduces the amount of ebullition at these sites and impacts annual fluxes. Weather events, however, can impact the pattern and resulting annual emission through ebullition.</a:t>
            </a:r>
            <a:endParaRPr lang="en-US" sz="3800" b="1" i="1" dirty="0"/>
          </a:p>
        </p:txBody>
      </p:sp>
      <p:pic>
        <p:nvPicPr>
          <p:cNvPr id="33" name="Picture 32"/>
          <p:cNvPicPr>
            <a:picLocks noChangeAspect="1"/>
          </p:cNvPicPr>
          <p:nvPr/>
        </p:nvPicPr>
        <p:blipFill>
          <a:blip r:embed="rId19" cstate="print"/>
          <a:stretch>
            <a:fillRect/>
          </a:stretch>
        </p:blipFill>
        <p:spPr>
          <a:xfrm>
            <a:off x="42443400" y="19354800"/>
            <a:ext cx="8153400" cy="3657600"/>
          </a:xfrm>
          <a:prstGeom prst="rect">
            <a:avLst/>
          </a:prstGeom>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3945</TotalTime>
  <Words>794</Words>
  <Application>Microsoft Office PowerPoint</Application>
  <PresentationFormat>Custom</PresentationFormat>
  <Paragraphs>61</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The Influence of Vegetation on Methane Ebullition in a Temperate Wetland  Samantha Roddy1, Ruth Varner1, Mike Palace1, Mark Hines2  1Institute for the Study of Earth, Oceans and Space, University of New Hampshire, 38 Main Street, Durham, NH 03824, sld93@wildcats.unh.edu 2University of Massachusetts Lowell, 1 University Avenue, Lowell, MA 01854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Using an Acoustic System to Estimate the Timing and Magnitude of Ebullition Release from Wetland Ecosystems Ruth K. Varner1 Michael W. Palace1 Jillian M. Lennartz1 Patrick M. Crill1 Martin Wik1 Jacqueline Amante1 Christopher Dorich1  Jennifer W. Harden1 Stephanie A. Ewing1 Merritt R. Turetsky Institute for the Study of Earth, Oceans and Space, University of New Hampshire, Durham, NH; 2 Department of Geological Sciences, Stockholm University, Stockholm, Sweden; 3US Geological Survey, Menlo Park, CA; 4Department of Land Resources &amp; Environmental Science, Montana State University, Bozeman, MT;  5Department of Integrative Biology, University of Guelph, Guelph, ON, CA.</dc:title>
  <dc:creator>Ruth</dc:creator>
  <cp:lastModifiedBy>Ruth Varner</cp:lastModifiedBy>
  <cp:revision>257</cp:revision>
  <cp:lastPrinted>2013-12-02T16:07:22Z</cp:lastPrinted>
  <dcterms:created xsi:type="dcterms:W3CDTF">2011-12-01T21:45:51Z</dcterms:created>
  <dcterms:modified xsi:type="dcterms:W3CDTF">2014-12-11T15:39:54Z</dcterms:modified>
</cp:coreProperties>
</file>