
<file path=[Content_Types].xml><?xml version="1.0" encoding="utf-8"?>
<Types xmlns="http://schemas.openxmlformats.org/package/2006/content-types">
  <Default Extension="xml" ContentType="application/xml"/>
  <Default Extension="png" ContentType="image/png"/>
  <Default Extension="jpeg" ContentType="image/jpeg"/>
  <Default Extension="tiff" ContentType="image/tiff"/>
  <Default Extension="JPG" ContentType="image/jpeg"/>
  <Default Extension="emf" ContentType="image/x-emf"/>
  <Default Extension="rels" ContentType="application/vnd.openxmlformats-package.relationships+xml"/>
  <Default Extension="tif" ContentType="image/tiff"/>
  <Default Extension="bin" ContentType="application/vnd.openxmlformats-officedocument.presentationml.printerSettings"/>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43891200" cy="38404800"/>
  <p:notesSz cx="6858000" cy="9144000"/>
  <p:defaultTextStyle>
    <a:defPPr>
      <a:defRPr lang="en-US"/>
    </a:defPPr>
    <a:lvl1pPr marL="0" algn="l" defTabSz="2351288" rtl="0" eaLnBrk="1" latinLnBrk="0" hangingPunct="1">
      <a:defRPr sz="9300" kern="1200">
        <a:solidFill>
          <a:schemeClr val="tx1"/>
        </a:solidFill>
        <a:latin typeface="+mn-lt"/>
        <a:ea typeface="+mn-ea"/>
        <a:cs typeface="+mn-cs"/>
      </a:defRPr>
    </a:lvl1pPr>
    <a:lvl2pPr marL="2351288" algn="l" defTabSz="2351288" rtl="0" eaLnBrk="1" latinLnBrk="0" hangingPunct="1">
      <a:defRPr sz="9300" kern="1200">
        <a:solidFill>
          <a:schemeClr val="tx1"/>
        </a:solidFill>
        <a:latin typeface="+mn-lt"/>
        <a:ea typeface="+mn-ea"/>
        <a:cs typeface="+mn-cs"/>
      </a:defRPr>
    </a:lvl2pPr>
    <a:lvl3pPr marL="4702576" algn="l" defTabSz="2351288" rtl="0" eaLnBrk="1" latinLnBrk="0" hangingPunct="1">
      <a:defRPr sz="9300" kern="1200">
        <a:solidFill>
          <a:schemeClr val="tx1"/>
        </a:solidFill>
        <a:latin typeface="+mn-lt"/>
        <a:ea typeface="+mn-ea"/>
        <a:cs typeface="+mn-cs"/>
      </a:defRPr>
    </a:lvl3pPr>
    <a:lvl4pPr marL="7053864" algn="l" defTabSz="2351288" rtl="0" eaLnBrk="1" latinLnBrk="0" hangingPunct="1">
      <a:defRPr sz="9300" kern="1200">
        <a:solidFill>
          <a:schemeClr val="tx1"/>
        </a:solidFill>
        <a:latin typeface="+mn-lt"/>
        <a:ea typeface="+mn-ea"/>
        <a:cs typeface="+mn-cs"/>
      </a:defRPr>
    </a:lvl4pPr>
    <a:lvl5pPr marL="9405153" algn="l" defTabSz="2351288" rtl="0" eaLnBrk="1" latinLnBrk="0" hangingPunct="1">
      <a:defRPr sz="9300" kern="1200">
        <a:solidFill>
          <a:schemeClr val="tx1"/>
        </a:solidFill>
        <a:latin typeface="+mn-lt"/>
        <a:ea typeface="+mn-ea"/>
        <a:cs typeface="+mn-cs"/>
      </a:defRPr>
    </a:lvl5pPr>
    <a:lvl6pPr marL="11756441" algn="l" defTabSz="2351288" rtl="0" eaLnBrk="1" latinLnBrk="0" hangingPunct="1">
      <a:defRPr sz="9300" kern="1200">
        <a:solidFill>
          <a:schemeClr val="tx1"/>
        </a:solidFill>
        <a:latin typeface="+mn-lt"/>
        <a:ea typeface="+mn-ea"/>
        <a:cs typeface="+mn-cs"/>
      </a:defRPr>
    </a:lvl6pPr>
    <a:lvl7pPr marL="14107729" algn="l" defTabSz="2351288" rtl="0" eaLnBrk="1" latinLnBrk="0" hangingPunct="1">
      <a:defRPr sz="9300" kern="1200">
        <a:solidFill>
          <a:schemeClr val="tx1"/>
        </a:solidFill>
        <a:latin typeface="+mn-lt"/>
        <a:ea typeface="+mn-ea"/>
        <a:cs typeface="+mn-cs"/>
      </a:defRPr>
    </a:lvl7pPr>
    <a:lvl8pPr marL="16459017" algn="l" defTabSz="2351288" rtl="0" eaLnBrk="1" latinLnBrk="0" hangingPunct="1">
      <a:defRPr sz="9300" kern="1200">
        <a:solidFill>
          <a:schemeClr val="tx1"/>
        </a:solidFill>
        <a:latin typeface="+mn-lt"/>
        <a:ea typeface="+mn-ea"/>
        <a:cs typeface="+mn-cs"/>
      </a:defRPr>
    </a:lvl8pPr>
    <a:lvl9pPr marL="18810305" algn="l" defTabSz="2351288" rtl="0" eaLnBrk="1" latinLnBrk="0" hangingPunct="1">
      <a:defRPr sz="9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64" autoAdjust="0"/>
  </p:normalViewPr>
  <p:slideViewPr>
    <p:cSldViewPr snapToGrid="0" snapToObjects="1">
      <p:cViewPr>
        <p:scale>
          <a:sx n="50" d="100"/>
          <a:sy n="50" d="100"/>
        </p:scale>
        <p:origin x="3976" y="6640"/>
      </p:cViewPr>
      <p:guideLst>
        <p:guide orient="horz" pos="12096"/>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1930383"/>
            <a:ext cx="3730752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21762720"/>
            <a:ext cx="30723840" cy="9814560"/>
          </a:xfrm>
        </p:spPr>
        <p:txBody>
          <a:bodyPr/>
          <a:lstStyle>
            <a:lvl1pPr marL="0" indent="0" algn="ctr">
              <a:buNone/>
              <a:defRPr>
                <a:solidFill>
                  <a:schemeClr val="tx1">
                    <a:tint val="75000"/>
                  </a:schemeClr>
                </a:solidFill>
              </a:defRPr>
            </a:lvl1pPr>
            <a:lvl2pPr marL="2351288" indent="0" algn="ctr">
              <a:buNone/>
              <a:defRPr>
                <a:solidFill>
                  <a:schemeClr val="tx1">
                    <a:tint val="75000"/>
                  </a:schemeClr>
                </a:solidFill>
              </a:defRPr>
            </a:lvl2pPr>
            <a:lvl3pPr marL="4702576" indent="0" algn="ctr">
              <a:buNone/>
              <a:defRPr>
                <a:solidFill>
                  <a:schemeClr val="tx1">
                    <a:tint val="75000"/>
                  </a:schemeClr>
                </a:solidFill>
              </a:defRPr>
            </a:lvl3pPr>
            <a:lvl4pPr marL="7053864" indent="0" algn="ctr">
              <a:buNone/>
              <a:defRPr>
                <a:solidFill>
                  <a:schemeClr val="tx1">
                    <a:tint val="75000"/>
                  </a:schemeClr>
                </a:solidFill>
              </a:defRPr>
            </a:lvl4pPr>
            <a:lvl5pPr marL="9405153" indent="0" algn="ctr">
              <a:buNone/>
              <a:defRPr>
                <a:solidFill>
                  <a:schemeClr val="tx1">
                    <a:tint val="75000"/>
                  </a:schemeClr>
                </a:solidFill>
              </a:defRPr>
            </a:lvl5pPr>
            <a:lvl6pPr marL="11756441" indent="0" algn="ctr">
              <a:buNone/>
              <a:defRPr>
                <a:solidFill>
                  <a:schemeClr val="tx1">
                    <a:tint val="75000"/>
                  </a:schemeClr>
                </a:solidFill>
              </a:defRPr>
            </a:lvl6pPr>
            <a:lvl7pPr marL="14107729" indent="0" algn="ctr">
              <a:buNone/>
              <a:defRPr>
                <a:solidFill>
                  <a:schemeClr val="tx1">
                    <a:tint val="75000"/>
                  </a:schemeClr>
                </a:solidFill>
              </a:defRPr>
            </a:lvl7pPr>
            <a:lvl8pPr marL="16459017" indent="0" algn="ctr">
              <a:buNone/>
              <a:defRPr>
                <a:solidFill>
                  <a:schemeClr val="tx1">
                    <a:tint val="75000"/>
                  </a:schemeClr>
                </a:solidFill>
              </a:defRPr>
            </a:lvl8pPr>
            <a:lvl9pPr marL="1881030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62D6EBB-B9EB-1C48-A765-D0BF551686E2}" type="datetimeFigureOut">
              <a:rPr lang="en-US" smtClean="0"/>
              <a:t>12/11/14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3273784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2D6EBB-B9EB-1C48-A765-D0BF551686E2}" type="datetimeFigureOut">
              <a:rPr lang="en-US" smtClean="0"/>
              <a:t>12/11/14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3535167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4678643"/>
            <a:ext cx="37307520" cy="7627620"/>
          </a:xfrm>
        </p:spPr>
        <p:txBody>
          <a:bodyPr anchor="t"/>
          <a:lstStyle>
            <a:lvl1pPr algn="l">
              <a:defRPr sz="206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6277596"/>
            <a:ext cx="37307520" cy="8401047"/>
          </a:xfrm>
        </p:spPr>
        <p:txBody>
          <a:bodyPr anchor="b"/>
          <a:lstStyle>
            <a:lvl1pPr marL="0" indent="0">
              <a:buNone/>
              <a:defRPr sz="10300">
                <a:solidFill>
                  <a:schemeClr val="tx1">
                    <a:tint val="75000"/>
                  </a:schemeClr>
                </a:solidFill>
              </a:defRPr>
            </a:lvl1pPr>
            <a:lvl2pPr marL="2351288" indent="0">
              <a:buNone/>
              <a:defRPr sz="9300">
                <a:solidFill>
                  <a:schemeClr val="tx1">
                    <a:tint val="75000"/>
                  </a:schemeClr>
                </a:solidFill>
              </a:defRPr>
            </a:lvl2pPr>
            <a:lvl3pPr marL="4702576" indent="0">
              <a:buNone/>
              <a:defRPr sz="8200">
                <a:solidFill>
                  <a:schemeClr val="tx1">
                    <a:tint val="75000"/>
                  </a:schemeClr>
                </a:solidFill>
              </a:defRPr>
            </a:lvl3pPr>
            <a:lvl4pPr marL="7053864" indent="0">
              <a:buNone/>
              <a:defRPr sz="7200">
                <a:solidFill>
                  <a:schemeClr val="tx1">
                    <a:tint val="75000"/>
                  </a:schemeClr>
                </a:solidFill>
              </a:defRPr>
            </a:lvl4pPr>
            <a:lvl5pPr marL="9405153" indent="0">
              <a:buNone/>
              <a:defRPr sz="7200">
                <a:solidFill>
                  <a:schemeClr val="tx1">
                    <a:tint val="75000"/>
                  </a:schemeClr>
                </a:solidFill>
              </a:defRPr>
            </a:lvl5pPr>
            <a:lvl6pPr marL="11756441" indent="0">
              <a:buNone/>
              <a:defRPr sz="7200">
                <a:solidFill>
                  <a:schemeClr val="tx1">
                    <a:tint val="75000"/>
                  </a:schemeClr>
                </a:solidFill>
              </a:defRPr>
            </a:lvl6pPr>
            <a:lvl7pPr marL="14107729" indent="0">
              <a:buNone/>
              <a:defRPr sz="7200">
                <a:solidFill>
                  <a:schemeClr val="tx1">
                    <a:tint val="75000"/>
                  </a:schemeClr>
                </a:solidFill>
              </a:defRPr>
            </a:lvl7pPr>
            <a:lvl8pPr marL="16459017" indent="0">
              <a:buNone/>
              <a:defRPr sz="7200">
                <a:solidFill>
                  <a:schemeClr val="tx1">
                    <a:tint val="75000"/>
                  </a:schemeClr>
                </a:solidFill>
              </a:defRPr>
            </a:lvl8pPr>
            <a:lvl9pPr marL="18810305" indent="0">
              <a:buNone/>
              <a:defRPr sz="7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2D6EBB-B9EB-1C48-A765-D0BF551686E2}" type="datetimeFigureOut">
              <a:rPr lang="en-US" smtClean="0"/>
              <a:t>12/11/14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403580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50184056"/>
            <a:ext cx="94442280" cy="141928847"/>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50184056"/>
            <a:ext cx="94442280" cy="141928847"/>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62D6EBB-B9EB-1C48-A765-D0BF551686E2}" type="datetimeFigureOut">
              <a:rPr lang="en-US" smtClean="0"/>
              <a:t>12/11/14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872271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537973"/>
            <a:ext cx="3950208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8596633"/>
            <a:ext cx="19392902" cy="3582667"/>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4" name="Content Placeholder 3"/>
          <p:cNvSpPr>
            <a:spLocks noGrp="1"/>
          </p:cNvSpPr>
          <p:nvPr>
            <p:ph sz="half" idx="2"/>
          </p:nvPr>
        </p:nvSpPr>
        <p:spPr>
          <a:xfrm>
            <a:off x="2194560" y="12179300"/>
            <a:ext cx="19392902" cy="22127213"/>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8596633"/>
            <a:ext cx="19400520" cy="3582667"/>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6" name="Content Placeholder 5"/>
          <p:cNvSpPr>
            <a:spLocks noGrp="1"/>
          </p:cNvSpPr>
          <p:nvPr>
            <p:ph sz="quarter" idx="4"/>
          </p:nvPr>
        </p:nvSpPr>
        <p:spPr>
          <a:xfrm>
            <a:off x="22296122" y="12179300"/>
            <a:ext cx="19400520" cy="22127213"/>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62D6EBB-B9EB-1C48-A765-D0BF551686E2}" type="datetimeFigureOut">
              <a:rPr lang="en-US" smtClean="0"/>
              <a:t>12/11/14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561338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2D6EBB-B9EB-1C48-A765-D0BF551686E2}" type="datetimeFigureOut">
              <a:rPr lang="en-US" smtClean="0"/>
              <a:t>12/11/14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3993236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2D6EBB-B9EB-1C48-A765-D0BF551686E2}" type="datetimeFigureOut">
              <a:rPr lang="en-US" smtClean="0"/>
              <a:t>12/11/14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608049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529080"/>
            <a:ext cx="14439902" cy="6507480"/>
          </a:xfrm>
        </p:spPr>
        <p:txBody>
          <a:bodyPr anchor="b"/>
          <a:lstStyle>
            <a:lvl1pPr algn="l">
              <a:defRPr sz="10300" b="1"/>
            </a:lvl1pPr>
          </a:lstStyle>
          <a:p>
            <a:r>
              <a:rPr lang="en-US" smtClean="0"/>
              <a:t>Click to edit Master title style</a:t>
            </a:r>
            <a:endParaRPr lang="en-US"/>
          </a:p>
        </p:txBody>
      </p:sp>
      <p:sp>
        <p:nvSpPr>
          <p:cNvPr id="3" name="Content Placeholder 2"/>
          <p:cNvSpPr>
            <a:spLocks noGrp="1"/>
          </p:cNvSpPr>
          <p:nvPr>
            <p:ph idx="1"/>
          </p:nvPr>
        </p:nvSpPr>
        <p:spPr>
          <a:xfrm>
            <a:off x="17160240" y="1529083"/>
            <a:ext cx="24536400" cy="32777433"/>
          </a:xfrm>
        </p:spPr>
        <p:txBody>
          <a:bodyPr/>
          <a:lstStyle>
            <a:lvl1pPr>
              <a:defRPr sz="16500"/>
            </a:lvl1pPr>
            <a:lvl2pPr>
              <a:defRPr sz="14400"/>
            </a:lvl2pPr>
            <a:lvl3pPr>
              <a:defRPr sz="123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8036563"/>
            <a:ext cx="14439902" cy="26269953"/>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2D6EBB-B9EB-1C48-A765-D0BF551686E2}" type="datetimeFigureOut">
              <a:rPr lang="en-US" smtClean="0"/>
              <a:t>12/11/14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435257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6883360"/>
            <a:ext cx="26334720" cy="3173733"/>
          </a:xfrm>
        </p:spPr>
        <p:txBody>
          <a:bodyPr anchor="b"/>
          <a:lstStyle>
            <a:lvl1pPr algn="l">
              <a:defRPr sz="10300" b="1"/>
            </a:lvl1pPr>
          </a:lstStyle>
          <a:p>
            <a:r>
              <a:rPr lang="en-US" smtClean="0"/>
              <a:t>Click to edit Master title style</a:t>
            </a:r>
            <a:endParaRPr lang="en-US"/>
          </a:p>
        </p:txBody>
      </p:sp>
      <p:sp>
        <p:nvSpPr>
          <p:cNvPr id="3" name="Picture Placeholder 2"/>
          <p:cNvSpPr>
            <a:spLocks noGrp="1"/>
          </p:cNvSpPr>
          <p:nvPr>
            <p:ph type="pic" idx="1"/>
          </p:nvPr>
        </p:nvSpPr>
        <p:spPr>
          <a:xfrm>
            <a:off x="8602982" y="3431540"/>
            <a:ext cx="26334720" cy="23042880"/>
          </a:xfrm>
        </p:spPr>
        <p:txBody>
          <a:bodyPr/>
          <a:lstStyle>
            <a:lvl1pPr marL="0" indent="0">
              <a:buNone/>
              <a:defRPr sz="16500"/>
            </a:lvl1pPr>
            <a:lvl2pPr marL="2351288" indent="0">
              <a:buNone/>
              <a:defRPr sz="14400"/>
            </a:lvl2pPr>
            <a:lvl3pPr marL="4702576" indent="0">
              <a:buNone/>
              <a:defRPr sz="12300"/>
            </a:lvl3pPr>
            <a:lvl4pPr marL="7053864" indent="0">
              <a:buNone/>
              <a:defRPr sz="10300"/>
            </a:lvl4pPr>
            <a:lvl5pPr marL="9405153" indent="0">
              <a:buNone/>
              <a:defRPr sz="10300"/>
            </a:lvl5pPr>
            <a:lvl6pPr marL="11756441" indent="0">
              <a:buNone/>
              <a:defRPr sz="10300"/>
            </a:lvl6pPr>
            <a:lvl7pPr marL="14107729" indent="0">
              <a:buNone/>
              <a:defRPr sz="10300"/>
            </a:lvl7pPr>
            <a:lvl8pPr marL="16459017" indent="0">
              <a:buNone/>
              <a:defRPr sz="10300"/>
            </a:lvl8pPr>
            <a:lvl9pPr marL="18810305" indent="0">
              <a:buNone/>
              <a:defRPr sz="10300"/>
            </a:lvl9pPr>
          </a:lstStyle>
          <a:p>
            <a:endParaRPr lang="en-US"/>
          </a:p>
        </p:txBody>
      </p:sp>
      <p:sp>
        <p:nvSpPr>
          <p:cNvPr id="4" name="Text Placeholder 3"/>
          <p:cNvSpPr>
            <a:spLocks noGrp="1"/>
          </p:cNvSpPr>
          <p:nvPr>
            <p:ph type="body" sz="half" idx="2"/>
          </p:nvPr>
        </p:nvSpPr>
        <p:spPr>
          <a:xfrm>
            <a:off x="8602982" y="30057093"/>
            <a:ext cx="26334720" cy="4507227"/>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2D6EBB-B9EB-1C48-A765-D0BF551686E2}" type="datetimeFigureOut">
              <a:rPr lang="en-US" smtClean="0"/>
              <a:t>12/11/14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2187669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2D6EBB-B9EB-1C48-A765-D0BF551686E2}" type="datetimeFigureOut">
              <a:rPr lang="en-US" smtClean="0"/>
              <a:t>12/11/14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3826550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8614416"/>
            <a:ext cx="47404018" cy="1834984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8614416"/>
            <a:ext cx="141480542" cy="183498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2D6EBB-B9EB-1C48-A765-D0BF551686E2}" type="datetimeFigureOut">
              <a:rPr lang="en-US" smtClean="0"/>
              <a:t>12/11/14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71B79E-BBD9-1E44-B914-FA6E8DCED6E2}" type="slidenum">
              <a:rPr lang="en-US" smtClean="0"/>
              <a:t>‹#›</a:t>
            </a:fld>
            <a:endParaRPr lang="en-US"/>
          </a:p>
        </p:txBody>
      </p:sp>
    </p:spTree>
    <p:extLst>
      <p:ext uri="{BB962C8B-B14F-4D97-AF65-F5344CB8AC3E}">
        <p14:creationId xmlns:p14="http://schemas.microsoft.com/office/powerpoint/2010/main" val="322332136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537973"/>
            <a:ext cx="39502080" cy="6400800"/>
          </a:xfrm>
          <a:prstGeom prst="rect">
            <a:avLst/>
          </a:prstGeom>
        </p:spPr>
        <p:txBody>
          <a:bodyPr vert="horz" lIns="470258" tIns="235129" rIns="470258" bIns="23512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8961123"/>
            <a:ext cx="39502080" cy="25345393"/>
          </a:xfrm>
          <a:prstGeom prst="rect">
            <a:avLst/>
          </a:prstGeom>
        </p:spPr>
        <p:txBody>
          <a:bodyPr vert="horz" lIns="470258" tIns="235129" rIns="470258" bIns="23512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5595563"/>
            <a:ext cx="10241280" cy="2044700"/>
          </a:xfrm>
          <a:prstGeom prst="rect">
            <a:avLst/>
          </a:prstGeom>
        </p:spPr>
        <p:txBody>
          <a:bodyPr vert="horz" lIns="470258" tIns="235129" rIns="470258" bIns="235129" rtlCol="0" anchor="ctr"/>
          <a:lstStyle>
            <a:lvl1pPr algn="l">
              <a:defRPr sz="6200">
                <a:solidFill>
                  <a:schemeClr val="tx1">
                    <a:tint val="75000"/>
                  </a:schemeClr>
                </a:solidFill>
              </a:defRPr>
            </a:lvl1pPr>
          </a:lstStyle>
          <a:p>
            <a:fld id="{A62D6EBB-B9EB-1C48-A765-D0BF551686E2}" type="datetimeFigureOut">
              <a:rPr lang="en-US" smtClean="0"/>
              <a:t>12/11/14</a:t>
            </a:fld>
            <a:endParaRPr lang="en-US"/>
          </a:p>
        </p:txBody>
      </p:sp>
      <p:sp>
        <p:nvSpPr>
          <p:cNvPr id="5" name="Footer Placeholder 4"/>
          <p:cNvSpPr>
            <a:spLocks noGrp="1"/>
          </p:cNvSpPr>
          <p:nvPr>
            <p:ph type="ftr" sz="quarter" idx="3"/>
          </p:nvPr>
        </p:nvSpPr>
        <p:spPr>
          <a:xfrm>
            <a:off x="14996160" y="35595563"/>
            <a:ext cx="13898880" cy="2044700"/>
          </a:xfrm>
          <a:prstGeom prst="rect">
            <a:avLst/>
          </a:prstGeom>
        </p:spPr>
        <p:txBody>
          <a:bodyPr vert="horz" lIns="470258" tIns="235129" rIns="470258" bIns="235129"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5595563"/>
            <a:ext cx="10241280" cy="2044700"/>
          </a:xfrm>
          <a:prstGeom prst="rect">
            <a:avLst/>
          </a:prstGeom>
        </p:spPr>
        <p:txBody>
          <a:bodyPr vert="horz" lIns="470258" tIns="235129" rIns="470258" bIns="235129" rtlCol="0" anchor="ctr"/>
          <a:lstStyle>
            <a:lvl1pPr algn="r">
              <a:defRPr sz="6200">
                <a:solidFill>
                  <a:schemeClr val="tx1">
                    <a:tint val="75000"/>
                  </a:schemeClr>
                </a:solidFill>
              </a:defRPr>
            </a:lvl1pPr>
          </a:lstStyle>
          <a:p>
            <a:fld id="{DA71B79E-BBD9-1E44-B914-FA6E8DCED6E2}" type="slidenum">
              <a:rPr lang="en-US" smtClean="0"/>
              <a:t>‹#›</a:t>
            </a:fld>
            <a:endParaRPr lang="en-US"/>
          </a:p>
        </p:txBody>
      </p:sp>
    </p:spTree>
    <p:extLst>
      <p:ext uri="{BB962C8B-B14F-4D97-AF65-F5344CB8AC3E}">
        <p14:creationId xmlns:p14="http://schemas.microsoft.com/office/powerpoint/2010/main" val="19094601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351288" rtl="0" eaLnBrk="1" latinLnBrk="0" hangingPunct="1">
        <a:spcBef>
          <a:spcPct val="0"/>
        </a:spcBef>
        <a:buNone/>
        <a:defRPr sz="22600" kern="1200">
          <a:solidFill>
            <a:schemeClr val="tx1"/>
          </a:solidFill>
          <a:latin typeface="+mj-lt"/>
          <a:ea typeface="+mj-ea"/>
          <a:cs typeface="+mj-cs"/>
        </a:defRPr>
      </a:lvl1pPr>
    </p:titleStyle>
    <p:bodyStyle>
      <a:lvl1pPr marL="1763466" indent="-1763466" algn="l" defTabSz="2351288" rtl="0" eaLnBrk="1" latinLnBrk="0" hangingPunct="1">
        <a:spcBef>
          <a:spcPct val="20000"/>
        </a:spcBef>
        <a:buFont typeface="Arial"/>
        <a:buChar char="•"/>
        <a:defRPr sz="16500" kern="1200">
          <a:solidFill>
            <a:schemeClr val="tx1"/>
          </a:solidFill>
          <a:latin typeface="+mn-lt"/>
          <a:ea typeface="+mn-ea"/>
          <a:cs typeface="+mn-cs"/>
        </a:defRPr>
      </a:lvl1pPr>
      <a:lvl2pPr marL="3820843" indent="-1469555" algn="l" defTabSz="2351288" rtl="0" eaLnBrk="1" latinLnBrk="0" hangingPunct="1">
        <a:spcBef>
          <a:spcPct val="20000"/>
        </a:spcBef>
        <a:buFont typeface="Arial"/>
        <a:buChar char="–"/>
        <a:defRPr sz="14400" kern="1200">
          <a:solidFill>
            <a:schemeClr val="tx1"/>
          </a:solidFill>
          <a:latin typeface="+mn-lt"/>
          <a:ea typeface="+mn-ea"/>
          <a:cs typeface="+mn-cs"/>
        </a:defRPr>
      </a:lvl2pPr>
      <a:lvl3pPr marL="5878220" indent="-1175644" algn="l" defTabSz="2351288" rtl="0" eaLnBrk="1" latinLnBrk="0" hangingPunct="1">
        <a:spcBef>
          <a:spcPct val="20000"/>
        </a:spcBef>
        <a:buFont typeface="Arial"/>
        <a:buChar char="•"/>
        <a:defRPr sz="12300" kern="1200">
          <a:solidFill>
            <a:schemeClr val="tx1"/>
          </a:solidFill>
          <a:latin typeface="+mn-lt"/>
          <a:ea typeface="+mn-ea"/>
          <a:cs typeface="+mn-cs"/>
        </a:defRPr>
      </a:lvl3pPr>
      <a:lvl4pPr marL="8229509" indent="-1175644" algn="l" defTabSz="2351288" rtl="0" eaLnBrk="1" latinLnBrk="0" hangingPunct="1">
        <a:spcBef>
          <a:spcPct val="20000"/>
        </a:spcBef>
        <a:buFont typeface="Arial"/>
        <a:buChar char="–"/>
        <a:defRPr sz="10300" kern="1200">
          <a:solidFill>
            <a:schemeClr val="tx1"/>
          </a:solidFill>
          <a:latin typeface="+mn-lt"/>
          <a:ea typeface="+mn-ea"/>
          <a:cs typeface="+mn-cs"/>
        </a:defRPr>
      </a:lvl4pPr>
      <a:lvl5pPr marL="10580797" indent="-1175644" algn="l" defTabSz="2351288" rtl="0" eaLnBrk="1" latinLnBrk="0" hangingPunct="1">
        <a:spcBef>
          <a:spcPct val="20000"/>
        </a:spcBef>
        <a:buFont typeface="Arial"/>
        <a:buChar char="»"/>
        <a:defRPr sz="10300" kern="1200">
          <a:solidFill>
            <a:schemeClr val="tx1"/>
          </a:solidFill>
          <a:latin typeface="+mn-lt"/>
          <a:ea typeface="+mn-ea"/>
          <a:cs typeface="+mn-cs"/>
        </a:defRPr>
      </a:lvl5pPr>
      <a:lvl6pPr marL="12932085" indent="-1175644" algn="l" defTabSz="2351288" rtl="0" eaLnBrk="1" latinLnBrk="0" hangingPunct="1">
        <a:spcBef>
          <a:spcPct val="20000"/>
        </a:spcBef>
        <a:buFont typeface="Arial"/>
        <a:buChar char="•"/>
        <a:defRPr sz="10300" kern="1200">
          <a:solidFill>
            <a:schemeClr val="tx1"/>
          </a:solidFill>
          <a:latin typeface="+mn-lt"/>
          <a:ea typeface="+mn-ea"/>
          <a:cs typeface="+mn-cs"/>
        </a:defRPr>
      </a:lvl6pPr>
      <a:lvl7pPr marL="15283373" indent="-1175644" algn="l" defTabSz="2351288" rtl="0" eaLnBrk="1" latinLnBrk="0" hangingPunct="1">
        <a:spcBef>
          <a:spcPct val="20000"/>
        </a:spcBef>
        <a:buFont typeface="Arial"/>
        <a:buChar char="•"/>
        <a:defRPr sz="10300" kern="1200">
          <a:solidFill>
            <a:schemeClr val="tx1"/>
          </a:solidFill>
          <a:latin typeface="+mn-lt"/>
          <a:ea typeface="+mn-ea"/>
          <a:cs typeface="+mn-cs"/>
        </a:defRPr>
      </a:lvl7pPr>
      <a:lvl8pPr marL="17634661" indent="-1175644" algn="l" defTabSz="2351288" rtl="0" eaLnBrk="1" latinLnBrk="0" hangingPunct="1">
        <a:spcBef>
          <a:spcPct val="20000"/>
        </a:spcBef>
        <a:buFont typeface="Arial"/>
        <a:buChar char="•"/>
        <a:defRPr sz="10300" kern="1200">
          <a:solidFill>
            <a:schemeClr val="tx1"/>
          </a:solidFill>
          <a:latin typeface="+mn-lt"/>
          <a:ea typeface="+mn-ea"/>
          <a:cs typeface="+mn-cs"/>
        </a:defRPr>
      </a:lvl8pPr>
      <a:lvl9pPr marL="19985949" indent="-1175644" algn="l" defTabSz="2351288" rtl="0" eaLnBrk="1" latinLnBrk="0" hangingPunct="1">
        <a:spcBef>
          <a:spcPct val="20000"/>
        </a:spcBef>
        <a:buFont typeface="Arial"/>
        <a:buChar char="•"/>
        <a:defRPr sz="10300" kern="1200">
          <a:solidFill>
            <a:schemeClr val="tx1"/>
          </a:solidFill>
          <a:latin typeface="+mn-lt"/>
          <a:ea typeface="+mn-ea"/>
          <a:cs typeface="+mn-cs"/>
        </a:defRPr>
      </a:lvl9pPr>
    </p:bodyStyle>
    <p:otherStyle>
      <a:defPPr>
        <a:defRPr lang="en-US"/>
      </a:defPPr>
      <a:lvl1pPr marL="0" algn="l" defTabSz="2351288" rtl="0" eaLnBrk="1" latinLnBrk="0" hangingPunct="1">
        <a:defRPr sz="9300" kern="1200">
          <a:solidFill>
            <a:schemeClr val="tx1"/>
          </a:solidFill>
          <a:latin typeface="+mn-lt"/>
          <a:ea typeface="+mn-ea"/>
          <a:cs typeface="+mn-cs"/>
        </a:defRPr>
      </a:lvl1pPr>
      <a:lvl2pPr marL="2351288" algn="l" defTabSz="2351288" rtl="0" eaLnBrk="1" latinLnBrk="0" hangingPunct="1">
        <a:defRPr sz="9300" kern="1200">
          <a:solidFill>
            <a:schemeClr val="tx1"/>
          </a:solidFill>
          <a:latin typeface="+mn-lt"/>
          <a:ea typeface="+mn-ea"/>
          <a:cs typeface="+mn-cs"/>
        </a:defRPr>
      </a:lvl2pPr>
      <a:lvl3pPr marL="4702576" algn="l" defTabSz="2351288" rtl="0" eaLnBrk="1" latinLnBrk="0" hangingPunct="1">
        <a:defRPr sz="9300" kern="1200">
          <a:solidFill>
            <a:schemeClr val="tx1"/>
          </a:solidFill>
          <a:latin typeface="+mn-lt"/>
          <a:ea typeface="+mn-ea"/>
          <a:cs typeface="+mn-cs"/>
        </a:defRPr>
      </a:lvl3pPr>
      <a:lvl4pPr marL="7053864" algn="l" defTabSz="2351288" rtl="0" eaLnBrk="1" latinLnBrk="0" hangingPunct="1">
        <a:defRPr sz="9300" kern="1200">
          <a:solidFill>
            <a:schemeClr val="tx1"/>
          </a:solidFill>
          <a:latin typeface="+mn-lt"/>
          <a:ea typeface="+mn-ea"/>
          <a:cs typeface="+mn-cs"/>
        </a:defRPr>
      </a:lvl4pPr>
      <a:lvl5pPr marL="9405153" algn="l" defTabSz="2351288" rtl="0" eaLnBrk="1" latinLnBrk="0" hangingPunct="1">
        <a:defRPr sz="9300" kern="1200">
          <a:solidFill>
            <a:schemeClr val="tx1"/>
          </a:solidFill>
          <a:latin typeface="+mn-lt"/>
          <a:ea typeface="+mn-ea"/>
          <a:cs typeface="+mn-cs"/>
        </a:defRPr>
      </a:lvl5pPr>
      <a:lvl6pPr marL="11756441" algn="l" defTabSz="2351288" rtl="0" eaLnBrk="1" latinLnBrk="0" hangingPunct="1">
        <a:defRPr sz="9300" kern="1200">
          <a:solidFill>
            <a:schemeClr val="tx1"/>
          </a:solidFill>
          <a:latin typeface="+mn-lt"/>
          <a:ea typeface="+mn-ea"/>
          <a:cs typeface="+mn-cs"/>
        </a:defRPr>
      </a:lvl6pPr>
      <a:lvl7pPr marL="14107729" algn="l" defTabSz="2351288" rtl="0" eaLnBrk="1" latinLnBrk="0" hangingPunct="1">
        <a:defRPr sz="9300" kern="1200">
          <a:solidFill>
            <a:schemeClr val="tx1"/>
          </a:solidFill>
          <a:latin typeface="+mn-lt"/>
          <a:ea typeface="+mn-ea"/>
          <a:cs typeface="+mn-cs"/>
        </a:defRPr>
      </a:lvl7pPr>
      <a:lvl8pPr marL="16459017" algn="l" defTabSz="2351288" rtl="0" eaLnBrk="1" latinLnBrk="0" hangingPunct="1">
        <a:defRPr sz="9300" kern="1200">
          <a:solidFill>
            <a:schemeClr val="tx1"/>
          </a:solidFill>
          <a:latin typeface="+mn-lt"/>
          <a:ea typeface="+mn-ea"/>
          <a:cs typeface="+mn-cs"/>
        </a:defRPr>
      </a:lvl8pPr>
      <a:lvl9pPr marL="18810305" algn="l" defTabSz="2351288" rtl="0" eaLnBrk="1" latinLnBrk="0" hangingPunct="1">
        <a:defRPr sz="9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emf"/><Relationship Id="rId12" Type="http://schemas.openxmlformats.org/officeDocument/2006/relationships/image" Target="../media/image11.emf"/><Relationship Id="rId13" Type="http://schemas.openxmlformats.org/officeDocument/2006/relationships/image" Target="../media/image12.emf"/><Relationship Id="rId14" Type="http://schemas.openxmlformats.org/officeDocument/2006/relationships/image" Target="../media/image13.emf"/><Relationship Id="rId15" Type="http://schemas.openxmlformats.org/officeDocument/2006/relationships/image" Target="../media/image14.emf"/><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2.jpeg"/><Relationship Id="rId4" Type="http://schemas.openxmlformats.org/officeDocument/2006/relationships/image" Target="../media/image3.wmf"/><Relationship Id="rId5" Type="http://schemas.openxmlformats.org/officeDocument/2006/relationships/image" Target="../media/image4.tiff"/><Relationship Id="rId6" Type="http://schemas.openxmlformats.org/officeDocument/2006/relationships/image" Target="../media/image5.tif"/><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emf"/><Relationship Id="rId10"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rf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36983"/>
            <a:ext cx="44164831" cy="40644245"/>
          </a:xfrm>
          <a:prstGeom prst="rect">
            <a:avLst/>
          </a:prstGeom>
        </p:spPr>
      </p:pic>
      <p:grpSp>
        <p:nvGrpSpPr>
          <p:cNvPr id="5" name="Group 4"/>
          <p:cNvGrpSpPr/>
          <p:nvPr/>
        </p:nvGrpSpPr>
        <p:grpSpPr>
          <a:xfrm>
            <a:off x="0" y="3476152"/>
            <a:ext cx="14602228" cy="14723236"/>
            <a:chOff x="-1828800" y="-3429000"/>
            <a:chExt cx="10887075" cy="12801600"/>
          </a:xfrm>
        </p:grpSpPr>
        <p:pic>
          <p:nvPicPr>
            <p:cNvPr id="6" name="Picture 2" descr="D:\Projects\SAGE\2014 Data\NIR Photos\04.10 B1-10\1-10Strat.jpg"/>
            <p:cNvPicPr>
              <a:picLocks noChangeAspect="1" noChangeArrowheads="1"/>
            </p:cNvPicPr>
            <p:nvPr/>
          </p:nvPicPr>
          <p:blipFill>
            <a:blip r:embed="rId3" cstate="print"/>
            <a:srcRect/>
            <a:stretch>
              <a:fillRect/>
            </a:stretch>
          </p:blipFill>
          <p:spPr bwMode="auto">
            <a:xfrm>
              <a:off x="-762000" y="0"/>
              <a:ext cx="4572000" cy="6858000"/>
            </a:xfrm>
            <a:prstGeom prst="rect">
              <a:avLst/>
            </a:prstGeom>
            <a:noFill/>
          </p:spPr>
        </p:pic>
        <p:pic>
          <p:nvPicPr>
            <p:cNvPr id="7" name="Picture 4" descr="D:\Projects\SAGE\2014 Data\WX Stations Data\B110-all.eps"/>
            <p:cNvPicPr>
              <a:picLocks noChangeAspect="1" noChangeArrowheads="1"/>
            </p:cNvPicPr>
            <p:nvPr/>
          </p:nvPicPr>
          <p:blipFill>
            <a:blip r:embed="rId4" cstate="print"/>
            <a:srcRect/>
            <a:stretch>
              <a:fillRect/>
            </a:stretch>
          </p:blipFill>
          <p:spPr bwMode="auto">
            <a:xfrm>
              <a:off x="3727983" y="-3429000"/>
              <a:ext cx="5330292" cy="7620000"/>
            </a:xfrm>
            <a:prstGeom prst="rect">
              <a:avLst/>
            </a:prstGeom>
            <a:noFill/>
          </p:spPr>
        </p:pic>
        <p:pic>
          <p:nvPicPr>
            <p:cNvPr id="8" name="Picture 2" descr="D:\Projects\SAGE\2014 Data\Dibb Samples\Pit_1_10.tif"/>
            <p:cNvPicPr>
              <a:picLocks noChangeAspect="1" noChangeArrowheads="1"/>
            </p:cNvPicPr>
            <p:nvPr/>
          </p:nvPicPr>
          <p:blipFill>
            <a:blip r:embed="rId5" cstate="print"/>
            <a:srcRect/>
            <a:stretch>
              <a:fillRect/>
            </a:stretch>
          </p:blipFill>
          <p:spPr bwMode="auto">
            <a:xfrm>
              <a:off x="-1828800" y="-685800"/>
              <a:ext cx="2857500" cy="10058400"/>
            </a:xfrm>
            <a:prstGeom prst="rect">
              <a:avLst/>
            </a:prstGeom>
            <a:noFill/>
          </p:spPr>
        </p:pic>
        <p:sp>
          <p:nvSpPr>
            <p:cNvPr id="9" name="TextBox 8"/>
            <p:cNvSpPr txBox="1"/>
            <p:nvPr/>
          </p:nvSpPr>
          <p:spPr>
            <a:xfrm>
              <a:off x="1914071" y="381000"/>
              <a:ext cx="1992853" cy="430887"/>
            </a:xfrm>
            <a:prstGeom prst="rect">
              <a:avLst/>
            </a:prstGeom>
            <a:noFill/>
          </p:spPr>
          <p:txBody>
            <a:bodyPr wrap="none" rtlCol="0">
              <a:spAutoFit/>
            </a:bodyPr>
            <a:lstStyle/>
            <a:p>
              <a:r>
                <a:rPr lang="en-US" sz="1100" i="1" dirty="0" smtClean="0"/>
                <a:t>APR 14 snowfall and reworking</a:t>
              </a:r>
            </a:p>
            <a:p>
              <a:r>
                <a:rPr lang="en-US" sz="1100" i="1" dirty="0" smtClean="0"/>
                <a:t>Recorded elsewhere?</a:t>
              </a:r>
              <a:endParaRPr lang="en-US" sz="1100" i="1" dirty="0"/>
            </a:p>
          </p:txBody>
        </p:sp>
        <p:sp>
          <p:nvSpPr>
            <p:cNvPr id="10" name="TextBox 9"/>
            <p:cNvSpPr txBox="1"/>
            <p:nvPr/>
          </p:nvSpPr>
          <p:spPr>
            <a:xfrm>
              <a:off x="1981200" y="2133600"/>
              <a:ext cx="2075440" cy="292388"/>
            </a:xfrm>
            <a:prstGeom prst="rect">
              <a:avLst/>
            </a:prstGeom>
            <a:noFill/>
          </p:spPr>
          <p:txBody>
            <a:bodyPr wrap="none" rtlCol="0">
              <a:spAutoFit/>
            </a:bodyPr>
            <a:lstStyle/>
            <a:p>
              <a:r>
                <a:rPr lang="en-US" sz="1300" b="1" dirty="0" smtClean="0"/>
                <a:t>3 SEPT – 14 OCT ‘13 surface</a:t>
              </a:r>
              <a:endParaRPr lang="en-US" sz="1300" b="1" dirty="0"/>
            </a:p>
          </p:txBody>
        </p:sp>
        <p:sp>
          <p:nvSpPr>
            <p:cNvPr id="11" name="TextBox 10"/>
            <p:cNvSpPr txBox="1"/>
            <p:nvPr/>
          </p:nvSpPr>
          <p:spPr>
            <a:xfrm>
              <a:off x="2057400" y="3810000"/>
              <a:ext cx="1685077" cy="261610"/>
            </a:xfrm>
            <a:prstGeom prst="rect">
              <a:avLst/>
            </a:prstGeom>
            <a:noFill/>
          </p:spPr>
          <p:txBody>
            <a:bodyPr wrap="none" rtlCol="0">
              <a:spAutoFit/>
            </a:bodyPr>
            <a:lstStyle/>
            <a:p>
              <a:r>
                <a:rPr lang="en-US" sz="1100" i="1" dirty="0" smtClean="0"/>
                <a:t>30 AUG- 3 SEPT  ‘13 storm</a:t>
              </a:r>
              <a:endParaRPr lang="en-US" sz="1100" i="1" dirty="0"/>
            </a:p>
          </p:txBody>
        </p:sp>
        <p:sp>
          <p:nvSpPr>
            <p:cNvPr id="12" name="TextBox 11"/>
            <p:cNvSpPr txBox="1"/>
            <p:nvPr/>
          </p:nvSpPr>
          <p:spPr>
            <a:xfrm>
              <a:off x="2057400" y="4800600"/>
              <a:ext cx="1164101" cy="261610"/>
            </a:xfrm>
            <a:prstGeom prst="rect">
              <a:avLst/>
            </a:prstGeom>
            <a:noFill/>
          </p:spPr>
          <p:txBody>
            <a:bodyPr wrap="none" rtlCol="0">
              <a:spAutoFit/>
            </a:bodyPr>
            <a:lstStyle/>
            <a:p>
              <a:r>
                <a:rPr lang="en-US" sz="1100" i="1" dirty="0" smtClean="0"/>
                <a:t>11 AUG 13 storm</a:t>
              </a:r>
              <a:endParaRPr lang="en-US" sz="1100" i="1" dirty="0"/>
            </a:p>
          </p:txBody>
        </p:sp>
        <p:sp>
          <p:nvSpPr>
            <p:cNvPr id="13" name="TextBox 12"/>
            <p:cNvSpPr txBox="1"/>
            <p:nvPr/>
          </p:nvSpPr>
          <p:spPr>
            <a:xfrm>
              <a:off x="2057400" y="5105400"/>
              <a:ext cx="1091966" cy="261610"/>
            </a:xfrm>
            <a:prstGeom prst="rect">
              <a:avLst/>
            </a:prstGeom>
            <a:noFill/>
          </p:spPr>
          <p:txBody>
            <a:bodyPr wrap="none" rtlCol="0">
              <a:spAutoFit/>
            </a:bodyPr>
            <a:lstStyle/>
            <a:p>
              <a:r>
                <a:rPr lang="en-US" sz="1100" i="1" dirty="0" smtClean="0"/>
                <a:t>9 AUG 13 storm</a:t>
              </a:r>
              <a:endParaRPr lang="en-US" sz="1100" i="1" dirty="0"/>
            </a:p>
          </p:txBody>
        </p:sp>
        <p:sp>
          <p:nvSpPr>
            <p:cNvPr id="14" name="TextBox 13"/>
            <p:cNvSpPr txBox="1"/>
            <p:nvPr/>
          </p:nvSpPr>
          <p:spPr>
            <a:xfrm>
              <a:off x="1981200" y="4584412"/>
              <a:ext cx="1799788" cy="292388"/>
            </a:xfrm>
            <a:prstGeom prst="rect">
              <a:avLst/>
            </a:prstGeom>
            <a:noFill/>
          </p:spPr>
          <p:txBody>
            <a:bodyPr wrap="none" rtlCol="0">
              <a:spAutoFit/>
            </a:bodyPr>
            <a:lstStyle/>
            <a:p>
              <a:r>
                <a:rPr lang="en-US" sz="1300" b="1" dirty="0" smtClean="0"/>
                <a:t> 11-30 AUG ’13, surface</a:t>
              </a:r>
              <a:endParaRPr lang="en-US" sz="1300" b="1" dirty="0"/>
            </a:p>
          </p:txBody>
        </p:sp>
        <p:sp>
          <p:nvSpPr>
            <p:cNvPr id="15" name="TextBox 14"/>
            <p:cNvSpPr txBox="1"/>
            <p:nvPr/>
          </p:nvSpPr>
          <p:spPr>
            <a:xfrm>
              <a:off x="2057400" y="6672590"/>
              <a:ext cx="1712328" cy="261610"/>
            </a:xfrm>
            <a:prstGeom prst="rect">
              <a:avLst/>
            </a:prstGeom>
            <a:noFill/>
          </p:spPr>
          <p:txBody>
            <a:bodyPr wrap="none" rtlCol="0">
              <a:spAutoFit/>
            </a:bodyPr>
            <a:lstStyle/>
            <a:p>
              <a:r>
                <a:rPr lang="en-US" sz="1100" i="1" dirty="0" smtClean="0"/>
                <a:t>7-14 JUN ‘13 melt complex</a:t>
              </a:r>
              <a:endParaRPr lang="en-US" sz="1100" i="1" dirty="0"/>
            </a:p>
          </p:txBody>
        </p:sp>
        <p:sp>
          <p:nvSpPr>
            <p:cNvPr id="16" name="TextBox 15"/>
            <p:cNvSpPr txBox="1"/>
            <p:nvPr/>
          </p:nvSpPr>
          <p:spPr>
            <a:xfrm>
              <a:off x="2057400" y="6291590"/>
              <a:ext cx="1869423" cy="261610"/>
            </a:xfrm>
            <a:prstGeom prst="rect">
              <a:avLst/>
            </a:prstGeom>
            <a:noFill/>
          </p:spPr>
          <p:txBody>
            <a:bodyPr wrap="none" rtlCol="0">
              <a:spAutoFit/>
            </a:bodyPr>
            <a:lstStyle/>
            <a:p>
              <a:r>
                <a:rPr lang="en-US" sz="1100" i="1" dirty="0" smtClean="0"/>
                <a:t>24 JUN and 23 JUL ‘13 storms</a:t>
              </a:r>
              <a:endParaRPr lang="en-US" sz="1100" i="1" dirty="0"/>
            </a:p>
          </p:txBody>
        </p:sp>
        <p:sp>
          <p:nvSpPr>
            <p:cNvPr id="17" name="TextBox 16"/>
            <p:cNvSpPr txBox="1"/>
            <p:nvPr/>
          </p:nvSpPr>
          <p:spPr>
            <a:xfrm>
              <a:off x="2064056" y="5334000"/>
              <a:ext cx="3123034" cy="292388"/>
            </a:xfrm>
            <a:prstGeom prst="rect">
              <a:avLst/>
            </a:prstGeom>
            <a:noFill/>
          </p:spPr>
          <p:txBody>
            <a:bodyPr wrap="none" rtlCol="0">
              <a:spAutoFit/>
            </a:bodyPr>
            <a:lstStyle/>
            <a:p>
              <a:r>
                <a:rPr lang="en-US" sz="1300" b="1" dirty="0" smtClean="0"/>
                <a:t> 1-8 AUG ’13, Standardized end of summer</a:t>
              </a:r>
              <a:endParaRPr lang="en-US" sz="1300" b="1" dirty="0"/>
            </a:p>
          </p:txBody>
        </p:sp>
        <p:sp>
          <p:nvSpPr>
            <p:cNvPr id="18" name="TextBox 17"/>
            <p:cNvSpPr txBox="1"/>
            <p:nvPr/>
          </p:nvSpPr>
          <p:spPr>
            <a:xfrm>
              <a:off x="2065915" y="5651212"/>
              <a:ext cx="2780698" cy="292388"/>
            </a:xfrm>
            <a:prstGeom prst="rect">
              <a:avLst/>
            </a:prstGeom>
            <a:noFill/>
          </p:spPr>
          <p:txBody>
            <a:bodyPr wrap="none" rtlCol="0">
              <a:spAutoFit/>
            </a:bodyPr>
            <a:lstStyle/>
            <a:p>
              <a:r>
                <a:rPr lang="en-US" sz="1300" b="1" dirty="0" smtClean="0"/>
                <a:t> Hoar formed subsurface 13 AUG ‘13</a:t>
              </a:r>
              <a:endParaRPr lang="en-US" sz="1300" b="1" dirty="0"/>
            </a:p>
          </p:txBody>
        </p:sp>
        <p:sp>
          <p:nvSpPr>
            <p:cNvPr id="19" name="TextBox 18"/>
            <p:cNvSpPr txBox="1"/>
            <p:nvPr/>
          </p:nvSpPr>
          <p:spPr>
            <a:xfrm>
              <a:off x="2057400" y="6019800"/>
              <a:ext cx="1998304" cy="292388"/>
            </a:xfrm>
            <a:prstGeom prst="rect">
              <a:avLst/>
            </a:prstGeom>
            <a:noFill/>
          </p:spPr>
          <p:txBody>
            <a:bodyPr wrap="none" rtlCol="0">
              <a:spAutoFit/>
            </a:bodyPr>
            <a:lstStyle/>
            <a:p>
              <a:r>
                <a:rPr lang="en-US" sz="1300" b="1" dirty="0" smtClean="0"/>
                <a:t>Hoar Layer formed 8/1/13</a:t>
              </a:r>
              <a:endParaRPr lang="en-US" sz="1300" b="1" dirty="0"/>
            </a:p>
          </p:txBody>
        </p:sp>
      </p:grpSp>
      <p:pic>
        <p:nvPicPr>
          <p:cNvPr id="20" name="Picture 19" descr="BCPlot_ProfileNormalized.ti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24057147"/>
            <a:ext cx="12621190" cy="10049381"/>
          </a:xfrm>
          <a:prstGeom prst="rect">
            <a:avLst/>
          </a:prstGeom>
        </p:spPr>
      </p:pic>
      <p:pic>
        <p:nvPicPr>
          <p:cNvPr id="22" name="Picture 21" descr="SAGE14_BC_map.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624804" y="6216505"/>
            <a:ext cx="14625740" cy="10342695"/>
          </a:xfrm>
          <a:prstGeom prst="rect">
            <a:avLst/>
          </a:prstGeom>
        </p:spPr>
      </p:pic>
      <p:pic>
        <p:nvPicPr>
          <p:cNvPr id="23" name="Picture 22" descr="SAGE14_NH4_map.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24804" y="16117149"/>
            <a:ext cx="14648316" cy="10358660"/>
          </a:xfrm>
          <a:prstGeom prst="rect">
            <a:avLst/>
          </a:prstGeom>
        </p:spPr>
      </p:pic>
      <p:pic>
        <p:nvPicPr>
          <p:cNvPr id="24" name="Picture 23" descr="tracer correlations.pd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02007" y="12858750"/>
            <a:ext cx="7500221" cy="9706168"/>
          </a:xfrm>
          <a:prstGeom prst="rect">
            <a:avLst/>
          </a:prstGeom>
        </p:spPr>
      </p:pic>
      <p:pic>
        <p:nvPicPr>
          <p:cNvPr id="25" name="Picture 24" descr="PB-2 Smoke.pdf"/>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714002" y="6500800"/>
            <a:ext cx="7772400" cy="10058400"/>
          </a:xfrm>
          <a:prstGeom prst="rect">
            <a:avLst/>
          </a:prstGeom>
        </p:spPr>
      </p:pic>
      <p:pic>
        <p:nvPicPr>
          <p:cNvPr id="26" name="Picture 25" descr="PB-1 Smoke.pdf"/>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6118800" y="6500800"/>
            <a:ext cx="7772400" cy="10058400"/>
          </a:xfrm>
          <a:prstGeom prst="rect">
            <a:avLst/>
          </a:prstGeom>
        </p:spPr>
      </p:pic>
      <p:grpSp>
        <p:nvGrpSpPr>
          <p:cNvPr id="31" name="Group 30"/>
          <p:cNvGrpSpPr/>
          <p:nvPr/>
        </p:nvGrpSpPr>
        <p:grpSpPr>
          <a:xfrm>
            <a:off x="28818481" y="17711834"/>
            <a:ext cx="14600637" cy="10058400"/>
            <a:chOff x="29290563" y="18832226"/>
            <a:chExt cx="14600637" cy="10058400"/>
          </a:xfrm>
        </p:grpSpPr>
        <p:pic>
          <p:nvPicPr>
            <p:cNvPr id="27" name="Picture 26" descr="SN2-3 Smoke.pdf"/>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290563" y="18832226"/>
              <a:ext cx="7772400" cy="10058400"/>
            </a:xfrm>
            <a:prstGeom prst="rect">
              <a:avLst/>
            </a:prstGeom>
          </p:spPr>
        </p:pic>
        <p:pic>
          <p:nvPicPr>
            <p:cNvPr id="28" name="Picture 27" descr="SN2-2 Smoke.pdf"/>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6118800" y="18832226"/>
              <a:ext cx="7772400" cy="10058400"/>
            </a:xfrm>
            <a:prstGeom prst="rect">
              <a:avLst/>
            </a:prstGeom>
          </p:spPr>
        </p:pic>
      </p:grpSp>
      <p:grpSp>
        <p:nvGrpSpPr>
          <p:cNvPr id="39" name="Group 38"/>
          <p:cNvGrpSpPr/>
          <p:nvPr/>
        </p:nvGrpSpPr>
        <p:grpSpPr>
          <a:xfrm>
            <a:off x="28818481" y="28045469"/>
            <a:ext cx="14600637" cy="10058400"/>
            <a:chOff x="29290563" y="28070494"/>
            <a:chExt cx="14600637" cy="10058400"/>
          </a:xfrm>
        </p:grpSpPr>
        <p:pic>
          <p:nvPicPr>
            <p:cNvPr id="29" name="Picture 28" descr="NEEM Smoke.pdf"/>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9290563" y="28070494"/>
              <a:ext cx="7772400" cy="10058400"/>
            </a:xfrm>
            <a:prstGeom prst="rect">
              <a:avLst/>
            </a:prstGeom>
          </p:spPr>
        </p:pic>
        <p:pic>
          <p:nvPicPr>
            <p:cNvPr id="30" name="Picture 29" descr="NEEM2 Smoke.pdf"/>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6118800" y="28070494"/>
              <a:ext cx="7772400" cy="10058400"/>
            </a:xfrm>
            <a:prstGeom prst="rect">
              <a:avLst/>
            </a:prstGeom>
          </p:spPr>
        </p:pic>
      </p:grpSp>
      <p:sp>
        <p:nvSpPr>
          <p:cNvPr id="32" name="TextBox 31"/>
          <p:cNvSpPr txBox="1"/>
          <p:nvPr/>
        </p:nvSpPr>
        <p:spPr>
          <a:xfrm>
            <a:off x="1430839" y="187253"/>
            <a:ext cx="42027358" cy="5909310"/>
          </a:xfrm>
          <a:prstGeom prst="rect">
            <a:avLst/>
          </a:prstGeom>
          <a:noFill/>
        </p:spPr>
        <p:txBody>
          <a:bodyPr wrap="square" rtlCol="0">
            <a:spAutoFit/>
          </a:bodyPr>
          <a:lstStyle/>
          <a:p>
            <a:pPr algn="ctr"/>
            <a:r>
              <a:rPr lang="en-US" dirty="0" smtClean="0">
                <a:solidFill>
                  <a:srgbClr val="0000FF"/>
                </a:solidFill>
              </a:rPr>
              <a:t>C13A-403    </a:t>
            </a:r>
            <a:r>
              <a:rPr lang="en-US" b="1" dirty="0" smtClean="0"/>
              <a:t>SAGE 2014: Spatial and Seasonal Variability in the Accumulation of Black Carbon and Soluble Ions in the Snow Pack in Northwest Greenland</a:t>
            </a:r>
          </a:p>
          <a:p>
            <a:pPr algn="ctr"/>
            <a:endParaRPr lang="en-US" sz="4800" b="1" dirty="0"/>
          </a:p>
          <a:p>
            <a:pPr algn="ctr"/>
            <a:r>
              <a:rPr lang="en-US" sz="4800" b="1" dirty="0" smtClean="0"/>
              <a:t>Jack E. Dibb</a:t>
            </a:r>
            <a:r>
              <a:rPr lang="en-US" sz="4800" b="1" baseline="30000" dirty="0" smtClean="0"/>
              <a:t>1</a:t>
            </a:r>
            <a:r>
              <a:rPr lang="en-US" sz="4800" b="1" dirty="0" smtClean="0"/>
              <a:t>, Chris Polashenski</a:t>
            </a:r>
            <a:r>
              <a:rPr lang="en-US" sz="4800" b="1" baseline="30000" dirty="0" smtClean="0"/>
              <a:t>2,3</a:t>
            </a:r>
            <a:r>
              <a:rPr lang="en-US" sz="4800" b="1" dirty="0" smtClean="0"/>
              <a:t>, Zoe Courville</a:t>
            </a:r>
            <a:r>
              <a:rPr lang="en-US" sz="4800" b="1" baseline="30000" dirty="0" smtClean="0"/>
              <a:t>4</a:t>
            </a:r>
            <a:r>
              <a:rPr lang="en-US" sz="4800" b="1" dirty="0" smtClean="0"/>
              <a:t>, Michael C. Stewart</a:t>
            </a:r>
            <a:r>
              <a:rPr lang="en-US" sz="4800" b="1" baseline="30000" dirty="0" smtClean="0"/>
              <a:t>1</a:t>
            </a:r>
            <a:r>
              <a:rPr lang="en-US" sz="4800" b="1" dirty="0" smtClean="0"/>
              <a:t>, Lauren Farnsworth</a:t>
            </a:r>
            <a:r>
              <a:rPr lang="en-US" sz="4800" b="1" baseline="30000" dirty="0" smtClean="0"/>
              <a:t>5</a:t>
            </a:r>
            <a:r>
              <a:rPr lang="en-US" sz="4800" b="1" dirty="0" smtClean="0"/>
              <a:t>, and Carolyn Stwertka</a:t>
            </a:r>
            <a:r>
              <a:rPr lang="en-US" sz="4800" b="1" baseline="30000" dirty="0" smtClean="0"/>
              <a:t>3</a:t>
            </a:r>
          </a:p>
          <a:p>
            <a:r>
              <a:rPr lang="en-US" sz="4800" dirty="0" smtClean="0"/>
              <a:t>1 Earth Systems Research Center, EOS/UNH, 2 USACE Cold Regions Research and Engineering Lab, Fort Wainwright AK, 3 Thayer School of Engineering, Dartmouth, 4 USACE-CRREL, Hanover NH, 5 Dept. Earth Sciences, Dartmouth</a:t>
            </a:r>
            <a:endParaRPr lang="en-US" sz="4800" dirty="0"/>
          </a:p>
        </p:txBody>
      </p:sp>
      <p:sp>
        <p:nvSpPr>
          <p:cNvPr id="33" name="TextBox 32"/>
          <p:cNvSpPr txBox="1"/>
          <p:nvPr/>
        </p:nvSpPr>
        <p:spPr>
          <a:xfrm>
            <a:off x="227470" y="18252178"/>
            <a:ext cx="7335538" cy="5509200"/>
          </a:xfrm>
          <a:prstGeom prst="rect">
            <a:avLst/>
          </a:prstGeom>
          <a:noFill/>
        </p:spPr>
        <p:txBody>
          <a:bodyPr wrap="square" rtlCol="0">
            <a:spAutoFit/>
          </a:bodyPr>
          <a:lstStyle/>
          <a:p>
            <a:r>
              <a:rPr lang="en-US" sz="3200" dirty="0" smtClean="0"/>
              <a:t>Depth profiles of chemistry and snow physical characteristics recovered in 37 </a:t>
            </a:r>
            <a:r>
              <a:rPr lang="en-US" sz="3200" dirty="0" err="1" smtClean="0"/>
              <a:t>snowpits</a:t>
            </a:r>
            <a:r>
              <a:rPr lang="en-US" sz="3200" dirty="0" smtClean="0"/>
              <a:t>. Late summer 2013 hoar complex obvious in 23 of pits, with strong enhancements of biomass burning tracers (BC, NH</a:t>
            </a:r>
            <a:r>
              <a:rPr lang="en-US" sz="3200" baseline="-25000" dirty="0" smtClean="0"/>
              <a:t>4</a:t>
            </a:r>
            <a:r>
              <a:rPr lang="en-US" sz="3200" baseline="30000" dirty="0" smtClean="0"/>
              <a:t>+</a:t>
            </a:r>
            <a:r>
              <a:rPr lang="en-US" sz="3200" dirty="0" smtClean="0"/>
              <a:t>, NO</a:t>
            </a:r>
            <a:r>
              <a:rPr lang="en-US" sz="3200" baseline="-25000" dirty="0" smtClean="0"/>
              <a:t>3</a:t>
            </a:r>
            <a:r>
              <a:rPr lang="en-US" sz="3200" baseline="30000" dirty="0" smtClean="0"/>
              <a:t>-</a:t>
            </a:r>
            <a:r>
              <a:rPr lang="en-US" sz="3200" dirty="0" smtClean="0"/>
              <a:t>, C</a:t>
            </a:r>
            <a:r>
              <a:rPr lang="en-US" sz="3200" baseline="-25000" dirty="0" smtClean="0"/>
              <a:t>2</a:t>
            </a:r>
            <a:r>
              <a:rPr lang="en-US" sz="3200" dirty="0" smtClean="0"/>
              <a:t>O</a:t>
            </a:r>
            <a:r>
              <a:rPr lang="en-US" sz="3200" baseline="-25000" dirty="0" smtClean="0"/>
              <a:t>4</a:t>
            </a:r>
            <a:r>
              <a:rPr lang="en-US" sz="3200" baseline="30000" dirty="0" smtClean="0"/>
              <a:t>=</a:t>
            </a:r>
            <a:r>
              <a:rPr lang="en-US" sz="3200" dirty="0" smtClean="0"/>
              <a:t> just above (after) in 19 of these.  Chemically similar smoke impacted layers found in 10 additional pits with ambiguous stratigraphy, assumed to be from same smoke plume in </a:t>
            </a:r>
            <a:r>
              <a:rPr lang="en-US" sz="3200" dirty="0" smtClean="0"/>
              <a:t>August </a:t>
            </a:r>
            <a:r>
              <a:rPr lang="en-US" sz="3200" dirty="0" smtClean="0"/>
              <a:t>2013.</a:t>
            </a:r>
            <a:endParaRPr lang="en-US" sz="3200" dirty="0"/>
          </a:p>
        </p:txBody>
      </p:sp>
      <p:sp>
        <p:nvSpPr>
          <p:cNvPr id="34" name="TextBox 33"/>
          <p:cNvSpPr txBox="1"/>
          <p:nvPr/>
        </p:nvSpPr>
        <p:spPr>
          <a:xfrm>
            <a:off x="7690286" y="21102448"/>
            <a:ext cx="6375400" cy="3046988"/>
          </a:xfrm>
          <a:prstGeom prst="rect">
            <a:avLst/>
          </a:prstGeom>
          <a:noFill/>
        </p:spPr>
        <p:txBody>
          <a:bodyPr wrap="square" rtlCol="0">
            <a:spAutoFit/>
          </a:bodyPr>
          <a:lstStyle/>
          <a:p>
            <a:r>
              <a:rPr lang="en-US" sz="3200" dirty="0" smtClean="0"/>
              <a:t>Impurity concentrations times the snow water equivalent in each 3 cm sample yield inventories. These are summed to give smoke layer inventory of tracers for scatter plots (above) and maps (right).</a:t>
            </a:r>
            <a:endParaRPr lang="en-US" sz="3200" dirty="0"/>
          </a:p>
        </p:txBody>
      </p:sp>
      <p:sp>
        <p:nvSpPr>
          <p:cNvPr id="35" name="TextBox 34"/>
          <p:cNvSpPr txBox="1"/>
          <p:nvPr/>
        </p:nvSpPr>
        <p:spPr>
          <a:xfrm flipH="1">
            <a:off x="1287316" y="34157328"/>
            <a:ext cx="10643818" cy="2554545"/>
          </a:xfrm>
          <a:prstGeom prst="rect">
            <a:avLst/>
          </a:prstGeom>
          <a:noFill/>
        </p:spPr>
        <p:txBody>
          <a:bodyPr wrap="square" rtlCol="0">
            <a:spAutoFit/>
          </a:bodyPr>
          <a:lstStyle/>
          <a:p>
            <a:r>
              <a:rPr lang="en-US" sz="3200" dirty="0" smtClean="0"/>
              <a:t>Bars show the normalized (sample concentration/highest concentration sample in pit) BC depth profile for each pit.  Green dots are at the depth of the Standardized end of summer horizon.  In pits where this horizon was not identified the green dots are plotted at the surface.</a:t>
            </a:r>
            <a:endParaRPr lang="en-US" sz="3200" dirty="0"/>
          </a:p>
        </p:txBody>
      </p:sp>
      <p:sp>
        <p:nvSpPr>
          <p:cNvPr id="36" name="TextBox 35"/>
          <p:cNvSpPr txBox="1"/>
          <p:nvPr/>
        </p:nvSpPr>
        <p:spPr>
          <a:xfrm>
            <a:off x="14602228" y="26768197"/>
            <a:ext cx="14089199" cy="5078313"/>
          </a:xfrm>
          <a:prstGeom prst="rect">
            <a:avLst/>
          </a:prstGeom>
          <a:noFill/>
        </p:spPr>
        <p:txBody>
          <a:bodyPr wrap="square" rtlCol="0">
            <a:spAutoFit/>
          </a:bodyPr>
          <a:lstStyle/>
          <a:p>
            <a:r>
              <a:rPr lang="en-US" sz="4400" b="1" dirty="0" smtClean="0"/>
              <a:t>Biomass Burning Tracer Inventories from August 2013 Smoke Plume in the 2014 SAGE Snow Pits</a:t>
            </a:r>
          </a:p>
          <a:p>
            <a:r>
              <a:rPr lang="en-US" sz="4400" dirty="0" smtClean="0"/>
              <a:t> </a:t>
            </a:r>
            <a:r>
              <a:rPr lang="en-US" sz="3200" dirty="0" smtClean="0"/>
              <a:t>Significant </a:t>
            </a:r>
            <a:r>
              <a:rPr lang="en-US" sz="3200" dirty="0" smtClean="0"/>
              <a:t>deposition of biomass burning tracers in late summer 2013 was preserved along the Thule Peninsula and near the NEEM deep ice coring site, especially at elevations greater than ~ 1200 m. In most pits where the smoke layer was not identified sampling did not extend deep enough (see plot to left) but there are large variations in preserved tracers over a range of spatial scales (plots to right).</a:t>
            </a:r>
          </a:p>
          <a:p>
            <a:endParaRPr lang="en-US" sz="3200" dirty="0"/>
          </a:p>
        </p:txBody>
      </p:sp>
      <p:sp>
        <p:nvSpPr>
          <p:cNvPr id="37" name="TextBox 36"/>
          <p:cNvSpPr txBox="1"/>
          <p:nvPr/>
        </p:nvSpPr>
        <p:spPr>
          <a:xfrm>
            <a:off x="29743400" y="26475809"/>
            <a:ext cx="12141200" cy="1569660"/>
          </a:xfrm>
          <a:prstGeom prst="rect">
            <a:avLst/>
          </a:prstGeom>
          <a:noFill/>
        </p:spPr>
        <p:txBody>
          <a:bodyPr wrap="square" rtlCol="0">
            <a:spAutoFit/>
          </a:bodyPr>
          <a:lstStyle/>
          <a:p>
            <a:r>
              <a:rPr lang="en-US" sz="3200" dirty="0" smtClean="0"/>
              <a:t>Pits sampled at SN2-3 and SN2-2 were just a few km apart. Peak concentrations and the smoke layer inventories of BC and NH</a:t>
            </a:r>
            <a:r>
              <a:rPr lang="en-US" sz="3200" baseline="-25000" dirty="0" smtClean="0"/>
              <a:t>4</a:t>
            </a:r>
            <a:r>
              <a:rPr lang="en-US" sz="3200" baseline="30000" dirty="0" smtClean="0"/>
              <a:t>+</a:t>
            </a:r>
            <a:r>
              <a:rPr lang="en-US" sz="3200" dirty="0" smtClean="0"/>
              <a:t> were about 4-fold higher in SN2-3, while NO</a:t>
            </a:r>
            <a:r>
              <a:rPr lang="en-US" sz="3200" baseline="-25000" dirty="0" smtClean="0"/>
              <a:t>3</a:t>
            </a:r>
            <a:r>
              <a:rPr lang="en-US" sz="3200" baseline="30000" dirty="0" smtClean="0"/>
              <a:t>-</a:t>
            </a:r>
            <a:r>
              <a:rPr lang="en-US" sz="3200" dirty="0" smtClean="0"/>
              <a:t> was comparable in the two pits.</a:t>
            </a:r>
            <a:endParaRPr lang="en-US" sz="3200" dirty="0"/>
          </a:p>
        </p:txBody>
      </p:sp>
      <p:sp>
        <p:nvSpPr>
          <p:cNvPr id="38" name="TextBox 37"/>
          <p:cNvSpPr txBox="1"/>
          <p:nvPr/>
        </p:nvSpPr>
        <p:spPr>
          <a:xfrm>
            <a:off x="29743400" y="15273048"/>
            <a:ext cx="12522200" cy="3046988"/>
          </a:xfrm>
          <a:prstGeom prst="rect">
            <a:avLst/>
          </a:prstGeom>
          <a:noFill/>
        </p:spPr>
        <p:txBody>
          <a:bodyPr wrap="square" rtlCol="0">
            <a:spAutoFit/>
          </a:bodyPr>
          <a:lstStyle/>
          <a:p>
            <a:r>
              <a:rPr lang="en-US" sz="3200" dirty="0" smtClean="0"/>
              <a:t>The Standardized end of summer horizon was identified at 45 cm depth in the pit at PB1, more than 40 cm above the bottom of the chemistry sample profile.  No layer of enhanced biomass burning tracers was found, despite this location being surrounded by sites with quite strong smoke layers (SN4-1, SN 2-3, and B2-30/SN3-2 in addition to PB2 </a:t>
            </a:r>
            <a:r>
              <a:rPr lang="en-US" sz="3200" smtClean="0"/>
              <a:t>shown above).</a:t>
            </a:r>
            <a:endParaRPr lang="en-US" sz="3200" dirty="0" smtClean="0"/>
          </a:p>
          <a:p>
            <a:endParaRPr lang="en-US" sz="3200" dirty="0"/>
          </a:p>
        </p:txBody>
      </p:sp>
      <p:sp>
        <p:nvSpPr>
          <p:cNvPr id="40" name="TextBox 39"/>
          <p:cNvSpPr txBox="1"/>
          <p:nvPr/>
        </p:nvSpPr>
        <p:spPr>
          <a:xfrm>
            <a:off x="29743400" y="36711873"/>
            <a:ext cx="12319000" cy="1569660"/>
          </a:xfrm>
          <a:prstGeom prst="rect">
            <a:avLst/>
          </a:prstGeom>
          <a:noFill/>
        </p:spPr>
        <p:txBody>
          <a:bodyPr wrap="square" rtlCol="0">
            <a:spAutoFit/>
          </a:bodyPr>
          <a:lstStyle/>
          <a:p>
            <a:r>
              <a:rPr lang="en-US" sz="3200" dirty="0" smtClean="0"/>
              <a:t>In the pit at NEEM two columns of samples were collected for chemistry, separated by ~ 20 cm horizontally.  BC concentration and inventory in the smoke layer was twice as high in column a.</a:t>
            </a:r>
            <a:endParaRPr lang="en-US" sz="3200" dirty="0"/>
          </a:p>
        </p:txBody>
      </p:sp>
      <p:sp>
        <p:nvSpPr>
          <p:cNvPr id="41" name="TextBox 40"/>
          <p:cNvSpPr txBox="1"/>
          <p:nvPr/>
        </p:nvSpPr>
        <p:spPr>
          <a:xfrm>
            <a:off x="12801600" y="35433000"/>
            <a:ext cx="16426368" cy="2062103"/>
          </a:xfrm>
          <a:prstGeom prst="rect">
            <a:avLst/>
          </a:prstGeom>
          <a:noFill/>
        </p:spPr>
        <p:txBody>
          <a:bodyPr wrap="square" rtlCol="0">
            <a:spAutoFit/>
          </a:bodyPr>
          <a:lstStyle/>
          <a:p>
            <a:r>
              <a:rPr lang="en-US" sz="3200" i="1" dirty="0" smtClean="0"/>
              <a:t>This investigation has been supported by grants from the NSF GEO DPP Arctic Natural Sciences Program and NASA IDS Program. Logistic support from CPS and especially the </a:t>
            </a:r>
            <a:r>
              <a:rPr lang="en-US" sz="3200" i="1" dirty="0" err="1" smtClean="0"/>
              <a:t>GrIT</a:t>
            </a:r>
            <a:r>
              <a:rPr lang="en-US" sz="3200" i="1" dirty="0" smtClean="0"/>
              <a:t> team during the 2014 campaign is deeply appreciated.  We also thank Eric </a:t>
            </a:r>
            <a:r>
              <a:rPr lang="en-US" sz="3200" i="1" dirty="0" err="1" smtClean="0"/>
              <a:t>Scheuer</a:t>
            </a:r>
            <a:r>
              <a:rPr lang="en-US" sz="3200" i="1" dirty="0" smtClean="0"/>
              <a:t> for his efforts to get all of the 2014 pit samples analyzed in time for this meeting.</a:t>
            </a:r>
            <a:endParaRPr lang="en-US" sz="3200" i="1" dirty="0"/>
          </a:p>
        </p:txBody>
      </p:sp>
      <p:sp>
        <p:nvSpPr>
          <p:cNvPr id="2" name="TextBox 1"/>
          <p:cNvSpPr txBox="1"/>
          <p:nvPr/>
        </p:nvSpPr>
        <p:spPr>
          <a:xfrm>
            <a:off x="7690286" y="11811892"/>
            <a:ext cx="6457187" cy="1569660"/>
          </a:xfrm>
          <a:prstGeom prst="rect">
            <a:avLst/>
          </a:prstGeom>
          <a:noFill/>
        </p:spPr>
        <p:txBody>
          <a:bodyPr wrap="square" rtlCol="0">
            <a:spAutoFit/>
          </a:bodyPr>
          <a:lstStyle/>
          <a:p>
            <a:r>
              <a:rPr lang="en-US" sz="3200" dirty="0" smtClean="0"/>
              <a:t>Snow accumulation and met data from SAGE AWS’s used to date stratigraphic horizons in pits.</a:t>
            </a:r>
            <a:endParaRPr lang="en-US" sz="3200" dirty="0"/>
          </a:p>
        </p:txBody>
      </p:sp>
    </p:spTree>
    <p:extLst>
      <p:ext uri="{BB962C8B-B14F-4D97-AF65-F5344CB8AC3E}">
        <p14:creationId xmlns:p14="http://schemas.microsoft.com/office/powerpoint/2010/main" val="5096558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457</TotalTime>
  <Words>680</Words>
  <Application>Microsoft Macintosh PowerPoint</Application>
  <PresentationFormat>Custom</PresentationFormat>
  <Paragraphs>26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Earth Systems Research Center - 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Dibb</dc:creator>
  <cp:lastModifiedBy>Jack Dibb</cp:lastModifiedBy>
  <cp:revision>21</cp:revision>
  <dcterms:created xsi:type="dcterms:W3CDTF">2014-12-11T16:45:53Z</dcterms:created>
  <dcterms:modified xsi:type="dcterms:W3CDTF">2014-12-12T02:41:06Z</dcterms:modified>
</cp:coreProperties>
</file>