
<file path=[Content_Types].xml><?xml version="1.0" encoding="utf-8"?>
<Types xmlns="http://schemas.openxmlformats.org/package/2006/content-types">
  <Default Extension="xml" ContentType="application/xml"/>
  <Default Extension="tif" ContentType="image/tiff"/>
  <Default Extension="jpeg" ContentType="image/jpeg"/>
  <Default Extension="jpg" ContentType="image/jpeg"/>
  <Default Extension="emf" ContentType="image/x-emf"/>
  <Default Extension="rels" ContentType="application/vnd.openxmlformats-package.relationships+xml"/>
  <Default Extension="wdp" ContentType="image/vnd.ms-photo"/>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8404800"/>
  <p:notesSz cx="6858000" cy="9144000"/>
  <p:defaultTextStyle>
    <a:defPPr>
      <a:defRPr lang="en-US"/>
    </a:defPPr>
    <a:lvl1pPr marL="0" algn="l" defTabSz="2194032" rtl="0" eaLnBrk="1" latinLnBrk="0" hangingPunct="1">
      <a:defRPr sz="8700" kern="1200">
        <a:solidFill>
          <a:schemeClr val="tx1"/>
        </a:solidFill>
        <a:latin typeface="+mn-lt"/>
        <a:ea typeface="+mn-ea"/>
        <a:cs typeface="+mn-cs"/>
      </a:defRPr>
    </a:lvl1pPr>
    <a:lvl2pPr marL="2194032" algn="l" defTabSz="2194032" rtl="0" eaLnBrk="1" latinLnBrk="0" hangingPunct="1">
      <a:defRPr sz="8700" kern="1200">
        <a:solidFill>
          <a:schemeClr val="tx1"/>
        </a:solidFill>
        <a:latin typeface="+mn-lt"/>
        <a:ea typeface="+mn-ea"/>
        <a:cs typeface="+mn-cs"/>
      </a:defRPr>
    </a:lvl2pPr>
    <a:lvl3pPr marL="4388068" algn="l" defTabSz="2194032" rtl="0" eaLnBrk="1" latinLnBrk="0" hangingPunct="1">
      <a:defRPr sz="8700" kern="1200">
        <a:solidFill>
          <a:schemeClr val="tx1"/>
        </a:solidFill>
        <a:latin typeface="+mn-lt"/>
        <a:ea typeface="+mn-ea"/>
        <a:cs typeface="+mn-cs"/>
      </a:defRPr>
    </a:lvl3pPr>
    <a:lvl4pPr marL="6582100" algn="l" defTabSz="2194032" rtl="0" eaLnBrk="1" latinLnBrk="0" hangingPunct="1">
      <a:defRPr sz="8700" kern="1200">
        <a:solidFill>
          <a:schemeClr val="tx1"/>
        </a:solidFill>
        <a:latin typeface="+mn-lt"/>
        <a:ea typeface="+mn-ea"/>
        <a:cs typeface="+mn-cs"/>
      </a:defRPr>
    </a:lvl4pPr>
    <a:lvl5pPr marL="8776137" algn="l" defTabSz="2194032" rtl="0" eaLnBrk="1" latinLnBrk="0" hangingPunct="1">
      <a:defRPr sz="8700" kern="1200">
        <a:solidFill>
          <a:schemeClr val="tx1"/>
        </a:solidFill>
        <a:latin typeface="+mn-lt"/>
        <a:ea typeface="+mn-ea"/>
        <a:cs typeface="+mn-cs"/>
      </a:defRPr>
    </a:lvl5pPr>
    <a:lvl6pPr marL="10970168" algn="l" defTabSz="2194032" rtl="0" eaLnBrk="1" latinLnBrk="0" hangingPunct="1">
      <a:defRPr sz="8700" kern="1200">
        <a:solidFill>
          <a:schemeClr val="tx1"/>
        </a:solidFill>
        <a:latin typeface="+mn-lt"/>
        <a:ea typeface="+mn-ea"/>
        <a:cs typeface="+mn-cs"/>
      </a:defRPr>
    </a:lvl6pPr>
    <a:lvl7pPr marL="13164205" algn="l" defTabSz="2194032" rtl="0" eaLnBrk="1" latinLnBrk="0" hangingPunct="1">
      <a:defRPr sz="8700" kern="1200">
        <a:solidFill>
          <a:schemeClr val="tx1"/>
        </a:solidFill>
        <a:latin typeface="+mn-lt"/>
        <a:ea typeface="+mn-ea"/>
        <a:cs typeface="+mn-cs"/>
      </a:defRPr>
    </a:lvl7pPr>
    <a:lvl8pPr marL="15358237" algn="l" defTabSz="2194032" rtl="0" eaLnBrk="1" latinLnBrk="0" hangingPunct="1">
      <a:defRPr sz="8700" kern="1200">
        <a:solidFill>
          <a:schemeClr val="tx1"/>
        </a:solidFill>
        <a:latin typeface="+mn-lt"/>
        <a:ea typeface="+mn-ea"/>
        <a:cs typeface="+mn-cs"/>
      </a:defRPr>
    </a:lvl8pPr>
    <a:lvl9pPr marL="17552274" algn="l" defTabSz="2194032" rtl="0" eaLnBrk="1" latinLnBrk="0" hangingPunct="1">
      <a:defRPr sz="87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15620"/>
    <p:restoredTop sz="94660"/>
  </p:normalViewPr>
  <p:slideViewPr>
    <p:cSldViewPr snapToGrid="0" snapToObjects="1" showGuides="1">
      <p:cViewPr>
        <p:scale>
          <a:sx n="50" d="100"/>
          <a:sy n="50" d="100"/>
        </p:scale>
        <p:origin x="1040" y="1504"/>
      </p:cViewPr>
      <p:guideLst>
        <p:guide orient="horz" pos="19600"/>
        <p:guide orient="horz" pos="23803"/>
        <p:guide orient="horz" pos="5783"/>
        <p:guide orient="horz" pos="1165"/>
        <p:guide orient="horz" pos="15533"/>
        <p:guide orient="horz" pos="1056"/>
        <p:guide pos="22715"/>
        <p:guide pos="16750"/>
        <p:guide pos="16576"/>
        <p:guide pos="9611"/>
        <p:guide pos="9398"/>
        <p:guide pos="27171"/>
        <p:guide pos="2170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304631-7CEF-2A41-A967-A4FB1358487B}" type="datetimeFigureOut">
              <a:rPr lang="en-US" smtClean="0"/>
              <a:t>12/12/14</a:t>
            </a:fld>
            <a:endParaRPr lang="en-US"/>
          </a:p>
        </p:txBody>
      </p:sp>
      <p:sp>
        <p:nvSpPr>
          <p:cNvPr id="4" name="Slide Image Placeholder 3"/>
          <p:cNvSpPr>
            <a:spLocks noGrp="1" noRot="1" noChangeAspect="1"/>
          </p:cNvSpPr>
          <p:nvPr>
            <p:ph type="sldImg" idx="2"/>
          </p:nvPr>
        </p:nvSpPr>
        <p:spPr>
          <a:xfrm>
            <a:off x="1470025" y="685800"/>
            <a:ext cx="39179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366F22B-EB60-5844-98FD-BAA150C83E7B}" type="slidenum">
              <a:rPr lang="en-US" smtClean="0"/>
              <a:t>‹#›</a:t>
            </a:fld>
            <a:endParaRPr lang="en-US"/>
          </a:p>
        </p:txBody>
      </p:sp>
    </p:spTree>
    <p:extLst>
      <p:ext uri="{BB962C8B-B14F-4D97-AF65-F5344CB8AC3E}">
        <p14:creationId xmlns:p14="http://schemas.microsoft.com/office/powerpoint/2010/main" val="611312694"/>
      </p:ext>
    </p:extLst>
  </p:cSld>
  <p:clrMap bg1="lt1" tx1="dk1" bg2="lt2" tx2="dk2" accent1="accent1" accent2="accent2" accent3="accent3" accent4="accent4" accent5="accent5" accent6="accent6" hlink="hlink" folHlink="folHlink"/>
  <p:notesStyle>
    <a:lvl1pPr marL="0" algn="l" defTabSz="457092" rtl="0" eaLnBrk="1" latinLnBrk="0" hangingPunct="1">
      <a:defRPr sz="1000" kern="1200">
        <a:solidFill>
          <a:schemeClr val="tx1"/>
        </a:solidFill>
        <a:latin typeface="+mn-lt"/>
        <a:ea typeface="+mn-ea"/>
        <a:cs typeface="+mn-cs"/>
      </a:defRPr>
    </a:lvl1pPr>
    <a:lvl2pPr marL="457092" algn="l" defTabSz="457092" rtl="0" eaLnBrk="1" latinLnBrk="0" hangingPunct="1">
      <a:defRPr sz="1000" kern="1200">
        <a:solidFill>
          <a:schemeClr val="tx1"/>
        </a:solidFill>
        <a:latin typeface="+mn-lt"/>
        <a:ea typeface="+mn-ea"/>
        <a:cs typeface="+mn-cs"/>
      </a:defRPr>
    </a:lvl2pPr>
    <a:lvl3pPr marL="914179" algn="l" defTabSz="457092" rtl="0" eaLnBrk="1" latinLnBrk="0" hangingPunct="1">
      <a:defRPr sz="1000" kern="1200">
        <a:solidFill>
          <a:schemeClr val="tx1"/>
        </a:solidFill>
        <a:latin typeface="+mn-lt"/>
        <a:ea typeface="+mn-ea"/>
        <a:cs typeface="+mn-cs"/>
      </a:defRPr>
    </a:lvl3pPr>
    <a:lvl4pPr marL="1371271" algn="l" defTabSz="457092" rtl="0" eaLnBrk="1" latinLnBrk="0" hangingPunct="1">
      <a:defRPr sz="1000" kern="1200">
        <a:solidFill>
          <a:schemeClr val="tx1"/>
        </a:solidFill>
        <a:latin typeface="+mn-lt"/>
        <a:ea typeface="+mn-ea"/>
        <a:cs typeface="+mn-cs"/>
      </a:defRPr>
    </a:lvl4pPr>
    <a:lvl5pPr marL="1828363" algn="l" defTabSz="457092" rtl="0" eaLnBrk="1" latinLnBrk="0" hangingPunct="1">
      <a:defRPr sz="1000" kern="1200">
        <a:solidFill>
          <a:schemeClr val="tx1"/>
        </a:solidFill>
        <a:latin typeface="+mn-lt"/>
        <a:ea typeface="+mn-ea"/>
        <a:cs typeface="+mn-cs"/>
      </a:defRPr>
    </a:lvl5pPr>
    <a:lvl6pPr marL="2285450" algn="l" defTabSz="457092" rtl="0" eaLnBrk="1" latinLnBrk="0" hangingPunct="1">
      <a:defRPr sz="1000" kern="1200">
        <a:solidFill>
          <a:schemeClr val="tx1"/>
        </a:solidFill>
        <a:latin typeface="+mn-lt"/>
        <a:ea typeface="+mn-ea"/>
        <a:cs typeface="+mn-cs"/>
      </a:defRPr>
    </a:lvl6pPr>
    <a:lvl7pPr marL="2742542" algn="l" defTabSz="457092" rtl="0" eaLnBrk="1" latinLnBrk="0" hangingPunct="1">
      <a:defRPr sz="1000" kern="1200">
        <a:solidFill>
          <a:schemeClr val="tx1"/>
        </a:solidFill>
        <a:latin typeface="+mn-lt"/>
        <a:ea typeface="+mn-ea"/>
        <a:cs typeface="+mn-cs"/>
      </a:defRPr>
    </a:lvl7pPr>
    <a:lvl8pPr marL="3199634" algn="l" defTabSz="457092" rtl="0" eaLnBrk="1" latinLnBrk="0" hangingPunct="1">
      <a:defRPr sz="1000" kern="1200">
        <a:solidFill>
          <a:schemeClr val="tx1"/>
        </a:solidFill>
        <a:latin typeface="+mn-lt"/>
        <a:ea typeface="+mn-ea"/>
        <a:cs typeface="+mn-cs"/>
      </a:defRPr>
    </a:lvl8pPr>
    <a:lvl9pPr marL="3656721" algn="l" defTabSz="457092" rtl="0" eaLnBrk="1" latinLnBrk="0" hangingPunct="1">
      <a:defRPr sz="10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70025" y="685800"/>
            <a:ext cx="391795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366F22B-EB60-5844-98FD-BAA150C83E7B}" type="slidenum">
              <a:rPr lang="en-US" smtClean="0"/>
              <a:t>1</a:t>
            </a:fld>
            <a:endParaRPr lang="en-US"/>
          </a:p>
        </p:txBody>
      </p:sp>
    </p:spTree>
    <p:extLst>
      <p:ext uri="{BB962C8B-B14F-4D97-AF65-F5344CB8AC3E}">
        <p14:creationId xmlns:p14="http://schemas.microsoft.com/office/powerpoint/2010/main" val="17779197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1930383"/>
            <a:ext cx="37307520" cy="823214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21762720"/>
            <a:ext cx="30723840" cy="9814560"/>
          </a:xfrm>
        </p:spPr>
        <p:txBody>
          <a:bodyPr/>
          <a:lstStyle>
            <a:lvl1pPr marL="0" indent="0" algn="ctr">
              <a:buNone/>
              <a:defRPr>
                <a:solidFill>
                  <a:schemeClr val="tx1">
                    <a:tint val="75000"/>
                  </a:schemeClr>
                </a:solidFill>
              </a:defRPr>
            </a:lvl1pPr>
            <a:lvl2pPr marL="2194032" indent="0" algn="ctr">
              <a:buNone/>
              <a:defRPr>
                <a:solidFill>
                  <a:schemeClr val="tx1">
                    <a:tint val="75000"/>
                  </a:schemeClr>
                </a:solidFill>
              </a:defRPr>
            </a:lvl2pPr>
            <a:lvl3pPr marL="4388068" indent="0" algn="ctr">
              <a:buNone/>
              <a:defRPr>
                <a:solidFill>
                  <a:schemeClr val="tx1">
                    <a:tint val="75000"/>
                  </a:schemeClr>
                </a:solidFill>
              </a:defRPr>
            </a:lvl3pPr>
            <a:lvl4pPr marL="6582100" indent="0" algn="ctr">
              <a:buNone/>
              <a:defRPr>
                <a:solidFill>
                  <a:schemeClr val="tx1">
                    <a:tint val="75000"/>
                  </a:schemeClr>
                </a:solidFill>
              </a:defRPr>
            </a:lvl4pPr>
            <a:lvl5pPr marL="8776137" indent="0" algn="ctr">
              <a:buNone/>
              <a:defRPr>
                <a:solidFill>
                  <a:schemeClr val="tx1">
                    <a:tint val="75000"/>
                  </a:schemeClr>
                </a:solidFill>
              </a:defRPr>
            </a:lvl5pPr>
            <a:lvl6pPr marL="10970168" indent="0" algn="ctr">
              <a:buNone/>
              <a:defRPr>
                <a:solidFill>
                  <a:schemeClr val="tx1">
                    <a:tint val="75000"/>
                  </a:schemeClr>
                </a:solidFill>
              </a:defRPr>
            </a:lvl6pPr>
            <a:lvl7pPr marL="13164205" indent="0" algn="ctr">
              <a:buNone/>
              <a:defRPr>
                <a:solidFill>
                  <a:schemeClr val="tx1">
                    <a:tint val="75000"/>
                  </a:schemeClr>
                </a:solidFill>
              </a:defRPr>
            </a:lvl7pPr>
            <a:lvl8pPr marL="15358237" indent="0" algn="ctr">
              <a:buNone/>
              <a:defRPr>
                <a:solidFill>
                  <a:schemeClr val="tx1">
                    <a:tint val="75000"/>
                  </a:schemeClr>
                </a:solidFill>
              </a:defRPr>
            </a:lvl8pPr>
            <a:lvl9pPr marL="17552274"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BBF58DE-E13B-2546-8B99-8BF31C60E0FD}" type="datetimeFigureOut">
              <a:rPr lang="en-US" smtClean="0"/>
              <a:t>12/12/14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19174116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BF58DE-E13B-2546-8B99-8BF31C60E0FD}" type="datetimeFigureOut">
              <a:rPr lang="en-US" smtClean="0"/>
              <a:t>12/12/14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12462796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4678643"/>
            <a:ext cx="37307520" cy="7627620"/>
          </a:xfrm>
        </p:spPr>
        <p:txBody>
          <a:bodyPr anchor="t"/>
          <a:lstStyle>
            <a:lvl1pPr algn="l">
              <a:defRPr sz="19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6277601"/>
            <a:ext cx="37307520" cy="8401047"/>
          </a:xfrm>
        </p:spPr>
        <p:txBody>
          <a:bodyPr anchor="b"/>
          <a:lstStyle>
            <a:lvl1pPr marL="0" indent="0">
              <a:buNone/>
              <a:defRPr sz="9800">
                <a:solidFill>
                  <a:schemeClr val="tx1">
                    <a:tint val="75000"/>
                  </a:schemeClr>
                </a:solidFill>
              </a:defRPr>
            </a:lvl1pPr>
            <a:lvl2pPr marL="2194032" indent="0">
              <a:buNone/>
              <a:defRPr sz="8700">
                <a:solidFill>
                  <a:schemeClr val="tx1">
                    <a:tint val="75000"/>
                  </a:schemeClr>
                </a:solidFill>
              </a:defRPr>
            </a:lvl2pPr>
            <a:lvl3pPr marL="4388068" indent="0">
              <a:buNone/>
              <a:defRPr sz="7700">
                <a:solidFill>
                  <a:schemeClr val="tx1">
                    <a:tint val="75000"/>
                  </a:schemeClr>
                </a:solidFill>
              </a:defRPr>
            </a:lvl3pPr>
            <a:lvl4pPr marL="6582100" indent="0">
              <a:buNone/>
              <a:defRPr sz="6700">
                <a:solidFill>
                  <a:schemeClr val="tx1">
                    <a:tint val="75000"/>
                  </a:schemeClr>
                </a:solidFill>
              </a:defRPr>
            </a:lvl4pPr>
            <a:lvl5pPr marL="8776137" indent="0">
              <a:buNone/>
              <a:defRPr sz="6700">
                <a:solidFill>
                  <a:schemeClr val="tx1">
                    <a:tint val="75000"/>
                  </a:schemeClr>
                </a:solidFill>
              </a:defRPr>
            </a:lvl5pPr>
            <a:lvl6pPr marL="10970168" indent="0">
              <a:buNone/>
              <a:defRPr sz="6700">
                <a:solidFill>
                  <a:schemeClr val="tx1">
                    <a:tint val="75000"/>
                  </a:schemeClr>
                </a:solidFill>
              </a:defRPr>
            </a:lvl6pPr>
            <a:lvl7pPr marL="13164205" indent="0">
              <a:buNone/>
              <a:defRPr sz="6700">
                <a:solidFill>
                  <a:schemeClr val="tx1">
                    <a:tint val="75000"/>
                  </a:schemeClr>
                </a:solidFill>
              </a:defRPr>
            </a:lvl7pPr>
            <a:lvl8pPr marL="15358237" indent="0">
              <a:buNone/>
              <a:defRPr sz="6700">
                <a:solidFill>
                  <a:schemeClr val="tx1">
                    <a:tint val="75000"/>
                  </a:schemeClr>
                </a:solidFill>
              </a:defRPr>
            </a:lvl8pPr>
            <a:lvl9pPr marL="17552274"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BBF58DE-E13B-2546-8B99-8BF31C60E0FD}" type="datetimeFigureOut">
              <a:rPr lang="en-US" smtClean="0"/>
              <a:t>12/12/14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3375693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7" y="43009820"/>
            <a:ext cx="94442280" cy="121659653"/>
          </a:xfrm>
        </p:spPr>
        <p:txBody>
          <a:bodyPr/>
          <a:lstStyle>
            <a:lvl1pPr>
              <a:defRPr sz="13400"/>
            </a:lvl1pPr>
            <a:lvl2pPr>
              <a:defRPr sz="11300"/>
            </a:lvl2pPr>
            <a:lvl3pPr>
              <a:defRPr sz="98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7" y="43009820"/>
            <a:ext cx="94442280" cy="121659653"/>
          </a:xfrm>
        </p:spPr>
        <p:txBody>
          <a:bodyPr/>
          <a:lstStyle>
            <a:lvl1pPr>
              <a:defRPr sz="13400"/>
            </a:lvl1pPr>
            <a:lvl2pPr>
              <a:defRPr sz="11300"/>
            </a:lvl2pPr>
            <a:lvl3pPr>
              <a:defRPr sz="98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BBF58DE-E13B-2546-8B99-8BF31C60E0FD}" type="datetimeFigureOut">
              <a:rPr lang="en-US" smtClean="0"/>
              <a:t>12/12/14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796252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537973"/>
            <a:ext cx="39502080" cy="6400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8596633"/>
            <a:ext cx="19392902" cy="3582667"/>
          </a:xfrm>
        </p:spPr>
        <p:txBody>
          <a:bodyPr anchor="b"/>
          <a:lstStyle>
            <a:lvl1pPr marL="0" indent="0">
              <a:buNone/>
              <a:defRPr sz="11300" b="1"/>
            </a:lvl1pPr>
            <a:lvl2pPr marL="2194032" indent="0">
              <a:buNone/>
              <a:defRPr sz="9800" b="1"/>
            </a:lvl2pPr>
            <a:lvl3pPr marL="4388068" indent="0">
              <a:buNone/>
              <a:defRPr sz="8700" b="1"/>
            </a:lvl3pPr>
            <a:lvl4pPr marL="6582100" indent="0">
              <a:buNone/>
              <a:defRPr sz="7700" b="1"/>
            </a:lvl4pPr>
            <a:lvl5pPr marL="8776137" indent="0">
              <a:buNone/>
              <a:defRPr sz="7700" b="1"/>
            </a:lvl5pPr>
            <a:lvl6pPr marL="10970168" indent="0">
              <a:buNone/>
              <a:defRPr sz="7700" b="1"/>
            </a:lvl6pPr>
            <a:lvl7pPr marL="13164205" indent="0">
              <a:buNone/>
              <a:defRPr sz="7700" b="1"/>
            </a:lvl7pPr>
            <a:lvl8pPr marL="15358237" indent="0">
              <a:buNone/>
              <a:defRPr sz="7700" b="1"/>
            </a:lvl8pPr>
            <a:lvl9pPr marL="17552274"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2179300"/>
            <a:ext cx="19392902" cy="22127213"/>
          </a:xfrm>
        </p:spPr>
        <p:txBody>
          <a:bodyPr/>
          <a:lstStyle>
            <a:lvl1pPr>
              <a:defRPr sz="11300"/>
            </a:lvl1pPr>
            <a:lvl2pPr>
              <a:defRPr sz="9800"/>
            </a:lvl2pPr>
            <a:lvl3pPr>
              <a:defRPr sz="87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7" y="8596633"/>
            <a:ext cx="19400520" cy="3582667"/>
          </a:xfrm>
        </p:spPr>
        <p:txBody>
          <a:bodyPr anchor="b"/>
          <a:lstStyle>
            <a:lvl1pPr marL="0" indent="0">
              <a:buNone/>
              <a:defRPr sz="11300" b="1"/>
            </a:lvl1pPr>
            <a:lvl2pPr marL="2194032" indent="0">
              <a:buNone/>
              <a:defRPr sz="9800" b="1"/>
            </a:lvl2pPr>
            <a:lvl3pPr marL="4388068" indent="0">
              <a:buNone/>
              <a:defRPr sz="8700" b="1"/>
            </a:lvl3pPr>
            <a:lvl4pPr marL="6582100" indent="0">
              <a:buNone/>
              <a:defRPr sz="7700" b="1"/>
            </a:lvl4pPr>
            <a:lvl5pPr marL="8776137" indent="0">
              <a:buNone/>
              <a:defRPr sz="7700" b="1"/>
            </a:lvl5pPr>
            <a:lvl6pPr marL="10970168" indent="0">
              <a:buNone/>
              <a:defRPr sz="7700" b="1"/>
            </a:lvl6pPr>
            <a:lvl7pPr marL="13164205" indent="0">
              <a:buNone/>
              <a:defRPr sz="7700" b="1"/>
            </a:lvl7pPr>
            <a:lvl8pPr marL="15358237" indent="0">
              <a:buNone/>
              <a:defRPr sz="7700" b="1"/>
            </a:lvl8pPr>
            <a:lvl9pPr marL="17552274"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7" y="12179300"/>
            <a:ext cx="19400520" cy="22127213"/>
          </a:xfrm>
        </p:spPr>
        <p:txBody>
          <a:bodyPr/>
          <a:lstStyle>
            <a:lvl1pPr>
              <a:defRPr sz="11300"/>
            </a:lvl1pPr>
            <a:lvl2pPr>
              <a:defRPr sz="9800"/>
            </a:lvl2pPr>
            <a:lvl3pPr>
              <a:defRPr sz="87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BBF58DE-E13B-2546-8B99-8BF31C60E0FD}" type="datetimeFigureOut">
              <a:rPr lang="en-US" smtClean="0"/>
              <a:t>12/12/14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997764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BBF58DE-E13B-2546-8B99-8BF31C60E0FD}" type="datetimeFigureOut">
              <a:rPr lang="en-US" smtClean="0"/>
              <a:t>12/12/14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1750531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BF58DE-E13B-2546-8B99-8BF31C60E0FD}" type="datetimeFigureOut">
              <a:rPr lang="en-US" smtClean="0"/>
              <a:t>12/12/14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27318458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529080"/>
            <a:ext cx="14439902" cy="6507480"/>
          </a:xfrm>
        </p:spPr>
        <p:txBody>
          <a:bodyPr anchor="b"/>
          <a:lstStyle>
            <a:lvl1pPr algn="l">
              <a:defRPr sz="9800" b="1"/>
            </a:lvl1pPr>
          </a:lstStyle>
          <a:p>
            <a:r>
              <a:rPr lang="en-US" smtClean="0"/>
              <a:t>Click to edit Master title style</a:t>
            </a:r>
            <a:endParaRPr lang="en-US"/>
          </a:p>
        </p:txBody>
      </p:sp>
      <p:sp>
        <p:nvSpPr>
          <p:cNvPr id="3" name="Content Placeholder 2"/>
          <p:cNvSpPr>
            <a:spLocks noGrp="1"/>
          </p:cNvSpPr>
          <p:nvPr>
            <p:ph idx="1"/>
          </p:nvPr>
        </p:nvSpPr>
        <p:spPr>
          <a:xfrm>
            <a:off x="17160240" y="1529088"/>
            <a:ext cx="24536400" cy="32777433"/>
          </a:xfrm>
        </p:spPr>
        <p:txBody>
          <a:bodyPr/>
          <a:lstStyle>
            <a:lvl1pPr>
              <a:defRPr sz="15400"/>
            </a:lvl1pPr>
            <a:lvl2pPr>
              <a:defRPr sz="13400"/>
            </a:lvl2pPr>
            <a:lvl3pPr>
              <a:defRPr sz="11300"/>
            </a:lvl3pPr>
            <a:lvl4pPr>
              <a:defRPr sz="9800"/>
            </a:lvl4pPr>
            <a:lvl5pPr>
              <a:defRPr sz="9800"/>
            </a:lvl5pPr>
            <a:lvl6pPr>
              <a:defRPr sz="9800"/>
            </a:lvl6pPr>
            <a:lvl7pPr>
              <a:defRPr sz="9800"/>
            </a:lvl7pPr>
            <a:lvl8pPr>
              <a:defRPr sz="9800"/>
            </a:lvl8pPr>
            <a:lvl9pPr>
              <a:defRPr sz="9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8036568"/>
            <a:ext cx="14439902" cy="26269953"/>
          </a:xfrm>
        </p:spPr>
        <p:txBody>
          <a:bodyPr/>
          <a:lstStyle>
            <a:lvl1pPr marL="0" indent="0">
              <a:buNone/>
              <a:defRPr sz="6700"/>
            </a:lvl1pPr>
            <a:lvl2pPr marL="2194032" indent="0">
              <a:buNone/>
              <a:defRPr sz="5700"/>
            </a:lvl2pPr>
            <a:lvl3pPr marL="4388068" indent="0">
              <a:buNone/>
              <a:defRPr sz="4600"/>
            </a:lvl3pPr>
            <a:lvl4pPr marL="6582100" indent="0">
              <a:buNone/>
              <a:defRPr sz="4100"/>
            </a:lvl4pPr>
            <a:lvl5pPr marL="8776137" indent="0">
              <a:buNone/>
              <a:defRPr sz="4100"/>
            </a:lvl5pPr>
            <a:lvl6pPr marL="10970168" indent="0">
              <a:buNone/>
              <a:defRPr sz="4100"/>
            </a:lvl6pPr>
            <a:lvl7pPr marL="13164205" indent="0">
              <a:buNone/>
              <a:defRPr sz="4100"/>
            </a:lvl7pPr>
            <a:lvl8pPr marL="15358237" indent="0">
              <a:buNone/>
              <a:defRPr sz="4100"/>
            </a:lvl8pPr>
            <a:lvl9pPr marL="17552274"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BF58DE-E13B-2546-8B99-8BF31C60E0FD}" type="datetimeFigureOut">
              <a:rPr lang="en-US" smtClean="0"/>
              <a:t>12/12/14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2882708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6883360"/>
            <a:ext cx="26334720" cy="3173733"/>
          </a:xfrm>
        </p:spPr>
        <p:txBody>
          <a:bodyPr anchor="b"/>
          <a:lstStyle>
            <a:lvl1pPr algn="l">
              <a:defRPr sz="9800" b="1"/>
            </a:lvl1pPr>
          </a:lstStyle>
          <a:p>
            <a:r>
              <a:rPr lang="en-US" smtClean="0"/>
              <a:t>Click to edit Master title style</a:t>
            </a:r>
            <a:endParaRPr lang="en-US"/>
          </a:p>
        </p:txBody>
      </p:sp>
      <p:sp>
        <p:nvSpPr>
          <p:cNvPr id="3" name="Picture Placeholder 2"/>
          <p:cNvSpPr>
            <a:spLocks noGrp="1"/>
          </p:cNvSpPr>
          <p:nvPr>
            <p:ph type="pic" idx="1"/>
          </p:nvPr>
        </p:nvSpPr>
        <p:spPr>
          <a:xfrm>
            <a:off x="8602982" y="3431540"/>
            <a:ext cx="26334720" cy="23042880"/>
          </a:xfrm>
        </p:spPr>
        <p:txBody>
          <a:bodyPr/>
          <a:lstStyle>
            <a:lvl1pPr marL="0" indent="0">
              <a:buNone/>
              <a:defRPr sz="15400"/>
            </a:lvl1pPr>
            <a:lvl2pPr marL="2194032" indent="0">
              <a:buNone/>
              <a:defRPr sz="13400"/>
            </a:lvl2pPr>
            <a:lvl3pPr marL="4388068" indent="0">
              <a:buNone/>
              <a:defRPr sz="11300"/>
            </a:lvl3pPr>
            <a:lvl4pPr marL="6582100" indent="0">
              <a:buNone/>
              <a:defRPr sz="9800"/>
            </a:lvl4pPr>
            <a:lvl5pPr marL="8776137" indent="0">
              <a:buNone/>
              <a:defRPr sz="9800"/>
            </a:lvl5pPr>
            <a:lvl6pPr marL="10970168" indent="0">
              <a:buNone/>
              <a:defRPr sz="9800"/>
            </a:lvl6pPr>
            <a:lvl7pPr marL="13164205" indent="0">
              <a:buNone/>
              <a:defRPr sz="9800"/>
            </a:lvl7pPr>
            <a:lvl8pPr marL="15358237" indent="0">
              <a:buNone/>
              <a:defRPr sz="9800"/>
            </a:lvl8pPr>
            <a:lvl9pPr marL="17552274" indent="0">
              <a:buNone/>
              <a:defRPr sz="9800"/>
            </a:lvl9pPr>
          </a:lstStyle>
          <a:p>
            <a:endParaRPr lang="en-US"/>
          </a:p>
        </p:txBody>
      </p:sp>
      <p:sp>
        <p:nvSpPr>
          <p:cNvPr id="4" name="Text Placeholder 3"/>
          <p:cNvSpPr>
            <a:spLocks noGrp="1"/>
          </p:cNvSpPr>
          <p:nvPr>
            <p:ph type="body" sz="half" idx="2"/>
          </p:nvPr>
        </p:nvSpPr>
        <p:spPr>
          <a:xfrm>
            <a:off x="8602982" y="30057093"/>
            <a:ext cx="26334720" cy="4507227"/>
          </a:xfrm>
        </p:spPr>
        <p:txBody>
          <a:bodyPr/>
          <a:lstStyle>
            <a:lvl1pPr marL="0" indent="0">
              <a:buNone/>
              <a:defRPr sz="6700"/>
            </a:lvl1pPr>
            <a:lvl2pPr marL="2194032" indent="0">
              <a:buNone/>
              <a:defRPr sz="5700"/>
            </a:lvl2pPr>
            <a:lvl3pPr marL="4388068" indent="0">
              <a:buNone/>
              <a:defRPr sz="4600"/>
            </a:lvl3pPr>
            <a:lvl4pPr marL="6582100" indent="0">
              <a:buNone/>
              <a:defRPr sz="4100"/>
            </a:lvl4pPr>
            <a:lvl5pPr marL="8776137" indent="0">
              <a:buNone/>
              <a:defRPr sz="4100"/>
            </a:lvl5pPr>
            <a:lvl6pPr marL="10970168" indent="0">
              <a:buNone/>
              <a:defRPr sz="4100"/>
            </a:lvl6pPr>
            <a:lvl7pPr marL="13164205" indent="0">
              <a:buNone/>
              <a:defRPr sz="4100"/>
            </a:lvl7pPr>
            <a:lvl8pPr marL="15358237" indent="0">
              <a:buNone/>
              <a:defRPr sz="4100"/>
            </a:lvl8pPr>
            <a:lvl9pPr marL="17552274"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BBF58DE-E13B-2546-8B99-8BF31C60E0FD}" type="datetimeFigureOut">
              <a:rPr lang="en-US" smtClean="0"/>
              <a:t>12/12/14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3523632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BF58DE-E13B-2546-8B99-8BF31C60E0FD}" type="datetimeFigureOut">
              <a:rPr lang="en-US" smtClean="0"/>
              <a:t>12/12/14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24722117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9" y="7378700"/>
            <a:ext cx="47404018" cy="15729077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7" y="7378700"/>
            <a:ext cx="141480542" cy="1572907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BBF58DE-E13B-2546-8B99-8BF31C60E0FD}" type="datetimeFigureOut">
              <a:rPr lang="en-US" smtClean="0"/>
              <a:t>12/12/14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1FC216D-9607-8241-9A1E-4A74AA25BFFC}" type="slidenum">
              <a:rPr lang="en-US" smtClean="0"/>
              <a:t>‹#›</a:t>
            </a:fld>
            <a:endParaRPr lang="en-US"/>
          </a:p>
        </p:txBody>
      </p:sp>
    </p:spTree>
    <p:extLst>
      <p:ext uri="{BB962C8B-B14F-4D97-AF65-F5344CB8AC3E}">
        <p14:creationId xmlns:p14="http://schemas.microsoft.com/office/powerpoint/2010/main" val="402746978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537973"/>
            <a:ext cx="39502080" cy="6400800"/>
          </a:xfrm>
          <a:prstGeom prst="rect">
            <a:avLst/>
          </a:prstGeom>
        </p:spPr>
        <p:txBody>
          <a:bodyPr vert="horz" lIns="438804" tIns="219402" rIns="438804" bIns="21940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8961128"/>
            <a:ext cx="39502080" cy="25345393"/>
          </a:xfrm>
          <a:prstGeom prst="rect">
            <a:avLst/>
          </a:prstGeom>
        </p:spPr>
        <p:txBody>
          <a:bodyPr vert="horz" lIns="438804" tIns="219402" rIns="438804" bIns="21940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5595563"/>
            <a:ext cx="10241280" cy="2044700"/>
          </a:xfrm>
          <a:prstGeom prst="rect">
            <a:avLst/>
          </a:prstGeom>
        </p:spPr>
        <p:txBody>
          <a:bodyPr vert="horz" lIns="438804" tIns="219402" rIns="438804" bIns="219402" rtlCol="0" anchor="ctr"/>
          <a:lstStyle>
            <a:lvl1pPr algn="l">
              <a:defRPr sz="5700">
                <a:solidFill>
                  <a:schemeClr val="tx1">
                    <a:tint val="75000"/>
                  </a:schemeClr>
                </a:solidFill>
              </a:defRPr>
            </a:lvl1pPr>
          </a:lstStyle>
          <a:p>
            <a:fld id="{CBBF58DE-E13B-2546-8B99-8BF31C60E0FD}" type="datetimeFigureOut">
              <a:rPr lang="en-US" smtClean="0"/>
              <a:t>12/12/14</a:t>
            </a:fld>
            <a:endParaRPr lang="en-US"/>
          </a:p>
        </p:txBody>
      </p:sp>
      <p:sp>
        <p:nvSpPr>
          <p:cNvPr id="5" name="Footer Placeholder 4"/>
          <p:cNvSpPr>
            <a:spLocks noGrp="1"/>
          </p:cNvSpPr>
          <p:nvPr>
            <p:ph type="ftr" sz="quarter" idx="3"/>
          </p:nvPr>
        </p:nvSpPr>
        <p:spPr>
          <a:xfrm>
            <a:off x="14996160" y="35595563"/>
            <a:ext cx="13898880" cy="2044700"/>
          </a:xfrm>
          <a:prstGeom prst="rect">
            <a:avLst/>
          </a:prstGeom>
        </p:spPr>
        <p:txBody>
          <a:bodyPr vert="horz" lIns="438804" tIns="219402" rIns="438804" bIns="219402" rtlCol="0" anchor="ctr"/>
          <a:lstStyle>
            <a:lvl1pPr algn="ctr">
              <a:defRPr sz="57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5595563"/>
            <a:ext cx="10241280" cy="2044700"/>
          </a:xfrm>
          <a:prstGeom prst="rect">
            <a:avLst/>
          </a:prstGeom>
        </p:spPr>
        <p:txBody>
          <a:bodyPr vert="horz" lIns="438804" tIns="219402" rIns="438804" bIns="219402" rtlCol="0" anchor="ctr"/>
          <a:lstStyle>
            <a:lvl1pPr algn="r">
              <a:defRPr sz="5700">
                <a:solidFill>
                  <a:schemeClr val="tx1">
                    <a:tint val="75000"/>
                  </a:schemeClr>
                </a:solidFill>
              </a:defRPr>
            </a:lvl1pPr>
          </a:lstStyle>
          <a:p>
            <a:fld id="{A1FC216D-9607-8241-9A1E-4A74AA25BFFC}" type="slidenum">
              <a:rPr lang="en-US" smtClean="0"/>
              <a:t>‹#›</a:t>
            </a:fld>
            <a:endParaRPr lang="en-US"/>
          </a:p>
        </p:txBody>
      </p:sp>
    </p:spTree>
    <p:extLst>
      <p:ext uri="{BB962C8B-B14F-4D97-AF65-F5344CB8AC3E}">
        <p14:creationId xmlns:p14="http://schemas.microsoft.com/office/powerpoint/2010/main" val="3370258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032" rtl="0" eaLnBrk="1" latinLnBrk="0" hangingPunct="1">
        <a:spcBef>
          <a:spcPct val="0"/>
        </a:spcBef>
        <a:buNone/>
        <a:defRPr sz="21100" kern="1200">
          <a:solidFill>
            <a:schemeClr val="tx1"/>
          </a:solidFill>
          <a:latin typeface="+mj-lt"/>
          <a:ea typeface="+mj-ea"/>
          <a:cs typeface="+mj-cs"/>
        </a:defRPr>
      </a:lvl1pPr>
    </p:titleStyle>
    <p:bodyStyle>
      <a:lvl1pPr marL="1645526" indent="-1645526" algn="l" defTabSz="2194032" rtl="0" eaLnBrk="1" latinLnBrk="0" hangingPunct="1">
        <a:spcBef>
          <a:spcPct val="20000"/>
        </a:spcBef>
        <a:buFont typeface="Arial"/>
        <a:buChar char="•"/>
        <a:defRPr sz="15400" kern="1200">
          <a:solidFill>
            <a:schemeClr val="tx1"/>
          </a:solidFill>
          <a:latin typeface="+mn-lt"/>
          <a:ea typeface="+mn-ea"/>
          <a:cs typeface="+mn-cs"/>
        </a:defRPr>
      </a:lvl1pPr>
      <a:lvl2pPr marL="3565308" indent="-1371271" algn="l" defTabSz="2194032" rtl="0" eaLnBrk="1" latinLnBrk="0" hangingPunct="1">
        <a:spcBef>
          <a:spcPct val="20000"/>
        </a:spcBef>
        <a:buFont typeface="Arial"/>
        <a:buChar char="–"/>
        <a:defRPr sz="13400" kern="1200">
          <a:solidFill>
            <a:schemeClr val="tx1"/>
          </a:solidFill>
          <a:latin typeface="+mn-lt"/>
          <a:ea typeface="+mn-ea"/>
          <a:cs typeface="+mn-cs"/>
        </a:defRPr>
      </a:lvl2pPr>
      <a:lvl3pPr marL="5485084" indent="-1097016" algn="l" defTabSz="2194032" rtl="0" eaLnBrk="1" latinLnBrk="0" hangingPunct="1">
        <a:spcBef>
          <a:spcPct val="20000"/>
        </a:spcBef>
        <a:buFont typeface="Arial"/>
        <a:buChar char="•"/>
        <a:defRPr sz="11300" kern="1200">
          <a:solidFill>
            <a:schemeClr val="tx1"/>
          </a:solidFill>
          <a:latin typeface="+mn-lt"/>
          <a:ea typeface="+mn-ea"/>
          <a:cs typeface="+mn-cs"/>
        </a:defRPr>
      </a:lvl3pPr>
      <a:lvl4pPr marL="7679121" indent="-1097016" algn="l" defTabSz="2194032" rtl="0" eaLnBrk="1" latinLnBrk="0" hangingPunct="1">
        <a:spcBef>
          <a:spcPct val="20000"/>
        </a:spcBef>
        <a:buFont typeface="Arial"/>
        <a:buChar char="–"/>
        <a:defRPr sz="9800" kern="1200">
          <a:solidFill>
            <a:schemeClr val="tx1"/>
          </a:solidFill>
          <a:latin typeface="+mn-lt"/>
          <a:ea typeface="+mn-ea"/>
          <a:cs typeface="+mn-cs"/>
        </a:defRPr>
      </a:lvl4pPr>
      <a:lvl5pPr marL="9873153" indent="-1097016" algn="l" defTabSz="2194032" rtl="0" eaLnBrk="1" latinLnBrk="0" hangingPunct="1">
        <a:spcBef>
          <a:spcPct val="20000"/>
        </a:spcBef>
        <a:buFont typeface="Arial"/>
        <a:buChar char="»"/>
        <a:defRPr sz="9800" kern="1200">
          <a:solidFill>
            <a:schemeClr val="tx1"/>
          </a:solidFill>
          <a:latin typeface="+mn-lt"/>
          <a:ea typeface="+mn-ea"/>
          <a:cs typeface="+mn-cs"/>
        </a:defRPr>
      </a:lvl5pPr>
      <a:lvl6pPr marL="12067189" indent="-1097016" algn="l" defTabSz="2194032" rtl="0" eaLnBrk="1" latinLnBrk="0" hangingPunct="1">
        <a:spcBef>
          <a:spcPct val="20000"/>
        </a:spcBef>
        <a:buFont typeface="Arial"/>
        <a:buChar char="•"/>
        <a:defRPr sz="9800" kern="1200">
          <a:solidFill>
            <a:schemeClr val="tx1"/>
          </a:solidFill>
          <a:latin typeface="+mn-lt"/>
          <a:ea typeface="+mn-ea"/>
          <a:cs typeface="+mn-cs"/>
        </a:defRPr>
      </a:lvl6pPr>
      <a:lvl7pPr marL="14261221" indent="-1097016" algn="l" defTabSz="2194032" rtl="0" eaLnBrk="1" latinLnBrk="0" hangingPunct="1">
        <a:spcBef>
          <a:spcPct val="20000"/>
        </a:spcBef>
        <a:buFont typeface="Arial"/>
        <a:buChar char="•"/>
        <a:defRPr sz="9800" kern="1200">
          <a:solidFill>
            <a:schemeClr val="tx1"/>
          </a:solidFill>
          <a:latin typeface="+mn-lt"/>
          <a:ea typeface="+mn-ea"/>
          <a:cs typeface="+mn-cs"/>
        </a:defRPr>
      </a:lvl7pPr>
      <a:lvl8pPr marL="16455253" indent="-1097016" algn="l" defTabSz="2194032" rtl="0" eaLnBrk="1" latinLnBrk="0" hangingPunct="1">
        <a:spcBef>
          <a:spcPct val="20000"/>
        </a:spcBef>
        <a:buFont typeface="Arial"/>
        <a:buChar char="•"/>
        <a:defRPr sz="9800" kern="1200">
          <a:solidFill>
            <a:schemeClr val="tx1"/>
          </a:solidFill>
          <a:latin typeface="+mn-lt"/>
          <a:ea typeface="+mn-ea"/>
          <a:cs typeface="+mn-cs"/>
        </a:defRPr>
      </a:lvl8pPr>
      <a:lvl9pPr marL="18649289" indent="-1097016" algn="l" defTabSz="2194032" rtl="0" eaLnBrk="1" latinLnBrk="0" hangingPunct="1">
        <a:spcBef>
          <a:spcPct val="20000"/>
        </a:spcBef>
        <a:buFont typeface="Arial"/>
        <a:buChar char="•"/>
        <a:defRPr sz="9800" kern="1200">
          <a:solidFill>
            <a:schemeClr val="tx1"/>
          </a:solidFill>
          <a:latin typeface="+mn-lt"/>
          <a:ea typeface="+mn-ea"/>
          <a:cs typeface="+mn-cs"/>
        </a:defRPr>
      </a:lvl9pPr>
    </p:bodyStyle>
    <p:otherStyle>
      <a:defPPr>
        <a:defRPr lang="en-US"/>
      </a:defPPr>
      <a:lvl1pPr marL="0" algn="l" defTabSz="2194032" rtl="0" eaLnBrk="1" latinLnBrk="0" hangingPunct="1">
        <a:defRPr sz="8700" kern="1200">
          <a:solidFill>
            <a:schemeClr val="tx1"/>
          </a:solidFill>
          <a:latin typeface="+mn-lt"/>
          <a:ea typeface="+mn-ea"/>
          <a:cs typeface="+mn-cs"/>
        </a:defRPr>
      </a:lvl1pPr>
      <a:lvl2pPr marL="2194032" algn="l" defTabSz="2194032" rtl="0" eaLnBrk="1" latinLnBrk="0" hangingPunct="1">
        <a:defRPr sz="8700" kern="1200">
          <a:solidFill>
            <a:schemeClr val="tx1"/>
          </a:solidFill>
          <a:latin typeface="+mn-lt"/>
          <a:ea typeface="+mn-ea"/>
          <a:cs typeface="+mn-cs"/>
        </a:defRPr>
      </a:lvl2pPr>
      <a:lvl3pPr marL="4388068" algn="l" defTabSz="2194032" rtl="0" eaLnBrk="1" latinLnBrk="0" hangingPunct="1">
        <a:defRPr sz="8700" kern="1200">
          <a:solidFill>
            <a:schemeClr val="tx1"/>
          </a:solidFill>
          <a:latin typeface="+mn-lt"/>
          <a:ea typeface="+mn-ea"/>
          <a:cs typeface="+mn-cs"/>
        </a:defRPr>
      </a:lvl3pPr>
      <a:lvl4pPr marL="6582100" algn="l" defTabSz="2194032" rtl="0" eaLnBrk="1" latinLnBrk="0" hangingPunct="1">
        <a:defRPr sz="8700" kern="1200">
          <a:solidFill>
            <a:schemeClr val="tx1"/>
          </a:solidFill>
          <a:latin typeface="+mn-lt"/>
          <a:ea typeface="+mn-ea"/>
          <a:cs typeface="+mn-cs"/>
        </a:defRPr>
      </a:lvl4pPr>
      <a:lvl5pPr marL="8776137" algn="l" defTabSz="2194032" rtl="0" eaLnBrk="1" latinLnBrk="0" hangingPunct="1">
        <a:defRPr sz="8700" kern="1200">
          <a:solidFill>
            <a:schemeClr val="tx1"/>
          </a:solidFill>
          <a:latin typeface="+mn-lt"/>
          <a:ea typeface="+mn-ea"/>
          <a:cs typeface="+mn-cs"/>
        </a:defRPr>
      </a:lvl5pPr>
      <a:lvl6pPr marL="10970168" algn="l" defTabSz="2194032" rtl="0" eaLnBrk="1" latinLnBrk="0" hangingPunct="1">
        <a:defRPr sz="8700" kern="1200">
          <a:solidFill>
            <a:schemeClr val="tx1"/>
          </a:solidFill>
          <a:latin typeface="+mn-lt"/>
          <a:ea typeface="+mn-ea"/>
          <a:cs typeface="+mn-cs"/>
        </a:defRPr>
      </a:lvl6pPr>
      <a:lvl7pPr marL="13164205" algn="l" defTabSz="2194032" rtl="0" eaLnBrk="1" latinLnBrk="0" hangingPunct="1">
        <a:defRPr sz="8700" kern="1200">
          <a:solidFill>
            <a:schemeClr val="tx1"/>
          </a:solidFill>
          <a:latin typeface="+mn-lt"/>
          <a:ea typeface="+mn-ea"/>
          <a:cs typeface="+mn-cs"/>
        </a:defRPr>
      </a:lvl7pPr>
      <a:lvl8pPr marL="15358237" algn="l" defTabSz="2194032" rtl="0" eaLnBrk="1" latinLnBrk="0" hangingPunct="1">
        <a:defRPr sz="8700" kern="1200">
          <a:solidFill>
            <a:schemeClr val="tx1"/>
          </a:solidFill>
          <a:latin typeface="+mn-lt"/>
          <a:ea typeface="+mn-ea"/>
          <a:cs typeface="+mn-cs"/>
        </a:defRPr>
      </a:lvl8pPr>
      <a:lvl9pPr marL="17552274" algn="l" defTabSz="2194032" rtl="0" eaLnBrk="1" latinLnBrk="0" hangingPunct="1">
        <a:defRPr sz="8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0" Type="http://schemas.openxmlformats.org/officeDocument/2006/relationships/image" Target="../media/image16.jpg"/><Relationship Id="rId21" Type="http://schemas.openxmlformats.org/officeDocument/2006/relationships/image" Target="../media/image17.jpg"/><Relationship Id="rId22" Type="http://schemas.openxmlformats.org/officeDocument/2006/relationships/image" Target="../media/image18.jpg"/><Relationship Id="rId23" Type="http://schemas.openxmlformats.org/officeDocument/2006/relationships/image" Target="../media/image19.jpg"/><Relationship Id="rId24" Type="http://schemas.openxmlformats.org/officeDocument/2006/relationships/image" Target="../media/image20.jpg"/><Relationship Id="rId25" Type="http://schemas.openxmlformats.org/officeDocument/2006/relationships/image" Target="../media/image21.jpg"/><Relationship Id="rId26" Type="http://schemas.openxmlformats.org/officeDocument/2006/relationships/image" Target="../media/image22.jpg"/><Relationship Id="rId27" Type="http://schemas.openxmlformats.org/officeDocument/2006/relationships/image" Target="../media/image23.jpg"/><Relationship Id="rId28" Type="http://schemas.openxmlformats.org/officeDocument/2006/relationships/image" Target="../media/image24.jpg"/><Relationship Id="rId29" Type="http://schemas.openxmlformats.org/officeDocument/2006/relationships/image" Target="../media/image25.jpeg"/><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g"/><Relationship Id="rId4" Type="http://schemas.openxmlformats.org/officeDocument/2006/relationships/image" Target="../media/image2.jpg"/><Relationship Id="rId5" Type="http://schemas.openxmlformats.org/officeDocument/2006/relationships/image" Target="../media/image3.jpeg"/><Relationship Id="rId30" Type="http://schemas.openxmlformats.org/officeDocument/2006/relationships/image" Target="../media/image26.emf"/><Relationship Id="rId31" Type="http://schemas.openxmlformats.org/officeDocument/2006/relationships/image" Target="../media/image27.gif"/><Relationship Id="rId32" Type="http://schemas.openxmlformats.org/officeDocument/2006/relationships/image" Target="../media/image28.tif"/><Relationship Id="rId9" Type="http://schemas.openxmlformats.org/officeDocument/2006/relationships/image" Target="../media/image5.png"/><Relationship Id="rId6" Type="http://schemas.microsoft.com/office/2007/relationships/hdphoto" Target="../media/hdphoto1.wdp"/><Relationship Id="rId7" Type="http://schemas.openxmlformats.org/officeDocument/2006/relationships/hyperlink" Target="http://glovis.usgs.gov" TargetMode="External"/><Relationship Id="rId8" Type="http://schemas.openxmlformats.org/officeDocument/2006/relationships/image" Target="../media/image4.png"/><Relationship Id="rId33" Type="http://schemas.openxmlformats.org/officeDocument/2006/relationships/image" Target="../media/image29.gif"/><Relationship Id="rId10" Type="http://schemas.openxmlformats.org/officeDocument/2006/relationships/image" Target="../media/image6.jpeg"/><Relationship Id="rId11" Type="http://schemas.openxmlformats.org/officeDocument/2006/relationships/image" Target="../media/image7.emf"/><Relationship Id="rId12" Type="http://schemas.openxmlformats.org/officeDocument/2006/relationships/image" Target="../media/image8.png"/><Relationship Id="rId13" Type="http://schemas.openxmlformats.org/officeDocument/2006/relationships/image" Target="../media/image9.png"/><Relationship Id="rId14" Type="http://schemas.openxmlformats.org/officeDocument/2006/relationships/image" Target="../media/image10.png"/><Relationship Id="rId15" Type="http://schemas.openxmlformats.org/officeDocument/2006/relationships/image" Target="../media/image11.jpg"/><Relationship Id="rId16" Type="http://schemas.openxmlformats.org/officeDocument/2006/relationships/image" Target="../media/image12.jpg"/><Relationship Id="rId17" Type="http://schemas.openxmlformats.org/officeDocument/2006/relationships/image" Target="../media/image13.jpeg"/><Relationship Id="rId18" Type="http://schemas.openxmlformats.org/officeDocument/2006/relationships/image" Target="../media/image14.jpeg"/><Relationship Id="rId19" Type="http://schemas.openxmlformats.org/officeDocument/2006/relationships/image" Target="../media/image1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Vlos_tSeries_wTides.jpg"/>
          <p:cNvPicPr>
            <a:picLocks noChangeAspect="1"/>
          </p:cNvPicPr>
          <p:nvPr/>
        </p:nvPicPr>
        <p:blipFill rotWithShape="1">
          <a:blip r:embed="rId3">
            <a:extLst>
              <a:ext uri="{28A0092B-C50C-407E-A947-70E740481C1C}">
                <a14:useLocalDpi xmlns:a14="http://schemas.microsoft.com/office/drawing/2010/main" val="0"/>
              </a:ext>
            </a:extLst>
          </a:blip>
          <a:srcRect l="9481" t="2843" r="8813" b="5552"/>
          <a:stretch/>
        </p:blipFill>
        <p:spPr>
          <a:xfrm>
            <a:off x="15407185" y="25314155"/>
            <a:ext cx="10725997" cy="6016752"/>
          </a:xfrm>
          <a:prstGeom prst="rect">
            <a:avLst/>
          </a:prstGeom>
        </p:spPr>
      </p:pic>
      <p:sp>
        <p:nvSpPr>
          <p:cNvPr id="4" name="TextBox 3"/>
          <p:cNvSpPr txBox="1"/>
          <p:nvPr/>
        </p:nvSpPr>
        <p:spPr>
          <a:xfrm>
            <a:off x="850169" y="5922907"/>
            <a:ext cx="14020659" cy="6247842"/>
          </a:xfrm>
          <a:prstGeom prst="rect">
            <a:avLst/>
          </a:prstGeom>
          <a:noFill/>
        </p:spPr>
        <p:txBody>
          <a:bodyPr wrap="square" lIns="91418" tIns="45709" rIns="91418" bIns="45709" rtlCol="0">
            <a:spAutoFit/>
          </a:bodyPr>
          <a:lstStyle/>
          <a:p>
            <a:pPr algn="just"/>
            <a:r>
              <a:rPr lang="en-US" sz="2500" dirty="0"/>
              <a:t>After decades of relative stability, Jakobshavn Isbræ, a tidewater glacier in West Greenland, started to destabilize at the turn of the century. The glacier thinned, the perennial tongue disintegrated, velocities doubled, and the terminus retreated.  The glacier evolved over the next several years as it showed large seasonal variations in speed and a progressive kilometer-scale retreat of its calving front.  Then, during the 2012 summer, Jakobshavn set a new record when its speed increased to rates more than four times the 1990s values, and consequently became the fastest glacier recorded by satellite yet. A 2-week field study was conducted along the terminus at that time; ground portable radar interferometers (GPRI), time-lapse cameras, GPS, and a tide gauge were deployed to characterize glacier dynamics along the ice-ocean boundary. We use &gt;10,000 interferograms recorded with the terrestrial interferometers to probe the cause of this acceleration.  We observe a 33% increase in glacier speed and a 250% increase in the amplitude of response to tidal forcing during our study period.  We explore how the location of the terminus along the reverse bed slope contributed to the observed speedup, and we compare our findings with the long-term record of satellite observations. Our data show that understanding tidewater glacier dynamics requires knowledge of short-term variations along glacier termini that is currently not available from satellites. This study provides insight into such short-term dynamics on spatial scales comparable to satellite InSAR but with temporal resolution similar to GPS. </a:t>
            </a:r>
          </a:p>
        </p:txBody>
      </p:sp>
      <p:sp>
        <p:nvSpPr>
          <p:cNvPr id="5" name="TextBox 4"/>
          <p:cNvSpPr txBox="1"/>
          <p:nvPr/>
        </p:nvSpPr>
        <p:spPr>
          <a:xfrm>
            <a:off x="884039" y="4893008"/>
            <a:ext cx="13986790" cy="800051"/>
          </a:xfrm>
          <a:prstGeom prst="rect">
            <a:avLst/>
          </a:prstGeom>
          <a:solidFill>
            <a:srgbClr val="800000"/>
          </a:solidFill>
        </p:spPr>
        <p:txBody>
          <a:bodyPr wrap="square" lIns="91264" tIns="45637" rIns="91264" bIns="45637" rtlCol="0">
            <a:spAutoFit/>
          </a:bodyPr>
          <a:lstStyle/>
          <a:p>
            <a:pPr algn="ctr"/>
            <a:r>
              <a:rPr lang="en-US" sz="4600" dirty="0">
                <a:solidFill>
                  <a:srgbClr val="FFFFFF"/>
                </a:solidFill>
              </a:rPr>
              <a:t>ABSTRACT</a:t>
            </a:r>
          </a:p>
        </p:txBody>
      </p:sp>
      <p:sp>
        <p:nvSpPr>
          <p:cNvPr id="13" name="Title 1"/>
          <p:cNvSpPr txBox="1">
            <a:spLocks/>
          </p:cNvSpPr>
          <p:nvPr/>
        </p:nvSpPr>
        <p:spPr>
          <a:xfrm>
            <a:off x="857859" y="474770"/>
            <a:ext cx="42264316" cy="4281734"/>
          </a:xfrm>
          <a:prstGeom prst="rect">
            <a:avLst/>
          </a:prstGeom>
          <a:solidFill>
            <a:srgbClr val="800000"/>
          </a:solidFill>
        </p:spPr>
        <p:txBody>
          <a:bodyPr vert="horz" lIns="438804" tIns="219402" rIns="438804" bIns="219402" rtlCol="0" anchor="ctr">
            <a:normAutofit fontScale="97500" lnSpcReduction="10000"/>
          </a:bodyPr>
          <a:lstStyle>
            <a:lvl1pPr algn="ctr" defTabSz="2194560" rtl="0" eaLnBrk="1" latinLnBrk="0" hangingPunct="1">
              <a:spcBef>
                <a:spcPct val="0"/>
              </a:spcBef>
              <a:buNone/>
              <a:defRPr sz="21100" kern="1200">
                <a:solidFill>
                  <a:schemeClr val="tx1"/>
                </a:solidFill>
                <a:latin typeface="+mj-lt"/>
                <a:ea typeface="+mj-ea"/>
                <a:cs typeface="+mj-cs"/>
              </a:defRPr>
            </a:lvl1pPr>
          </a:lstStyle>
          <a:p>
            <a:r>
              <a:rPr lang="en-US" sz="7200" b="1" dirty="0">
                <a:solidFill>
                  <a:schemeClr val="bg1"/>
                </a:solidFill>
              </a:rPr>
              <a:t>Investigating the Cause of the 2012 Acceleration of Jakobshavn Isbræ, Greenland </a:t>
            </a:r>
          </a:p>
          <a:p>
            <a:r>
              <a:rPr lang="en-US" sz="7200" b="1" dirty="0">
                <a:solidFill>
                  <a:schemeClr val="bg1"/>
                </a:solidFill>
              </a:rPr>
              <a:t>Using High Resolution Observations of the Glacier Terminus</a:t>
            </a:r>
            <a:r>
              <a:rPr lang="en-US" sz="7200" dirty="0">
                <a:solidFill>
                  <a:schemeClr val="bg1"/>
                </a:solidFill>
              </a:rPr>
              <a:t>  </a:t>
            </a:r>
            <a:br>
              <a:rPr lang="en-US" sz="7200" dirty="0">
                <a:solidFill>
                  <a:schemeClr val="bg1"/>
                </a:solidFill>
              </a:rPr>
            </a:br>
            <a:r>
              <a:rPr lang="en-US" sz="3600" b="1" dirty="0">
                <a:solidFill>
                  <a:schemeClr val="bg1"/>
                </a:solidFill>
              </a:rPr>
              <a:t>Ryan Cassotto</a:t>
            </a:r>
            <a:r>
              <a:rPr lang="en-US" sz="3600" b="1" baseline="30000" dirty="0">
                <a:solidFill>
                  <a:schemeClr val="bg1"/>
                </a:solidFill>
              </a:rPr>
              <a:t>1,2 </a:t>
            </a:r>
            <a:r>
              <a:rPr lang="en-US" sz="3600" i="1" dirty="0">
                <a:solidFill>
                  <a:schemeClr val="bg1"/>
                </a:solidFill>
              </a:rPr>
              <a:t>(</a:t>
            </a:r>
            <a:r>
              <a:rPr lang="en-US" sz="3600" i="1" dirty="0" err="1">
                <a:solidFill>
                  <a:schemeClr val="bg1"/>
                </a:solidFill>
              </a:rPr>
              <a:t>ryan.cassotto@wildcats.unh.edu</a:t>
            </a:r>
            <a:r>
              <a:rPr lang="en-US" sz="3600" i="1" dirty="0">
                <a:solidFill>
                  <a:schemeClr val="bg1"/>
                </a:solidFill>
              </a:rPr>
              <a:t>) </a:t>
            </a:r>
            <a:r>
              <a:rPr lang="en-US" sz="3600" dirty="0">
                <a:solidFill>
                  <a:schemeClr val="bg1"/>
                </a:solidFill>
              </a:rPr>
              <a:t>, Mark Fahnestock</a:t>
            </a:r>
            <a:r>
              <a:rPr lang="en-US" sz="3600" baseline="30000" dirty="0">
                <a:solidFill>
                  <a:schemeClr val="bg1"/>
                </a:solidFill>
              </a:rPr>
              <a:t>3</a:t>
            </a:r>
            <a:r>
              <a:rPr lang="en-US" sz="3600" dirty="0">
                <a:solidFill>
                  <a:schemeClr val="bg1"/>
                </a:solidFill>
              </a:rPr>
              <a:t>, Margaret Boettcher</a:t>
            </a:r>
            <a:r>
              <a:rPr lang="en-US" sz="3600" baseline="30000" dirty="0">
                <a:solidFill>
                  <a:schemeClr val="bg1"/>
                </a:solidFill>
              </a:rPr>
              <a:t>2</a:t>
            </a:r>
            <a:r>
              <a:rPr lang="en-US" sz="3600" dirty="0">
                <a:solidFill>
                  <a:schemeClr val="bg1"/>
                </a:solidFill>
              </a:rPr>
              <a:t>, Jason Amundson</a:t>
            </a:r>
            <a:r>
              <a:rPr lang="en-US" sz="3600" baseline="30000" dirty="0">
                <a:solidFill>
                  <a:schemeClr val="bg1"/>
                </a:solidFill>
              </a:rPr>
              <a:t>4</a:t>
            </a:r>
            <a:r>
              <a:rPr lang="en-US" sz="3600" dirty="0">
                <a:solidFill>
                  <a:schemeClr val="bg1"/>
                </a:solidFill>
              </a:rPr>
              <a:t>, Martin Truffer</a:t>
            </a:r>
            <a:r>
              <a:rPr lang="en-US" sz="3600" baseline="30000" dirty="0">
                <a:solidFill>
                  <a:schemeClr val="bg1"/>
                </a:solidFill>
              </a:rPr>
              <a:t>3</a:t>
            </a:r>
            <a:r>
              <a:rPr lang="en-US" sz="3600" dirty="0">
                <a:solidFill>
                  <a:schemeClr val="bg1"/>
                </a:solidFill>
              </a:rPr>
              <a:t> </a:t>
            </a:r>
          </a:p>
          <a:p>
            <a:r>
              <a:rPr lang="en-US" sz="3100" dirty="0">
                <a:solidFill>
                  <a:schemeClr val="bg1"/>
                </a:solidFill>
              </a:rPr>
              <a:t/>
            </a:r>
            <a:br>
              <a:rPr lang="en-US" sz="3100" dirty="0">
                <a:solidFill>
                  <a:schemeClr val="bg1"/>
                </a:solidFill>
              </a:rPr>
            </a:br>
            <a:r>
              <a:rPr lang="en-US" sz="2600" baseline="30000" dirty="0">
                <a:solidFill>
                  <a:schemeClr val="bg1"/>
                </a:solidFill>
              </a:rPr>
              <a:t>1</a:t>
            </a:r>
            <a:r>
              <a:rPr lang="en-US" sz="2600" dirty="0">
                <a:solidFill>
                  <a:schemeClr val="bg1"/>
                </a:solidFill>
              </a:rPr>
              <a:t>Institute for the Study of the Earth, Oceans and Space, University of New Hampshire, Durham, New Hampshire; Department of Earth Sciences, University of New Hampshire, Durham, New Hampshire;  </a:t>
            </a:r>
          </a:p>
          <a:p>
            <a:r>
              <a:rPr lang="en-US" sz="2600" baseline="30000" dirty="0">
                <a:solidFill>
                  <a:schemeClr val="bg1"/>
                </a:solidFill>
              </a:rPr>
              <a:t>3</a:t>
            </a:r>
            <a:r>
              <a:rPr lang="en-US" sz="2600" dirty="0">
                <a:solidFill>
                  <a:schemeClr val="bg1"/>
                </a:solidFill>
              </a:rPr>
              <a:t>Geophysical Institute, University of Alaska Fairbanks, Fairbanks, Alaska;  </a:t>
            </a:r>
            <a:r>
              <a:rPr lang="en-US" sz="2600" baseline="30000" dirty="0">
                <a:solidFill>
                  <a:schemeClr val="bg1"/>
                </a:solidFill>
              </a:rPr>
              <a:t>4</a:t>
            </a:r>
            <a:r>
              <a:rPr lang="en-US" sz="2600" dirty="0">
                <a:solidFill>
                  <a:schemeClr val="bg1"/>
                </a:solidFill>
              </a:rPr>
              <a:t>University of Alaska Southeast, Juneau, Alaska </a:t>
            </a:r>
            <a:br>
              <a:rPr lang="en-US" sz="2600" dirty="0">
                <a:solidFill>
                  <a:schemeClr val="bg1"/>
                </a:solidFill>
              </a:rPr>
            </a:br>
            <a:endParaRPr lang="en-US" sz="2600" dirty="0">
              <a:solidFill>
                <a:schemeClr val="bg1"/>
              </a:solidFill>
            </a:endParaRPr>
          </a:p>
        </p:txBody>
      </p:sp>
      <p:sp>
        <p:nvSpPr>
          <p:cNvPr id="51" name="TextBox 50"/>
          <p:cNvSpPr txBox="1"/>
          <p:nvPr/>
        </p:nvSpPr>
        <p:spPr>
          <a:xfrm>
            <a:off x="857859" y="12190029"/>
            <a:ext cx="14012970" cy="800051"/>
          </a:xfrm>
          <a:prstGeom prst="rect">
            <a:avLst/>
          </a:prstGeom>
          <a:solidFill>
            <a:srgbClr val="800000"/>
          </a:solidFill>
        </p:spPr>
        <p:txBody>
          <a:bodyPr wrap="square" lIns="91264" tIns="45637" rIns="91264" bIns="45637" rtlCol="0">
            <a:spAutoFit/>
          </a:bodyPr>
          <a:lstStyle/>
          <a:p>
            <a:pPr algn="ctr"/>
            <a:r>
              <a:rPr lang="en-US" sz="4600" dirty="0" smtClean="0">
                <a:solidFill>
                  <a:srgbClr val="FFFFFF"/>
                </a:solidFill>
              </a:rPr>
              <a:t>BACKGROUND</a:t>
            </a:r>
            <a:endParaRPr lang="en-US" sz="4600" dirty="0">
              <a:solidFill>
                <a:srgbClr val="FFFFFF"/>
              </a:solidFill>
            </a:endParaRPr>
          </a:p>
        </p:txBody>
      </p:sp>
      <p:grpSp>
        <p:nvGrpSpPr>
          <p:cNvPr id="120" name="Group 119"/>
          <p:cNvGrpSpPr>
            <a:grpSpLocks noChangeAspect="1"/>
          </p:cNvGrpSpPr>
          <p:nvPr/>
        </p:nvGrpSpPr>
        <p:grpSpPr>
          <a:xfrm>
            <a:off x="10606202" y="13301544"/>
            <a:ext cx="2001671" cy="2743200"/>
            <a:chOff x="16865821" y="20913338"/>
            <a:chExt cx="3129691" cy="4172921"/>
          </a:xfrm>
        </p:grpSpPr>
        <p:pic>
          <p:nvPicPr>
            <p:cNvPr id="121" name="Picture 120" descr="MOG13197460467001.jpg"/>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16865821" y="20913338"/>
              <a:ext cx="3129691" cy="4172921"/>
            </a:xfrm>
            <a:prstGeom prst="rect">
              <a:avLst/>
            </a:prstGeom>
          </p:spPr>
        </p:pic>
        <p:sp>
          <p:nvSpPr>
            <p:cNvPr id="122" name="Rectangle 121"/>
            <p:cNvSpPr/>
            <p:nvPr/>
          </p:nvSpPr>
          <p:spPr>
            <a:xfrm>
              <a:off x="18227675" y="23301325"/>
              <a:ext cx="333375" cy="200025"/>
            </a:xfrm>
            <a:prstGeom prst="rect">
              <a:avLst/>
            </a:prstGeom>
            <a:noFill/>
            <a:ln w="31750">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23" name="TextBox 122"/>
          <p:cNvSpPr txBox="1"/>
          <p:nvPr/>
        </p:nvSpPr>
        <p:spPr>
          <a:xfrm>
            <a:off x="429130" y="22180137"/>
            <a:ext cx="14444321" cy="800051"/>
          </a:xfrm>
          <a:prstGeom prst="rect">
            <a:avLst/>
          </a:prstGeom>
          <a:solidFill>
            <a:srgbClr val="800000"/>
          </a:solidFill>
        </p:spPr>
        <p:txBody>
          <a:bodyPr wrap="square" lIns="91264" tIns="45637" rIns="91264" bIns="45637" rtlCol="0">
            <a:spAutoFit/>
          </a:bodyPr>
          <a:lstStyle/>
          <a:p>
            <a:pPr algn="ctr"/>
            <a:r>
              <a:rPr lang="en-US" sz="4600" dirty="0" smtClean="0">
                <a:solidFill>
                  <a:srgbClr val="FFFFFF"/>
                </a:solidFill>
              </a:rPr>
              <a:t>TECHNIQUES</a:t>
            </a:r>
            <a:endParaRPr lang="en-US" sz="4600" dirty="0">
              <a:solidFill>
                <a:srgbClr val="FFFFFF"/>
              </a:solidFill>
            </a:endParaRPr>
          </a:p>
        </p:txBody>
      </p:sp>
      <p:grpSp>
        <p:nvGrpSpPr>
          <p:cNvPr id="32" name="Group 31"/>
          <p:cNvGrpSpPr>
            <a:grpSpLocks noChangeAspect="1"/>
          </p:cNvGrpSpPr>
          <p:nvPr/>
        </p:nvGrpSpPr>
        <p:grpSpPr>
          <a:xfrm>
            <a:off x="566477" y="23706386"/>
            <a:ext cx="6571946" cy="4138303"/>
            <a:chOff x="941959" y="28509787"/>
            <a:chExt cx="7304031" cy="4599293"/>
          </a:xfrm>
        </p:grpSpPr>
        <p:sp>
          <p:nvSpPr>
            <p:cNvPr id="63" name="TextBox 62"/>
            <p:cNvSpPr txBox="1"/>
            <p:nvPr/>
          </p:nvSpPr>
          <p:spPr>
            <a:xfrm>
              <a:off x="989568" y="32561806"/>
              <a:ext cx="7256422" cy="547274"/>
            </a:xfrm>
            <a:prstGeom prst="rect">
              <a:avLst/>
            </a:prstGeom>
            <a:noFill/>
          </p:spPr>
          <p:txBody>
            <a:bodyPr wrap="square" lIns="91418" tIns="45709" rIns="91418" bIns="45709" rtlCol="0">
              <a:spAutoFit/>
            </a:bodyPr>
            <a:lstStyle/>
            <a:p>
              <a:r>
                <a:rPr lang="en-US" sz="2600" b="1" dirty="0"/>
                <a:t>Figure </a:t>
              </a:r>
              <a:r>
                <a:rPr lang="en-US" sz="2600" b="1" dirty="0" smtClean="0"/>
                <a:t>2: </a:t>
              </a:r>
              <a:r>
                <a:rPr lang="en-US" sz="2600" b="1" dirty="0"/>
                <a:t>GPRI </a:t>
              </a:r>
              <a:r>
                <a:rPr lang="en-US" sz="2600" b="1" dirty="0" smtClean="0"/>
                <a:t>along Jakobshavn Isbr</a:t>
              </a:r>
              <a:r>
                <a:rPr lang="en-US" sz="2600" b="1" dirty="0"/>
                <a:t>æ</a:t>
              </a:r>
            </a:p>
          </p:txBody>
        </p:sp>
        <p:grpSp>
          <p:nvGrpSpPr>
            <p:cNvPr id="133" name="Group 132"/>
            <p:cNvGrpSpPr/>
            <p:nvPr/>
          </p:nvGrpSpPr>
          <p:grpSpPr>
            <a:xfrm>
              <a:off x="941959" y="28509787"/>
              <a:ext cx="6616377" cy="4045955"/>
              <a:chOff x="10941658" y="21189835"/>
              <a:chExt cx="6857905" cy="3546069"/>
            </a:xfrm>
          </p:grpSpPr>
          <p:grpSp>
            <p:nvGrpSpPr>
              <p:cNvPr id="55" name="Group 54"/>
              <p:cNvGrpSpPr/>
              <p:nvPr/>
            </p:nvGrpSpPr>
            <p:grpSpPr>
              <a:xfrm>
                <a:off x="10941658" y="21189835"/>
                <a:ext cx="6857905" cy="3546069"/>
                <a:chOff x="9830926" y="14643753"/>
                <a:chExt cx="6857905" cy="3546069"/>
              </a:xfrm>
            </p:grpSpPr>
            <p:pic>
              <p:nvPicPr>
                <p:cNvPr id="56" name="Picture 55" descr="20120807-012450.jpg"/>
                <p:cNvPicPr>
                  <a:picLocks noChangeAspect="1"/>
                </p:cNvPicPr>
                <p:nvPr/>
              </p:nvPicPr>
              <p:blipFill rotWithShape="1">
                <a:blip r:embed="rId5" cstate="print">
                  <a:extLst>
                    <a:ext uri="{BEBA8EAE-BF5A-486C-A8C5-ECC9F3942E4B}">
                      <a14:imgProps xmlns:a14="http://schemas.microsoft.com/office/drawing/2010/main">
                        <a14:imgLayer r:embed="rId6">
                          <a14:imgEffect>
                            <a14:brightnessContrast bright="20000" contrast="-40000"/>
                          </a14:imgEffect>
                        </a14:imgLayer>
                      </a14:imgProps>
                    </a:ext>
                    <a:ext uri="{28A0092B-C50C-407E-A947-70E740481C1C}">
                      <a14:useLocalDpi xmlns:a14="http://schemas.microsoft.com/office/drawing/2010/main"/>
                    </a:ext>
                  </a:extLst>
                </a:blip>
                <a:srcRect/>
                <a:stretch/>
              </p:blipFill>
              <p:spPr>
                <a:xfrm>
                  <a:off x="9830927" y="14643753"/>
                  <a:ext cx="6857904" cy="3546069"/>
                </a:xfrm>
                <a:prstGeom prst="rect">
                  <a:avLst/>
                </a:prstGeom>
              </p:spPr>
            </p:pic>
            <p:sp>
              <p:nvSpPr>
                <p:cNvPr id="57" name="TextBox 56"/>
                <p:cNvSpPr txBox="1"/>
                <p:nvPr/>
              </p:nvSpPr>
              <p:spPr>
                <a:xfrm>
                  <a:off x="13535565" y="15126314"/>
                  <a:ext cx="2540034" cy="364163"/>
                </a:xfrm>
                <a:prstGeom prst="rect">
                  <a:avLst/>
                </a:prstGeom>
                <a:noFill/>
              </p:spPr>
              <p:txBody>
                <a:bodyPr wrap="square" rtlCol="0">
                  <a:spAutoFit/>
                </a:bodyPr>
                <a:lstStyle/>
                <a:p>
                  <a:r>
                    <a:rPr lang="en-US" sz="2100" dirty="0">
                      <a:solidFill>
                        <a:srgbClr val="FFFF00"/>
                      </a:solidFill>
                    </a:rPr>
                    <a:t>South Terminus</a:t>
                  </a:r>
                </a:p>
              </p:txBody>
            </p:sp>
            <p:sp>
              <p:nvSpPr>
                <p:cNvPr id="58" name="TextBox 57"/>
                <p:cNvSpPr txBox="1"/>
                <p:nvPr/>
              </p:nvSpPr>
              <p:spPr>
                <a:xfrm>
                  <a:off x="10180361" y="14910867"/>
                  <a:ext cx="2540034" cy="364163"/>
                </a:xfrm>
                <a:prstGeom prst="rect">
                  <a:avLst/>
                </a:prstGeom>
                <a:noFill/>
              </p:spPr>
              <p:txBody>
                <a:bodyPr wrap="square" rtlCol="0">
                  <a:spAutoFit/>
                </a:bodyPr>
                <a:lstStyle/>
                <a:p>
                  <a:r>
                    <a:rPr lang="en-US" sz="2100" dirty="0">
                      <a:solidFill>
                        <a:srgbClr val="FFFF00"/>
                      </a:solidFill>
                    </a:rPr>
                    <a:t>North Terminus</a:t>
                  </a:r>
                </a:p>
              </p:txBody>
            </p:sp>
            <p:sp>
              <p:nvSpPr>
                <p:cNvPr id="59" name="TextBox 58"/>
                <p:cNvSpPr txBox="1"/>
                <p:nvPr/>
              </p:nvSpPr>
              <p:spPr>
                <a:xfrm>
                  <a:off x="13640930" y="17481883"/>
                  <a:ext cx="1423361" cy="364163"/>
                </a:xfrm>
                <a:prstGeom prst="rect">
                  <a:avLst/>
                </a:prstGeom>
                <a:noFill/>
              </p:spPr>
              <p:txBody>
                <a:bodyPr wrap="square" rtlCol="0">
                  <a:spAutoFit/>
                </a:bodyPr>
                <a:lstStyle/>
                <a:p>
                  <a:r>
                    <a:rPr lang="en-US" sz="2100" dirty="0">
                      <a:solidFill>
                        <a:srgbClr val="FFFF00"/>
                      </a:solidFill>
                    </a:rPr>
                    <a:t>GPRI</a:t>
                  </a:r>
                </a:p>
              </p:txBody>
            </p:sp>
            <p:cxnSp>
              <p:nvCxnSpPr>
                <p:cNvPr id="60" name="Straight Arrow Connector 59"/>
                <p:cNvCxnSpPr/>
                <p:nvPr/>
              </p:nvCxnSpPr>
              <p:spPr>
                <a:xfrm flipH="1">
                  <a:off x="14134825" y="15680906"/>
                  <a:ext cx="235190" cy="554884"/>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61" name="Straight Arrow Connector 60"/>
                <p:cNvCxnSpPr/>
                <p:nvPr/>
              </p:nvCxnSpPr>
              <p:spPr>
                <a:xfrm flipH="1">
                  <a:off x="9830926" y="15474668"/>
                  <a:ext cx="860588" cy="611912"/>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62" name="Straight Arrow Connector 61"/>
                <p:cNvCxnSpPr/>
                <p:nvPr/>
              </p:nvCxnSpPr>
              <p:spPr>
                <a:xfrm flipV="1">
                  <a:off x="14522413" y="17481884"/>
                  <a:ext cx="741316" cy="180429"/>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grpSp>
          <p:sp>
            <p:nvSpPr>
              <p:cNvPr id="125" name="TextBox 124"/>
              <p:cNvSpPr txBox="1"/>
              <p:nvPr/>
            </p:nvSpPr>
            <p:spPr>
              <a:xfrm>
                <a:off x="12186463" y="23607919"/>
                <a:ext cx="1423361" cy="364163"/>
              </a:xfrm>
              <a:prstGeom prst="rect">
                <a:avLst/>
              </a:prstGeom>
              <a:noFill/>
            </p:spPr>
            <p:txBody>
              <a:bodyPr wrap="square" rtlCol="0">
                <a:spAutoFit/>
              </a:bodyPr>
              <a:lstStyle/>
              <a:p>
                <a:r>
                  <a:rPr lang="en-US" sz="2100" dirty="0">
                    <a:solidFill>
                      <a:srgbClr val="FFFF00"/>
                    </a:solidFill>
                  </a:rPr>
                  <a:t>cameras</a:t>
                </a:r>
              </a:p>
            </p:txBody>
          </p:sp>
          <p:cxnSp>
            <p:nvCxnSpPr>
              <p:cNvPr id="126" name="Straight Arrow Connector 125"/>
              <p:cNvCxnSpPr/>
              <p:nvPr/>
            </p:nvCxnSpPr>
            <p:spPr>
              <a:xfrm flipH="1">
                <a:off x="12496207" y="23952001"/>
                <a:ext cx="176941" cy="173612"/>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cxnSp>
            <p:nvCxnSpPr>
              <p:cNvPr id="128" name="Straight Arrow Connector 127"/>
              <p:cNvCxnSpPr/>
              <p:nvPr/>
            </p:nvCxnSpPr>
            <p:spPr>
              <a:xfrm>
                <a:off x="12673149" y="23951999"/>
                <a:ext cx="182967" cy="129549"/>
              </a:xfrm>
              <a:prstGeom prst="straightConnector1">
                <a:avLst/>
              </a:prstGeom>
              <a:ln>
                <a:solidFill>
                  <a:srgbClr val="FFFF00"/>
                </a:solidFill>
                <a:tailEnd type="arrow"/>
              </a:ln>
            </p:spPr>
            <p:style>
              <a:lnRef idx="2">
                <a:schemeClr val="accent1"/>
              </a:lnRef>
              <a:fillRef idx="0">
                <a:schemeClr val="accent1"/>
              </a:fillRef>
              <a:effectRef idx="1">
                <a:schemeClr val="accent1"/>
              </a:effectRef>
              <a:fontRef idx="minor">
                <a:schemeClr val="tx1"/>
              </a:fontRef>
            </p:style>
          </p:cxnSp>
        </p:grpSp>
      </p:grpSp>
      <p:sp>
        <p:nvSpPr>
          <p:cNvPr id="134" name="TextBox 133"/>
          <p:cNvSpPr txBox="1"/>
          <p:nvPr/>
        </p:nvSpPr>
        <p:spPr>
          <a:xfrm>
            <a:off x="15277682" y="4889500"/>
            <a:ext cx="11057009" cy="800051"/>
          </a:xfrm>
          <a:prstGeom prst="rect">
            <a:avLst/>
          </a:prstGeom>
          <a:solidFill>
            <a:srgbClr val="800000"/>
          </a:solidFill>
        </p:spPr>
        <p:txBody>
          <a:bodyPr wrap="square" lIns="91264" tIns="45637" rIns="91264" bIns="45637" rtlCol="0">
            <a:spAutoFit/>
          </a:bodyPr>
          <a:lstStyle/>
          <a:p>
            <a:pPr algn="ctr"/>
            <a:r>
              <a:rPr lang="en-US" sz="4600" dirty="0">
                <a:solidFill>
                  <a:srgbClr val="FFFFFF"/>
                </a:solidFill>
              </a:rPr>
              <a:t>RESULTS</a:t>
            </a:r>
          </a:p>
        </p:txBody>
      </p:sp>
      <p:sp>
        <p:nvSpPr>
          <p:cNvPr id="136" name="TextBox 135"/>
          <p:cNvSpPr txBox="1"/>
          <p:nvPr/>
        </p:nvSpPr>
        <p:spPr>
          <a:xfrm>
            <a:off x="26619200" y="33942274"/>
            <a:ext cx="16502975" cy="800051"/>
          </a:xfrm>
          <a:prstGeom prst="rect">
            <a:avLst/>
          </a:prstGeom>
          <a:solidFill>
            <a:srgbClr val="800000"/>
          </a:solidFill>
        </p:spPr>
        <p:txBody>
          <a:bodyPr wrap="square" lIns="91264" tIns="45637" rIns="91264" bIns="45637" rtlCol="0">
            <a:spAutoFit/>
          </a:bodyPr>
          <a:lstStyle/>
          <a:p>
            <a:pPr algn="ctr"/>
            <a:r>
              <a:rPr lang="en-US" sz="4600" dirty="0" smtClean="0">
                <a:solidFill>
                  <a:srgbClr val="FFFFFF"/>
                </a:solidFill>
              </a:rPr>
              <a:t>ACKNOWLEDGMENTS</a:t>
            </a:r>
            <a:endParaRPr lang="en-US" sz="4600" dirty="0">
              <a:solidFill>
                <a:srgbClr val="FFFFFF"/>
              </a:solidFill>
            </a:endParaRPr>
          </a:p>
        </p:txBody>
      </p:sp>
      <p:sp>
        <p:nvSpPr>
          <p:cNvPr id="138" name="TextBox 137"/>
          <p:cNvSpPr txBox="1"/>
          <p:nvPr/>
        </p:nvSpPr>
        <p:spPr>
          <a:xfrm>
            <a:off x="26752128" y="34851357"/>
            <a:ext cx="15849441" cy="2923855"/>
          </a:xfrm>
          <a:prstGeom prst="rect">
            <a:avLst/>
          </a:prstGeom>
          <a:noFill/>
        </p:spPr>
        <p:txBody>
          <a:bodyPr wrap="square" lIns="91418" tIns="45709" rIns="91418" bIns="45709" rtlCol="0">
            <a:spAutoFit/>
          </a:bodyPr>
          <a:lstStyle/>
          <a:p>
            <a:r>
              <a:rPr lang="en-US" sz="1600" dirty="0"/>
              <a:t>Funding for this research was provided by the NASA Cryospheric Program, the NASA Earth and Space Science Fellowship, and the New Hampshire Space Grant Consortium. The GPRI-2 instruments were purchased with support from the Gordon and Betty Moore </a:t>
            </a:r>
            <a:r>
              <a:rPr lang="en-US" sz="1600" dirty="0" smtClean="0"/>
              <a:t>Foundation. Ian </a:t>
            </a:r>
            <a:r>
              <a:rPr lang="en-US" sz="1600" dirty="0"/>
              <a:t>Joughin derived TerraSAR-X velocities and terminus positions from images provided by the German (DLR) space agency under NASA grant NNX08AL98A. </a:t>
            </a:r>
          </a:p>
          <a:p>
            <a:endParaRPr lang="en-US" sz="1600" dirty="0" smtClean="0"/>
          </a:p>
          <a:p>
            <a:r>
              <a:rPr lang="en-US" sz="1600" dirty="0" smtClean="0"/>
              <a:t>“</a:t>
            </a:r>
            <a:r>
              <a:rPr lang="en-US" sz="1600" dirty="0"/>
              <a:t>Columbia Glacier” 61.1368°N -147.0800°E.  </a:t>
            </a:r>
            <a:r>
              <a:rPr lang="en-US" sz="1600" b="1" dirty="0"/>
              <a:t>Google Earth</a:t>
            </a:r>
            <a:r>
              <a:rPr lang="en-US" sz="1600" dirty="0"/>
              <a:t>, October 1, 2012. </a:t>
            </a:r>
            <a:r>
              <a:rPr lang="en-US" sz="1600" dirty="0" smtClean="0"/>
              <a:t>December </a:t>
            </a:r>
            <a:r>
              <a:rPr lang="en-US" sz="1600" dirty="0"/>
              <a:t>5, 2014</a:t>
            </a:r>
          </a:p>
          <a:p>
            <a:r>
              <a:rPr lang="en-US" sz="600" dirty="0"/>
              <a:t> </a:t>
            </a:r>
          </a:p>
          <a:p>
            <a:r>
              <a:rPr lang="en-US" sz="1600" dirty="0" smtClean="0"/>
              <a:t>Joughin</a:t>
            </a:r>
            <a:r>
              <a:rPr lang="en-US" sz="1600" dirty="0"/>
              <a:t>, I., B. E. Smith, D. E. </a:t>
            </a:r>
            <a:r>
              <a:rPr lang="en-US" sz="1600" dirty="0" err="1"/>
              <a:t>Shean</a:t>
            </a:r>
            <a:r>
              <a:rPr lang="en-US" sz="1600" dirty="0"/>
              <a:t>, and D. </a:t>
            </a:r>
            <a:r>
              <a:rPr lang="en-US" sz="1600" dirty="0" err="1"/>
              <a:t>Floricioiu</a:t>
            </a:r>
            <a:r>
              <a:rPr lang="en-US" sz="1600" dirty="0"/>
              <a:t> (2014), Brief Communication: Further summer speedup of Jakobshavn Isbræ, </a:t>
            </a:r>
            <a:r>
              <a:rPr lang="en-US" sz="1600" i="1" dirty="0"/>
              <a:t>The Cryosphere</a:t>
            </a:r>
            <a:r>
              <a:rPr lang="en-US" sz="1600" dirty="0"/>
              <a:t>, </a:t>
            </a:r>
            <a:r>
              <a:rPr lang="en-US" sz="1600" i="1" dirty="0"/>
              <a:t>8</a:t>
            </a:r>
            <a:r>
              <a:rPr lang="en-US" sz="1600" dirty="0"/>
              <a:t>(1), 209–214, doi:10.5194/tc-8-209-2014.</a:t>
            </a:r>
          </a:p>
          <a:p>
            <a:endParaRPr lang="en-US" sz="600" dirty="0" smtClean="0"/>
          </a:p>
          <a:p>
            <a:r>
              <a:rPr lang="en-US" sz="1600" dirty="0" smtClean="0"/>
              <a:t>Joughin</a:t>
            </a:r>
            <a:r>
              <a:rPr lang="en-US" sz="1600" dirty="0"/>
              <a:t>, I., W. </a:t>
            </a:r>
            <a:r>
              <a:rPr lang="en-US" sz="1600" dirty="0" err="1"/>
              <a:t>Abdalati</a:t>
            </a:r>
            <a:r>
              <a:rPr lang="en-US" sz="1600" dirty="0"/>
              <a:t>, and M. Fahnestock (2004), Large fluctuations in speed on Greenland's Jakobshavn Isbrae glacier, </a:t>
            </a:r>
            <a:r>
              <a:rPr lang="en-US" sz="1600" i="1" dirty="0"/>
              <a:t>Nature</a:t>
            </a:r>
            <a:r>
              <a:rPr lang="en-US" sz="1600" dirty="0"/>
              <a:t>, </a:t>
            </a:r>
            <a:r>
              <a:rPr lang="en-US" sz="1600" i="1" dirty="0"/>
              <a:t>432</a:t>
            </a:r>
            <a:r>
              <a:rPr lang="en-US" sz="1600" dirty="0"/>
              <a:t>, 608–610.</a:t>
            </a:r>
          </a:p>
          <a:p>
            <a:endParaRPr lang="en-US" sz="600" dirty="0" smtClean="0"/>
          </a:p>
          <a:p>
            <a:r>
              <a:rPr lang="en-US" sz="1600" dirty="0" err="1" smtClean="0"/>
              <a:t>Morlighem</a:t>
            </a:r>
            <a:r>
              <a:rPr lang="en-US" sz="1600" dirty="0"/>
              <a:t>, M., </a:t>
            </a:r>
            <a:r>
              <a:rPr lang="en-US" sz="1600" dirty="0" err="1"/>
              <a:t>Rignot</a:t>
            </a:r>
            <a:r>
              <a:rPr lang="en-US" sz="1600" dirty="0"/>
              <a:t> E, J. </a:t>
            </a:r>
            <a:r>
              <a:rPr lang="en-US" sz="1600" dirty="0" err="1"/>
              <a:t>Mouginot</a:t>
            </a:r>
            <a:r>
              <a:rPr lang="en-US" sz="1600" dirty="0"/>
              <a:t>, H. </a:t>
            </a:r>
            <a:r>
              <a:rPr lang="en-US" sz="1600" dirty="0" err="1"/>
              <a:t>Seroussi</a:t>
            </a:r>
            <a:r>
              <a:rPr lang="en-US" sz="1600" dirty="0"/>
              <a:t>, and E. </a:t>
            </a:r>
            <a:r>
              <a:rPr lang="en-US" sz="1600" dirty="0" err="1"/>
              <a:t>Larour</a:t>
            </a:r>
            <a:r>
              <a:rPr lang="en-US" sz="1600" dirty="0"/>
              <a:t> (2014), Deeply incised submarine glacial valleys beneath the Greenland ice sheet, </a:t>
            </a:r>
            <a:r>
              <a:rPr lang="en-US" sz="1600" i="1" dirty="0"/>
              <a:t>Nature Geoscience</a:t>
            </a:r>
            <a:r>
              <a:rPr lang="en-US" sz="1600" dirty="0"/>
              <a:t>, </a:t>
            </a:r>
            <a:r>
              <a:rPr lang="en-US" sz="1600" i="1" dirty="0"/>
              <a:t>7</a:t>
            </a:r>
            <a:r>
              <a:rPr lang="en-US" sz="1600" dirty="0"/>
              <a:t>(6), 418–422, doi:10.1038/ngeo2167</a:t>
            </a:r>
            <a:r>
              <a:rPr lang="en-US" sz="1600" dirty="0" smtClean="0"/>
              <a:t>.</a:t>
            </a:r>
            <a:endParaRPr lang="en-US" sz="600" dirty="0" smtClean="0"/>
          </a:p>
          <a:p>
            <a:endParaRPr lang="en-US" sz="600" dirty="0" smtClean="0"/>
          </a:p>
          <a:p>
            <a:r>
              <a:rPr lang="en-US" sz="1600" dirty="0" smtClean="0"/>
              <a:t>U.S</a:t>
            </a:r>
            <a:r>
              <a:rPr lang="en-US" sz="1600" dirty="0"/>
              <a:t>. Geological Survey. Landsat Images. Department of the Interior/USGS. June 2013. </a:t>
            </a:r>
            <a:r>
              <a:rPr lang="en-US" sz="1600" u="sng" dirty="0">
                <a:hlinkClick r:id="rId7"/>
              </a:rPr>
              <a:t>http://</a:t>
            </a:r>
            <a:r>
              <a:rPr lang="en-US" sz="1600" u="sng" dirty="0" smtClean="0">
                <a:hlinkClick r:id="rId7"/>
              </a:rPr>
              <a:t>glovis.usgs.gov</a:t>
            </a:r>
            <a:endParaRPr lang="en-US" sz="1600" dirty="0">
              <a:solidFill>
                <a:srgbClr val="FF0000"/>
              </a:solidFill>
            </a:endParaRPr>
          </a:p>
        </p:txBody>
      </p:sp>
      <p:sp>
        <p:nvSpPr>
          <p:cNvPr id="226" name="TextBox 225"/>
          <p:cNvSpPr txBox="1"/>
          <p:nvPr/>
        </p:nvSpPr>
        <p:spPr>
          <a:xfrm>
            <a:off x="26619201" y="25567078"/>
            <a:ext cx="16502974" cy="800051"/>
          </a:xfrm>
          <a:prstGeom prst="rect">
            <a:avLst/>
          </a:prstGeom>
          <a:solidFill>
            <a:srgbClr val="800000"/>
          </a:solidFill>
        </p:spPr>
        <p:txBody>
          <a:bodyPr wrap="square" lIns="91264" tIns="45637" rIns="91264" bIns="45637" rtlCol="0">
            <a:spAutoFit/>
          </a:bodyPr>
          <a:lstStyle/>
          <a:p>
            <a:pPr algn="ctr"/>
            <a:r>
              <a:rPr lang="en-US" sz="4600" dirty="0" smtClean="0">
                <a:solidFill>
                  <a:srgbClr val="FFFFFF"/>
                </a:solidFill>
              </a:rPr>
              <a:t>SUMMARY</a:t>
            </a:r>
            <a:endParaRPr lang="en-US" sz="4600" dirty="0">
              <a:solidFill>
                <a:srgbClr val="FFFFFF"/>
              </a:solidFill>
            </a:endParaRPr>
          </a:p>
        </p:txBody>
      </p:sp>
      <p:sp>
        <p:nvSpPr>
          <p:cNvPr id="227" name="TextBox 226"/>
          <p:cNvSpPr txBox="1"/>
          <p:nvPr/>
        </p:nvSpPr>
        <p:spPr>
          <a:xfrm>
            <a:off x="26619201" y="26373473"/>
            <a:ext cx="16502974" cy="7309673"/>
          </a:xfrm>
          <a:prstGeom prst="rect">
            <a:avLst/>
          </a:prstGeom>
          <a:noFill/>
        </p:spPr>
        <p:txBody>
          <a:bodyPr wrap="square" lIns="91418" tIns="45709" rIns="91418" bIns="45709" rtlCol="0">
            <a:spAutoFit/>
          </a:bodyPr>
          <a:lstStyle/>
          <a:p>
            <a:pPr marL="457092" indent="-457092">
              <a:buFont typeface="Arial"/>
              <a:buChar char="•"/>
            </a:pPr>
            <a:r>
              <a:rPr lang="en-US" sz="3100" dirty="0" smtClean="0"/>
              <a:t>Two week field study was conducted at Jakobshavn </a:t>
            </a:r>
            <a:r>
              <a:rPr lang="en-US" sz="3200" dirty="0" smtClean="0"/>
              <a:t>Isbræ in 2012, during a historic increase in flow of this tidewater glacier. A terrestrial radar interferometer was used to measure short term perturbations along the terminus. </a:t>
            </a:r>
          </a:p>
          <a:p>
            <a:pPr marL="457092" indent="-457092">
              <a:buFont typeface="Arial"/>
              <a:buChar char="•"/>
            </a:pPr>
            <a:endParaRPr lang="en-US" sz="3200" dirty="0" smtClean="0"/>
          </a:p>
          <a:p>
            <a:pPr marL="457092" indent="-457092">
              <a:buFont typeface="Arial"/>
              <a:buChar char="•"/>
            </a:pPr>
            <a:r>
              <a:rPr lang="en-US" sz="3100" dirty="0" smtClean="0"/>
              <a:t>Calving events in early July and early August put the glacier in deeper water, which led to sudden increases in speed; the timing of the August event occurred within minutes of calving and is well constrained by radar observations. </a:t>
            </a:r>
          </a:p>
          <a:p>
            <a:pPr marL="457092" indent="-457092">
              <a:buFont typeface="Arial"/>
              <a:buChar char="•"/>
            </a:pPr>
            <a:endParaRPr lang="en-US" sz="3100" dirty="0" smtClean="0"/>
          </a:p>
          <a:p>
            <a:pPr marL="457092" indent="-457092">
              <a:buFont typeface="Arial"/>
              <a:buChar char="•"/>
            </a:pPr>
            <a:r>
              <a:rPr lang="en-US" sz="3100" dirty="0"/>
              <a:t>The lower 2 km of the glacier responded by stretching, which dynamically thinned the glacier ~10 meters over a 1 week period</a:t>
            </a:r>
            <a:r>
              <a:rPr lang="en-US" sz="3100" dirty="0" smtClean="0"/>
              <a:t>.</a:t>
            </a:r>
          </a:p>
          <a:p>
            <a:pPr marL="457092" indent="-457092">
              <a:buFont typeface="Arial"/>
              <a:buChar char="•"/>
            </a:pPr>
            <a:endParaRPr lang="en-US" sz="3100" dirty="0"/>
          </a:p>
          <a:p>
            <a:pPr marL="457092" indent="-457092">
              <a:buFont typeface="Arial"/>
              <a:buChar char="•"/>
            </a:pPr>
            <a:r>
              <a:rPr lang="en-US" sz="3100" dirty="0" smtClean="0"/>
              <a:t>Advection of thicker ice into the terminus led to the gradual slow down to pre-calving speeds.  </a:t>
            </a:r>
          </a:p>
          <a:p>
            <a:pPr marL="457092" indent="-457092">
              <a:buFont typeface="Arial"/>
              <a:buChar char="•"/>
            </a:pPr>
            <a:endParaRPr lang="en-US" sz="3100" dirty="0" smtClean="0"/>
          </a:p>
          <a:p>
            <a:pPr marL="457092" indent="-457092">
              <a:buFont typeface="Arial"/>
              <a:buChar char="•"/>
            </a:pPr>
            <a:r>
              <a:rPr lang="en-US" sz="3100" dirty="0" smtClean="0"/>
              <a:t>Short term perturbations to the termini of tidewater glaciers such as calving events and tidal forcing are not observed by satellites, but can be important indicators of terminus stability. </a:t>
            </a:r>
            <a:endParaRPr lang="en-US" sz="2600" dirty="0"/>
          </a:p>
        </p:txBody>
      </p:sp>
      <p:pic>
        <p:nvPicPr>
          <p:cNvPr id="18" name="Picture 17" descr="ABS_vel_hourly_mean_31Jul_12Aug_PROFILE2_FAST.jpg"/>
          <p:cNvPicPr>
            <a:picLocks noChangeAspect="1"/>
          </p:cNvPicPr>
          <p:nvPr/>
        </p:nvPicPr>
        <p:blipFill rotWithShape="1">
          <a:blip r:embed="rId8"/>
          <a:srcRect/>
          <a:stretch/>
        </p:blipFill>
        <p:spPr>
          <a:xfrm>
            <a:off x="-488496" y="2743199"/>
            <a:ext cx="488496" cy="32918402"/>
          </a:xfrm>
          <a:prstGeom prst="rect">
            <a:avLst/>
          </a:prstGeom>
        </p:spPr>
      </p:pic>
      <p:sp>
        <p:nvSpPr>
          <p:cNvPr id="10" name="TextBox 9"/>
          <p:cNvSpPr txBox="1"/>
          <p:nvPr/>
        </p:nvSpPr>
        <p:spPr>
          <a:xfrm>
            <a:off x="1341786" y="725291"/>
            <a:ext cx="2578440" cy="646309"/>
          </a:xfrm>
          <a:prstGeom prst="rect">
            <a:avLst/>
          </a:prstGeom>
          <a:noFill/>
        </p:spPr>
        <p:txBody>
          <a:bodyPr wrap="square" lIns="91418" tIns="45709" rIns="91418" bIns="45709" rtlCol="0">
            <a:spAutoFit/>
          </a:bodyPr>
          <a:lstStyle/>
          <a:p>
            <a:r>
              <a:rPr lang="en-US" sz="3600" dirty="0">
                <a:solidFill>
                  <a:srgbClr val="FFFFFF"/>
                </a:solidFill>
              </a:rPr>
              <a:t>C21C-0366</a:t>
            </a:r>
          </a:p>
        </p:txBody>
      </p:sp>
      <p:pic>
        <p:nvPicPr>
          <p:cNvPr id="15" name="Picture 14" descr="8_unhlogo_web_outline_hr.png"/>
          <p:cNvPicPr>
            <a:picLocks noChangeAspect="1"/>
          </p:cNvPicPr>
          <p:nvPr/>
        </p:nvPicPr>
        <p:blipFill>
          <a:blip r:embed="rId9" cstate="print">
            <a:extLst>
              <a:ext uri="{28A0092B-C50C-407E-A947-70E740481C1C}">
                <a14:useLocalDpi xmlns:a14="http://schemas.microsoft.com/office/drawing/2010/main"/>
              </a:ext>
            </a:extLst>
          </a:blip>
          <a:stretch>
            <a:fillRect/>
          </a:stretch>
        </p:blipFill>
        <p:spPr>
          <a:xfrm>
            <a:off x="1044149" y="1887928"/>
            <a:ext cx="2847610" cy="2743200"/>
          </a:xfrm>
          <a:prstGeom prst="rect">
            <a:avLst/>
          </a:prstGeom>
        </p:spPr>
      </p:pic>
      <p:sp>
        <p:nvSpPr>
          <p:cNvPr id="253" name="TextBox 252"/>
          <p:cNvSpPr txBox="1"/>
          <p:nvPr/>
        </p:nvSpPr>
        <p:spPr>
          <a:xfrm>
            <a:off x="6598369" y="23712523"/>
            <a:ext cx="8335895" cy="3847207"/>
          </a:xfrm>
          <a:prstGeom prst="rect">
            <a:avLst/>
          </a:prstGeom>
          <a:noFill/>
        </p:spPr>
        <p:txBody>
          <a:bodyPr wrap="square" rtlCol="0">
            <a:spAutoFit/>
          </a:bodyPr>
          <a:lstStyle/>
          <a:p>
            <a:pPr marL="342900" indent="-342900">
              <a:buFont typeface="Arial"/>
              <a:buChar char="•"/>
            </a:pPr>
            <a:r>
              <a:rPr lang="en-US" sz="2800" dirty="0" smtClean="0"/>
              <a:t>Two week field study conducted along the terminus</a:t>
            </a:r>
          </a:p>
          <a:p>
            <a:pPr marL="342900" indent="-342900">
              <a:buFont typeface="Arial"/>
              <a:buChar char="•"/>
            </a:pPr>
            <a:endParaRPr lang="en-US" sz="1600" dirty="0" smtClean="0"/>
          </a:p>
          <a:p>
            <a:pPr marL="342900" indent="-342900">
              <a:buFont typeface="Arial"/>
              <a:buChar char="•"/>
            </a:pPr>
            <a:r>
              <a:rPr lang="en-US" sz="2800" dirty="0" smtClean="0"/>
              <a:t>Terrestrial radar interferometers, time-lapse cameras, GPS, and a local tide gauge were used to assess short term perturbations in flow </a:t>
            </a:r>
          </a:p>
          <a:p>
            <a:pPr marL="342900" indent="-342900">
              <a:buFont typeface="Arial"/>
              <a:buChar char="•"/>
            </a:pPr>
            <a:endParaRPr lang="en-US" sz="1600" dirty="0" smtClean="0"/>
          </a:p>
          <a:p>
            <a:pPr marL="342900" indent="-342900">
              <a:buFont typeface="Arial"/>
              <a:buChar char="•"/>
            </a:pPr>
            <a:r>
              <a:rPr lang="en-US" sz="2800" dirty="0" smtClean="0"/>
              <a:t>More than 10k radar images were acquired.</a:t>
            </a:r>
          </a:p>
          <a:p>
            <a:pPr marL="342900" indent="-342900">
              <a:buFont typeface="Arial"/>
              <a:buChar char="•"/>
            </a:pPr>
            <a:endParaRPr lang="en-US" sz="1600" dirty="0" smtClean="0"/>
          </a:p>
          <a:p>
            <a:pPr marL="342900" indent="-342900">
              <a:buFont typeface="Arial"/>
              <a:buChar char="•"/>
            </a:pPr>
            <a:r>
              <a:rPr lang="en-US" sz="2800" dirty="0" smtClean="0"/>
              <a:t>We monitored changes in flow related to (1) calving events and (2) tides. </a:t>
            </a:r>
          </a:p>
        </p:txBody>
      </p:sp>
      <p:grpSp>
        <p:nvGrpSpPr>
          <p:cNvPr id="39" name="Group 38"/>
          <p:cNvGrpSpPr/>
          <p:nvPr/>
        </p:nvGrpSpPr>
        <p:grpSpPr>
          <a:xfrm>
            <a:off x="950484" y="13132725"/>
            <a:ext cx="13346463" cy="5502141"/>
            <a:chOff x="754063" y="13010140"/>
            <a:chExt cx="13346463" cy="5502141"/>
          </a:xfrm>
        </p:grpSpPr>
        <p:sp>
          <p:nvSpPr>
            <p:cNvPr id="187" name="TextBox 186"/>
            <p:cNvSpPr txBox="1"/>
            <p:nvPr/>
          </p:nvSpPr>
          <p:spPr>
            <a:xfrm>
              <a:off x="10409781" y="16019313"/>
              <a:ext cx="3690745" cy="2492968"/>
            </a:xfrm>
            <a:prstGeom prst="rect">
              <a:avLst/>
            </a:prstGeom>
            <a:noFill/>
          </p:spPr>
          <p:txBody>
            <a:bodyPr wrap="square" lIns="91418" tIns="45709" rIns="91418" bIns="45709" rtlCol="0">
              <a:spAutoFit/>
            </a:bodyPr>
            <a:lstStyle/>
            <a:p>
              <a:pPr algn="just"/>
              <a:r>
                <a:rPr lang="en-US" sz="2600" b="1" dirty="0"/>
                <a:t>Figure </a:t>
              </a:r>
              <a:r>
                <a:rPr lang="en-US" sz="2600" b="1" dirty="0" smtClean="0"/>
                <a:t>1: Time series of speed along Jakobshavn Isbræ. Inset shows the locations of the pixels sampled</a:t>
              </a:r>
              <a:r>
                <a:rPr lang="en-US" sz="2600" b="1" i="1" dirty="0" smtClean="0"/>
                <a:t>.  (Joughin et al, 2014)</a:t>
              </a:r>
              <a:endParaRPr lang="en-US" sz="2600" b="1" i="1" dirty="0"/>
            </a:p>
          </p:txBody>
        </p:sp>
        <p:grpSp>
          <p:nvGrpSpPr>
            <p:cNvPr id="47" name="Group 46"/>
            <p:cNvGrpSpPr>
              <a:grpSpLocks noChangeAspect="1"/>
            </p:cNvGrpSpPr>
            <p:nvPr/>
          </p:nvGrpSpPr>
          <p:grpSpPr>
            <a:xfrm>
              <a:off x="754063" y="13010140"/>
              <a:ext cx="9455899" cy="5486400"/>
              <a:chOff x="715579" y="13755190"/>
              <a:chExt cx="11031885" cy="6400800"/>
            </a:xfrm>
          </p:grpSpPr>
          <p:grpSp>
            <p:nvGrpSpPr>
              <p:cNvPr id="242" name="Group 241"/>
              <p:cNvGrpSpPr/>
              <p:nvPr/>
            </p:nvGrpSpPr>
            <p:grpSpPr>
              <a:xfrm>
                <a:off x="715579" y="13755190"/>
                <a:ext cx="11031885" cy="6400800"/>
                <a:chOff x="2334752" y="13719267"/>
                <a:chExt cx="11031885" cy="6400800"/>
              </a:xfrm>
            </p:grpSpPr>
            <p:pic>
              <p:nvPicPr>
                <p:cNvPr id="17" name="Picture 16" descr="JakPlot_20131204.jpg"/>
                <p:cNvPicPr>
                  <a:picLocks noChangeAspect="1"/>
                </p:cNvPicPr>
                <p:nvPr/>
              </p:nvPicPr>
              <p:blipFill rotWithShape="1">
                <a:blip r:embed="rId10" cstate="print">
                  <a:extLst>
                    <a:ext uri="{28A0092B-C50C-407E-A947-70E740481C1C}">
                      <a14:useLocalDpi xmlns:a14="http://schemas.microsoft.com/office/drawing/2010/main"/>
                    </a:ext>
                  </a:extLst>
                </a:blip>
                <a:srcRect/>
                <a:stretch/>
              </p:blipFill>
              <p:spPr>
                <a:xfrm>
                  <a:off x="2334752" y="13719267"/>
                  <a:ext cx="11031885" cy="6400800"/>
                </a:xfrm>
                <a:prstGeom prst="rect">
                  <a:avLst/>
                </a:prstGeom>
              </p:spPr>
            </p:pic>
            <p:sp>
              <p:nvSpPr>
                <p:cNvPr id="241" name="Rectangle 240"/>
                <p:cNvSpPr/>
                <p:nvPr/>
              </p:nvSpPr>
              <p:spPr>
                <a:xfrm>
                  <a:off x="12226528" y="14075817"/>
                  <a:ext cx="253340" cy="5367411"/>
                </a:xfrm>
                <a:prstGeom prst="rect">
                  <a:avLst/>
                </a:prstGeom>
                <a:solidFill>
                  <a:srgbClr val="FFFF00">
                    <a:alpha val="28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5" name="Picture 44"/>
              <p:cNvPicPr>
                <a:picLocks noChangeAspect="1"/>
              </p:cNvPicPr>
              <p:nvPr/>
            </p:nvPicPr>
            <p:blipFill rotWithShape="1">
              <a:blip r:embed="rId11" cstate="print">
                <a:extLst>
                  <a:ext uri="{28A0092B-C50C-407E-A947-70E740481C1C}">
                    <a14:useLocalDpi xmlns:a14="http://schemas.microsoft.com/office/drawing/2010/main"/>
                  </a:ext>
                </a:extLst>
              </a:blip>
              <a:srcRect l="8076" t="44491" b="4600"/>
              <a:stretch/>
            </p:blipFill>
            <p:spPr>
              <a:xfrm>
                <a:off x="2958417" y="13952145"/>
                <a:ext cx="3527301" cy="2286000"/>
              </a:xfrm>
              <a:prstGeom prst="rect">
                <a:avLst/>
              </a:prstGeom>
            </p:spPr>
          </p:pic>
        </p:grpSp>
      </p:grpSp>
      <p:sp>
        <p:nvSpPr>
          <p:cNvPr id="48" name="TextBox 47"/>
          <p:cNvSpPr txBox="1"/>
          <p:nvPr/>
        </p:nvSpPr>
        <p:spPr>
          <a:xfrm>
            <a:off x="850169" y="18594650"/>
            <a:ext cx="14020659" cy="3539430"/>
          </a:xfrm>
          <a:prstGeom prst="rect">
            <a:avLst/>
          </a:prstGeom>
          <a:noFill/>
        </p:spPr>
        <p:txBody>
          <a:bodyPr wrap="square" rtlCol="0">
            <a:spAutoFit/>
          </a:bodyPr>
          <a:lstStyle/>
          <a:p>
            <a:r>
              <a:rPr lang="en-US" sz="3600" b="1" u="sng" dirty="0" smtClean="0"/>
              <a:t>Variations in Speed</a:t>
            </a:r>
          </a:p>
          <a:p>
            <a:pPr marL="457200" indent="-457200">
              <a:buFont typeface="Arial"/>
              <a:buChar char="•"/>
            </a:pPr>
            <a:endParaRPr lang="en-US" sz="1200" dirty="0" smtClean="0"/>
          </a:p>
          <a:p>
            <a:pPr marL="457200" indent="-457200">
              <a:buFont typeface="Arial"/>
              <a:buChar char="•"/>
            </a:pPr>
            <a:r>
              <a:rPr lang="en-US" sz="2800" dirty="0" smtClean="0"/>
              <a:t>The speed of Jakobshavn </a:t>
            </a:r>
            <a:r>
              <a:rPr lang="en-US" sz="2800" dirty="0"/>
              <a:t>Isbræ </a:t>
            </a:r>
            <a:r>
              <a:rPr lang="en-US" sz="2800" dirty="0" smtClean="0"/>
              <a:t>(JI) has </a:t>
            </a:r>
            <a:r>
              <a:rPr lang="en-US" sz="2800" dirty="0" smtClean="0">
                <a:solidFill>
                  <a:srgbClr val="000000"/>
                </a:solidFill>
              </a:rPr>
              <a:t>varied over two decades</a:t>
            </a:r>
          </a:p>
          <a:p>
            <a:pPr marL="457200" indent="-457200">
              <a:buFont typeface="Arial"/>
              <a:buChar char="•"/>
            </a:pPr>
            <a:endParaRPr lang="en-US" sz="1200" dirty="0" smtClean="0">
              <a:solidFill>
                <a:srgbClr val="000000"/>
              </a:solidFill>
            </a:endParaRPr>
          </a:p>
          <a:p>
            <a:pPr marL="457200" indent="-457200">
              <a:buFont typeface="Arial"/>
              <a:buChar char="•"/>
            </a:pPr>
            <a:r>
              <a:rPr lang="en-US" sz="2800" dirty="0" smtClean="0">
                <a:solidFill>
                  <a:srgbClr val="000000"/>
                </a:solidFill>
              </a:rPr>
              <a:t>Large seasonal variations at the terminus superpose a trend of increasing speed.</a:t>
            </a:r>
          </a:p>
          <a:p>
            <a:endParaRPr lang="en-US" sz="1200" dirty="0" smtClean="0">
              <a:solidFill>
                <a:srgbClr val="000000"/>
              </a:solidFill>
            </a:endParaRPr>
          </a:p>
          <a:p>
            <a:pPr marL="457200" indent="-457200">
              <a:buFont typeface="Arial"/>
              <a:buChar char="•"/>
            </a:pPr>
            <a:r>
              <a:rPr lang="en-US" sz="2800" dirty="0" smtClean="0">
                <a:solidFill>
                  <a:srgbClr val="000000"/>
                </a:solidFill>
              </a:rPr>
              <a:t>In 2002/03: Speeds doubled as floating tongue disintegrated </a:t>
            </a:r>
            <a:r>
              <a:rPr lang="en-US" sz="2400" i="1" dirty="0" smtClean="0">
                <a:solidFill>
                  <a:srgbClr val="000000"/>
                </a:solidFill>
              </a:rPr>
              <a:t>(Joughin et al, 2004)</a:t>
            </a:r>
          </a:p>
          <a:p>
            <a:pPr marL="457200" indent="-457200">
              <a:buFont typeface="Arial"/>
              <a:buChar char="•"/>
            </a:pPr>
            <a:endParaRPr lang="en-US" sz="1200" i="1" dirty="0" smtClean="0">
              <a:solidFill>
                <a:srgbClr val="000000"/>
              </a:solidFill>
            </a:endParaRPr>
          </a:p>
          <a:p>
            <a:pPr marL="457200" indent="-457200">
              <a:buFont typeface="Arial"/>
              <a:buChar char="•"/>
            </a:pPr>
            <a:r>
              <a:rPr lang="en-US" sz="2800" dirty="0" smtClean="0">
                <a:solidFill>
                  <a:srgbClr val="000000"/>
                </a:solidFill>
              </a:rPr>
              <a:t>In July 2012, speeds increase to &gt;4x’s 1990s values; JI becomes one of the fastest outlet glaciers recorded by satellite </a:t>
            </a:r>
            <a:r>
              <a:rPr lang="en-US" sz="2400" i="1" dirty="0" smtClean="0">
                <a:solidFill>
                  <a:srgbClr val="000000"/>
                </a:solidFill>
              </a:rPr>
              <a:t>(Joughin et al, 2014).</a:t>
            </a:r>
          </a:p>
        </p:txBody>
      </p:sp>
      <p:sp>
        <p:nvSpPr>
          <p:cNvPr id="106" name="TextBox 105"/>
          <p:cNvSpPr txBox="1"/>
          <p:nvPr/>
        </p:nvSpPr>
        <p:spPr>
          <a:xfrm>
            <a:off x="746323" y="33584109"/>
            <a:ext cx="14127128" cy="4154984"/>
          </a:xfrm>
          <a:prstGeom prst="rect">
            <a:avLst/>
          </a:prstGeom>
          <a:noFill/>
        </p:spPr>
        <p:txBody>
          <a:bodyPr wrap="square" rtlCol="0">
            <a:spAutoFit/>
          </a:bodyPr>
          <a:lstStyle/>
          <a:p>
            <a:r>
              <a:rPr lang="en-US" sz="3200" b="1" u="sng" dirty="0" smtClean="0"/>
              <a:t>Motivating Questions</a:t>
            </a:r>
          </a:p>
          <a:p>
            <a:pPr marL="342900" indent="-342900">
              <a:buFont typeface="Arial"/>
              <a:buChar char="•"/>
            </a:pPr>
            <a:endParaRPr lang="en-US" sz="1200" dirty="0" smtClean="0"/>
          </a:p>
          <a:p>
            <a:pPr marL="514350" lvl="0" indent="-514350">
              <a:buFont typeface="+mj-lt"/>
              <a:buAutoNum type="arabicPeriod"/>
            </a:pPr>
            <a:r>
              <a:rPr lang="en-US" sz="2800" dirty="0"/>
              <a:t>How do the short-term observations of acceleration compare with the large seasonal acceleration observed in the satellite record?</a:t>
            </a:r>
          </a:p>
          <a:p>
            <a:pPr marL="514350" lvl="0" indent="-514350">
              <a:buFont typeface="+mj-lt"/>
              <a:buAutoNum type="arabicPeriod"/>
            </a:pPr>
            <a:endParaRPr lang="en-US" sz="1200" dirty="0" smtClean="0"/>
          </a:p>
          <a:p>
            <a:pPr marL="514350" lvl="0" indent="-514350">
              <a:buFont typeface="+mj-lt"/>
              <a:buAutoNum type="arabicPeriod"/>
            </a:pPr>
            <a:r>
              <a:rPr lang="en-US" sz="2800" dirty="0" smtClean="0"/>
              <a:t>What caused the sudden change in speed?  Did </a:t>
            </a:r>
            <a:r>
              <a:rPr lang="en-US" sz="2800" dirty="0"/>
              <a:t>calving retreat the glacier terminus to a position downslope of a previously stable location, which caused the unprecedented high velocities observed during the 2012 summer? </a:t>
            </a:r>
          </a:p>
          <a:p>
            <a:pPr marL="514350" lvl="0" indent="-514350">
              <a:buFont typeface="+mj-lt"/>
              <a:buAutoNum type="arabicPeriod"/>
            </a:pPr>
            <a:endParaRPr lang="en-US" sz="1200" dirty="0" smtClean="0"/>
          </a:p>
          <a:p>
            <a:pPr marL="514350" lvl="0" indent="-514350">
              <a:buFont typeface="+mj-lt"/>
              <a:buAutoNum type="arabicPeriod"/>
            </a:pPr>
            <a:r>
              <a:rPr lang="en-US" sz="2800" dirty="0" smtClean="0"/>
              <a:t>Why </a:t>
            </a:r>
            <a:r>
              <a:rPr lang="en-US" sz="2800" dirty="0"/>
              <a:t>did the magnitude of tidal forcing suddenly increase following a calving event on August 2, 2012?  What glacial processes led to this change? </a:t>
            </a:r>
          </a:p>
        </p:txBody>
      </p:sp>
      <p:sp>
        <p:nvSpPr>
          <p:cNvPr id="107" name="TextBox 106"/>
          <p:cNvSpPr txBox="1"/>
          <p:nvPr/>
        </p:nvSpPr>
        <p:spPr>
          <a:xfrm>
            <a:off x="566478" y="28831639"/>
            <a:ext cx="6871564" cy="4801315"/>
          </a:xfrm>
          <a:prstGeom prst="rect">
            <a:avLst/>
          </a:prstGeom>
          <a:noFill/>
        </p:spPr>
        <p:txBody>
          <a:bodyPr wrap="square" rtlCol="0">
            <a:spAutoFit/>
          </a:bodyPr>
          <a:lstStyle/>
          <a:p>
            <a:pPr marL="342900" indent="-342900">
              <a:buFont typeface="Arial"/>
              <a:buChar char="•"/>
            </a:pPr>
            <a:r>
              <a:rPr lang="en-US" sz="2800" dirty="0" smtClean="0"/>
              <a:t>Manufactured by Gamma Remote Sensing</a:t>
            </a:r>
          </a:p>
          <a:p>
            <a:pPr marL="342900" indent="-342900">
              <a:buFont typeface="Arial"/>
              <a:buChar char="•"/>
            </a:pPr>
            <a:r>
              <a:rPr lang="en-US" sz="2800" dirty="0"/>
              <a:t>Rotational, Ku Band (17.2 GHz</a:t>
            </a:r>
            <a:r>
              <a:rPr lang="en-US" sz="2800" dirty="0" smtClean="0"/>
              <a:t>), Real </a:t>
            </a:r>
            <a:r>
              <a:rPr lang="en-US" sz="2800" dirty="0"/>
              <a:t>Aperture </a:t>
            </a:r>
            <a:r>
              <a:rPr lang="en-US" sz="2800" dirty="0" smtClean="0"/>
              <a:t>Radar</a:t>
            </a:r>
            <a:endParaRPr lang="en-US" sz="2800" dirty="0"/>
          </a:p>
          <a:p>
            <a:pPr marL="342900" indent="-342900">
              <a:buFont typeface="Arial"/>
              <a:buChar char="•"/>
            </a:pPr>
            <a:r>
              <a:rPr lang="en-US" sz="2800" dirty="0" smtClean="0"/>
              <a:t>Maximum Range: ~16 km</a:t>
            </a:r>
          </a:p>
          <a:p>
            <a:pPr marL="342900" indent="-342900">
              <a:buFont typeface="Arial"/>
              <a:buChar char="•"/>
            </a:pPr>
            <a:r>
              <a:rPr lang="en-US" sz="2800" dirty="0" smtClean="0"/>
              <a:t>Range Resolution: 0.75 meters</a:t>
            </a:r>
          </a:p>
          <a:p>
            <a:pPr marL="342900" indent="-342900">
              <a:buFont typeface="Arial"/>
              <a:buChar char="•"/>
            </a:pPr>
            <a:r>
              <a:rPr lang="en-US" sz="2800" dirty="0" smtClean="0"/>
              <a:t>Azimuth Resolution: 8 meters @ 1 km in range</a:t>
            </a:r>
          </a:p>
          <a:p>
            <a:pPr marL="342900" indent="-342900">
              <a:buFont typeface="Arial"/>
              <a:buChar char="•"/>
            </a:pPr>
            <a:r>
              <a:rPr lang="en-US" sz="2800" dirty="0" smtClean="0"/>
              <a:t>Sensitivity: ~ 1 mm</a:t>
            </a:r>
          </a:p>
          <a:p>
            <a:pPr marL="342900" indent="-342900">
              <a:buFont typeface="Arial"/>
              <a:buChar char="•"/>
            </a:pPr>
            <a:r>
              <a:rPr lang="en-US" sz="2800" dirty="0" smtClean="0"/>
              <a:t>Completes 16 km, 180-degree acquisition in</a:t>
            </a:r>
          </a:p>
          <a:p>
            <a:r>
              <a:rPr lang="en-US" sz="2800" dirty="0"/>
              <a:t> </a:t>
            </a:r>
            <a:r>
              <a:rPr lang="en-US" sz="2800" dirty="0" smtClean="0"/>
              <a:t>   &lt; 3 minutes</a:t>
            </a:r>
            <a:endParaRPr lang="en-US" sz="2800" dirty="0"/>
          </a:p>
          <a:p>
            <a:endParaRPr lang="en-US" sz="2600" dirty="0"/>
          </a:p>
        </p:txBody>
      </p:sp>
      <p:grpSp>
        <p:nvGrpSpPr>
          <p:cNvPr id="41" name="Group 40"/>
          <p:cNvGrpSpPr/>
          <p:nvPr/>
        </p:nvGrpSpPr>
        <p:grpSpPr>
          <a:xfrm>
            <a:off x="15299166" y="5781799"/>
            <a:ext cx="11015234" cy="7880877"/>
            <a:chOff x="18037965" y="6342213"/>
            <a:chExt cx="11015234" cy="7880877"/>
          </a:xfrm>
        </p:grpSpPr>
        <p:grpSp>
          <p:nvGrpSpPr>
            <p:cNvPr id="40" name="Group 39"/>
            <p:cNvGrpSpPr/>
            <p:nvPr/>
          </p:nvGrpSpPr>
          <p:grpSpPr>
            <a:xfrm>
              <a:off x="18037965" y="6342213"/>
              <a:ext cx="11015234" cy="7880877"/>
              <a:chOff x="18037965" y="6342213"/>
              <a:chExt cx="11015234" cy="7880877"/>
            </a:xfrm>
          </p:grpSpPr>
          <p:sp>
            <p:nvSpPr>
              <p:cNvPr id="110" name="TextBox 109"/>
              <p:cNvSpPr txBox="1"/>
              <p:nvPr/>
            </p:nvSpPr>
            <p:spPr>
              <a:xfrm>
                <a:off x="18927213" y="11540457"/>
                <a:ext cx="9522375" cy="2369880"/>
              </a:xfrm>
              <a:prstGeom prst="rect">
                <a:avLst/>
              </a:prstGeom>
              <a:noFill/>
            </p:spPr>
            <p:txBody>
              <a:bodyPr wrap="square" rtlCol="0">
                <a:spAutoFit/>
              </a:bodyPr>
              <a:lstStyle/>
              <a:p>
                <a:r>
                  <a:rPr lang="en-US" sz="3600" b="1" u="sng" dirty="0" smtClean="0"/>
                  <a:t>TerraSAR-X (satellite) Derived Speeds</a:t>
                </a:r>
                <a:endParaRPr lang="en-US" sz="1800" dirty="0" smtClean="0"/>
              </a:p>
              <a:p>
                <a:pPr marL="342900" indent="-342900">
                  <a:buFont typeface="Arial"/>
                  <a:buChar char="•"/>
                </a:pPr>
                <a:r>
                  <a:rPr lang="en-US" sz="2800" dirty="0" smtClean="0"/>
                  <a:t>Speed up initiated in early July (blue points)</a:t>
                </a:r>
              </a:p>
              <a:p>
                <a:pPr marL="342900" indent="-342900">
                  <a:buFont typeface="Arial"/>
                  <a:buChar char="•"/>
                </a:pPr>
                <a:r>
                  <a:rPr lang="en-US" sz="2800" dirty="0" smtClean="0"/>
                  <a:t>Glacier slowed during mid (green) and late July (red) </a:t>
                </a:r>
              </a:p>
              <a:p>
                <a:pPr marL="342900" indent="-342900">
                  <a:buFont typeface="Arial"/>
                  <a:buChar char="•"/>
                </a:pPr>
                <a:r>
                  <a:rPr lang="en-US" sz="2800" dirty="0" smtClean="0"/>
                  <a:t>Glacier speeds up again in early August (cyan), and again slows in mid (magenta) to late August (beige).</a:t>
                </a:r>
              </a:p>
            </p:txBody>
          </p:sp>
          <p:grpSp>
            <p:nvGrpSpPr>
              <p:cNvPr id="2" name="Group 1"/>
              <p:cNvGrpSpPr/>
              <p:nvPr/>
            </p:nvGrpSpPr>
            <p:grpSpPr>
              <a:xfrm>
                <a:off x="18037965" y="6520013"/>
                <a:ext cx="10915519" cy="4592487"/>
                <a:chOff x="18037965" y="6342213"/>
                <a:chExt cx="10915519" cy="4592487"/>
              </a:xfrm>
            </p:grpSpPr>
            <p:pic>
              <p:nvPicPr>
                <p:cNvPr id="8" name="Picture 7" descr="TSX_Vel_Jakob2012.png"/>
                <p:cNvPicPr>
                  <a:picLocks noChangeAspect="1"/>
                </p:cNvPicPr>
                <p:nvPr/>
              </p:nvPicPr>
              <p:blipFill rotWithShape="1">
                <a:blip r:embed="rId12" cstate="print">
                  <a:extLst>
                    <a:ext uri="{28A0092B-C50C-407E-A947-70E740481C1C}">
                      <a14:useLocalDpi xmlns:a14="http://schemas.microsoft.com/office/drawing/2010/main"/>
                    </a:ext>
                  </a:extLst>
                </a:blip>
                <a:srcRect/>
                <a:stretch/>
              </p:blipFill>
              <p:spPr>
                <a:xfrm>
                  <a:off x="18037965" y="6342213"/>
                  <a:ext cx="7322441" cy="4572000"/>
                </a:xfrm>
                <a:prstGeom prst="rect">
                  <a:avLst/>
                </a:prstGeom>
              </p:spPr>
            </p:pic>
            <p:grpSp>
              <p:nvGrpSpPr>
                <p:cNvPr id="26" name="Group 25"/>
                <p:cNvGrpSpPr/>
                <p:nvPr/>
              </p:nvGrpSpPr>
              <p:grpSpPr>
                <a:xfrm>
                  <a:off x="25432288" y="6362700"/>
                  <a:ext cx="3521196" cy="4572000"/>
                  <a:chOff x="25426504" y="6878913"/>
                  <a:chExt cx="3521196" cy="4572000"/>
                </a:xfrm>
              </p:grpSpPr>
              <p:grpSp>
                <p:nvGrpSpPr>
                  <p:cNvPr id="25" name="Group 24"/>
                  <p:cNvGrpSpPr/>
                  <p:nvPr/>
                </p:nvGrpSpPr>
                <p:grpSpPr>
                  <a:xfrm>
                    <a:off x="25426504" y="6878913"/>
                    <a:ext cx="3521196" cy="4572000"/>
                    <a:chOff x="25426504" y="6878913"/>
                    <a:chExt cx="3521196" cy="4572000"/>
                  </a:xfrm>
                </p:grpSpPr>
                <p:grpSp>
                  <p:nvGrpSpPr>
                    <p:cNvPr id="24" name="Group 23"/>
                    <p:cNvGrpSpPr/>
                    <p:nvPr/>
                  </p:nvGrpSpPr>
                  <p:grpSpPr>
                    <a:xfrm>
                      <a:off x="25426504" y="6878913"/>
                      <a:ext cx="3521196" cy="4572000"/>
                      <a:chOff x="25426504" y="6878913"/>
                      <a:chExt cx="3521196" cy="4572000"/>
                    </a:xfrm>
                  </p:grpSpPr>
                  <p:pic>
                    <p:nvPicPr>
                      <p:cNvPr id="21" name="Picture 20" descr="TSX_Vel_Jakob2012.png"/>
                      <p:cNvPicPr>
                        <a:picLocks noChangeAspect="1"/>
                      </p:cNvPicPr>
                      <p:nvPr/>
                    </p:nvPicPr>
                    <p:blipFill rotWithShape="1">
                      <a:blip r:embed="rId13">
                        <a:extLst>
                          <a:ext uri="{28A0092B-C50C-407E-A947-70E740481C1C}">
                            <a14:useLocalDpi xmlns:a14="http://schemas.microsoft.com/office/drawing/2010/main" val="0"/>
                          </a:ext>
                        </a:extLst>
                      </a:blip>
                      <a:srcRect l="64485" t="2367" b="5437"/>
                      <a:stretch/>
                    </p:blipFill>
                    <p:spPr>
                      <a:xfrm>
                        <a:off x="25426504" y="6878913"/>
                        <a:ext cx="3521196" cy="4572000"/>
                      </a:xfrm>
                      <a:prstGeom prst="rect">
                        <a:avLst/>
                      </a:prstGeom>
                    </p:spPr>
                  </p:pic>
                  <p:sp>
                    <p:nvSpPr>
                      <p:cNvPr id="16" name="Rectangle 15"/>
                      <p:cNvSpPr/>
                      <p:nvPr/>
                    </p:nvSpPr>
                    <p:spPr>
                      <a:xfrm>
                        <a:off x="25562484" y="7068982"/>
                        <a:ext cx="965200" cy="1674968"/>
                      </a:xfrm>
                      <a:prstGeom prst="rect">
                        <a:avLst/>
                      </a:prstGeom>
                      <a:noFill/>
                      <a:ln w="38100" cmpd="sng">
                        <a:solidFill>
                          <a:schemeClr val="tx1"/>
                        </a:solidFill>
                        <a:prstDash val="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0" name="Straight Connector 19"/>
                      <p:cNvCxnSpPr/>
                      <p:nvPr/>
                    </p:nvCxnSpPr>
                    <p:spPr>
                      <a:xfrm>
                        <a:off x="26527684" y="7068982"/>
                        <a:ext cx="700163" cy="101601"/>
                      </a:xfrm>
                      <a:prstGeom prst="line">
                        <a:avLst/>
                      </a:prstGeom>
                      <a:ln w="38100" cmpd="sng">
                        <a:solidFill>
                          <a:srgbClr val="000000"/>
                        </a:solidFill>
                        <a:prstDash val="dash"/>
                      </a:ln>
                    </p:spPr>
                    <p:style>
                      <a:lnRef idx="2">
                        <a:schemeClr val="accent1"/>
                      </a:lnRef>
                      <a:fillRef idx="0">
                        <a:schemeClr val="accent1"/>
                      </a:fillRef>
                      <a:effectRef idx="1">
                        <a:schemeClr val="accent1"/>
                      </a:effectRef>
                      <a:fontRef idx="minor">
                        <a:schemeClr val="tx1"/>
                      </a:fontRef>
                    </p:style>
                  </p:cxnSp>
                  <p:cxnSp>
                    <p:nvCxnSpPr>
                      <p:cNvPr id="127" name="Straight Connector 126"/>
                      <p:cNvCxnSpPr/>
                      <p:nvPr/>
                    </p:nvCxnSpPr>
                    <p:spPr>
                      <a:xfrm>
                        <a:off x="26527684" y="8743950"/>
                        <a:ext cx="700163" cy="1111250"/>
                      </a:xfrm>
                      <a:prstGeom prst="line">
                        <a:avLst/>
                      </a:prstGeom>
                      <a:ln w="38100" cmpd="sng">
                        <a:solidFill>
                          <a:srgbClr val="000000"/>
                        </a:solidFill>
                        <a:prstDash val="dash"/>
                      </a:ln>
                    </p:spPr>
                    <p:style>
                      <a:lnRef idx="2">
                        <a:schemeClr val="accent1"/>
                      </a:lnRef>
                      <a:fillRef idx="0">
                        <a:schemeClr val="accent1"/>
                      </a:fillRef>
                      <a:effectRef idx="1">
                        <a:schemeClr val="accent1"/>
                      </a:effectRef>
                      <a:fontRef idx="minor">
                        <a:schemeClr val="tx1"/>
                      </a:fontRef>
                    </p:style>
                  </p:cxnSp>
                </p:grpSp>
                <p:pic>
                  <p:nvPicPr>
                    <p:cNvPr id="113" name="Picture 112" descr="TSX_Vel_Jakob2012.png"/>
                    <p:cNvPicPr>
                      <a:picLocks noChangeAspect="1"/>
                    </p:cNvPicPr>
                    <p:nvPr/>
                  </p:nvPicPr>
                  <p:blipFill rotWithShape="1">
                    <a:blip r:embed="rId14" cstate="print">
                      <a:extLst>
                        <a:ext uri="{28A0092B-C50C-407E-A947-70E740481C1C}">
                          <a14:useLocalDpi xmlns:a14="http://schemas.microsoft.com/office/drawing/2010/main"/>
                        </a:ext>
                      </a:extLst>
                    </a:blip>
                    <a:srcRect l="6799" t="3876" r="63439" b="56485"/>
                    <a:stretch/>
                  </p:blipFill>
                  <p:spPr>
                    <a:xfrm>
                      <a:off x="27227847" y="7177141"/>
                      <a:ext cx="1528559" cy="2633609"/>
                    </a:xfrm>
                    <a:prstGeom prst="rect">
                      <a:avLst/>
                    </a:prstGeom>
                    <a:ln w="38100">
                      <a:solidFill>
                        <a:schemeClr val="tx1"/>
                      </a:solidFill>
                      <a:prstDash val="dash"/>
                    </a:ln>
                  </p:spPr>
                </p:pic>
              </p:grpSp>
              <p:pic>
                <p:nvPicPr>
                  <p:cNvPr id="114" name="Picture 113" descr="TSX_Vel_Jakob2012.png"/>
                  <p:cNvPicPr>
                    <a:picLocks noChangeAspect="1"/>
                  </p:cNvPicPr>
                  <p:nvPr/>
                </p:nvPicPr>
                <p:blipFill rotWithShape="1">
                  <a:blip r:embed="rId14" cstate="print">
                    <a:extLst>
                      <a:ext uri="{28A0092B-C50C-407E-A947-70E740481C1C}">
                        <a14:useLocalDpi xmlns:a14="http://schemas.microsoft.com/office/drawing/2010/main"/>
                      </a:ext>
                    </a:extLst>
                  </a:blip>
                  <a:srcRect l="66614" t="4436" r="4312" b="76204"/>
                  <a:stretch/>
                </p:blipFill>
                <p:spPr>
                  <a:xfrm>
                    <a:off x="25890778" y="9987483"/>
                    <a:ext cx="1273811" cy="1097280"/>
                  </a:xfrm>
                  <a:prstGeom prst="rect">
                    <a:avLst/>
                  </a:prstGeom>
                </p:spPr>
              </p:pic>
            </p:grpSp>
          </p:grpSp>
          <p:sp>
            <p:nvSpPr>
              <p:cNvPr id="11" name="Rectangle 10"/>
              <p:cNvSpPr/>
              <p:nvPr/>
            </p:nvSpPr>
            <p:spPr>
              <a:xfrm>
                <a:off x="18037965" y="6342213"/>
                <a:ext cx="11015234" cy="7880877"/>
              </a:xfrm>
              <a:prstGeom prst="rect">
                <a:avLst/>
              </a:prstGeom>
              <a:noFill/>
              <a:ln w="57150" cmpd="sng">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116" name="TextBox 115"/>
            <p:cNvSpPr txBox="1"/>
            <p:nvPr/>
          </p:nvSpPr>
          <p:spPr>
            <a:xfrm>
              <a:off x="18732643" y="10957160"/>
              <a:ext cx="7800825" cy="492420"/>
            </a:xfrm>
            <a:prstGeom prst="rect">
              <a:avLst/>
            </a:prstGeom>
            <a:noFill/>
          </p:spPr>
          <p:txBody>
            <a:bodyPr wrap="square" lIns="91418" tIns="45709" rIns="91418" bIns="45709" rtlCol="0">
              <a:spAutoFit/>
            </a:bodyPr>
            <a:lstStyle/>
            <a:p>
              <a:r>
                <a:rPr lang="en-US" sz="2600" b="1" dirty="0"/>
                <a:t>Figure </a:t>
              </a:r>
              <a:r>
                <a:rPr lang="en-US" sz="2600" b="1" dirty="0" smtClean="0"/>
                <a:t>4: TerraSAR-X derived speeds along Jakobshavn</a:t>
              </a:r>
              <a:endParaRPr lang="en-US" sz="2600" b="1" dirty="0"/>
            </a:p>
          </p:txBody>
        </p:sp>
      </p:grpSp>
      <p:grpSp>
        <p:nvGrpSpPr>
          <p:cNvPr id="224" name="Group 223"/>
          <p:cNvGrpSpPr/>
          <p:nvPr/>
        </p:nvGrpSpPr>
        <p:grpSpPr>
          <a:xfrm>
            <a:off x="15315984" y="13935795"/>
            <a:ext cx="11161381" cy="11378360"/>
            <a:chOff x="30969190" y="6707124"/>
            <a:chExt cx="11161381" cy="11378360"/>
          </a:xfrm>
        </p:grpSpPr>
        <p:grpSp>
          <p:nvGrpSpPr>
            <p:cNvPr id="28" name="Group 27"/>
            <p:cNvGrpSpPr/>
            <p:nvPr/>
          </p:nvGrpSpPr>
          <p:grpSpPr>
            <a:xfrm>
              <a:off x="30969190" y="6707124"/>
              <a:ext cx="11161381" cy="11378360"/>
              <a:chOff x="30969190" y="6707124"/>
              <a:chExt cx="11161381" cy="11378360"/>
            </a:xfrm>
          </p:grpSpPr>
          <p:sp>
            <p:nvSpPr>
              <p:cNvPr id="119" name="TextBox 118"/>
              <p:cNvSpPr txBox="1"/>
              <p:nvPr/>
            </p:nvSpPr>
            <p:spPr>
              <a:xfrm>
                <a:off x="31132371" y="12576283"/>
                <a:ext cx="10998200" cy="5509201"/>
              </a:xfrm>
              <a:prstGeom prst="rect">
                <a:avLst/>
              </a:prstGeom>
              <a:noFill/>
            </p:spPr>
            <p:txBody>
              <a:bodyPr wrap="square" rtlCol="0">
                <a:spAutoFit/>
              </a:bodyPr>
              <a:lstStyle/>
              <a:p>
                <a:r>
                  <a:rPr lang="en-US" sz="3600" b="1" u="sng" dirty="0" smtClean="0"/>
                  <a:t>Terminus Location, Bed Elevation, &amp; Camera Observations</a:t>
                </a:r>
                <a:endParaRPr lang="en-US" sz="1800" dirty="0" smtClean="0"/>
              </a:p>
              <a:p>
                <a:pPr marL="342900" indent="-342900">
                  <a:buFont typeface="Arial"/>
                  <a:buChar char="•"/>
                </a:pPr>
                <a:r>
                  <a:rPr lang="en-US" sz="2800" dirty="0" smtClean="0"/>
                  <a:t>Feb – July 2012: Terminus begins progressive retreat </a:t>
                </a:r>
              </a:p>
              <a:p>
                <a:pPr marL="342900" indent="-342900">
                  <a:buFont typeface="Arial"/>
                  <a:buChar char="•"/>
                </a:pPr>
                <a:r>
                  <a:rPr lang="en-US" sz="2800" dirty="0" smtClean="0"/>
                  <a:t>July 8: Seasonal maximum retreat of the terminus (magenta) as confirmed by time-lapse photographs; the glacier is now in deeper water</a:t>
                </a:r>
              </a:p>
              <a:p>
                <a:pPr marL="342900" indent="-342900">
                  <a:buFont typeface="Arial"/>
                  <a:buChar char="•"/>
                </a:pPr>
                <a:r>
                  <a:rPr lang="en-US" sz="2800" dirty="0" smtClean="0"/>
                  <a:t>July 9 – July 27: No calving events observed along southern branch, small re-advance (e.g. magenta to green)</a:t>
                </a:r>
              </a:p>
              <a:p>
                <a:pPr marL="342900" indent="-342900">
                  <a:buFont typeface="Arial"/>
                  <a:buChar char="•"/>
                </a:pPr>
                <a:r>
                  <a:rPr lang="en-US" sz="2800" dirty="0" smtClean="0"/>
                  <a:t>August 2: </a:t>
                </a:r>
                <a:r>
                  <a:rPr lang="en-US" sz="2800" dirty="0"/>
                  <a:t>C</a:t>
                </a:r>
                <a:r>
                  <a:rPr lang="en-US" sz="2800" dirty="0" smtClean="0"/>
                  <a:t>alving events move terminus back to maximum retreated position (cyan), where the glacier remains through August 10.</a:t>
                </a:r>
              </a:p>
              <a:p>
                <a:pPr marL="342900" indent="-342900">
                  <a:buFont typeface="Arial"/>
                  <a:buChar char="•"/>
                </a:pPr>
                <a:endParaRPr lang="en-US" sz="2800" dirty="0" smtClean="0"/>
              </a:p>
              <a:p>
                <a:pPr marL="342900" indent="-342900">
                  <a:buFont typeface="Arial"/>
                  <a:buChar char="•"/>
                </a:pPr>
                <a:endParaRPr lang="en-US" sz="2800" dirty="0" smtClean="0"/>
              </a:p>
            </p:txBody>
          </p:sp>
          <p:sp>
            <p:nvSpPr>
              <p:cNvPr id="129" name="Rectangle 128"/>
              <p:cNvSpPr/>
              <p:nvPr/>
            </p:nvSpPr>
            <p:spPr>
              <a:xfrm>
                <a:off x="30969190" y="6707124"/>
                <a:ext cx="10967907" cy="10782619"/>
              </a:xfrm>
              <a:prstGeom prst="rect">
                <a:avLst/>
              </a:prstGeom>
              <a:noFill/>
              <a:ln w="57150" cmpd="sng">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27" name="Group 26"/>
              <p:cNvGrpSpPr/>
              <p:nvPr/>
            </p:nvGrpSpPr>
            <p:grpSpPr>
              <a:xfrm>
                <a:off x="31132371" y="7083559"/>
                <a:ext cx="10804726" cy="5563070"/>
                <a:chOff x="31132371" y="7083559"/>
                <a:chExt cx="10804726" cy="5563070"/>
              </a:xfrm>
            </p:grpSpPr>
            <p:sp>
              <p:nvSpPr>
                <p:cNvPr id="118" name="TextBox 117"/>
                <p:cNvSpPr txBox="1"/>
                <p:nvPr/>
              </p:nvSpPr>
              <p:spPr>
                <a:xfrm>
                  <a:off x="31132371" y="11754099"/>
                  <a:ext cx="10804726" cy="892530"/>
                </a:xfrm>
                <a:prstGeom prst="rect">
                  <a:avLst/>
                </a:prstGeom>
                <a:noFill/>
              </p:spPr>
              <p:txBody>
                <a:bodyPr wrap="square" lIns="91418" tIns="45709" rIns="91418" bIns="45709" rtlCol="0">
                  <a:spAutoFit/>
                </a:bodyPr>
                <a:lstStyle/>
                <a:p>
                  <a:r>
                    <a:rPr lang="en-US" sz="2600" b="1" dirty="0"/>
                    <a:t>Figure 5</a:t>
                  </a:r>
                  <a:r>
                    <a:rPr lang="en-US" sz="2600" b="1" dirty="0" smtClean="0"/>
                    <a:t>: Terminus positions and bed elevation map </a:t>
                  </a:r>
                  <a:r>
                    <a:rPr lang="en-US" sz="2600" b="1" i="1" dirty="0" smtClean="0"/>
                    <a:t>(</a:t>
                  </a:r>
                  <a:r>
                    <a:rPr lang="en-US" sz="2600" b="1" i="1" dirty="0" err="1" smtClean="0"/>
                    <a:t>Morlighem</a:t>
                  </a:r>
                  <a:r>
                    <a:rPr lang="en-US" sz="2600" b="1" i="1" dirty="0" smtClean="0"/>
                    <a:t> et al, 2014) </a:t>
                  </a:r>
                  <a:r>
                    <a:rPr lang="en-US" sz="2600" b="1" dirty="0" smtClean="0"/>
                    <a:t>of </a:t>
                  </a:r>
                  <a:r>
                    <a:rPr lang="en-US" sz="2600" b="1" dirty="0"/>
                    <a:t>Jakobshavn </a:t>
                  </a:r>
                  <a:r>
                    <a:rPr lang="en-US" sz="2600" b="1" dirty="0" smtClean="0"/>
                    <a:t>Isbræ superimposed on a Landsat image.</a:t>
                  </a:r>
                  <a:endParaRPr lang="en-US" sz="2600" b="1" dirty="0"/>
                </a:p>
              </p:txBody>
            </p:sp>
            <p:pic>
              <p:nvPicPr>
                <p:cNvPr id="19" name="Picture 18" descr="FrontPos_on_LS7andBedModel_PS_Zoomin_Zoomin_wLegend.jpg"/>
                <p:cNvPicPr>
                  <a:picLocks noChangeAspect="1"/>
                </p:cNvPicPr>
                <p:nvPr/>
              </p:nvPicPr>
              <p:blipFill>
                <a:blip r:embed="rId15" cstate="print">
                  <a:extLst>
                    <a:ext uri="{28A0092B-C50C-407E-A947-70E740481C1C}">
                      <a14:useLocalDpi xmlns:a14="http://schemas.microsoft.com/office/drawing/2010/main"/>
                    </a:ext>
                  </a:extLst>
                </a:blip>
                <a:stretch>
                  <a:fillRect/>
                </a:stretch>
              </p:blipFill>
              <p:spPr>
                <a:xfrm>
                  <a:off x="31260095" y="7083559"/>
                  <a:ext cx="3254341" cy="4114800"/>
                </a:xfrm>
                <a:prstGeom prst="rect">
                  <a:avLst/>
                </a:prstGeom>
              </p:spPr>
            </p:pic>
          </p:grpSp>
        </p:grpSp>
        <p:pic>
          <p:nvPicPr>
            <p:cNvPr id="22" name="Picture 21" descr="FrontPos_on_LS7andBedModel_PS_Zoomin.jpg"/>
            <p:cNvPicPr>
              <a:picLocks noChangeAspect="1"/>
            </p:cNvPicPr>
            <p:nvPr/>
          </p:nvPicPr>
          <p:blipFill rotWithShape="1">
            <a:blip r:embed="rId16">
              <a:extLst>
                <a:ext uri="{28A0092B-C50C-407E-A947-70E740481C1C}">
                  <a14:useLocalDpi xmlns:a14="http://schemas.microsoft.com/office/drawing/2010/main" val="0"/>
                </a:ext>
              </a:extLst>
            </a:blip>
            <a:srcRect l="12986" r="11754" b="2536"/>
            <a:stretch/>
          </p:blipFill>
          <p:spPr>
            <a:xfrm>
              <a:off x="34844453" y="6822972"/>
              <a:ext cx="6792356" cy="5029200"/>
            </a:xfrm>
            <a:prstGeom prst="rect">
              <a:avLst/>
            </a:prstGeom>
          </p:spPr>
        </p:pic>
      </p:grpSp>
      <p:grpSp>
        <p:nvGrpSpPr>
          <p:cNvPr id="35" name="Group 34"/>
          <p:cNvGrpSpPr/>
          <p:nvPr/>
        </p:nvGrpSpPr>
        <p:grpSpPr>
          <a:xfrm>
            <a:off x="15350735" y="24995637"/>
            <a:ext cx="10933156" cy="12743456"/>
            <a:chOff x="18083043" y="14744820"/>
            <a:chExt cx="10933156" cy="12743456"/>
          </a:xfrm>
        </p:grpSpPr>
        <p:sp>
          <p:nvSpPr>
            <p:cNvPr id="124" name="TextBox 123"/>
            <p:cNvSpPr txBox="1"/>
            <p:nvPr/>
          </p:nvSpPr>
          <p:spPr>
            <a:xfrm>
              <a:off x="18597176" y="21998795"/>
              <a:ext cx="6627763" cy="5232202"/>
            </a:xfrm>
            <a:prstGeom prst="rect">
              <a:avLst/>
            </a:prstGeom>
            <a:noFill/>
          </p:spPr>
          <p:txBody>
            <a:bodyPr wrap="square" rtlCol="0">
              <a:spAutoFit/>
            </a:bodyPr>
            <a:lstStyle/>
            <a:p>
              <a:r>
                <a:rPr lang="en-US" sz="3600" b="1" u="sng" dirty="0" smtClean="0"/>
                <a:t>GPRI-2 Observations</a:t>
              </a:r>
            </a:p>
            <a:p>
              <a:endParaRPr lang="en-US" sz="1800" dirty="0" smtClean="0"/>
            </a:p>
            <a:p>
              <a:pPr marL="342900" indent="-342900">
                <a:buFont typeface="Arial"/>
                <a:buChar char="•"/>
              </a:pPr>
              <a:r>
                <a:rPr lang="en-US" sz="2800" dirty="0" smtClean="0"/>
                <a:t>Sudden Jump in speed following August 2 calving event.</a:t>
              </a:r>
            </a:p>
            <a:p>
              <a:pPr marL="342900" indent="-342900">
                <a:buFont typeface="Arial"/>
                <a:buChar char="•"/>
              </a:pPr>
              <a:endParaRPr lang="en-US" sz="2800" dirty="0" smtClean="0"/>
            </a:p>
            <a:p>
              <a:pPr marL="342900" indent="-342900">
                <a:buFont typeface="Arial"/>
                <a:buChar char="•"/>
              </a:pPr>
              <a:r>
                <a:rPr lang="en-US" sz="2800" dirty="0" smtClean="0"/>
                <a:t>Speed remains high for several days and gradually slows to pre-event values</a:t>
              </a:r>
            </a:p>
            <a:p>
              <a:pPr marL="342900" indent="-342900">
                <a:buFont typeface="Arial"/>
                <a:buChar char="•"/>
              </a:pPr>
              <a:endParaRPr lang="en-US" sz="2800" dirty="0" smtClean="0"/>
            </a:p>
            <a:p>
              <a:pPr marL="342900" indent="-342900">
                <a:buFont typeface="Arial"/>
                <a:buChar char="•"/>
              </a:pPr>
              <a:r>
                <a:rPr lang="en-US" sz="2800" dirty="0" smtClean="0"/>
                <a:t>Stretching observed along the terminus</a:t>
              </a:r>
            </a:p>
            <a:p>
              <a:pPr marL="342900" indent="-342900">
                <a:buFont typeface="Arial"/>
                <a:buChar char="•"/>
              </a:pPr>
              <a:endParaRPr lang="en-US" sz="2800" dirty="0" smtClean="0"/>
            </a:p>
            <a:p>
              <a:pPr marL="342900" indent="-342900">
                <a:buFont typeface="Arial"/>
                <a:buChar char="•"/>
              </a:pPr>
              <a:r>
                <a:rPr lang="en-US" sz="2800" dirty="0" smtClean="0"/>
                <a:t>Tidal-induced variation in flow speed increased 250%</a:t>
              </a:r>
            </a:p>
          </p:txBody>
        </p:sp>
        <p:sp>
          <p:nvSpPr>
            <p:cNvPr id="130" name="Rectangle 129"/>
            <p:cNvSpPr/>
            <p:nvPr/>
          </p:nvSpPr>
          <p:spPr>
            <a:xfrm>
              <a:off x="18083043" y="14744820"/>
              <a:ext cx="10933156" cy="12743456"/>
            </a:xfrm>
            <a:prstGeom prst="rect">
              <a:avLst/>
            </a:prstGeom>
            <a:noFill/>
            <a:ln w="57150" cmpd="sng">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34" name="Group 33"/>
            <p:cNvGrpSpPr/>
            <p:nvPr/>
          </p:nvGrpSpPr>
          <p:grpSpPr>
            <a:xfrm>
              <a:off x="25148076" y="22017827"/>
              <a:ext cx="3747489" cy="4498679"/>
              <a:chOff x="25732596" y="23808572"/>
              <a:chExt cx="3747489" cy="4498679"/>
            </a:xfrm>
          </p:grpSpPr>
          <p:grpSp>
            <p:nvGrpSpPr>
              <p:cNvPr id="159" name="Group 158"/>
              <p:cNvGrpSpPr/>
              <p:nvPr/>
            </p:nvGrpSpPr>
            <p:grpSpPr>
              <a:xfrm>
                <a:off x="25732596" y="23808572"/>
                <a:ext cx="3733387" cy="2286000"/>
                <a:chOff x="-5032555" y="8115844"/>
                <a:chExt cx="3733387" cy="2286000"/>
              </a:xfrm>
            </p:grpSpPr>
            <p:pic>
              <p:nvPicPr>
                <p:cNvPr id="163" name="Picture 162" descr="797.jpg"/>
                <p:cNvPicPr>
                  <a:picLocks noChangeAspect="1"/>
                </p:cNvPicPr>
                <p:nvPr/>
              </p:nvPicPr>
              <p:blipFill rotWithShape="1">
                <a:blip r:embed="rId17" cstate="screen">
                  <a:extLst>
                    <a:ext uri="{28A0092B-C50C-407E-A947-70E740481C1C}">
                      <a14:useLocalDpi xmlns:a14="http://schemas.microsoft.com/office/drawing/2010/main"/>
                    </a:ext>
                  </a:extLst>
                </a:blip>
                <a:srcRect l="-1" r="-105"/>
                <a:stretch/>
              </p:blipFill>
              <p:spPr>
                <a:xfrm>
                  <a:off x="-5032555" y="8115844"/>
                  <a:ext cx="3733387" cy="2286000"/>
                </a:xfrm>
                <a:prstGeom prst="rect">
                  <a:avLst/>
                </a:prstGeom>
              </p:spPr>
            </p:pic>
            <p:sp>
              <p:nvSpPr>
                <p:cNvPr id="164" name="TextBox 163"/>
                <p:cNvSpPr txBox="1"/>
                <p:nvPr/>
              </p:nvSpPr>
              <p:spPr>
                <a:xfrm>
                  <a:off x="-3152460" y="9741797"/>
                  <a:ext cx="1385214" cy="584776"/>
                </a:xfrm>
                <a:prstGeom prst="rect">
                  <a:avLst/>
                </a:prstGeom>
                <a:noFill/>
              </p:spPr>
              <p:txBody>
                <a:bodyPr wrap="square" rtlCol="0">
                  <a:spAutoFit/>
                </a:bodyPr>
                <a:lstStyle/>
                <a:p>
                  <a:r>
                    <a:rPr lang="en-US" sz="3200" dirty="0" smtClean="0"/>
                    <a:t>Before</a:t>
                  </a:r>
                  <a:endParaRPr lang="en-US" sz="3200" dirty="0"/>
                </a:p>
              </p:txBody>
            </p:sp>
          </p:grpSp>
          <p:grpSp>
            <p:nvGrpSpPr>
              <p:cNvPr id="33" name="Group 32"/>
              <p:cNvGrpSpPr/>
              <p:nvPr/>
            </p:nvGrpSpPr>
            <p:grpSpPr>
              <a:xfrm>
                <a:off x="25732596" y="26021251"/>
                <a:ext cx="3747489" cy="2286000"/>
                <a:chOff x="25732596" y="26021251"/>
                <a:chExt cx="3747489" cy="2286000"/>
              </a:xfrm>
            </p:grpSpPr>
            <p:pic>
              <p:nvPicPr>
                <p:cNvPr id="161" name="Picture 160" descr="1407.jpg"/>
                <p:cNvPicPr>
                  <a:picLocks noChangeAspect="1"/>
                </p:cNvPicPr>
                <p:nvPr/>
              </p:nvPicPr>
              <p:blipFill rotWithShape="1">
                <a:blip r:embed="rId18" cstate="email">
                  <a:extLst>
                    <a:ext uri="{28A0092B-C50C-407E-A947-70E740481C1C}">
                      <a14:useLocalDpi xmlns:a14="http://schemas.microsoft.com/office/drawing/2010/main"/>
                    </a:ext>
                  </a:extLst>
                </a:blip>
                <a:srcRect/>
                <a:stretch/>
              </p:blipFill>
              <p:spPr>
                <a:xfrm>
                  <a:off x="25732596" y="26021251"/>
                  <a:ext cx="3747489" cy="2286000"/>
                </a:xfrm>
                <a:prstGeom prst="rect">
                  <a:avLst/>
                </a:prstGeom>
              </p:spPr>
            </p:pic>
            <p:sp>
              <p:nvSpPr>
                <p:cNvPr id="162" name="TextBox 161"/>
                <p:cNvSpPr txBox="1"/>
                <p:nvPr/>
              </p:nvSpPr>
              <p:spPr>
                <a:xfrm>
                  <a:off x="27646802" y="27594664"/>
                  <a:ext cx="1510430" cy="584776"/>
                </a:xfrm>
                <a:prstGeom prst="rect">
                  <a:avLst/>
                </a:prstGeom>
                <a:noFill/>
              </p:spPr>
              <p:txBody>
                <a:bodyPr wrap="square" rtlCol="0">
                  <a:spAutoFit/>
                </a:bodyPr>
                <a:lstStyle/>
                <a:p>
                  <a:r>
                    <a:rPr lang="en-US" sz="3200" dirty="0" smtClean="0"/>
                    <a:t>After</a:t>
                  </a:r>
                  <a:endParaRPr lang="en-US" sz="3200" dirty="0"/>
                </a:p>
              </p:txBody>
            </p:sp>
          </p:grpSp>
        </p:grpSp>
      </p:grpSp>
      <p:pic>
        <p:nvPicPr>
          <p:cNvPr id="38" name="Picture 37" descr="ColumbiaTidalVelGE_0_1.2.pdf"/>
          <p:cNvPicPr>
            <a:picLocks noChangeAspect="1"/>
          </p:cNvPicPr>
          <p:nvPr/>
        </p:nvPicPr>
        <p:blipFill rotWithShape="1">
          <a:blip r:embed="rId19">
            <a:extLst>
              <a:ext uri="{28A0092B-C50C-407E-A947-70E740481C1C}">
                <a14:useLocalDpi xmlns:a14="http://schemas.microsoft.com/office/drawing/2010/main" val="0"/>
              </a:ext>
            </a:extLst>
          </a:blip>
          <a:srcRect l="3473" t="5735" r="4103" b="17280"/>
          <a:stretch/>
        </p:blipFill>
        <p:spPr>
          <a:xfrm>
            <a:off x="35498342" y="20888117"/>
            <a:ext cx="7103228" cy="4572000"/>
          </a:xfrm>
          <a:prstGeom prst="rect">
            <a:avLst/>
          </a:prstGeom>
        </p:spPr>
      </p:pic>
      <p:sp>
        <p:nvSpPr>
          <p:cNvPr id="168" name="TextBox 167"/>
          <p:cNvSpPr txBox="1"/>
          <p:nvPr/>
        </p:nvSpPr>
        <p:spPr>
          <a:xfrm>
            <a:off x="27069561" y="23503189"/>
            <a:ext cx="8031467" cy="1692749"/>
          </a:xfrm>
          <a:prstGeom prst="rect">
            <a:avLst/>
          </a:prstGeom>
          <a:noFill/>
        </p:spPr>
        <p:txBody>
          <a:bodyPr wrap="square" lIns="91418" tIns="45709" rIns="91418" bIns="45709" rtlCol="0">
            <a:spAutoFit/>
          </a:bodyPr>
          <a:lstStyle/>
          <a:p>
            <a:pPr algn="just"/>
            <a:r>
              <a:rPr lang="en-US" sz="2600" b="1" dirty="0"/>
              <a:t>Figure </a:t>
            </a:r>
            <a:r>
              <a:rPr lang="en-US" sz="2600" b="1" dirty="0" smtClean="0"/>
              <a:t>12: The variation in speed from tides along Columbia  Glacier as measured with the GPRI-2.  The high sensitivity of the radar is ideal for measuring the magnitude and spatial extent of tidal influence.  </a:t>
            </a:r>
            <a:endParaRPr lang="en-US" sz="2600" b="1" dirty="0"/>
          </a:p>
        </p:txBody>
      </p:sp>
      <p:sp>
        <p:nvSpPr>
          <p:cNvPr id="171" name="TextBox 170"/>
          <p:cNvSpPr txBox="1"/>
          <p:nvPr/>
        </p:nvSpPr>
        <p:spPr>
          <a:xfrm>
            <a:off x="2872916" y="22980874"/>
            <a:ext cx="9677738" cy="923330"/>
          </a:xfrm>
          <a:prstGeom prst="rect">
            <a:avLst/>
          </a:prstGeom>
          <a:noFill/>
        </p:spPr>
        <p:txBody>
          <a:bodyPr wrap="square" rtlCol="0">
            <a:spAutoFit/>
          </a:bodyPr>
          <a:lstStyle/>
          <a:p>
            <a:r>
              <a:rPr lang="en-US" sz="3600" b="1" u="sng" dirty="0" smtClean="0"/>
              <a:t>Field Based Observations: 30 Jul – 13 Aug, 2012</a:t>
            </a:r>
          </a:p>
          <a:p>
            <a:pPr marL="342900" indent="-342900">
              <a:buFont typeface="Arial"/>
              <a:buChar char="•"/>
            </a:pPr>
            <a:endParaRPr lang="en-US" sz="1800" dirty="0" smtClean="0"/>
          </a:p>
        </p:txBody>
      </p:sp>
      <p:sp>
        <p:nvSpPr>
          <p:cNvPr id="172" name="TextBox 171"/>
          <p:cNvSpPr txBox="1"/>
          <p:nvPr/>
        </p:nvSpPr>
        <p:spPr>
          <a:xfrm>
            <a:off x="26619201" y="4889500"/>
            <a:ext cx="16502974" cy="800051"/>
          </a:xfrm>
          <a:prstGeom prst="rect">
            <a:avLst/>
          </a:prstGeom>
          <a:solidFill>
            <a:srgbClr val="800000"/>
          </a:solidFill>
        </p:spPr>
        <p:txBody>
          <a:bodyPr wrap="square" lIns="91264" tIns="45637" rIns="91264" bIns="45637" rtlCol="0">
            <a:spAutoFit/>
          </a:bodyPr>
          <a:lstStyle/>
          <a:p>
            <a:pPr algn="ctr"/>
            <a:r>
              <a:rPr lang="en-US" sz="4600" dirty="0" smtClean="0">
                <a:solidFill>
                  <a:srgbClr val="FFFFFF"/>
                </a:solidFill>
              </a:rPr>
              <a:t>IMPLICATIONS</a:t>
            </a:r>
            <a:endParaRPr lang="en-US" sz="4600" dirty="0">
              <a:solidFill>
                <a:srgbClr val="FFFFFF"/>
              </a:solidFill>
            </a:endParaRPr>
          </a:p>
        </p:txBody>
      </p:sp>
      <p:sp>
        <p:nvSpPr>
          <p:cNvPr id="115" name="TextBox 114"/>
          <p:cNvSpPr txBox="1"/>
          <p:nvPr/>
        </p:nvSpPr>
        <p:spPr>
          <a:xfrm>
            <a:off x="26619202" y="16263598"/>
            <a:ext cx="8229600" cy="800051"/>
          </a:xfrm>
          <a:prstGeom prst="rect">
            <a:avLst/>
          </a:prstGeom>
          <a:solidFill>
            <a:srgbClr val="800000"/>
          </a:solidFill>
        </p:spPr>
        <p:txBody>
          <a:bodyPr wrap="square" lIns="91264" tIns="45637" rIns="91264" bIns="45637" rtlCol="0">
            <a:spAutoFit/>
          </a:bodyPr>
          <a:lstStyle/>
          <a:p>
            <a:pPr algn="ctr"/>
            <a:r>
              <a:rPr lang="en-US" sz="4600" dirty="0">
                <a:solidFill>
                  <a:srgbClr val="FFFFFF"/>
                </a:solidFill>
              </a:rPr>
              <a:t>FUTURE WORK</a:t>
            </a:r>
          </a:p>
        </p:txBody>
      </p:sp>
      <p:pic>
        <p:nvPicPr>
          <p:cNvPr id="232" name="Picture 231" descr="Elev_vs_Vel_0804_rect.jpg"/>
          <p:cNvPicPr>
            <a:picLocks noChangeAspect="1"/>
          </p:cNvPicPr>
          <p:nvPr/>
        </p:nvPicPr>
        <p:blipFill rotWithShape="1">
          <a:blip r:embed="rId20">
            <a:extLst>
              <a:ext uri="{28A0092B-C50C-407E-A947-70E740481C1C}">
                <a14:useLocalDpi xmlns:a14="http://schemas.microsoft.com/office/drawing/2010/main" val="0"/>
              </a:ext>
            </a:extLst>
          </a:blip>
          <a:srcRect l="88594" t="6427" r="7639" b="9768"/>
          <a:stretch/>
        </p:blipFill>
        <p:spPr>
          <a:xfrm>
            <a:off x="26560340" y="6628813"/>
            <a:ext cx="596200" cy="6400800"/>
          </a:xfrm>
          <a:prstGeom prst="rect">
            <a:avLst/>
          </a:prstGeom>
        </p:spPr>
      </p:pic>
      <p:sp>
        <p:nvSpPr>
          <p:cNvPr id="152" name="TextBox 151"/>
          <p:cNvSpPr txBox="1"/>
          <p:nvPr/>
        </p:nvSpPr>
        <p:spPr>
          <a:xfrm>
            <a:off x="33489551" y="11351429"/>
            <a:ext cx="9522375" cy="5755422"/>
          </a:xfrm>
          <a:prstGeom prst="rect">
            <a:avLst/>
          </a:prstGeom>
          <a:noFill/>
        </p:spPr>
        <p:txBody>
          <a:bodyPr wrap="square" rtlCol="0">
            <a:spAutoFit/>
          </a:bodyPr>
          <a:lstStyle/>
          <a:p>
            <a:r>
              <a:rPr lang="en-US" sz="3600" b="1" u="sng" dirty="0" smtClean="0"/>
              <a:t>Dynamic Thinning in Response to Speedup</a:t>
            </a:r>
            <a:endParaRPr lang="en-US" sz="1800" dirty="0" smtClean="0"/>
          </a:p>
          <a:p>
            <a:pPr marL="342900" indent="-342900">
              <a:buFont typeface="Arial"/>
              <a:buChar char="•"/>
            </a:pPr>
            <a:r>
              <a:rPr lang="en-US" sz="2800" dirty="0" smtClean="0"/>
              <a:t>The increase in velocity after the calving event increased the rate of dynamic thinning (Figures 8 and 9).</a:t>
            </a:r>
          </a:p>
          <a:p>
            <a:pPr marL="342900" indent="-342900">
              <a:buFont typeface="Arial"/>
              <a:buChar char="•"/>
            </a:pPr>
            <a:endParaRPr lang="en-US" sz="1200" dirty="0" smtClean="0"/>
          </a:p>
          <a:p>
            <a:pPr marL="342900" indent="-342900">
              <a:buFont typeface="Arial"/>
              <a:buChar char="•"/>
            </a:pPr>
            <a:r>
              <a:rPr lang="en-US" sz="2800" dirty="0" smtClean="0"/>
              <a:t>Advection of thicker ice from upglacier (Figure 9) may have reduced the speedup, caused the gradual return to pre-event speeds (Figure 6).</a:t>
            </a:r>
          </a:p>
          <a:p>
            <a:pPr marL="342900" indent="-342900">
              <a:buFont typeface="Arial"/>
              <a:buChar char="•"/>
            </a:pPr>
            <a:endParaRPr lang="en-US" sz="1200" dirty="0" smtClean="0"/>
          </a:p>
          <a:p>
            <a:pPr marL="342900" indent="-342900">
              <a:buFont typeface="Arial"/>
              <a:buChar char="•"/>
            </a:pPr>
            <a:r>
              <a:rPr lang="en-US" sz="2800" dirty="0" smtClean="0"/>
              <a:t>Dynamic response of the glacier to speedup contributed to ~10 meters of thinning along the terminus (Figure 10) in ~1 week, compared with mean seasonal thinning rate of 15 m over the last several years </a:t>
            </a:r>
          </a:p>
          <a:p>
            <a:endParaRPr lang="en-US" sz="2800" dirty="0" smtClean="0"/>
          </a:p>
          <a:p>
            <a:endParaRPr lang="en-US" sz="2800" dirty="0" smtClean="0"/>
          </a:p>
        </p:txBody>
      </p:sp>
      <p:grpSp>
        <p:nvGrpSpPr>
          <p:cNvPr id="96" name="Group 95"/>
          <p:cNvGrpSpPr>
            <a:grpSpLocks noChangeAspect="1"/>
          </p:cNvGrpSpPr>
          <p:nvPr/>
        </p:nvGrpSpPr>
        <p:grpSpPr>
          <a:xfrm>
            <a:off x="33533303" y="5787215"/>
            <a:ext cx="8645040" cy="5557411"/>
            <a:chOff x="33599801" y="10564664"/>
            <a:chExt cx="9392301" cy="6037783"/>
          </a:xfrm>
        </p:grpSpPr>
        <p:pic>
          <p:nvPicPr>
            <p:cNvPr id="237" name="Picture 236" descr="Elev_vs_Vel_DIFF_0801_0805_rect.jpg"/>
            <p:cNvPicPr>
              <a:picLocks noChangeAspect="1"/>
            </p:cNvPicPr>
            <p:nvPr/>
          </p:nvPicPr>
          <p:blipFill rotWithShape="1">
            <a:blip r:embed="rId21">
              <a:extLst>
                <a:ext uri="{28A0092B-C50C-407E-A947-70E740481C1C}">
                  <a14:useLocalDpi xmlns:a14="http://schemas.microsoft.com/office/drawing/2010/main" val="0"/>
                </a:ext>
              </a:extLst>
            </a:blip>
            <a:srcRect l="6568" r="3300"/>
            <a:stretch/>
          </p:blipFill>
          <p:spPr>
            <a:xfrm>
              <a:off x="33599801" y="10564664"/>
              <a:ext cx="9392301" cy="5212081"/>
            </a:xfrm>
            <a:prstGeom prst="rect">
              <a:avLst/>
            </a:prstGeom>
          </p:spPr>
        </p:pic>
        <p:sp>
          <p:nvSpPr>
            <p:cNvPr id="154" name="TextBox 153"/>
            <p:cNvSpPr txBox="1"/>
            <p:nvPr/>
          </p:nvSpPr>
          <p:spPr>
            <a:xfrm>
              <a:off x="33697863" y="15632768"/>
              <a:ext cx="8744711" cy="969679"/>
            </a:xfrm>
            <a:prstGeom prst="rect">
              <a:avLst/>
            </a:prstGeom>
            <a:noFill/>
          </p:spPr>
          <p:txBody>
            <a:bodyPr wrap="square" lIns="91418" tIns="45709" rIns="91418" bIns="45709" rtlCol="0">
              <a:spAutoFit/>
            </a:bodyPr>
            <a:lstStyle/>
            <a:p>
              <a:r>
                <a:rPr lang="en-US" sz="2600" b="1" dirty="0"/>
                <a:t>Figure </a:t>
              </a:r>
              <a:r>
                <a:rPr lang="en-US" sz="2600" b="1" dirty="0" smtClean="0"/>
                <a:t>9: Change in speed superimposed over the change in elevation at the peak of the speedup.  </a:t>
              </a:r>
              <a:endParaRPr lang="en-US" sz="2600" b="1" dirty="0"/>
            </a:p>
          </p:txBody>
        </p:sp>
        <p:cxnSp>
          <p:nvCxnSpPr>
            <p:cNvPr id="166" name="Straight Arrow Connector 165"/>
            <p:cNvCxnSpPr/>
            <p:nvPr/>
          </p:nvCxnSpPr>
          <p:spPr>
            <a:xfrm>
              <a:off x="37612320" y="12390805"/>
              <a:ext cx="513079" cy="500748"/>
            </a:xfrm>
            <a:prstGeom prst="straightConnector1">
              <a:avLst/>
            </a:prstGeom>
            <a:ln w="57150" cmpd="sng">
              <a:solidFill>
                <a:srgbClr val="000090"/>
              </a:solidFill>
              <a:tailEnd type="arrow"/>
            </a:ln>
          </p:spPr>
          <p:style>
            <a:lnRef idx="2">
              <a:schemeClr val="accent1"/>
            </a:lnRef>
            <a:fillRef idx="0">
              <a:schemeClr val="accent1"/>
            </a:fillRef>
            <a:effectRef idx="1">
              <a:schemeClr val="accent1"/>
            </a:effectRef>
            <a:fontRef idx="minor">
              <a:schemeClr val="tx1"/>
            </a:fontRef>
          </p:style>
        </p:cxnSp>
        <p:sp>
          <p:nvSpPr>
            <p:cNvPr id="167" name="TextBox 166"/>
            <p:cNvSpPr txBox="1"/>
            <p:nvPr/>
          </p:nvSpPr>
          <p:spPr>
            <a:xfrm>
              <a:off x="35183536" y="11479008"/>
              <a:ext cx="6662510" cy="501570"/>
            </a:xfrm>
            <a:prstGeom prst="rect">
              <a:avLst/>
            </a:prstGeom>
            <a:noFill/>
          </p:spPr>
          <p:txBody>
            <a:bodyPr wrap="square" rtlCol="0">
              <a:spAutoFit/>
            </a:bodyPr>
            <a:lstStyle/>
            <a:p>
              <a:r>
                <a:rPr lang="en-US" sz="2400" dirty="0" smtClean="0">
                  <a:solidFill>
                    <a:srgbClr val="000090"/>
                  </a:solidFill>
                </a:rPr>
                <a:t>Fastest ice coincides with greatest drawdown</a:t>
              </a:r>
              <a:endParaRPr lang="en-US" sz="2400" dirty="0">
                <a:solidFill>
                  <a:srgbClr val="000090"/>
                </a:solidFill>
              </a:endParaRPr>
            </a:p>
          </p:txBody>
        </p:sp>
        <p:cxnSp>
          <p:nvCxnSpPr>
            <p:cNvPr id="170" name="Straight Arrow Connector 169"/>
            <p:cNvCxnSpPr/>
            <p:nvPr/>
          </p:nvCxnSpPr>
          <p:spPr>
            <a:xfrm flipH="1">
              <a:off x="38400297" y="12390804"/>
              <a:ext cx="186265" cy="500748"/>
            </a:xfrm>
            <a:prstGeom prst="straightConnector1">
              <a:avLst/>
            </a:prstGeom>
            <a:ln w="57150" cmpd="sng">
              <a:solidFill>
                <a:srgbClr val="000090"/>
              </a:solidFill>
              <a:tailEnd type="arrow"/>
            </a:ln>
          </p:spPr>
          <p:style>
            <a:lnRef idx="2">
              <a:schemeClr val="accent1"/>
            </a:lnRef>
            <a:fillRef idx="0">
              <a:schemeClr val="accent1"/>
            </a:fillRef>
            <a:effectRef idx="1">
              <a:schemeClr val="accent1"/>
            </a:effectRef>
            <a:fontRef idx="minor">
              <a:schemeClr val="tx1"/>
            </a:fontRef>
          </p:style>
        </p:cxnSp>
      </p:grpSp>
      <p:grpSp>
        <p:nvGrpSpPr>
          <p:cNvPr id="44" name="Group 43"/>
          <p:cNvGrpSpPr/>
          <p:nvPr/>
        </p:nvGrpSpPr>
        <p:grpSpPr>
          <a:xfrm>
            <a:off x="35359888" y="16162818"/>
            <a:ext cx="7223951" cy="4417673"/>
            <a:chOff x="35619962" y="15810605"/>
            <a:chExt cx="7223951" cy="4417673"/>
          </a:xfrm>
        </p:grpSpPr>
        <p:grpSp>
          <p:nvGrpSpPr>
            <p:cNvPr id="245" name="Group 244"/>
            <p:cNvGrpSpPr/>
            <p:nvPr/>
          </p:nvGrpSpPr>
          <p:grpSpPr>
            <a:xfrm>
              <a:off x="39065858" y="15810605"/>
              <a:ext cx="3778055" cy="4417673"/>
              <a:chOff x="38568596" y="15811385"/>
              <a:chExt cx="3778055" cy="4417673"/>
            </a:xfrm>
          </p:grpSpPr>
          <p:pic>
            <p:nvPicPr>
              <p:cNvPr id="240" name="Picture 239" descr="DEMdiff_20120809_rect.jpg"/>
              <p:cNvPicPr>
                <a:picLocks noChangeAspect="1"/>
              </p:cNvPicPr>
              <p:nvPr/>
            </p:nvPicPr>
            <p:blipFill rotWithShape="1">
              <a:blip r:embed="rId22">
                <a:extLst>
                  <a:ext uri="{28A0092B-C50C-407E-A947-70E740481C1C}">
                    <a14:useLocalDpi xmlns:a14="http://schemas.microsoft.com/office/drawing/2010/main" val="0"/>
                  </a:ext>
                </a:extLst>
              </a:blip>
              <a:srcRect l="8263" t="6450" r="16438" b="4716"/>
              <a:stretch/>
            </p:blipFill>
            <p:spPr>
              <a:xfrm>
                <a:off x="38568596" y="15811385"/>
                <a:ext cx="3744587" cy="4417673"/>
              </a:xfrm>
              <a:prstGeom prst="rect">
                <a:avLst/>
              </a:prstGeom>
            </p:spPr>
          </p:pic>
          <p:pic>
            <p:nvPicPr>
              <p:cNvPr id="225" name="Picture 224" descr="DEMdiff_20120806_rect.jpg"/>
              <p:cNvPicPr>
                <a:picLocks noChangeAspect="1"/>
              </p:cNvPicPr>
              <p:nvPr/>
            </p:nvPicPr>
            <p:blipFill rotWithShape="1">
              <a:blip r:embed="rId23">
                <a:extLst>
                  <a:ext uri="{28A0092B-C50C-407E-A947-70E740481C1C}">
                    <a14:useLocalDpi xmlns:a14="http://schemas.microsoft.com/office/drawing/2010/main" val="0"/>
                  </a:ext>
                </a:extLst>
              </a:blip>
              <a:srcRect l="84753" t="6222" r="6593" b="9120"/>
              <a:stretch/>
            </p:blipFill>
            <p:spPr>
              <a:xfrm>
                <a:off x="41926037" y="15830627"/>
                <a:ext cx="420614" cy="4114800"/>
              </a:xfrm>
              <a:prstGeom prst="rect">
                <a:avLst/>
              </a:prstGeom>
            </p:spPr>
          </p:pic>
        </p:grpSp>
        <p:sp>
          <p:nvSpPr>
            <p:cNvPr id="151" name="TextBox 150"/>
            <p:cNvSpPr txBox="1"/>
            <p:nvPr/>
          </p:nvSpPr>
          <p:spPr>
            <a:xfrm>
              <a:off x="35619962" y="16462921"/>
              <a:ext cx="3508405" cy="1292639"/>
            </a:xfrm>
            <a:prstGeom prst="rect">
              <a:avLst/>
            </a:prstGeom>
            <a:noFill/>
          </p:spPr>
          <p:txBody>
            <a:bodyPr wrap="square" lIns="91418" tIns="45709" rIns="91418" bIns="45709" rtlCol="0">
              <a:spAutoFit/>
            </a:bodyPr>
            <a:lstStyle/>
            <a:p>
              <a:pPr algn="just"/>
              <a:r>
                <a:rPr lang="en-US" sz="2600" b="1" dirty="0"/>
                <a:t>Figure </a:t>
              </a:r>
              <a:r>
                <a:rPr lang="en-US" sz="2600" b="1" dirty="0" smtClean="0"/>
                <a:t>10: Change in elevation between 09 Aug and 30 Jul. </a:t>
              </a:r>
              <a:endParaRPr lang="en-US" sz="2600" b="1" dirty="0"/>
            </a:p>
          </p:txBody>
        </p:sp>
      </p:grpSp>
      <p:sp>
        <p:nvSpPr>
          <p:cNvPr id="158" name="TextBox 157"/>
          <p:cNvSpPr txBox="1"/>
          <p:nvPr/>
        </p:nvSpPr>
        <p:spPr>
          <a:xfrm>
            <a:off x="22621607" y="36799449"/>
            <a:ext cx="3550226" cy="892530"/>
          </a:xfrm>
          <a:prstGeom prst="rect">
            <a:avLst/>
          </a:prstGeom>
          <a:noFill/>
        </p:spPr>
        <p:txBody>
          <a:bodyPr wrap="square" lIns="91418" tIns="45709" rIns="91418" bIns="45709" rtlCol="0">
            <a:spAutoFit/>
          </a:bodyPr>
          <a:lstStyle/>
          <a:p>
            <a:r>
              <a:rPr lang="en-US" sz="2600" b="1" dirty="0"/>
              <a:t>Figure </a:t>
            </a:r>
            <a:r>
              <a:rPr lang="en-US" sz="2600" b="1" dirty="0" smtClean="0"/>
              <a:t>7: GPRI-2 derived speeds</a:t>
            </a:r>
            <a:endParaRPr lang="en-US" sz="2600" b="1" dirty="0"/>
          </a:p>
        </p:txBody>
      </p:sp>
      <p:sp>
        <p:nvSpPr>
          <p:cNvPr id="160" name="TextBox 159"/>
          <p:cNvSpPr txBox="1"/>
          <p:nvPr/>
        </p:nvSpPr>
        <p:spPr>
          <a:xfrm>
            <a:off x="35555102" y="20926604"/>
            <a:ext cx="6995270" cy="646331"/>
          </a:xfrm>
          <a:prstGeom prst="rect">
            <a:avLst/>
          </a:prstGeom>
          <a:solidFill>
            <a:srgbClr val="000000">
              <a:alpha val="42000"/>
            </a:srgbClr>
          </a:solidFill>
        </p:spPr>
        <p:txBody>
          <a:bodyPr wrap="square" rtlCol="0">
            <a:spAutoFit/>
          </a:bodyPr>
          <a:lstStyle/>
          <a:p>
            <a:r>
              <a:rPr lang="en-US" sz="3600" b="1" dirty="0" smtClean="0">
                <a:solidFill>
                  <a:srgbClr val="FFFFFF"/>
                </a:solidFill>
              </a:rPr>
              <a:t>Tidal characterization and analysis</a:t>
            </a:r>
            <a:endParaRPr lang="en-US" sz="3600" b="1" dirty="0">
              <a:solidFill>
                <a:srgbClr val="FFFFFF"/>
              </a:solidFill>
            </a:endParaRPr>
          </a:p>
        </p:txBody>
      </p:sp>
      <p:grpSp>
        <p:nvGrpSpPr>
          <p:cNvPr id="254" name="Group 253"/>
          <p:cNvGrpSpPr/>
          <p:nvPr/>
        </p:nvGrpSpPr>
        <p:grpSpPr>
          <a:xfrm>
            <a:off x="26824401" y="17288052"/>
            <a:ext cx="7727324" cy="5953822"/>
            <a:chOff x="27016821" y="17518954"/>
            <a:chExt cx="7727324" cy="5953822"/>
          </a:xfrm>
        </p:grpSpPr>
        <p:pic>
          <p:nvPicPr>
            <p:cNvPr id="37" name="Picture 36" descr="Columbia_eb_mli_fringes.jpg"/>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27016821" y="17518954"/>
              <a:ext cx="7727324" cy="4572000"/>
            </a:xfrm>
            <a:prstGeom prst="rect">
              <a:avLst/>
            </a:prstGeom>
          </p:spPr>
        </p:pic>
        <p:sp>
          <p:nvSpPr>
            <p:cNvPr id="169" name="TextBox 168"/>
            <p:cNvSpPr txBox="1"/>
            <p:nvPr/>
          </p:nvSpPr>
          <p:spPr>
            <a:xfrm>
              <a:off x="27016821" y="22180137"/>
              <a:ext cx="7727324" cy="1292639"/>
            </a:xfrm>
            <a:prstGeom prst="rect">
              <a:avLst/>
            </a:prstGeom>
            <a:noFill/>
          </p:spPr>
          <p:txBody>
            <a:bodyPr wrap="square" lIns="91418" tIns="45709" rIns="91418" bIns="45709" rtlCol="0">
              <a:spAutoFit/>
            </a:bodyPr>
            <a:lstStyle/>
            <a:p>
              <a:pPr algn="just"/>
              <a:r>
                <a:rPr lang="en-US" sz="2600" b="1" dirty="0"/>
                <a:t> </a:t>
              </a:r>
              <a:r>
                <a:rPr lang="en-US" sz="2600" b="1" dirty="0" smtClean="0"/>
                <a:t>Figure 11: 15-min interferogram of motion along Columbia Glacier, Alaska superimposed on a Google Earth image.  Each fringe represents 8.5mm of motion.</a:t>
              </a:r>
              <a:endParaRPr lang="en-US" sz="2600" b="1" dirty="0"/>
            </a:p>
          </p:txBody>
        </p:sp>
        <p:sp>
          <p:nvSpPr>
            <p:cNvPr id="174" name="TextBox 173"/>
            <p:cNvSpPr txBox="1"/>
            <p:nvPr/>
          </p:nvSpPr>
          <p:spPr>
            <a:xfrm>
              <a:off x="27016821" y="17537451"/>
              <a:ext cx="7727324" cy="1200329"/>
            </a:xfrm>
            <a:prstGeom prst="rect">
              <a:avLst/>
            </a:prstGeom>
            <a:solidFill>
              <a:schemeClr val="tx1">
                <a:alpha val="43000"/>
              </a:schemeClr>
            </a:solidFill>
          </p:spPr>
          <p:txBody>
            <a:bodyPr wrap="square" rtlCol="0">
              <a:spAutoFit/>
            </a:bodyPr>
            <a:lstStyle/>
            <a:p>
              <a:pPr algn="ctr"/>
              <a:r>
                <a:rPr lang="en-US" sz="3600" b="1" dirty="0" smtClean="0">
                  <a:solidFill>
                    <a:schemeClr val="bg1"/>
                  </a:solidFill>
                </a:rPr>
                <a:t>Streamline processing &amp; product delivery</a:t>
              </a:r>
              <a:endParaRPr lang="en-US" sz="3600" b="1" dirty="0">
                <a:solidFill>
                  <a:schemeClr val="bg1"/>
                </a:solidFill>
              </a:endParaRPr>
            </a:p>
          </p:txBody>
        </p:sp>
      </p:grpSp>
      <p:grpSp>
        <p:nvGrpSpPr>
          <p:cNvPr id="109" name="Group 108"/>
          <p:cNvGrpSpPr/>
          <p:nvPr/>
        </p:nvGrpSpPr>
        <p:grpSpPr>
          <a:xfrm>
            <a:off x="27016821" y="6108913"/>
            <a:ext cx="6168280" cy="9524659"/>
            <a:chOff x="27016821" y="5781799"/>
            <a:chExt cx="6168280" cy="9524659"/>
          </a:xfrm>
        </p:grpSpPr>
        <p:grpSp>
          <p:nvGrpSpPr>
            <p:cNvPr id="108" name="Group 107"/>
            <p:cNvGrpSpPr/>
            <p:nvPr/>
          </p:nvGrpSpPr>
          <p:grpSpPr>
            <a:xfrm>
              <a:off x="27016821" y="5781799"/>
              <a:ext cx="6168280" cy="9524659"/>
              <a:chOff x="27016821" y="5781799"/>
              <a:chExt cx="6168280" cy="9524659"/>
            </a:xfrm>
          </p:grpSpPr>
          <p:grpSp>
            <p:nvGrpSpPr>
              <p:cNvPr id="104" name="Group 103"/>
              <p:cNvGrpSpPr/>
              <p:nvPr/>
            </p:nvGrpSpPr>
            <p:grpSpPr>
              <a:xfrm>
                <a:off x="27016821" y="5781799"/>
                <a:ext cx="6168280" cy="9524659"/>
                <a:chOff x="27016821" y="5781799"/>
                <a:chExt cx="6168280" cy="9524659"/>
              </a:xfrm>
            </p:grpSpPr>
            <p:grpSp>
              <p:nvGrpSpPr>
                <p:cNvPr id="246" name="Group 245"/>
                <p:cNvGrpSpPr/>
                <p:nvPr/>
              </p:nvGrpSpPr>
              <p:grpSpPr>
                <a:xfrm>
                  <a:off x="27016821" y="5781799"/>
                  <a:ext cx="5842621" cy="8281425"/>
                  <a:chOff x="26908941" y="10802468"/>
                  <a:chExt cx="5842621" cy="8281425"/>
                </a:xfrm>
              </p:grpSpPr>
              <p:grpSp>
                <p:nvGrpSpPr>
                  <p:cNvPr id="239" name="Group 238"/>
                  <p:cNvGrpSpPr/>
                  <p:nvPr/>
                </p:nvGrpSpPr>
                <p:grpSpPr>
                  <a:xfrm>
                    <a:off x="26924404" y="13570197"/>
                    <a:ext cx="5827158" cy="2743200"/>
                    <a:chOff x="30053561" y="-6648585"/>
                    <a:chExt cx="5827158" cy="2743200"/>
                  </a:xfrm>
                </p:grpSpPr>
                <p:pic>
                  <p:nvPicPr>
                    <p:cNvPr id="238" name="Picture 237" descr="Elev_vs_Vel_0805_rect.jpg"/>
                    <p:cNvPicPr>
                      <a:picLocks noChangeAspect="1"/>
                    </p:cNvPicPr>
                    <p:nvPr/>
                  </p:nvPicPr>
                  <p:blipFill rotWithShape="1">
                    <a:blip r:embed="rId25">
                      <a:extLst>
                        <a:ext uri="{28A0092B-C50C-407E-A947-70E740481C1C}">
                          <a14:useLocalDpi xmlns:a14="http://schemas.microsoft.com/office/drawing/2010/main" val="0"/>
                        </a:ext>
                      </a:extLst>
                    </a:blip>
                    <a:srcRect l="8618" t="6855" r="16732" b="17475"/>
                    <a:stretch/>
                  </p:blipFill>
                  <p:spPr>
                    <a:xfrm>
                      <a:off x="30053561" y="-6648585"/>
                      <a:ext cx="5409742" cy="2743200"/>
                    </a:xfrm>
                    <a:prstGeom prst="rect">
                      <a:avLst/>
                    </a:prstGeom>
                  </p:spPr>
                </p:pic>
                <p:sp>
                  <p:nvSpPr>
                    <p:cNvPr id="23" name="TextBox 22"/>
                    <p:cNvSpPr txBox="1"/>
                    <p:nvPr/>
                  </p:nvSpPr>
                  <p:spPr>
                    <a:xfrm>
                      <a:off x="34153519" y="-4724776"/>
                      <a:ext cx="1727200" cy="646331"/>
                    </a:xfrm>
                    <a:prstGeom prst="rect">
                      <a:avLst/>
                    </a:prstGeom>
                    <a:noFill/>
                  </p:spPr>
                  <p:txBody>
                    <a:bodyPr wrap="square" rtlCol="0">
                      <a:spAutoFit/>
                    </a:bodyPr>
                    <a:lstStyle/>
                    <a:p>
                      <a:r>
                        <a:rPr lang="en-US" sz="3600" dirty="0" smtClean="0"/>
                        <a:t>Aug 5</a:t>
                      </a:r>
                      <a:endParaRPr lang="en-US" sz="3600" dirty="0"/>
                    </a:p>
                  </p:txBody>
                </p:sp>
              </p:grpSp>
              <p:grpSp>
                <p:nvGrpSpPr>
                  <p:cNvPr id="236" name="Group 235"/>
                  <p:cNvGrpSpPr/>
                  <p:nvPr/>
                </p:nvGrpSpPr>
                <p:grpSpPr>
                  <a:xfrm>
                    <a:off x="26908941" y="16340693"/>
                    <a:ext cx="5842621" cy="2743200"/>
                    <a:chOff x="37944529" y="-7388910"/>
                    <a:chExt cx="5842621" cy="2743200"/>
                  </a:xfrm>
                </p:grpSpPr>
                <p:pic>
                  <p:nvPicPr>
                    <p:cNvPr id="231" name="Picture 230" descr="Elev_vs_Vel_0809_rect.jpg"/>
                    <p:cNvPicPr>
                      <a:picLocks noChangeAspect="1"/>
                    </p:cNvPicPr>
                    <p:nvPr/>
                  </p:nvPicPr>
                  <p:blipFill rotWithShape="1">
                    <a:blip r:embed="rId26">
                      <a:extLst>
                        <a:ext uri="{28A0092B-C50C-407E-A947-70E740481C1C}">
                          <a14:useLocalDpi xmlns:a14="http://schemas.microsoft.com/office/drawing/2010/main" val="0"/>
                        </a:ext>
                      </a:extLst>
                    </a:blip>
                    <a:srcRect l="8618" t="7172" r="17014" b="17843"/>
                    <a:stretch/>
                  </p:blipFill>
                  <p:spPr>
                    <a:xfrm>
                      <a:off x="37944529" y="-7388910"/>
                      <a:ext cx="5438554" cy="2743200"/>
                    </a:xfrm>
                    <a:prstGeom prst="rect">
                      <a:avLst/>
                    </a:prstGeom>
                  </p:spPr>
                </p:pic>
                <p:sp>
                  <p:nvSpPr>
                    <p:cNvPr id="137" name="TextBox 136"/>
                    <p:cNvSpPr txBox="1"/>
                    <p:nvPr/>
                  </p:nvSpPr>
                  <p:spPr>
                    <a:xfrm>
                      <a:off x="42059950" y="-5326734"/>
                      <a:ext cx="1727200" cy="646331"/>
                    </a:xfrm>
                    <a:prstGeom prst="rect">
                      <a:avLst/>
                    </a:prstGeom>
                    <a:noFill/>
                  </p:spPr>
                  <p:txBody>
                    <a:bodyPr wrap="square" rtlCol="0">
                      <a:spAutoFit/>
                    </a:bodyPr>
                    <a:lstStyle/>
                    <a:p>
                      <a:r>
                        <a:rPr lang="en-US" sz="3600" dirty="0" smtClean="0"/>
                        <a:t>Aug 9</a:t>
                      </a:r>
                      <a:endParaRPr lang="en-US" sz="3600" dirty="0"/>
                    </a:p>
                  </p:txBody>
                </p:sp>
              </p:grpSp>
              <p:grpSp>
                <p:nvGrpSpPr>
                  <p:cNvPr id="234" name="Group 233"/>
                  <p:cNvGrpSpPr>
                    <a:grpSpLocks noChangeAspect="1"/>
                  </p:cNvGrpSpPr>
                  <p:nvPr/>
                </p:nvGrpSpPr>
                <p:grpSpPr>
                  <a:xfrm>
                    <a:off x="26924405" y="10802468"/>
                    <a:ext cx="5591703" cy="2743200"/>
                    <a:chOff x="22048349" y="-6282987"/>
                    <a:chExt cx="6390517" cy="3135086"/>
                  </a:xfrm>
                </p:grpSpPr>
                <p:pic>
                  <p:nvPicPr>
                    <p:cNvPr id="230" name="Picture 229" descr="Elev_vs_Vel_0801_rect.jpg"/>
                    <p:cNvPicPr>
                      <a:picLocks noChangeAspect="1"/>
                    </p:cNvPicPr>
                    <p:nvPr/>
                  </p:nvPicPr>
                  <p:blipFill rotWithShape="1">
                    <a:blip r:embed="rId27">
                      <a:extLst>
                        <a:ext uri="{28A0092B-C50C-407E-A947-70E740481C1C}">
                          <a14:useLocalDpi xmlns:a14="http://schemas.microsoft.com/office/drawing/2010/main" val="0"/>
                        </a:ext>
                      </a:extLst>
                    </a:blip>
                    <a:srcRect l="8826" t="7404" r="16782" b="17475"/>
                    <a:stretch/>
                  </p:blipFill>
                  <p:spPr>
                    <a:xfrm>
                      <a:off x="22048349" y="-6282987"/>
                      <a:ext cx="6206073" cy="3135086"/>
                    </a:xfrm>
                    <a:prstGeom prst="rect">
                      <a:avLst/>
                    </a:prstGeom>
                  </p:spPr>
                </p:pic>
                <p:sp>
                  <p:nvSpPr>
                    <p:cNvPr id="149" name="TextBox 148"/>
                    <p:cNvSpPr txBox="1"/>
                    <p:nvPr/>
                  </p:nvSpPr>
                  <p:spPr>
                    <a:xfrm>
                      <a:off x="26711666" y="-3974319"/>
                      <a:ext cx="1727200" cy="646331"/>
                    </a:xfrm>
                    <a:prstGeom prst="rect">
                      <a:avLst/>
                    </a:prstGeom>
                    <a:noFill/>
                  </p:spPr>
                  <p:txBody>
                    <a:bodyPr wrap="square" rtlCol="0">
                      <a:spAutoFit/>
                    </a:bodyPr>
                    <a:lstStyle/>
                    <a:p>
                      <a:r>
                        <a:rPr lang="en-US" sz="3600" dirty="0" smtClean="0"/>
                        <a:t>Aug 1</a:t>
                      </a:r>
                      <a:endParaRPr lang="en-US" sz="3600" dirty="0"/>
                    </a:p>
                  </p:txBody>
                </p:sp>
              </p:grpSp>
            </p:grpSp>
            <p:sp>
              <p:nvSpPr>
                <p:cNvPr id="153" name="TextBox 152"/>
                <p:cNvSpPr txBox="1"/>
                <p:nvPr/>
              </p:nvSpPr>
              <p:spPr>
                <a:xfrm>
                  <a:off x="27220685" y="14413928"/>
                  <a:ext cx="5964416" cy="892530"/>
                </a:xfrm>
                <a:prstGeom prst="rect">
                  <a:avLst/>
                </a:prstGeom>
                <a:noFill/>
              </p:spPr>
              <p:txBody>
                <a:bodyPr wrap="square" lIns="91418" tIns="45709" rIns="91418" bIns="45709" rtlCol="0">
                  <a:spAutoFit/>
                </a:bodyPr>
                <a:lstStyle/>
                <a:p>
                  <a:r>
                    <a:rPr lang="en-US" sz="2600" b="1" dirty="0"/>
                    <a:t>Figure </a:t>
                  </a:r>
                  <a:r>
                    <a:rPr lang="en-US" sz="2600" b="1" dirty="0" smtClean="0"/>
                    <a:t>8: GPRI-2 derived speeds (colors) superimposed on GPRI derived DEM.  </a:t>
                  </a:r>
                  <a:endParaRPr lang="en-US" sz="2600" b="1" dirty="0"/>
                </a:p>
              </p:txBody>
            </p:sp>
          </p:grpSp>
          <p:sp>
            <p:nvSpPr>
              <p:cNvPr id="244" name="TextBox 243"/>
              <p:cNvSpPr txBox="1"/>
              <p:nvPr/>
            </p:nvSpPr>
            <p:spPr>
              <a:xfrm>
                <a:off x="27220685" y="7445013"/>
                <a:ext cx="1464382" cy="400110"/>
              </a:xfrm>
              <a:prstGeom prst="rect">
                <a:avLst/>
              </a:prstGeom>
              <a:solidFill>
                <a:schemeClr val="bg1">
                  <a:alpha val="52000"/>
                </a:schemeClr>
              </a:solidFill>
            </p:spPr>
            <p:txBody>
              <a:bodyPr wrap="square" rtlCol="0">
                <a:spAutoFit/>
              </a:bodyPr>
              <a:lstStyle/>
              <a:p>
                <a:r>
                  <a:rPr lang="en-US" sz="2000" dirty="0" smtClean="0"/>
                  <a:t>Ice Mélange</a:t>
                </a:r>
                <a:endParaRPr lang="en-US" sz="2000" dirty="0"/>
              </a:p>
            </p:txBody>
          </p:sp>
          <p:sp>
            <p:nvSpPr>
              <p:cNvPr id="176" name="TextBox 175"/>
              <p:cNvSpPr txBox="1"/>
              <p:nvPr/>
            </p:nvSpPr>
            <p:spPr>
              <a:xfrm>
                <a:off x="29061831" y="5922907"/>
                <a:ext cx="935569" cy="400110"/>
              </a:xfrm>
              <a:prstGeom prst="rect">
                <a:avLst/>
              </a:prstGeom>
              <a:solidFill>
                <a:schemeClr val="bg1">
                  <a:alpha val="52000"/>
                </a:schemeClr>
              </a:solidFill>
            </p:spPr>
            <p:txBody>
              <a:bodyPr wrap="square" rtlCol="0">
                <a:spAutoFit/>
              </a:bodyPr>
              <a:lstStyle/>
              <a:p>
                <a:r>
                  <a:rPr lang="en-US" sz="2000" dirty="0" smtClean="0"/>
                  <a:t>Glacier</a:t>
                </a:r>
                <a:endParaRPr lang="en-US" sz="2000" dirty="0"/>
              </a:p>
            </p:txBody>
          </p:sp>
          <p:sp>
            <p:nvSpPr>
              <p:cNvPr id="178" name="TextBox 177"/>
              <p:cNvSpPr txBox="1"/>
              <p:nvPr/>
            </p:nvSpPr>
            <p:spPr>
              <a:xfrm>
                <a:off x="27699967" y="6760493"/>
                <a:ext cx="1536702" cy="400110"/>
              </a:xfrm>
              <a:prstGeom prst="rect">
                <a:avLst/>
              </a:prstGeom>
              <a:solidFill>
                <a:schemeClr val="bg1">
                  <a:alpha val="52000"/>
                </a:schemeClr>
              </a:solidFill>
            </p:spPr>
            <p:txBody>
              <a:bodyPr wrap="square" rtlCol="0">
                <a:spAutoFit/>
              </a:bodyPr>
              <a:lstStyle/>
              <a:p>
                <a:r>
                  <a:rPr lang="en-US" sz="2000" dirty="0" smtClean="0"/>
                  <a:t>Calving Front</a:t>
                </a:r>
                <a:endParaRPr lang="en-US" sz="2000" dirty="0"/>
              </a:p>
            </p:txBody>
          </p:sp>
          <p:cxnSp>
            <p:nvCxnSpPr>
              <p:cNvPr id="188" name="Straight Arrow Connector 187"/>
              <p:cNvCxnSpPr/>
              <p:nvPr/>
            </p:nvCxnSpPr>
            <p:spPr>
              <a:xfrm>
                <a:off x="29938132" y="6278314"/>
                <a:ext cx="635000" cy="689753"/>
              </a:xfrm>
              <a:prstGeom prst="straightConnector1">
                <a:avLst/>
              </a:prstGeom>
              <a:ln w="3810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89" name="Straight Arrow Connector 188"/>
              <p:cNvCxnSpPr/>
              <p:nvPr/>
            </p:nvCxnSpPr>
            <p:spPr>
              <a:xfrm>
                <a:off x="29159198" y="7090478"/>
                <a:ext cx="778934" cy="512589"/>
              </a:xfrm>
              <a:prstGeom prst="straightConnector1">
                <a:avLst/>
              </a:prstGeom>
              <a:ln w="3810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90" name="Straight Arrow Connector 189"/>
              <p:cNvCxnSpPr/>
              <p:nvPr/>
            </p:nvCxnSpPr>
            <p:spPr>
              <a:xfrm>
                <a:off x="28601669" y="7801883"/>
                <a:ext cx="735331" cy="293289"/>
              </a:xfrm>
              <a:prstGeom prst="straightConnector1">
                <a:avLst/>
              </a:prstGeom>
              <a:ln w="3810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grpSp>
        <p:cxnSp>
          <p:nvCxnSpPr>
            <p:cNvPr id="248" name="Straight Arrow Connector 247"/>
            <p:cNvCxnSpPr/>
            <p:nvPr/>
          </p:nvCxnSpPr>
          <p:spPr>
            <a:xfrm>
              <a:off x="29938132" y="9396407"/>
              <a:ext cx="0" cy="561784"/>
            </a:xfrm>
            <a:prstGeom prst="straightConnector1">
              <a:avLst/>
            </a:prstGeom>
            <a:ln w="5715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252" name="TextBox 251"/>
            <p:cNvSpPr txBox="1"/>
            <p:nvPr/>
          </p:nvSpPr>
          <p:spPr>
            <a:xfrm>
              <a:off x="27781424" y="8825547"/>
              <a:ext cx="4313416" cy="461665"/>
            </a:xfrm>
            <a:prstGeom prst="rect">
              <a:avLst/>
            </a:prstGeom>
            <a:solidFill>
              <a:schemeClr val="bg1">
                <a:alpha val="81000"/>
              </a:schemeClr>
            </a:solidFill>
          </p:spPr>
          <p:txBody>
            <a:bodyPr wrap="square" rtlCol="0">
              <a:spAutoFit/>
            </a:bodyPr>
            <a:lstStyle/>
            <a:p>
              <a:r>
                <a:rPr lang="en-US" sz="2400" dirty="0" smtClean="0"/>
                <a:t>Speedup &amp; Enhanced Drawdown</a:t>
              </a:r>
              <a:endParaRPr lang="en-US" sz="2400" dirty="0"/>
            </a:p>
          </p:txBody>
        </p:sp>
        <p:cxnSp>
          <p:nvCxnSpPr>
            <p:cNvPr id="155" name="Straight Arrow Connector 154"/>
            <p:cNvCxnSpPr/>
            <p:nvPr/>
          </p:nvCxnSpPr>
          <p:spPr>
            <a:xfrm>
              <a:off x="30361466" y="9396407"/>
              <a:ext cx="0" cy="603321"/>
            </a:xfrm>
            <a:prstGeom prst="straightConnector1">
              <a:avLst/>
            </a:prstGeom>
            <a:ln w="5715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56" name="Straight Arrow Connector 155"/>
            <p:cNvCxnSpPr/>
            <p:nvPr/>
          </p:nvCxnSpPr>
          <p:spPr>
            <a:xfrm>
              <a:off x="29616399" y="9396407"/>
              <a:ext cx="0" cy="603321"/>
            </a:xfrm>
            <a:prstGeom prst="straightConnector1">
              <a:avLst/>
            </a:prstGeom>
            <a:ln w="5715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73" name="TextBox 172"/>
            <p:cNvSpPr txBox="1"/>
            <p:nvPr/>
          </p:nvSpPr>
          <p:spPr>
            <a:xfrm>
              <a:off x="28468318" y="11556999"/>
              <a:ext cx="3205482" cy="461665"/>
            </a:xfrm>
            <a:prstGeom prst="rect">
              <a:avLst/>
            </a:prstGeom>
            <a:solidFill>
              <a:schemeClr val="bg1">
                <a:alpha val="81000"/>
              </a:schemeClr>
            </a:solidFill>
          </p:spPr>
          <p:txBody>
            <a:bodyPr wrap="square" rtlCol="0">
              <a:spAutoFit/>
            </a:bodyPr>
            <a:lstStyle/>
            <a:p>
              <a:r>
                <a:rPr lang="en-US" sz="2400" dirty="0" smtClean="0"/>
                <a:t>Advection of thicker ice</a:t>
              </a:r>
              <a:endParaRPr lang="en-US" sz="2400" dirty="0"/>
            </a:p>
          </p:txBody>
        </p:sp>
        <p:cxnSp>
          <p:nvCxnSpPr>
            <p:cNvPr id="175" name="Straight Arrow Connector 174"/>
            <p:cNvCxnSpPr/>
            <p:nvPr/>
          </p:nvCxnSpPr>
          <p:spPr>
            <a:xfrm flipH="1">
              <a:off x="30302198" y="12170749"/>
              <a:ext cx="270934" cy="581064"/>
            </a:xfrm>
            <a:prstGeom prst="straightConnector1">
              <a:avLst/>
            </a:prstGeom>
            <a:ln w="5715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grpSp>
      <p:sp>
        <p:nvSpPr>
          <p:cNvPr id="182" name="TextBox 181"/>
          <p:cNvSpPr txBox="1"/>
          <p:nvPr/>
        </p:nvSpPr>
        <p:spPr>
          <a:xfrm>
            <a:off x="34848801" y="9187205"/>
            <a:ext cx="6523422" cy="830997"/>
          </a:xfrm>
          <a:prstGeom prst="rect">
            <a:avLst/>
          </a:prstGeom>
          <a:noFill/>
        </p:spPr>
        <p:txBody>
          <a:bodyPr wrap="square" rtlCol="0">
            <a:spAutoFit/>
          </a:bodyPr>
          <a:lstStyle/>
          <a:p>
            <a:pPr algn="ctr"/>
            <a:r>
              <a:rPr lang="en-US" sz="2400" dirty="0" smtClean="0">
                <a:solidFill>
                  <a:srgbClr val="800000"/>
                </a:solidFill>
              </a:rPr>
              <a:t>Advection of thicker ice behind the terminus  contributes to slow down    </a:t>
            </a:r>
            <a:endParaRPr lang="en-US" sz="2400" dirty="0">
              <a:solidFill>
                <a:srgbClr val="800000"/>
              </a:solidFill>
            </a:endParaRPr>
          </a:p>
        </p:txBody>
      </p:sp>
      <p:cxnSp>
        <p:nvCxnSpPr>
          <p:cNvPr id="184" name="Straight Arrow Connector 183"/>
          <p:cNvCxnSpPr/>
          <p:nvPr/>
        </p:nvCxnSpPr>
        <p:spPr>
          <a:xfrm flipH="1" flipV="1">
            <a:off x="38277800" y="8252748"/>
            <a:ext cx="508000" cy="544501"/>
          </a:xfrm>
          <a:prstGeom prst="straightConnector1">
            <a:avLst/>
          </a:prstGeom>
          <a:ln w="57150" cmpd="sng">
            <a:solidFill>
              <a:srgbClr val="800000"/>
            </a:solidFill>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p:nvPr/>
        </p:nvCxnSpPr>
        <p:spPr>
          <a:xfrm flipV="1">
            <a:off x="26871312" y="22016965"/>
            <a:ext cx="0" cy="373853"/>
          </a:xfrm>
          <a:prstGeom prst="straightConnector1">
            <a:avLst/>
          </a:prstGeom>
          <a:ln w="3810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85" name="Straight Arrow Connector 184"/>
          <p:cNvCxnSpPr/>
          <p:nvPr/>
        </p:nvCxnSpPr>
        <p:spPr>
          <a:xfrm flipV="1">
            <a:off x="35129249" y="23778262"/>
            <a:ext cx="425852" cy="1"/>
          </a:xfrm>
          <a:prstGeom prst="straightConnector1">
            <a:avLst/>
          </a:prstGeom>
          <a:ln w="3810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86" name="Straight Arrow Connector 185"/>
          <p:cNvCxnSpPr/>
          <p:nvPr/>
        </p:nvCxnSpPr>
        <p:spPr>
          <a:xfrm flipH="1" flipV="1">
            <a:off x="38684200" y="8095172"/>
            <a:ext cx="508000" cy="544501"/>
          </a:xfrm>
          <a:prstGeom prst="straightConnector1">
            <a:avLst/>
          </a:prstGeom>
          <a:ln w="57150" cmpd="sng">
            <a:solidFill>
              <a:srgbClr val="800000"/>
            </a:solidFill>
            <a:tailEnd type="arrow"/>
          </a:ln>
        </p:spPr>
        <p:style>
          <a:lnRef idx="2">
            <a:schemeClr val="accent1"/>
          </a:lnRef>
          <a:fillRef idx="0">
            <a:schemeClr val="accent1"/>
          </a:fillRef>
          <a:effectRef idx="1">
            <a:schemeClr val="accent1"/>
          </a:effectRef>
          <a:fontRef idx="minor">
            <a:schemeClr val="tx1"/>
          </a:fontRef>
        </p:style>
      </p:cxnSp>
      <p:grpSp>
        <p:nvGrpSpPr>
          <p:cNvPr id="102" name="Group 101"/>
          <p:cNvGrpSpPr/>
          <p:nvPr/>
        </p:nvGrpSpPr>
        <p:grpSpPr>
          <a:xfrm>
            <a:off x="7480879" y="28995030"/>
            <a:ext cx="7597449" cy="5085853"/>
            <a:chOff x="7480879" y="28029830"/>
            <a:chExt cx="7597449" cy="5085853"/>
          </a:xfrm>
        </p:grpSpPr>
        <p:grpSp>
          <p:nvGrpSpPr>
            <p:cNvPr id="101" name="Group 100"/>
            <p:cNvGrpSpPr/>
            <p:nvPr/>
          </p:nvGrpSpPr>
          <p:grpSpPr>
            <a:xfrm>
              <a:off x="7480879" y="28029830"/>
              <a:ext cx="7597449" cy="4114800"/>
              <a:chOff x="7480879" y="28029830"/>
              <a:chExt cx="7597449" cy="4114800"/>
            </a:xfrm>
          </p:grpSpPr>
          <p:pic>
            <p:nvPicPr>
              <p:cNvPr id="50" name="Picture 49" descr="Diff_on_LS8.jpg"/>
              <p:cNvPicPr>
                <a:picLocks noChangeAspect="1"/>
              </p:cNvPicPr>
              <p:nvPr/>
            </p:nvPicPr>
            <p:blipFill rotWithShape="1">
              <a:blip r:embed="rId28">
                <a:extLst>
                  <a:ext uri="{28A0092B-C50C-407E-A947-70E740481C1C}">
                    <a14:useLocalDpi xmlns:a14="http://schemas.microsoft.com/office/drawing/2010/main" val="0"/>
                  </a:ext>
                </a:extLst>
              </a:blip>
              <a:srcRect l="13433" t="11129" r="9722" b="14700"/>
              <a:stretch/>
            </p:blipFill>
            <p:spPr>
              <a:xfrm>
                <a:off x="7480879" y="28029830"/>
                <a:ext cx="7456439" cy="4114800"/>
              </a:xfrm>
              <a:prstGeom prst="rect">
                <a:avLst/>
              </a:prstGeom>
            </p:spPr>
          </p:pic>
          <p:grpSp>
            <p:nvGrpSpPr>
              <p:cNvPr id="100" name="Group 99"/>
              <p:cNvGrpSpPr/>
              <p:nvPr/>
            </p:nvGrpSpPr>
            <p:grpSpPr>
              <a:xfrm>
                <a:off x="11048730" y="30954014"/>
                <a:ext cx="2762883" cy="1061483"/>
                <a:chOff x="11048730" y="30954014"/>
                <a:chExt cx="2762883" cy="1061483"/>
              </a:xfrm>
            </p:grpSpPr>
            <p:sp>
              <p:nvSpPr>
                <p:cNvPr id="143" name="TextBox 142"/>
                <p:cNvSpPr txBox="1"/>
                <p:nvPr/>
              </p:nvSpPr>
              <p:spPr>
                <a:xfrm>
                  <a:off x="11048730" y="31624937"/>
                  <a:ext cx="2762883" cy="390560"/>
                </a:xfrm>
                <a:prstGeom prst="rect">
                  <a:avLst/>
                </a:prstGeom>
                <a:noFill/>
              </p:spPr>
              <p:txBody>
                <a:bodyPr wrap="square" rtlCol="0">
                  <a:spAutoFit/>
                </a:bodyPr>
                <a:lstStyle/>
                <a:p>
                  <a:r>
                    <a:rPr lang="en-US" sz="2100" dirty="0">
                      <a:solidFill>
                        <a:schemeClr val="bg1"/>
                      </a:solidFill>
                    </a:rPr>
                    <a:t>South  Branch</a:t>
                  </a:r>
                </a:p>
              </p:txBody>
            </p:sp>
            <p:cxnSp>
              <p:nvCxnSpPr>
                <p:cNvPr id="146" name="Straight Arrow Connector 145"/>
                <p:cNvCxnSpPr/>
                <p:nvPr/>
              </p:nvCxnSpPr>
              <p:spPr>
                <a:xfrm flipV="1">
                  <a:off x="11817057" y="30954014"/>
                  <a:ext cx="410477" cy="603043"/>
                </a:xfrm>
                <a:prstGeom prst="straightConnector1">
                  <a:avLst/>
                </a:prstGeom>
                <a:ln>
                  <a:solidFill>
                    <a:schemeClr val="bg1"/>
                  </a:solidFill>
                  <a:tailEnd type="arrow"/>
                </a:ln>
              </p:spPr>
              <p:style>
                <a:lnRef idx="2">
                  <a:schemeClr val="accent1"/>
                </a:lnRef>
                <a:fillRef idx="0">
                  <a:schemeClr val="accent1"/>
                </a:fillRef>
                <a:effectRef idx="1">
                  <a:schemeClr val="accent1"/>
                </a:effectRef>
                <a:fontRef idx="minor">
                  <a:schemeClr val="tx1"/>
                </a:fontRef>
              </p:style>
            </p:cxnSp>
          </p:grpSp>
          <p:grpSp>
            <p:nvGrpSpPr>
              <p:cNvPr id="98" name="Group 97"/>
              <p:cNvGrpSpPr/>
              <p:nvPr/>
            </p:nvGrpSpPr>
            <p:grpSpPr>
              <a:xfrm>
                <a:off x="8794321" y="30312178"/>
                <a:ext cx="2135873" cy="604458"/>
                <a:chOff x="8794321" y="30312178"/>
                <a:chExt cx="2135873" cy="604458"/>
              </a:xfrm>
            </p:grpSpPr>
            <p:sp>
              <p:nvSpPr>
                <p:cNvPr id="145" name="TextBox 144"/>
                <p:cNvSpPr txBox="1"/>
                <p:nvPr/>
              </p:nvSpPr>
              <p:spPr>
                <a:xfrm>
                  <a:off x="8794321" y="30526076"/>
                  <a:ext cx="2135873" cy="390560"/>
                </a:xfrm>
                <a:prstGeom prst="rect">
                  <a:avLst/>
                </a:prstGeom>
                <a:noFill/>
              </p:spPr>
              <p:txBody>
                <a:bodyPr wrap="square" rtlCol="0">
                  <a:spAutoFit/>
                </a:bodyPr>
                <a:lstStyle/>
                <a:p>
                  <a:r>
                    <a:rPr lang="en-US" sz="2100" dirty="0">
                      <a:solidFill>
                        <a:schemeClr val="bg1"/>
                      </a:solidFill>
                    </a:rPr>
                    <a:t>Ice Mélange</a:t>
                  </a:r>
                </a:p>
              </p:txBody>
            </p:sp>
            <p:cxnSp>
              <p:nvCxnSpPr>
                <p:cNvPr id="148" name="Straight Arrow Connector 147"/>
                <p:cNvCxnSpPr/>
                <p:nvPr/>
              </p:nvCxnSpPr>
              <p:spPr>
                <a:xfrm flipV="1">
                  <a:off x="10224882" y="30312178"/>
                  <a:ext cx="472324" cy="333752"/>
                </a:xfrm>
                <a:prstGeom prst="straightConnector1">
                  <a:avLst/>
                </a:prstGeom>
                <a:ln>
                  <a:solidFill>
                    <a:schemeClr val="bg1"/>
                  </a:solidFill>
                  <a:tailEnd type="arrow"/>
                </a:ln>
              </p:spPr>
              <p:style>
                <a:lnRef idx="2">
                  <a:schemeClr val="accent1"/>
                </a:lnRef>
                <a:fillRef idx="0">
                  <a:schemeClr val="accent1"/>
                </a:fillRef>
                <a:effectRef idx="1">
                  <a:schemeClr val="accent1"/>
                </a:effectRef>
                <a:fontRef idx="minor">
                  <a:schemeClr val="tx1"/>
                </a:fontRef>
              </p:style>
            </p:cxnSp>
          </p:grpSp>
          <p:grpSp>
            <p:nvGrpSpPr>
              <p:cNvPr id="99" name="Group 98"/>
              <p:cNvGrpSpPr/>
              <p:nvPr/>
            </p:nvGrpSpPr>
            <p:grpSpPr>
              <a:xfrm>
                <a:off x="9338446" y="28186985"/>
                <a:ext cx="2135873" cy="902992"/>
                <a:chOff x="9338446" y="28186985"/>
                <a:chExt cx="2135873" cy="902992"/>
              </a:xfrm>
            </p:grpSpPr>
            <p:sp>
              <p:nvSpPr>
                <p:cNvPr id="144" name="TextBox 143"/>
                <p:cNvSpPr txBox="1"/>
                <p:nvPr/>
              </p:nvSpPr>
              <p:spPr>
                <a:xfrm>
                  <a:off x="9338446" y="28186985"/>
                  <a:ext cx="2135873" cy="390560"/>
                </a:xfrm>
                <a:prstGeom prst="rect">
                  <a:avLst/>
                </a:prstGeom>
                <a:noFill/>
              </p:spPr>
              <p:txBody>
                <a:bodyPr wrap="square" rtlCol="0">
                  <a:spAutoFit/>
                </a:bodyPr>
                <a:lstStyle/>
                <a:p>
                  <a:r>
                    <a:rPr lang="en-US" sz="2100" dirty="0">
                      <a:solidFill>
                        <a:schemeClr val="bg1"/>
                      </a:solidFill>
                    </a:rPr>
                    <a:t>North Branch</a:t>
                  </a:r>
                </a:p>
              </p:txBody>
            </p:sp>
            <p:cxnSp>
              <p:nvCxnSpPr>
                <p:cNvPr id="150" name="Straight Arrow Connector 149"/>
                <p:cNvCxnSpPr/>
                <p:nvPr/>
              </p:nvCxnSpPr>
              <p:spPr>
                <a:xfrm>
                  <a:off x="10406383" y="28597533"/>
                  <a:ext cx="642347" cy="492444"/>
                </a:xfrm>
                <a:prstGeom prst="straightConnector1">
                  <a:avLst/>
                </a:prstGeom>
                <a:ln>
                  <a:solidFill>
                    <a:schemeClr val="bg1"/>
                  </a:solidFill>
                  <a:tailEnd type="arrow"/>
                </a:ln>
              </p:spPr>
              <p:style>
                <a:lnRef idx="2">
                  <a:schemeClr val="accent1"/>
                </a:lnRef>
                <a:fillRef idx="0">
                  <a:schemeClr val="accent1"/>
                </a:fillRef>
                <a:effectRef idx="1">
                  <a:schemeClr val="accent1"/>
                </a:effectRef>
                <a:fontRef idx="minor">
                  <a:schemeClr val="tx1"/>
                </a:fontRef>
              </p:style>
            </p:cxnSp>
          </p:grpSp>
          <p:grpSp>
            <p:nvGrpSpPr>
              <p:cNvPr id="3" name="Group 2"/>
              <p:cNvGrpSpPr/>
              <p:nvPr/>
            </p:nvGrpSpPr>
            <p:grpSpPr>
              <a:xfrm>
                <a:off x="14140595" y="28445133"/>
                <a:ext cx="937733" cy="3429290"/>
                <a:chOff x="14214044" y="30044049"/>
                <a:chExt cx="997609" cy="3648257"/>
              </a:xfrm>
            </p:grpSpPr>
            <p:pic>
              <p:nvPicPr>
                <p:cNvPr id="179" name="Picture 178" descr="Diff_colorbar_pi_negpi_nolabel.jpg"/>
                <p:cNvPicPr>
                  <a:picLocks noChangeAspect="1"/>
                </p:cNvPicPr>
                <p:nvPr/>
              </p:nvPicPr>
              <p:blipFill rotWithShape="1">
                <a:blip r:embed="rId29" cstate="print">
                  <a:extLst>
                    <a:ext uri="{28A0092B-C50C-407E-A947-70E740481C1C}">
                      <a14:useLocalDpi xmlns:a14="http://schemas.microsoft.com/office/drawing/2010/main"/>
                    </a:ext>
                  </a:extLst>
                </a:blip>
                <a:srcRect/>
                <a:stretch/>
              </p:blipFill>
              <p:spPr>
                <a:xfrm>
                  <a:off x="14214044" y="30273763"/>
                  <a:ext cx="372421" cy="3216338"/>
                </a:xfrm>
                <a:prstGeom prst="rect">
                  <a:avLst/>
                </a:prstGeom>
              </p:spPr>
            </p:pic>
            <p:sp>
              <p:nvSpPr>
                <p:cNvPr id="180" name="TextBox 179"/>
                <p:cNvSpPr txBox="1"/>
                <p:nvPr/>
              </p:nvSpPr>
              <p:spPr>
                <a:xfrm>
                  <a:off x="14559620" y="33168419"/>
                  <a:ext cx="652033" cy="523887"/>
                </a:xfrm>
                <a:prstGeom prst="rect">
                  <a:avLst/>
                </a:prstGeom>
                <a:noFill/>
              </p:spPr>
              <p:txBody>
                <a:bodyPr wrap="square" rtlCol="0">
                  <a:spAutoFit/>
                </a:bodyPr>
                <a:lstStyle/>
                <a:p>
                  <a:r>
                    <a:rPr lang="en-US" sz="2600" dirty="0">
                      <a:solidFill>
                        <a:srgbClr val="FFFFFF"/>
                      </a:solidFill>
                    </a:rPr>
                    <a:t>-π</a:t>
                  </a:r>
                </a:p>
              </p:txBody>
            </p:sp>
            <p:sp>
              <p:nvSpPr>
                <p:cNvPr id="181" name="TextBox 180"/>
                <p:cNvSpPr txBox="1"/>
                <p:nvPr/>
              </p:nvSpPr>
              <p:spPr>
                <a:xfrm>
                  <a:off x="14559620" y="30044049"/>
                  <a:ext cx="652033" cy="523887"/>
                </a:xfrm>
                <a:prstGeom prst="rect">
                  <a:avLst/>
                </a:prstGeom>
                <a:noFill/>
              </p:spPr>
              <p:txBody>
                <a:bodyPr wrap="square" rtlCol="0">
                  <a:spAutoFit/>
                </a:bodyPr>
                <a:lstStyle/>
                <a:p>
                  <a:r>
                    <a:rPr lang="en-US" sz="2600" dirty="0">
                      <a:solidFill>
                        <a:srgbClr val="FFFFFF"/>
                      </a:solidFill>
                    </a:rPr>
                    <a:t>π</a:t>
                  </a:r>
                </a:p>
              </p:txBody>
            </p:sp>
          </p:grpSp>
        </p:grpSp>
        <p:sp>
          <p:nvSpPr>
            <p:cNvPr id="177" name="TextBox 176"/>
            <p:cNvSpPr txBox="1"/>
            <p:nvPr/>
          </p:nvSpPr>
          <p:spPr>
            <a:xfrm>
              <a:off x="7480880" y="32223153"/>
              <a:ext cx="7438446" cy="892530"/>
            </a:xfrm>
            <a:prstGeom prst="rect">
              <a:avLst/>
            </a:prstGeom>
            <a:noFill/>
          </p:spPr>
          <p:txBody>
            <a:bodyPr wrap="square" lIns="91418" tIns="45709" rIns="91418" bIns="45709" rtlCol="0">
              <a:spAutoFit/>
            </a:bodyPr>
            <a:lstStyle/>
            <a:p>
              <a:r>
                <a:rPr lang="en-US" sz="2600" b="1" dirty="0"/>
                <a:t>Figure 3: 3-minute differential </a:t>
              </a:r>
              <a:r>
                <a:rPr lang="en-US" sz="2600" b="1" dirty="0" smtClean="0"/>
                <a:t>interferogram superimposed on a Landsat image </a:t>
              </a:r>
              <a:endParaRPr lang="en-US" sz="2600" b="1" dirty="0"/>
            </a:p>
          </p:txBody>
        </p:sp>
      </p:grpSp>
      <p:sp>
        <p:nvSpPr>
          <p:cNvPr id="103" name="TextBox 102"/>
          <p:cNvSpPr txBox="1"/>
          <p:nvPr/>
        </p:nvSpPr>
        <p:spPr>
          <a:xfrm>
            <a:off x="563152" y="28102467"/>
            <a:ext cx="10294011" cy="646331"/>
          </a:xfrm>
          <a:prstGeom prst="rect">
            <a:avLst/>
          </a:prstGeom>
          <a:noFill/>
        </p:spPr>
        <p:txBody>
          <a:bodyPr wrap="square" rtlCol="0">
            <a:spAutoFit/>
          </a:bodyPr>
          <a:lstStyle/>
          <a:p>
            <a:r>
              <a:rPr lang="en-US" sz="3600" b="1" u="sng" dirty="0"/>
              <a:t>Ground Portable RADAR Interferometer (GPRI</a:t>
            </a:r>
            <a:r>
              <a:rPr lang="en-US" sz="3600" b="1" u="sng" dirty="0" smtClean="0"/>
              <a:t>)</a:t>
            </a:r>
            <a:endParaRPr lang="en-US" dirty="0"/>
          </a:p>
        </p:txBody>
      </p:sp>
      <p:pic>
        <p:nvPicPr>
          <p:cNvPr id="6" name="Picture 5" descr="UAFLogo_A_647.pdf"/>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39466668" y="1676400"/>
            <a:ext cx="3545258" cy="3118104"/>
          </a:xfrm>
          <a:prstGeom prst="rect">
            <a:avLst/>
          </a:prstGeom>
        </p:spPr>
      </p:pic>
      <p:pic>
        <p:nvPicPr>
          <p:cNvPr id="9" name="Picture 8" descr="Nasa-logo.gif"/>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36178199" y="1887928"/>
            <a:ext cx="3204109" cy="2743200"/>
          </a:xfrm>
          <a:prstGeom prst="rect">
            <a:avLst/>
          </a:prstGeom>
        </p:spPr>
      </p:pic>
      <p:pic>
        <p:nvPicPr>
          <p:cNvPr id="12" name="Picture 11" descr="UAS LEC LOGO VERT cmyk 300 dpi.tif"/>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4372440" y="1874949"/>
            <a:ext cx="2762908" cy="2743200"/>
          </a:xfrm>
          <a:prstGeom prst="rect">
            <a:avLst/>
          </a:prstGeom>
        </p:spPr>
      </p:pic>
      <p:pic>
        <p:nvPicPr>
          <p:cNvPr id="243" name="Picture 242" descr="moore_foundation_logo.gif"/>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38549165" y="474770"/>
            <a:ext cx="2364828" cy="1371600"/>
          </a:xfrm>
          <a:prstGeom prst="rect">
            <a:avLst/>
          </a:prstGeom>
        </p:spPr>
      </p:pic>
      <p:cxnSp>
        <p:nvCxnSpPr>
          <p:cNvPr id="183" name="Straight Arrow Connector 182"/>
          <p:cNvCxnSpPr/>
          <p:nvPr/>
        </p:nvCxnSpPr>
        <p:spPr>
          <a:xfrm flipV="1">
            <a:off x="38123313" y="17862337"/>
            <a:ext cx="425852" cy="1"/>
          </a:xfrm>
          <a:prstGeom prst="straightConnector1">
            <a:avLst/>
          </a:prstGeom>
          <a:ln w="38100"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65" name="TextBox 164"/>
          <p:cNvSpPr txBox="1"/>
          <p:nvPr/>
        </p:nvSpPr>
        <p:spPr>
          <a:xfrm>
            <a:off x="15993844" y="31277378"/>
            <a:ext cx="6263802" cy="492420"/>
          </a:xfrm>
          <a:prstGeom prst="rect">
            <a:avLst/>
          </a:prstGeom>
          <a:noFill/>
        </p:spPr>
        <p:txBody>
          <a:bodyPr wrap="square" lIns="91418" tIns="45709" rIns="91418" bIns="45709" rtlCol="0">
            <a:spAutoFit/>
          </a:bodyPr>
          <a:lstStyle/>
          <a:p>
            <a:r>
              <a:rPr lang="en-US" sz="2600" b="1" dirty="0"/>
              <a:t>Figure </a:t>
            </a:r>
            <a:r>
              <a:rPr lang="en-US" sz="2600" b="1" dirty="0" smtClean="0"/>
              <a:t>6: Time-series of GPRI-2 Observations</a:t>
            </a:r>
            <a:endParaRPr lang="en-US" sz="2600" b="1" dirty="0"/>
          </a:p>
        </p:txBody>
      </p:sp>
    </p:spTree>
    <p:extLst>
      <p:ext uri="{BB962C8B-B14F-4D97-AF65-F5344CB8AC3E}">
        <p14:creationId xmlns:p14="http://schemas.microsoft.com/office/powerpoint/2010/main" val="4726080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3722</TotalTime>
  <Words>1436</Words>
  <Application>Microsoft Macintosh PowerPoint</Application>
  <PresentationFormat>Custom</PresentationFormat>
  <Paragraphs>127</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Ryan Cassotto</dc:creator>
  <cp:lastModifiedBy>Ryan Cassotto</cp:lastModifiedBy>
  <cp:revision>270</cp:revision>
  <dcterms:created xsi:type="dcterms:W3CDTF">2013-05-31T02:40:54Z</dcterms:created>
  <dcterms:modified xsi:type="dcterms:W3CDTF">2014-12-12T20:54:02Z</dcterms:modified>
</cp:coreProperties>
</file>